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5.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7.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omments/comment1.xml" ContentType="application/vnd.openxmlformats-officedocument.presentationml.comments+xml"/>
  <Override PartName="/ppt/comments/comment2.xml" ContentType="application/vnd.openxmlformats-officedocument.presentationml.comments+xml"/>
  <Override PartName="/ppt/comments/comment3.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Override PartName="/ppt/diagrams/data4.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ata6.xml" ContentType="application/vnd.openxmlformats-officedocument.drawingml.diagramData+xml"/>
  <Override PartName="/ppt/diagrams/layout40.xml" ContentType="application/vnd.openxmlformats-officedocument.drawingml.diagramLayout+xml"/>
  <Override PartName="/ppt/diagrams/quickStyle40.xml" ContentType="application/vnd.openxmlformats-officedocument.drawingml.diagramStyle+xml"/>
  <Override PartName="/ppt/diagrams/colors40.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23" r:id="rId1"/>
    <p:sldMasterId id="2147483740" r:id="rId2"/>
  </p:sldMasterIdLst>
  <p:sldIdLst>
    <p:sldId id="353" r:id="rId3"/>
    <p:sldId id="354" r:id="rId4"/>
    <p:sldId id="355" r:id="rId5"/>
    <p:sldId id="356" r:id="rId6"/>
    <p:sldId id="357" r:id="rId7"/>
    <p:sldId id="358" r:id="rId8"/>
    <p:sldId id="359" r:id="rId9"/>
    <p:sldId id="360" r:id="rId10"/>
    <p:sldId id="361" r:id="rId11"/>
    <p:sldId id="362" r:id="rId12"/>
    <p:sldId id="363" r:id="rId13"/>
    <p:sldId id="364" r:id="rId14"/>
    <p:sldId id="365" r:id="rId15"/>
    <p:sldId id="366" r:id="rId16"/>
    <p:sldId id="367" r:id="rId17"/>
    <p:sldId id="368" r:id="rId18"/>
    <p:sldId id="369" r:id="rId19"/>
    <p:sldId id="370" r:id="rId20"/>
    <p:sldId id="371" r:id="rId21"/>
    <p:sldId id="372" r:id="rId22"/>
    <p:sldId id="373" r:id="rId23"/>
    <p:sldId id="374" r:id="rId24"/>
    <p:sldId id="375" r:id="rId25"/>
    <p:sldId id="376" r:id="rId26"/>
    <p:sldId id="377" r:id="rId27"/>
    <p:sldId id="378" r:id="rId28"/>
    <p:sldId id="379" r:id="rId29"/>
    <p:sldId id="380" r:id="rId30"/>
    <p:sldId id="381" r:id="rId31"/>
    <p:sldId id="382" r:id="rId32"/>
    <p:sldId id="383" r:id="rId33"/>
    <p:sldId id="384" r:id="rId34"/>
    <p:sldId id="385" r:id="rId35"/>
    <p:sldId id="386" r:id="rId36"/>
    <p:sldId id="387" r:id="rId37"/>
    <p:sldId id="388" r:id="rId38"/>
    <p:sldId id="389" r:id="rId39"/>
    <p:sldId id="390" r:id="rId40"/>
    <p:sldId id="391" r:id="rId41"/>
    <p:sldId id="392" r:id="rId42"/>
    <p:sldId id="393" r:id="rId43"/>
    <p:sldId id="394" r:id="rId44"/>
    <p:sldId id="395" r:id="rId45"/>
    <p:sldId id="396" r:id="rId46"/>
    <p:sldId id="397" r:id="rId47"/>
    <p:sldId id="398" r:id="rId48"/>
    <p:sldId id="399" r:id="rId49"/>
    <p:sldId id="400" r:id="rId50"/>
    <p:sldId id="401" r:id="rId51"/>
    <p:sldId id="402" r:id="rId52"/>
    <p:sldId id="403" r:id="rId53"/>
    <p:sldId id="404" r:id="rId54"/>
    <p:sldId id="405" r:id="rId55"/>
    <p:sldId id="406" r:id="rId56"/>
    <p:sldId id="407" r:id="rId57"/>
    <p:sldId id="408" r:id="rId58"/>
    <p:sldId id="409" r:id="rId59"/>
    <p:sldId id="410" r:id="rId60"/>
    <p:sldId id="411" r:id="rId61"/>
    <p:sldId id="412" r:id="rId62"/>
    <p:sldId id="413" r:id="rId63"/>
    <p:sldId id="414" r:id="rId64"/>
    <p:sldId id="415" r:id="rId65"/>
    <p:sldId id="416" r:id="rId66"/>
    <p:sldId id="417" r:id="rId67"/>
    <p:sldId id="418" r:id="rId68"/>
    <p:sldId id="419" r:id="rId69"/>
    <p:sldId id="420" r:id="rId70"/>
    <p:sldId id="421" r:id="rId71"/>
    <p:sldId id="422" r:id="rId72"/>
    <p:sldId id="423" r:id="rId73"/>
    <p:sldId id="424" r:id="rId74"/>
    <p:sldId id="425" r:id="rId75"/>
    <p:sldId id="426" r:id="rId76"/>
    <p:sldId id="427" r:id="rId77"/>
    <p:sldId id="428" r:id="rId78"/>
    <p:sldId id="429" r:id="rId79"/>
    <p:sldId id="430" r:id="rId80"/>
    <p:sldId id="431" r:id="rId81"/>
    <p:sldId id="432" r:id="rId82"/>
    <p:sldId id="433" r:id="rId83"/>
    <p:sldId id="434" r:id="rId84"/>
    <p:sldId id="272" r:id="rId85"/>
    <p:sldId id="320" r:id="rId86"/>
    <p:sldId id="273" r:id="rId87"/>
    <p:sldId id="493" r:id="rId88"/>
    <p:sldId id="495" r:id="rId89"/>
    <p:sldId id="494" r:id="rId90"/>
    <p:sldId id="497" r:id="rId91"/>
    <p:sldId id="260" r:id="rId92"/>
    <p:sldId id="319" r:id="rId93"/>
    <p:sldId id="321" r:id="rId94"/>
    <p:sldId id="499" r:id="rId95"/>
    <p:sldId id="500" r:id="rId96"/>
    <p:sldId id="501" r:id="rId97"/>
    <p:sldId id="504" r:id="rId98"/>
    <p:sldId id="505" r:id="rId99"/>
    <p:sldId id="318" r:id="rId100"/>
    <p:sldId id="258" r:id="rId101"/>
    <p:sldId id="259" r:id="rId102"/>
    <p:sldId id="266" r:id="rId103"/>
    <p:sldId id="292" r:id="rId104"/>
    <p:sldId id="514" r:id="rId105"/>
    <p:sldId id="322" r:id="rId106"/>
    <p:sldId id="264" r:id="rId107"/>
    <p:sldId id="265" r:id="rId108"/>
    <p:sldId id="506" r:id="rId109"/>
    <p:sldId id="507" r:id="rId110"/>
    <p:sldId id="293" r:id="rId111"/>
    <p:sldId id="508" r:id="rId112"/>
    <p:sldId id="323" r:id="rId113"/>
    <p:sldId id="340" r:id="rId114"/>
    <p:sldId id="324" r:id="rId115"/>
    <p:sldId id="347" r:id="rId116"/>
    <p:sldId id="341" r:id="rId117"/>
    <p:sldId id="336" r:id="rId118"/>
    <p:sldId id="350" r:id="rId119"/>
    <p:sldId id="513" r:id="rId120"/>
    <p:sldId id="351" r:id="rId121"/>
    <p:sldId id="509" r:id="rId122"/>
    <p:sldId id="510" r:id="rId123"/>
    <p:sldId id="511" r:id="rId124"/>
    <p:sldId id="512" r:id="rId125"/>
    <p:sldId id="297" r:id="rId126"/>
    <p:sldId id="352" r:id="rId127"/>
    <p:sldId id="298" r:id="rId128"/>
    <p:sldId id="346" r:id="rId129"/>
    <p:sldId id="300" r:id="rId130"/>
    <p:sldId id="327" r:id="rId131"/>
    <p:sldId id="294" r:id="rId132"/>
    <p:sldId id="277" r:id="rId133"/>
    <p:sldId id="301" r:id="rId134"/>
    <p:sldId id="328" r:id="rId135"/>
    <p:sldId id="302" r:id="rId136"/>
    <p:sldId id="278" r:id="rId137"/>
    <p:sldId id="303" r:id="rId138"/>
    <p:sldId id="304" r:id="rId139"/>
    <p:sldId id="345" r:id="rId140"/>
    <p:sldId id="329" r:id="rId141"/>
    <p:sldId id="330" r:id="rId142"/>
    <p:sldId id="331" r:id="rId143"/>
    <p:sldId id="333" r:id="rId144"/>
    <p:sldId id="334" r:id="rId145"/>
    <p:sldId id="515" r:id="rId146"/>
    <p:sldId id="269" r:id="rId147"/>
    <p:sldId id="287" r:id="rId148"/>
    <p:sldId id="289" r:id="rId149"/>
    <p:sldId id="288" r:id="rId150"/>
    <p:sldId id="518" r:id="rId151"/>
    <p:sldId id="290" r:id="rId152"/>
    <p:sldId id="270" r:id="rId153"/>
    <p:sldId id="271" r:id="rId154"/>
    <p:sldId id="291" r:id="rId155"/>
    <p:sldId id="338" r:id="rId156"/>
    <p:sldId id="644" r:id="rId157"/>
    <p:sldId id="608" r:id="rId158"/>
    <p:sldId id="522" r:id="rId159"/>
    <p:sldId id="521" r:id="rId160"/>
    <p:sldId id="520" r:id="rId161"/>
    <p:sldId id="519" r:id="rId162"/>
    <p:sldId id="524" r:id="rId163"/>
    <p:sldId id="523" r:id="rId164"/>
    <p:sldId id="622" r:id="rId165"/>
    <p:sldId id="525" r:id="rId166"/>
    <p:sldId id="526" r:id="rId167"/>
    <p:sldId id="517" r:id="rId168"/>
    <p:sldId id="620" r:id="rId169"/>
    <p:sldId id="550" r:id="rId170"/>
    <p:sldId id="646" r:id="rId171"/>
    <p:sldId id="648" r:id="rId172"/>
    <p:sldId id="672" r:id="rId173"/>
    <p:sldId id="678" r:id="rId174"/>
    <p:sldId id="676" r:id="rId175"/>
    <p:sldId id="674" r:id="rId176"/>
    <p:sldId id="552" r:id="rId177"/>
    <p:sldId id="554" r:id="rId178"/>
    <p:sldId id="544" r:id="rId179"/>
    <p:sldId id="543" r:id="rId180"/>
    <p:sldId id="682" r:id="rId181"/>
    <p:sldId id="680" r:id="rId182"/>
    <p:sldId id="309" r:id="rId183"/>
    <p:sldId id="684" r:id="rId184"/>
    <p:sldId id="556" r:id="rId185"/>
    <p:sldId id="527" r:id="rId186"/>
    <p:sldId id="528" r:id="rId187"/>
    <p:sldId id="529" r:id="rId188"/>
    <p:sldId id="491" r:id="rId189"/>
    <p:sldId id="606" r:id="rId190"/>
    <p:sldId id="652" r:id="rId191"/>
    <p:sldId id="654" r:id="rId192"/>
    <p:sldId id="560" r:id="rId193"/>
    <p:sldId id="650" r:id="rId194"/>
    <p:sldId id="558" r:id="rId195"/>
    <p:sldId id="562" r:id="rId196"/>
    <p:sldId id="492" r:id="rId197"/>
    <p:sldId id="564" r:id="rId198"/>
    <p:sldId id="590" r:id="rId199"/>
    <p:sldId id="566" r:id="rId200"/>
    <p:sldId id="594" r:id="rId201"/>
    <p:sldId id="630" r:id="rId202"/>
    <p:sldId id="632" r:id="rId203"/>
    <p:sldId id="592" r:id="rId204"/>
    <p:sldId id="634" r:id="rId205"/>
    <p:sldId id="530" r:id="rId206"/>
    <p:sldId id="496" r:id="rId207"/>
    <p:sldId id="533" r:id="rId208"/>
    <p:sldId id="531" r:id="rId209"/>
    <p:sldId id="532" r:id="rId210"/>
    <p:sldId id="668" r:id="rId211"/>
    <p:sldId id="656" r:id="rId212"/>
    <p:sldId id="604" r:id="rId213"/>
    <p:sldId id="610" r:id="rId214"/>
    <p:sldId id="658" r:id="rId215"/>
    <p:sldId id="596" r:id="rId216"/>
    <p:sldId id="660" r:id="rId217"/>
    <p:sldId id="545" r:id="rId218"/>
    <p:sldId id="537" r:id="rId219"/>
    <p:sldId id="536" r:id="rId220"/>
    <p:sldId id="548" r:id="rId221"/>
    <p:sldId id="612" r:id="rId222"/>
    <p:sldId id="568" r:id="rId223"/>
    <p:sldId id="616" r:id="rId224"/>
    <p:sldId id="546" r:id="rId225"/>
    <p:sldId id="547" r:id="rId226"/>
    <p:sldId id="535" r:id="rId227"/>
    <p:sldId id="618" r:id="rId228"/>
    <p:sldId id="614" r:id="rId229"/>
    <p:sldId id="540" r:id="rId230"/>
    <p:sldId id="539" r:id="rId231"/>
    <p:sldId id="538" r:id="rId232"/>
    <p:sldId id="598" r:id="rId233"/>
    <p:sldId id="498" r:id="rId234"/>
    <p:sldId id="664" r:id="rId235"/>
    <p:sldId id="662" r:id="rId236"/>
    <p:sldId id="602" r:id="rId237"/>
    <p:sldId id="600" r:id="rId238"/>
    <p:sldId id="572" r:id="rId239"/>
    <p:sldId id="503" r:id="rId240"/>
    <p:sldId id="534" r:id="rId241"/>
    <p:sldId id="574" r:id="rId242"/>
    <p:sldId id="670" r:id="rId243"/>
    <p:sldId id="541" r:id="rId244"/>
    <p:sldId id="666" r:id="rId245"/>
    <p:sldId id="640" r:id="rId246"/>
    <p:sldId id="626" r:id="rId247"/>
    <p:sldId id="628" r:id="rId248"/>
    <p:sldId id="570" r:id="rId249"/>
    <p:sldId id="578" r:id="rId250"/>
    <p:sldId id="636" r:id="rId251"/>
    <p:sldId id="642" r:id="rId252"/>
    <p:sldId id="580" r:id="rId253"/>
    <p:sldId id="638" r:id="rId254"/>
    <p:sldId id="576" r:id="rId255"/>
    <p:sldId id="582" r:id="rId256"/>
    <p:sldId id="584" r:id="rId257"/>
    <p:sldId id="586" r:id="rId258"/>
    <p:sldId id="588" r:id="rId259"/>
    <p:sldId id="624" r:id="rId26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n Sinai" initials="RS" lastIdx="6" clrIdx="0">
    <p:extLst>
      <p:ext uri="{19B8F6BF-5375-455C-9EA6-DF929625EA0E}">
        <p15:presenceInfo xmlns:p15="http://schemas.microsoft.com/office/powerpoint/2012/main" userId="Ron Sinai" providerId="None"/>
      </p:ext>
    </p:extLst>
  </p:cmAuthor>
  <p:cmAuthor id="2" name="Eliran-PC" initials=""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F3FB"/>
    <a:srgbClr val="C9EC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20809" autoAdjust="0"/>
    <p:restoredTop sz="94660"/>
  </p:normalViewPr>
  <p:slideViewPr>
    <p:cSldViewPr snapToGrid="0">
      <p:cViewPr varScale="1">
        <p:scale>
          <a:sx n="75" d="100"/>
          <a:sy n="75" d="100"/>
        </p:scale>
        <p:origin x="300" y="54"/>
      </p:cViewPr>
      <p:guideLst/>
    </p:cSldViewPr>
  </p:slideViewPr>
  <p:notesTextViewPr>
    <p:cViewPr>
      <p:scale>
        <a:sx n="3" d="2"/>
        <a:sy n="3" d="2"/>
      </p:scale>
      <p:origin x="0" y="0"/>
    </p:cViewPr>
  </p:notesTextViewPr>
  <p:sorterViewPr>
    <p:cViewPr>
      <p:scale>
        <a:sx n="66" d="100"/>
        <a:sy n="66" d="100"/>
      </p:scale>
      <p:origin x="0" y="-25464"/>
    </p:cViewPr>
  </p:sorter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5.xml"/><Relationship Id="rId21" Type="http://schemas.openxmlformats.org/officeDocument/2006/relationships/slide" Target="slides/slide19.xml"/><Relationship Id="rId63" Type="http://schemas.openxmlformats.org/officeDocument/2006/relationships/slide" Target="slides/slide61.xml"/><Relationship Id="rId159" Type="http://schemas.openxmlformats.org/officeDocument/2006/relationships/slide" Target="slides/slide157.xml"/><Relationship Id="rId170" Type="http://schemas.openxmlformats.org/officeDocument/2006/relationships/slide" Target="slides/slide168.xml"/><Relationship Id="rId226" Type="http://schemas.openxmlformats.org/officeDocument/2006/relationships/slide" Target="slides/slide22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53" Type="http://schemas.openxmlformats.org/officeDocument/2006/relationships/slide" Target="slides/slide51.xml"/><Relationship Id="rId74" Type="http://schemas.openxmlformats.org/officeDocument/2006/relationships/slide" Target="slides/slide72.xml"/><Relationship Id="rId128" Type="http://schemas.openxmlformats.org/officeDocument/2006/relationships/slide" Target="slides/slide126.xml"/><Relationship Id="rId149" Type="http://schemas.openxmlformats.org/officeDocument/2006/relationships/slide" Target="slides/slide147.xml"/><Relationship Id="rId5" Type="http://schemas.openxmlformats.org/officeDocument/2006/relationships/slide" Target="slides/slide3.xml"/><Relationship Id="rId95" Type="http://schemas.openxmlformats.org/officeDocument/2006/relationships/slide" Target="slides/slide93.xml"/><Relationship Id="rId160" Type="http://schemas.openxmlformats.org/officeDocument/2006/relationships/slide" Target="slides/slide158.xml"/><Relationship Id="rId181" Type="http://schemas.openxmlformats.org/officeDocument/2006/relationships/slide" Target="slides/slide179.xml"/><Relationship Id="rId216" Type="http://schemas.openxmlformats.org/officeDocument/2006/relationships/slide" Target="slides/slide214.xml"/><Relationship Id="rId237" Type="http://schemas.openxmlformats.org/officeDocument/2006/relationships/slide" Target="slides/slide235.xml"/><Relationship Id="rId258" Type="http://schemas.openxmlformats.org/officeDocument/2006/relationships/slide" Target="slides/slide256.xml"/><Relationship Id="rId22" Type="http://schemas.openxmlformats.org/officeDocument/2006/relationships/slide" Target="slides/slide20.xml"/><Relationship Id="rId43" Type="http://schemas.openxmlformats.org/officeDocument/2006/relationships/slide" Target="slides/slide41.xml"/><Relationship Id="rId64" Type="http://schemas.openxmlformats.org/officeDocument/2006/relationships/slide" Target="slides/slide62.xml"/><Relationship Id="rId118" Type="http://schemas.openxmlformats.org/officeDocument/2006/relationships/slide" Target="slides/slide116.xml"/><Relationship Id="rId139" Type="http://schemas.openxmlformats.org/officeDocument/2006/relationships/slide" Target="slides/slide137.xml"/><Relationship Id="rId85" Type="http://schemas.openxmlformats.org/officeDocument/2006/relationships/slide" Target="slides/slide83.xml"/><Relationship Id="rId150" Type="http://schemas.openxmlformats.org/officeDocument/2006/relationships/slide" Target="slides/slide148.xml"/><Relationship Id="rId171" Type="http://schemas.openxmlformats.org/officeDocument/2006/relationships/slide" Target="slides/slide169.xml"/><Relationship Id="rId192" Type="http://schemas.openxmlformats.org/officeDocument/2006/relationships/slide" Target="slides/slide190.xml"/><Relationship Id="rId206" Type="http://schemas.openxmlformats.org/officeDocument/2006/relationships/slide" Target="slides/slide204.xml"/><Relationship Id="rId227" Type="http://schemas.openxmlformats.org/officeDocument/2006/relationships/slide" Target="slides/slide225.xml"/><Relationship Id="rId248" Type="http://schemas.openxmlformats.org/officeDocument/2006/relationships/slide" Target="slides/slide246.xml"/><Relationship Id="rId12" Type="http://schemas.openxmlformats.org/officeDocument/2006/relationships/slide" Target="slides/slide10.xml"/><Relationship Id="rId33" Type="http://schemas.openxmlformats.org/officeDocument/2006/relationships/slide" Target="slides/slide31.xml"/><Relationship Id="rId108" Type="http://schemas.openxmlformats.org/officeDocument/2006/relationships/slide" Target="slides/slide106.xml"/><Relationship Id="rId129" Type="http://schemas.openxmlformats.org/officeDocument/2006/relationships/slide" Target="slides/slide127.xml"/><Relationship Id="rId54" Type="http://schemas.openxmlformats.org/officeDocument/2006/relationships/slide" Target="slides/slide52.xml"/><Relationship Id="rId75" Type="http://schemas.openxmlformats.org/officeDocument/2006/relationships/slide" Target="slides/slide73.xml"/><Relationship Id="rId96" Type="http://schemas.openxmlformats.org/officeDocument/2006/relationships/slide" Target="slides/slide94.xml"/><Relationship Id="rId140" Type="http://schemas.openxmlformats.org/officeDocument/2006/relationships/slide" Target="slides/slide138.xml"/><Relationship Id="rId161" Type="http://schemas.openxmlformats.org/officeDocument/2006/relationships/slide" Target="slides/slide159.xml"/><Relationship Id="rId182" Type="http://schemas.openxmlformats.org/officeDocument/2006/relationships/slide" Target="slides/slide180.xml"/><Relationship Id="rId217" Type="http://schemas.openxmlformats.org/officeDocument/2006/relationships/slide" Target="slides/slide215.xml"/><Relationship Id="rId6" Type="http://schemas.openxmlformats.org/officeDocument/2006/relationships/slide" Target="slides/slide4.xml"/><Relationship Id="rId238" Type="http://schemas.openxmlformats.org/officeDocument/2006/relationships/slide" Target="slides/slide236.xml"/><Relationship Id="rId259" Type="http://schemas.openxmlformats.org/officeDocument/2006/relationships/slide" Target="slides/slide257.xml"/><Relationship Id="rId23" Type="http://schemas.openxmlformats.org/officeDocument/2006/relationships/slide" Target="slides/slide21.xml"/><Relationship Id="rId119" Type="http://schemas.openxmlformats.org/officeDocument/2006/relationships/slide" Target="slides/slide117.xml"/><Relationship Id="rId44" Type="http://schemas.openxmlformats.org/officeDocument/2006/relationships/slide" Target="slides/slide42.xml"/><Relationship Id="rId65" Type="http://schemas.openxmlformats.org/officeDocument/2006/relationships/slide" Target="slides/slide63.xml"/><Relationship Id="rId86" Type="http://schemas.openxmlformats.org/officeDocument/2006/relationships/slide" Target="slides/slide84.xml"/><Relationship Id="rId130" Type="http://schemas.openxmlformats.org/officeDocument/2006/relationships/slide" Target="slides/slide128.xml"/><Relationship Id="rId151" Type="http://schemas.openxmlformats.org/officeDocument/2006/relationships/slide" Target="slides/slide149.xml"/><Relationship Id="rId172" Type="http://schemas.openxmlformats.org/officeDocument/2006/relationships/slide" Target="slides/slide170.xml"/><Relationship Id="rId193" Type="http://schemas.openxmlformats.org/officeDocument/2006/relationships/slide" Target="slides/slide191.xml"/><Relationship Id="rId207" Type="http://schemas.openxmlformats.org/officeDocument/2006/relationships/slide" Target="slides/slide205.xml"/><Relationship Id="rId228" Type="http://schemas.openxmlformats.org/officeDocument/2006/relationships/slide" Target="slides/slide226.xml"/><Relationship Id="rId249" Type="http://schemas.openxmlformats.org/officeDocument/2006/relationships/slide" Target="slides/slide247.xml"/><Relationship Id="rId13" Type="http://schemas.openxmlformats.org/officeDocument/2006/relationships/slide" Target="slides/slide11.xml"/><Relationship Id="rId109" Type="http://schemas.openxmlformats.org/officeDocument/2006/relationships/slide" Target="slides/slide107.xml"/><Relationship Id="rId260" Type="http://schemas.openxmlformats.org/officeDocument/2006/relationships/slide" Target="slides/slide258.xml"/><Relationship Id="rId34" Type="http://schemas.openxmlformats.org/officeDocument/2006/relationships/slide" Target="slides/slide32.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20" Type="http://schemas.openxmlformats.org/officeDocument/2006/relationships/slide" Target="slides/slide118.xml"/><Relationship Id="rId141" Type="http://schemas.openxmlformats.org/officeDocument/2006/relationships/slide" Target="slides/slide139.xml"/><Relationship Id="rId7" Type="http://schemas.openxmlformats.org/officeDocument/2006/relationships/slide" Target="slides/slide5.xml"/><Relationship Id="rId162" Type="http://schemas.openxmlformats.org/officeDocument/2006/relationships/slide" Target="slides/slide160.xml"/><Relationship Id="rId183" Type="http://schemas.openxmlformats.org/officeDocument/2006/relationships/slide" Target="slides/slide181.xml"/><Relationship Id="rId218" Type="http://schemas.openxmlformats.org/officeDocument/2006/relationships/slide" Target="slides/slide216.xml"/><Relationship Id="rId239" Type="http://schemas.openxmlformats.org/officeDocument/2006/relationships/slide" Target="slides/slide237.xml"/><Relationship Id="rId250" Type="http://schemas.openxmlformats.org/officeDocument/2006/relationships/slide" Target="slides/slide248.xml"/><Relationship Id="rId24" Type="http://schemas.openxmlformats.org/officeDocument/2006/relationships/slide" Target="slides/slide22.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31" Type="http://schemas.openxmlformats.org/officeDocument/2006/relationships/slide" Target="slides/slide129.xml"/><Relationship Id="rId152" Type="http://schemas.openxmlformats.org/officeDocument/2006/relationships/slide" Target="slides/slide150.xml"/><Relationship Id="rId173" Type="http://schemas.openxmlformats.org/officeDocument/2006/relationships/slide" Target="slides/slide171.xml"/><Relationship Id="rId194" Type="http://schemas.openxmlformats.org/officeDocument/2006/relationships/slide" Target="slides/slide192.xml"/><Relationship Id="rId208" Type="http://schemas.openxmlformats.org/officeDocument/2006/relationships/slide" Target="slides/slide206.xml"/><Relationship Id="rId229" Type="http://schemas.openxmlformats.org/officeDocument/2006/relationships/slide" Target="slides/slide227.xml"/><Relationship Id="rId240" Type="http://schemas.openxmlformats.org/officeDocument/2006/relationships/slide" Target="slides/slide238.xml"/><Relationship Id="rId261" Type="http://schemas.openxmlformats.org/officeDocument/2006/relationships/commentAuthors" Target="commentAuthors.xml"/><Relationship Id="rId14" Type="http://schemas.openxmlformats.org/officeDocument/2006/relationships/slide" Target="slides/slide12.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8" Type="http://schemas.openxmlformats.org/officeDocument/2006/relationships/slide" Target="slides/slide6.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slide" Target="slides/slide140.xml"/><Relationship Id="rId163" Type="http://schemas.openxmlformats.org/officeDocument/2006/relationships/slide" Target="slides/slide161.xml"/><Relationship Id="rId184" Type="http://schemas.openxmlformats.org/officeDocument/2006/relationships/slide" Target="slides/slide182.xml"/><Relationship Id="rId219" Type="http://schemas.openxmlformats.org/officeDocument/2006/relationships/slide" Target="slides/slide217.xml"/><Relationship Id="rId230" Type="http://schemas.openxmlformats.org/officeDocument/2006/relationships/slide" Target="slides/slide228.xml"/><Relationship Id="rId251" Type="http://schemas.openxmlformats.org/officeDocument/2006/relationships/slide" Target="slides/slide249.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slide" Target="slides/slide130.xml"/><Relationship Id="rId153" Type="http://schemas.openxmlformats.org/officeDocument/2006/relationships/slide" Target="slides/slide151.xml"/><Relationship Id="rId174" Type="http://schemas.openxmlformats.org/officeDocument/2006/relationships/slide" Target="slides/slide172.xml"/><Relationship Id="rId195" Type="http://schemas.openxmlformats.org/officeDocument/2006/relationships/slide" Target="slides/slide193.xml"/><Relationship Id="rId209" Type="http://schemas.openxmlformats.org/officeDocument/2006/relationships/slide" Target="slides/slide207.xml"/><Relationship Id="rId220" Type="http://schemas.openxmlformats.org/officeDocument/2006/relationships/slide" Target="slides/slide218.xml"/><Relationship Id="rId241" Type="http://schemas.openxmlformats.org/officeDocument/2006/relationships/slide" Target="slides/slide239.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262" Type="http://schemas.openxmlformats.org/officeDocument/2006/relationships/presProps" Target="presProps.xml"/><Relationship Id="rId78" Type="http://schemas.openxmlformats.org/officeDocument/2006/relationships/slide" Target="slides/slide76.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43" Type="http://schemas.openxmlformats.org/officeDocument/2006/relationships/slide" Target="slides/slide141.xml"/><Relationship Id="rId164" Type="http://schemas.openxmlformats.org/officeDocument/2006/relationships/slide" Target="slides/slide162.xml"/><Relationship Id="rId185" Type="http://schemas.openxmlformats.org/officeDocument/2006/relationships/slide" Target="slides/slide183.xml"/><Relationship Id="rId9" Type="http://schemas.openxmlformats.org/officeDocument/2006/relationships/slide" Target="slides/slide7.xml"/><Relationship Id="rId210" Type="http://schemas.openxmlformats.org/officeDocument/2006/relationships/slide" Target="slides/slide208.xml"/><Relationship Id="rId26" Type="http://schemas.openxmlformats.org/officeDocument/2006/relationships/slide" Target="slides/slide24.xml"/><Relationship Id="rId231" Type="http://schemas.openxmlformats.org/officeDocument/2006/relationships/slide" Target="slides/slide229.xml"/><Relationship Id="rId252" Type="http://schemas.openxmlformats.org/officeDocument/2006/relationships/slide" Target="slides/slide250.xml"/><Relationship Id="rId47" Type="http://schemas.openxmlformats.org/officeDocument/2006/relationships/slide" Target="slides/slide45.xml"/><Relationship Id="rId68" Type="http://schemas.openxmlformats.org/officeDocument/2006/relationships/slide" Target="slides/slide66.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54" Type="http://schemas.openxmlformats.org/officeDocument/2006/relationships/slide" Target="slides/slide152.xml"/><Relationship Id="rId175" Type="http://schemas.openxmlformats.org/officeDocument/2006/relationships/slide" Target="slides/slide173.xml"/><Relationship Id="rId196" Type="http://schemas.openxmlformats.org/officeDocument/2006/relationships/slide" Target="slides/slide194.xml"/><Relationship Id="rId200" Type="http://schemas.openxmlformats.org/officeDocument/2006/relationships/slide" Target="slides/slide198.xml"/><Relationship Id="rId16" Type="http://schemas.openxmlformats.org/officeDocument/2006/relationships/slide" Target="slides/slide14.xml"/><Relationship Id="rId221" Type="http://schemas.openxmlformats.org/officeDocument/2006/relationships/slide" Target="slides/slide219.xml"/><Relationship Id="rId242" Type="http://schemas.openxmlformats.org/officeDocument/2006/relationships/slide" Target="slides/slide240.xml"/><Relationship Id="rId263" Type="http://schemas.openxmlformats.org/officeDocument/2006/relationships/viewProps" Target="viewProps.xml"/><Relationship Id="rId37" Type="http://schemas.openxmlformats.org/officeDocument/2006/relationships/slide" Target="slides/slide35.xml"/><Relationship Id="rId58" Type="http://schemas.openxmlformats.org/officeDocument/2006/relationships/slide" Target="slides/slide56.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44" Type="http://schemas.openxmlformats.org/officeDocument/2006/relationships/slide" Target="slides/slide142.xml"/><Relationship Id="rId90" Type="http://schemas.openxmlformats.org/officeDocument/2006/relationships/slide" Target="slides/slide88.xml"/><Relationship Id="rId165" Type="http://schemas.openxmlformats.org/officeDocument/2006/relationships/slide" Target="slides/slide163.xml"/><Relationship Id="rId186" Type="http://schemas.openxmlformats.org/officeDocument/2006/relationships/slide" Target="slides/slide184.xml"/><Relationship Id="rId211" Type="http://schemas.openxmlformats.org/officeDocument/2006/relationships/slide" Target="slides/slide209.xml"/><Relationship Id="rId232" Type="http://schemas.openxmlformats.org/officeDocument/2006/relationships/slide" Target="slides/slide230.xml"/><Relationship Id="rId253" Type="http://schemas.openxmlformats.org/officeDocument/2006/relationships/slide" Target="slides/slide251.xml"/><Relationship Id="rId27" Type="http://schemas.openxmlformats.org/officeDocument/2006/relationships/slide" Target="slides/slide25.xml"/><Relationship Id="rId48" Type="http://schemas.openxmlformats.org/officeDocument/2006/relationships/slide" Target="slides/slide46.xml"/><Relationship Id="rId69" Type="http://schemas.openxmlformats.org/officeDocument/2006/relationships/slide" Target="slides/slide67.xml"/><Relationship Id="rId113" Type="http://schemas.openxmlformats.org/officeDocument/2006/relationships/slide" Target="slides/slide111.xml"/><Relationship Id="rId134" Type="http://schemas.openxmlformats.org/officeDocument/2006/relationships/slide" Target="slides/slide132.xml"/><Relationship Id="rId80" Type="http://schemas.openxmlformats.org/officeDocument/2006/relationships/slide" Target="slides/slide78.xml"/><Relationship Id="rId155" Type="http://schemas.openxmlformats.org/officeDocument/2006/relationships/slide" Target="slides/slide153.xml"/><Relationship Id="rId176" Type="http://schemas.openxmlformats.org/officeDocument/2006/relationships/slide" Target="slides/slide174.xml"/><Relationship Id="rId197" Type="http://schemas.openxmlformats.org/officeDocument/2006/relationships/slide" Target="slides/slide195.xml"/><Relationship Id="rId201" Type="http://schemas.openxmlformats.org/officeDocument/2006/relationships/slide" Target="slides/slide199.xml"/><Relationship Id="rId222" Type="http://schemas.openxmlformats.org/officeDocument/2006/relationships/slide" Target="slides/slide220.xml"/><Relationship Id="rId243" Type="http://schemas.openxmlformats.org/officeDocument/2006/relationships/slide" Target="slides/slide241.xml"/><Relationship Id="rId264" Type="http://schemas.openxmlformats.org/officeDocument/2006/relationships/theme" Target="theme/theme1.xml"/><Relationship Id="rId17" Type="http://schemas.openxmlformats.org/officeDocument/2006/relationships/slide" Target="slides/slide15.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24" Type="http://schemas.openxmlformats.org/officeDocument/2006/relationships/slide" Target="slides/slide122.xml"/><Relationship Id="rId70" Type="http://schemas.openxmlformats.org/officeDocument/2006/relationships/slide" Target="slides/slide68.xml"/><Relationship Id="rId91" Type="http://schemas.openxmlformats.org/officeDocument/2006/relationships/slide" Target="slides/slide89.xml"/><Relationship Id="rId145" Type="http://schemas.openxmlformats.org/officeDocument/2006/relationships/slide" Target="slides/slide143.xml"/><Relationship Id="rId166" Type="http://schemas.openxmlformats.org/officeDocument/2006/relationships/slide" Target="slides/slide164.xml"/><Relationship Id="rId187" Type="http://schemas.openxmlformats.org/officeDocument/2006/relationships/slide" Target="slides/slide185.xml"/><Relationship Id="rId1" Type="http://schemas.openxmlformats.org/officeDocument/2006/relationships/slideMaster" Target="slideMasters/slideMaster1.xml"/><Relationship Id="rId212" Type="http://schemas.openxmlformats.org/officeDocument/2006/relationships/slide" Target="slides/slide210.xml"/><Relationship Id="rId233" Type="http://schemas.openxmlformats.org/officeDocument/2006/relationships/slide" Target="slides/slide231.xml"/><Relationship Id="rId254" Type="http://schemas.openxmlformats.org/officeDocument/2006/relationships/slide" Target="slides/slide252.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60" Type="http://schemas.openxmlformats.org/officeDocument/2006/relationships/slide" Target="slides/slide58.xml"/><Relationship Id="rId81" Type="http://schemas.openxmlformats.org/officeDocument/2006/relationships/slide" Target="slides/slide79.xml"/><Relationship Id="rId135" Type="http://schemas.openxmlformats.org/officeDocument/2006/relationships/slide" Target="slides/slide133.xml"/><Relationship Id="rId156" Type="http://schemas.openxmlformats.org/officeDocument/2006/relationships/slide" Target="slides/slide154.xml"/><Relationship Id="rId177" Type="http://schemas.openxmlformats.org/officeDocument/2006/relationships/slide" Target="slides/slide175.xml"/><Relationship Id="rId198" Type="http://schemas.openxmlformats.org/officeDocument/2006/relationships/slide" Target="slides/slide196.xml"/><Relationship Id="rId202" Type="http://schemas.openxmlformats.org/officeDocument/2006/relationships/slide" Target="slides/slide200.xml"/><Relationship Id="rId223" Type="http://schemas.openxmlformats.org/officeDocument/2006/relationships/slide" Target="slides/slide221.xml"/><Relationship Id="rId244" Type="http://schemas.openxmlformats.org/officeDocument/2006/relationships/slide" Target="slides/slide242.xml"/><Relationship Id="rId18" Type="http://schemas.openxmlformats.org/officeDocument/2006/relationships/slide" Target="slides/slide16.xml"/><Relationship Id="rId39" Type="http://schemas.openxmlformats.org/officeDocument/2006/relationships/slide" Target="slides/slide37.xml"/><Relationship Id="rId265" Type="http://schemas.openxmlformats.org/officeDocument/2006/relationships/tableStyles" Target="tableStyles.xml"/><Relationship Id="rId50" Type="http://schemas.openxmlformats.org/officeDocument/2006/relationships/slide" Target="slides/slide48.xml"/><Relationship Id="rId104" Type="http://schemas.openxmlformats.org/officeDocument/2006/relationships/slide" Target="slides/slide102.xml"/><Relationship Id="rId125" Type="http://schemas.openxmlformats.org/officeDocument/2006/relationships/slide" Target="slides/slide123.xml"/><Relationship Id="rId146" Type="http://schemas.openxmlformats.org/officeDocument/2006/relationships/slide" Target="slides/slide144.xml"/><Relationship Id="rId167" Type="http://schemas.openxmlformats.org/officeDocument/2006/relationships/slide" Target="slides/slide165.xml"/><Relationship Id="rId188" Type="http://schemas.openxmlformats.org/officeDocument/2006/relationships/slide" Target="slides/slide186.xml"/><Relationship Id="rId71" Type="http://schemas.openxmlformats.org/officeDocument/2006/relationships/slide" Target="slides/slide69.xml"/><Relationship Id="rId92" Type="http://schemas.openxmlformats.org/officeDocument/2006/relationships/slide" Target="slides/slide90.xml"/><Relationship Id="rId213" Type="http://schemas.openxmlformats.org/officeDocument/2006/relationships/slide" Target="slides/slide211.xml"/><Relationship Id="rId234" Type="http://schemas.openxmlformats.org/officeDocument/2006/relationships/slide" Target="slides/slide232.xml"/><Relationship Id="rId2" Type="http://schemas.openxmlformats.org/officeDocument/2006/relationships/slideMaster" Target="slideMasters/slideMaster2.xml"/><Relationship Id="rId29" Type="http://schemas.openxmlformats.org/officeDocument/2006/relationships/slide" Target="slides/slide27.xml"/><Relationship Id="rId255" Type="http://schemas.openxmlformats.org/officeDocument/2006/relationships/slide" Target="slides/slide253.xml"/><Relationship Id="rId40" Type="http://schemas.openxmlformats.org/officeDocument/2006/relationships/slide" Target="slides/slide38.xml"/><Relationship Id="rId115" Type="http://schemas.openxmlformats.org/officeDocument/2006/relationships/slide" Target="slides/slide113.xml"/><Relationship Id="rId136" Type="http://schemas.openxmlformats.org/officeDocument/2006/relationships/slide" Target="slides/slide134.xml"/><Relationship Id="rId157" Type="http://schemas.openxmlformats.org/officeDocument/2006/relationships/slide" Target="slides/slide155.xml"/><Relationship Id="rId178" Type="http://schemas.openxmlformats.org/officeDocument/2006/relationships/slide" Target="slides/slide176.xml"/><Relationship Id="rId61" Type="http://schemas.openxmlformats.org/officeDocument/2006/relationships/slide" Target="slides/slide59.xml"/><Relationship Id="rId82" Type="http://schemas.openxmlformats.org/officeDocument/2006/relationships/slide" Target="slides/slide80.xml"/><Relationship Id="rId199" Type="http://schemas.openxmlformats.org/officeDocument/2006/relationships/slide" Target="slides/slide197.xml"/><Relationship Id="rId203" Type="http://schemas.openxmlformats.org/officeDocument/2006/relationships/slide" Target="slides/slide201.xml"/><Relationship Id="rId19" Type="http://schemas.openxmlformats.org/officeDocument/2006/relationships/slide" Target="slides/slide17.xml"/><Relationship Id="rId224" Type="http://schemas.openxmlformats.org/officeDocument/2006/relationships/slide" Target="slides/slide222.xml"/><Relationship Id="rId245" Type="http://schemas.openxmlformats.org/officeDocument/2006/relationships/slide" Target="slides/slide243.xml"/><Relationship Id="rId30" Type="http://schemas.openxmlformats.org/officeDocument/2006/relationships/slide" Target="slides/slide28.xml"/><Relationship Id="rId105" Type="http://schemas.openxmlformats.org/officeDocument/2006/relationships/slide" Target="slides/slide103.xml"/><Relationship Id="rId126" Type="http://schemas.openxmlformats.org/officeDocument/2006/relationships/slide" Target="slides/slide124.xml"/><Relationship Id="rId147" Type="http://schemas.openxmlformats.org/officeDocument/2006/relationships/slide" Target="slides/slide145.xml"/><Relationship Id="rId168" Type="http://schemas.openxmlformats.org/officeDocument/2006/relationships/slide" Target="slides/slide16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189" Type="http://schemas.openxmlformats.org/officeDocument/2006/relationships/slide" Target="slides/slide187.xml"/><Relationship Id="rId3" Type="http://schemas.openxmlformats.org/officeDocument/2006/relationships/slide" Target="slides/slide1.xml"/><Relationship Id="rId214" Type="http://schemas.openxmlformats.org/officeDocument/2006/relationships/slide" Target="slides/slide212.xml"/><Relationship Id="rId235" Type="http://schemas.openxmlformats.org/officeDocument/2006/relationships/slide" Target="slides/slide233.xml"/><Relationship Id="rId256" Type="http://schemas.openxmlformats.org/officeDocument/2006/relationships/slide" Target="slides/slide254.xml"/><Relationship Id="rId116" Type="http://schemas.openxmlformats.org/officeDocument/2006/relationships/slide" Target="slides/slide114.xml"/><Relationship Id="rId137" Type="http://schemas.openxmlformats.org/officeDocument/2006/relationships/slide" Target="slides/slide135.xml"/><Relationship Id="rId158" Type="http://schemas.openxmlformats.org/officeDocument/2006/relationships/slide" Target="slides/slide156.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179" Type="http://schemas.openxmlformats.org/officeDocument/2006/relationships/slide" Target="slides/slide177.xml"/><Relationship Id="rId190" Type="http://schemas.openxmlformats.org/officeDocument/2006/relationships/slide" Target="slides/slide188.xml"/><Relationship Id="rId204" Type="http://schemas.openxmlformats.org/officeDocument/2006/relationships/slide" Target="slides/slide202.xml"/><Relationship Id="rId225" Type="http://schemas.openxmlformats.org/officeDocument/2006/relationships/slide" Target="slides/slide223.xml"/><Relationship Id="rId246" Type="http://schemas.openxmlformats.org/officeDocument/2006/relationships/slide" Target="slides/slide244.xml"/><Relationship Id="rId106" Type="http://schemas.openxmlformats.org/officeDocument/2006/relationships/slide" Target="slides/slide104.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94" Type="http://schemas.openxmlformats.org/officeDocument/2006/relationships/slide" Target="slides/slide92.xml"/><Relationship Id="rId148" Type="http://schemas.openxmlformats.org/officeDocument/2006/relationships/slide" Target="slides/slide146.xml"/><Relationship Id="rId169" Type="http://schemas.openxmlformats.org/officeDocument/2006/relationships/slide" Target="slides/slide167.xml"/><Relationship Id="rId4" Type="http://schemas.openxmlformats.org/officeDocument/2006/relationships/slide" Target="slides/slide2.xml"/><Relationship Id="rId180" Type="http://schemas.openxmlformats.org/officeDocument/2006/relationships/slide" Target="slides/slide178.xml"/><Relationship Id="rId215" Type="http://schemas.openxmlformats.org/officeDocument/2006/relationships/slide" Target="slides/slide213.xml"/><Relationship Id="rId236" Type="http://schemas.openxmlformats.org/officeDocument/2006/relationships/slide" Target="slides/slide234.xml"/><Relationship Id="rId257" Type="http://schemas.openxmlformats.org/officeDocument/2006/relationships/slide" Target="slides/slide255.xml"/><Relationship Id="rId42" Type="http://schemas.openxmlformats.org/officeDocument/2006/relationships/slide" Target="slides/slide40.xml"/><Relationship Id="rId84" Type="http://schemas.openxmlformats.org/officeDocument/2006/relationships/slide" Target="slides/slide82.xml"/><Relationship Id="rId138" Type="http://schemas.openxmlformats.org/officeDocument/2006/relationships/slide" Target="slides/slide136.xml"/><Relationship Id="rId191" Type="http://schemas.openxmlformats.org/officeDocument/2006/relationships/slide" Target="slides/slide189.xml"/><Relationship Id="rId205" Type="http://schemas.openxmlformats.org/officeDocument/2006/relationships/slide" Target="slides/slide203.xml"/><Relationship Id="rId247" Type="http://schemas.openxmlformats.org/officeDocument/2006/relationships/slide" Target="slides/slide245.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6-03-01T01:48:50.479" idx="3">
    <p:pos x="1362" y="1698"/>
    <p:text>אני חושב שהשקופית הזאת לא מעניינת בכלל אז נסתיר אותה.</p:text>
    <p:extLst>
      <p:ext uri="{C676402C-5697-4E1C-873F-D02D1690AC5C}">
        <p15:threadingInfo xmlns:p15="http://schemas.microsoft.com/office/powerpoint/2012/main" timeZoneBias="-1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6-03-01T01:48:03.773" idx="1">
    <p:pos x="1358" y="1939"/>
    <p:text>לשאול את אמנון אם אפשר להגיד משהו שהוא אמר פעם בקורס סיבוכיות: אם משהו הוא P - שלם אז לא ניתן למקבל אותו בצורה טובה.</p:text>
    <p:extLst>
      <p:ext uri="{C676402C-5697-4E1C-873F-D02D1690AC5C}">
        <p15:threadingInfo xmlns:p15="http://schemas.microsoft.com/office/powerpoint/2012/main" timeZoneBias="-12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16-03-01T02:12:42.641" idx="4">
    <p:pos x="1482" y="482"/>
    <p:text>להסתיר את השקופית כי היא לא חשובה / צריך להסביר עוד פרטים בשבילה וזה לא קריטי</p:text>
    <p:extLst>
      <p:ext uri="{C676402C-5697-4E1C-873F-D02D1690AC5C}">
        <p15:threadingInfo xmlns:p15="http://schemas.microsoft.com/office/powerpoint/2012/main" timeZoneBias="-120"/>
      </p:ext>
    </p:extLst>
  </p:cm>
</p:cmLst>
</file>

<file path=ppt/diagrams/_rels/data4.xml.rels><?xml version="1.0" encoding="UTF-8" standalone="yes"?>
<Relationships xmlns="http://schemas.openxmlformats.org/package/2006/relationships"><Relationship Id="rId3" Type="http://schemas.openxmlformats.org/officeDocument/2006/relationships/image" Target="../media/image333.png"/><Relationship Id="rId2" Type="http://schemas.openxmlformats.org/officeDocument/2006/relationships/image" Target="../media/image320.png"/><Relationship Id="rId1" Type="http://schemas.openxmlformats.org/officeDocument/2006/relationships/image" Target="../media/image315.png"/></Relationships>
</file>

<file path=ppt/diagrams/_rels/data6.xml.rels><?xml version="1.0" encoding="UTF-8" standalone="yes"?>
<Relationships xmlns="http://schemas.openxmlformats.org/package/2006/relationships"><Relationship Id="rId3" Type="http://schemas.openxmlformats.org/officeDocument/2006/relationships/image" Target="../media/image363.png"/><Relationship Id="rId2" Type="http://schemas.openxmlformats.org/officeDocument/2006/relationships/image" Target="../media/image320.png"/><Relationship Id="rId1" Type="http://schemas.openxmlformats.org/officeDocument/2006/relationships/image" Target="../media/image315.png"/><Relationship Id="rId4" Type="http://schemas.openxmlformats.org/officeDocument/2006/relationships/image" Target="../media/image333.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985D53E-8B43-4408-BABE-9C532399B2DE}"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pPr rtl="1"/>
          <a:endParaRPr lang="he-IL"/>
        </a:p>
      </dgm:t>
    </dgm:pt>
    <dgm:pt modelId="{B727505A-69D8-4B65-BFFF-765E1D83D010}">
      <dgm:prSet phldrT="[טקסט]" custT="1"/>
      <dgm:spPr/>
      <dgm:t>
        <a:bodyPr/>
        <a:lstStyle/>
        <a:p>
          <a:pPr rtl="1"/>
          <a:r>
            <a:rPr lang="en-US" sz="2000" dirty="0" smtClean="0"/>
            <a:t>Lemma 1.1 (Random) + RNC algorithm</a:t>
          </a:r>
          <a:endParaRPr lang="he-IL" sz="2000" dirty="0"/>
        </a:p>
      </dgm:t>
    </dgm:pt>
    <dgm:pt modelId="{8C4B692F-BC83-42F8-B04B-0B6D1D542A8F}" type="parTrans" cxnId="{EDBC80BF-A472-40BB-9204-E96317E7E352}">
      <dgm:prSet/>
      <dgm:spPr/>
      <dgm:t>
        <a:bodyPr/>
        <a:lstStyle/>
        <a:p>
          <a:pPr rtl="1"/>
          <a:endParaRPr lang="he-IL"/>
        </a:p>
      </dgm:t>
    </dgm:pt>
    <dgm:pt modelId="{8CD38269-882D-4183-A29D-6DF2589A763D}" type="sibTrans" cxnId="{EDBC80BF-A472-40BB-9204-E96317E7E352}">
      <dgm:prSet/>
      <dgm:spPr/>
      <dgm:t>
        <a:bodyPr/>
        <a:lstStyle/>
        <a:p>
          <a:pPr rtl="1"/>
          <a:endParaRPr lang="he-IL"/>
        </a:p>
      </dgm:t>
    </dgm:pt>
    <dgm:pt modelId="{CE02D3CA-2342-4BBB-9531-17DF1FA273D6}">
      <dgm:prSet phldrT="[טקסט]" custT="1"/>
      <dgm:spPr/>
      <dgm:t>
        <a:bodyPr/>
        <a:lstStyle/>
        <a:p>
          <a:pPr rtl="0"/>
          <a:r>
            <a:rPr lang="en-US" sz="1800" dirty="0" err="1" smtClean="0"/>
            <a:t>Mulmuley</a:t>
          </a:r>
          <a:r>
            <a:rPr lang="en-US" sz="1800" dirty="0" smtClean="0"/>
            <a:t> and </a:t>
          </a:r>
          <a:r>
            <a:rPr lang="en-US" sz="1800" dirty="0" err="1" smtClean="0"/>
            <a:t>vazirani</a:t>
          </a:r>
          <a:r>
            <a:rPr lang="en-US" sz="1800" dirty="0" smtClean="0"/>
            <a:t> managed to show an </a:t>
          </a:r>
          <a:r>
            <a:rPr lang="en-US" sz="1800" b="1" dirty="0" smtClean="0">
              <a:solidFill>
                <a:srgbClr val="C00000"/>
              </a:solidFill>
            </a:rPr>
            <a:t>RNC </a:t>
          </a:r>
          <a:r>
            <a:rPr lang="en-US" sz="1800" b="1" dirty="0" err="1" smtClean="0">
              <a:solidFill>
                <a:srgbClr val="C00000"/>
              </a:solidFill>
            </a:rPr>
            <a:t>algorighm</a:t>
          </a:r>
          <a:r>
            <a:rPr lang="en-US" sz="1800" b="1" dirty="0" smtClean="0">
              <a:solidFill>
                <a:srgbClr val="C00000"/>
              </a:solidFill>
            </a:rPr>
            <a:t> for SPM</a:t>
          </a:r>
          <a:endParaRPr lang="he-IL" sz="1800" b="1" dirty="0">
            <a:solidFill>
              <a:srgbClr val="C00000"/>
            </a:solidFill>
          </a:endParaRPr>
        </a:p>
      </dgm:t>
    </dgm:pt>
    <dgm:pt modelId="{E1FABB2B-BD80-47D5-BB91-751DD5D1F44F}" type="parTrans" cxnId="{55931A83-E190-4C8A-BB63-04B480DA1C84}">
      <dgm:prSet/>
      <dgm:spPr/>
      <dgm:t>
        <a:bodyPr/>
        <a:lstStyle/>
        <a:p>
          <a:pPr rtl="1"/>
          <a:endParaRPr lang="he-IL"/>
        </a:p>
      </dgm:t>
    </dgm:pt>
    <dgm:pt modelId="{041C3203-CBF3-4B66-8FBF-EA33E650D918}" type="sibTrans" cxnId="{55931A83-E190-4C8A-BB63-04B480DA1C84}">
      <dgm:prSet/>
      <dgm:spPr/>
      <dgm:t>
        <a:bodyPr/>
        <a:lstStyle/>
        <a:p>
          <a:pPr rtl="1"/>
          <a:endParaRPr lang="he-IL"/>
        </a:p>
      </dgm:t>
    </dgm:pt>
    <dgm:pt modelId="{15F14D5D-5CD5-424B-8A93-DE378B7724DC}">
      <dgm:prSet phldrT="[טקסט]" custT="1"/>
      <dgm:spPr/>
      <dgm:t>
        <a:bodyPr/>
        <a:lstStyle/>
        <a:p>
          <a:pPr rtl="1"/>
          <a:r>
            <a:rPr lang="en-US" sz="2000" dirty="0" smtClean="0"/>
            <a:t>De-randomizing the isolation lemma</a:t>
          </a:r>
          <a:endParaRPr lang="he-IL" sz="2000" dirty="0"/>
        </a:p>
      </dgm:t>
    </dgm:pt>
    <dgm:pt modelId="{4FBF0FBF-BBD5-42E1-AD87-9C14F1F211E2}" type="parTrans" cxnId="{373AF7F6-369F-4BCB-B888-EF02697B7123}">
      <dgm:prSet/>
      <dgm:spPr/>
      <dgm:t>
        <a:bodyPr/>
        <a:lstStyle/>
        <a:p>
          <a:pPr rtl="1"/>
          <a:endParaRPr lang="he-IL"/>
        </a:p>
      </dgm:t>
    </dgm:pt>
    <dgm:pt modelId="{08280A54-0A24-46E7-AFE7-501A5CD86A9E}" type="sibTrans" cxnId="{373AF7F6-369F-4BCB-B888-EF02697B7123}">
      <dgm:prSet/>
      <dgm:spPr/>
      <dgm:t>
        <a:bodyPr/>
        <a:lstStyle/>
        <a:p>
          <a:pPr rtl="1"/>
          <a:endParaRPr lang="he-IL"/>
        </a:p>
      </dgm:t>
    </dgm:pt>
    <dgm:pt modelId="{5690AB8F-1524-4670-B84A-8B0A0F9A3E94}">
      <dgm:prSet phldrT="[טקסט]"/>
      <dgm:spPr/>
      <dgm:t>
        <a:bodyPr/>
        <a:lstStyle/>
        <a:p>
          <a:pPr rtl="1"/>
          <a:r>
            <a:rPr lang="en-US" dirty="0" smtClean="0"/>
            <a:t>Showing a Quasi-NC algorithm for PM, SPM</a:t>
          </a:r>
          <a:endParaRPr lang="he-IL" dirty="0"/>
        </a:p>
      </dgm:t>
    </dgm:pt>
    <dgm:pt modelId="{09423823-5123-43F4-B4E8-51E6037F2C19}" type="parTrans" cxnId="{923D2829-8C27-4F73-B5A3-93E1A3BEBE38}">
      <dgm:prSet/>
      <dgm:spPr/>
      <dgm:t>
        <a:bodyPr/>
        <a:lstStyle/>
        <a:p>
          <a:pPr rtl="1"/>
          <a:endParaRPr lang="he-IL"/>
        </a:p>
      </dgm:t>
    </dgm:pt>
    <dgm:pt modelId="{12ACCABD-96CF-4244-BA24-66C7EE328023}" type="sibTrans" cxnId="{923D2829-8C27-4F73-B5A3-93E1A3BEBE38}">
      <dgm:prSet/>
      <dgm:spPr/>
      <dgm:t>
        <a:bodyPr/>
        <a:lstStyle/>
        <a:p>
          <a:pPr rtl="1"/>
          <a:endParaRPr lang="he-IL"/>
        </a:p>
      </dgm:t>
    </dgm:pt>
    <dgm:pt modelId="{59F885D9-FAB4-4561-8148-F8667D368439}">
      <dgm:prSet phldrT="[טקסט]"/>
      <dgm:spPr/>
      <dgm:t>
        <a:bodyPr/>
        <a:lstStyle/>
        <a:p>
          <a:pPr rtl="0"/>
          <a:r>
            <a:rPr lang="en-US" dirty="0" smtClean="0"/>
            <a:t>we want a </a:t>
          </a:r>
          <a:r>
            <a:rPr lang="en-US" b="1" dirty="0" smtClean="0">
              <a:solidFill>
                <a:srgbClr val="C00000"/>
              </a:solidFill>
            </a:rPr>
            <a:t>deterministic</a:t>
          </a:r>
          <a:r>
            <a:rPr lang="en-US" dirty="0" smtClean="0">
              <a:solidFill>
                <a:srgbClr val="C00000"/>
              </a:solidFill>
            </a:rPr>
            <a:t> </a:t>
          </a:r>
          <a:r>
            <a:rPr lang="en-US" dirty="0" smtClean="0"/>
            <a:t>way to assign weights such that </a:t>
          </a:r>
          <a:r>
            <a:rPr lang="en-US" b="1" dirty="0" smtClean="0">
              <a:solidFill>
                <a:srgbClr val="C00000"/>
              </a:solidFill>
            </a:rPr>
            <a:t>w is isolating</a:t>
          </a:r>
          <a:endParaRPr lang="he-IL" b="1" dirty="0">
            <a:solidFill>
              <a:srgbClr val="C00000"/>
            </a:solidFill>
          </a:endParaRPr>
        </a:p>
      </dgm:t>
    </dgm:pt>
    <dgm:pt modelId="{14D9DDE6-7BE3-48A9-9C07-C38B6B894445}" type="sibTrans" cxnId="{A7599F34-3479-49F0-8284-FF40AEBBD405}">
      <dgm:prSet/>
      <dgm:spPr/>
      <dgm:t>
        <a:bodyPr/>
        <a:lstStyle/>
        <a:p>
          <a:pPr rtl="1"/>
          <a:endParaRPr lang="he-IL"/>
        </a:p>
      </dgm:t>
    </dgm:pt>
    <dgm:pt modelId="{A3173322-6283-47C3-B317-4030889378B1}" type="parTrans" cxnId="{A7599F34-3479-49F0-8284-FF40AEBBD405}">
      <dgm:prSet/>
      <dgm:spPr/>
      <dgm:t>
        <a:bodyPr/>
        <a:lstStyle/>
        <a:p>
          <a:pPr rtl="1"/>
          <a:endParaRPr lang="he-IL"/>
        </a:p>
      </dgm:t>
    </dgm:pt>
    <dgm:pt modelId="{375BBCD1-0B73-47C0-B76A-3050EC8423C5}" type="pres">
      <dgm:prSet presAssocID="{B985D53E-8B43-4408-BABE-9C532399B2DE}" presName="rootnode" presStyleCnt="0">
        <dgm:presLayoutVars>
          <dgm:chMax/>
          <dgm:chPref/>
          <dgm:dir/>
          <dgm:animLvl val="lvl"/>
        </dgm:presLayoutVars>
      </dgm:prSet>
      <dgm:spPr/>
      <dgm:t>
        <a:bodyPr/>
        <a:lstStyle/>
        <a:p>
          <a:pPr rtl="1"/>
          <a:endParaRPr lang="he-IL"/>
        </a:p>
      </dgm:t>
    </dgm:pt>
    <dgm:pt modelId="{D25D64AA-2246-4215-82B0-6BECE2F19C93}" type="pres">
      <dgm:prSet presAssocID="{B727505A-69D8-4B65-BFFF-765E1D83D010}" presName="composite" presStyleCnt="0"/>
      <dgm:spPr/>
    </dgm:pt>
    <dgm:pt modelId="{AB5EE913-FD2F-4918-B575-F1CC79A61EF6}" type="pres">
      <dgm:prSet presAssocID="{B727505A-69D8-4B65-BFFF-765E1D83D010}" presName="bentUpArrow1" presStyleLbl="alignImgPlace1" presStyleIdx="0" presStyleCnt="2"/>
      <dgm:spPr/>
    </dgm:pt>
    <dgm:pt modelId="{9D143C5B-792E-41F9-9058-59654BD6DE61}" type="pres">
      <dgm:prSet presAssocID="{B727505A-69D8-4B65-BFFF-765E1D83D010}" presName="ParentText" presStyleLbl="node1" presStyleIdx="0" presStyleCnt="3">
        <dgm:presLayoutVars>
          <dgm:chMax val="1"/>
          <dgm:chPref val="1"/>
          <dgm:bulletEnabled val="1"/>
        </dgm:presLayoutVars>
      </dgm:prSet>
      <dgm:spPr/>
      <dgm:t>
        <a:bodyPr/>
        <a:lstStyle/>
        <a:p>
          <a:pPr rtl="1"/>
          <a:endParaRPr lang="he-IL"/>
        </a:p>
      </dgm:t>
    </dgm:pt>
    <dgm:pt modelId="{81B3EE96-455D-4FE1-93D5-367958054E2A}" type="pres">
      <dgm:prSet presAssocID="{B727505A-69D8-4B65-BFFF-765E1D83D010}" presName="ChildText" presStyleLbl="revTx" presStyleIdx="0" presStyleCnt="2" custScaleX="197179" custLinFactNeighborX="51235" custLinFactNeighborY="2059">
        <dgm:presLayoutVars>
          <dgm:chMax val="0"/>
          <dgm:chPref val="0"/>
          <dgm:bulletEnabled val="1"/>
        </dgm:presLayoutVars>
      </dgm:prSet>
      <dgm:spPr/>
      <dgm:t>
        <a:bodyPr/>
        <a:lstStyle/>
        <a:p>
          <a:pPr rtl="1"/>
          <a:endParaRPr lang="he-IL"/>
        </a:p>
      </dgm:t>
    </dgm:pt>
    <dgm:pt modelId="{83F3A291-1B61-4AAC-B793-24D172DA148C}" type="pres">
      <dgm:prSet presAssocID="{8CD38269-882D-4183-A29D-6DF2589A763D}" presName="sibTrans" presStyleCnt="0"/>
      <dgm:spPr/>
    </dgm:pt>
    <dgm:pt modelId="{243BF6EC-BD7F-4EC9-A885-E757C10DC4DE}" type="pres">
      <dgm:prSet presAssocID="{15F14D5D-5CD5-424B-8A93-DE378B7724DC}" presName="composite" presStyleCnt="0"/>
      <dgm:spPr/>
    </dgm:pt>
    <dgm:pt modelId="{0BAA2E25-5384-4E49-818F-DC3BD39411B4}" type="pres">
      <dgm:prSet presAssocID="{15F14D5D-5CD5-424B-8A93-DE378B7724DC}" presName="bentUpArrow1" presStyleLbl="alignImgPlace1" presStyleIdx="1" presStyleCnt="2"/>
      <dgm:spPr/>
    </dgm:pt>
    <dgm:pt modelId="{500FA1D7-62E7-4780-BB8A-85F179A4125F}" type="pres">
      <dgm:prSet presAssocID="{15F14D5D-5CD5-424B-8A93-DE378B7724DC}" presName="ParentText" presStyleLbl="node1" presStyleIdx="1" presStyleCnt="3">
        <dgm:presLayoutVars>
          <dgm:chMax val="1"/>
          <dgm:chPref val="1"/>
          <dgm:bulletEnabled val="1"/>
        </dgm:presLayoutVars>
      </dgm:prSet>
      <dgm:spPr/>
      <dgm:t>
        <a:bodyPr/>
        <a:lstStyle/>
        <a:p>
          <a:pPr rtl="1"/>
          <a:endParaRPr lang="he-IL"/>
        </a:p>
      </dgm:t>
    </dgm:pt>
    <dgm:pt modelId="{EDE46995-B5A8-4C57-8649-A2F24D03931F}" type="pres">
      <dgm:prSet presAssocID="{15F14D5D-5CD5-424B-8A93-DE378B7724DC}" presName="ChildText" presStyleLbl="revTx" presStyleIdx="1" presStyleCnt="2" custScaleX="204767" custLinFactNeighborX="45689" custLinFactNeighborY="-3809">
        <dgm:presLayoutVars>
          <dgm:chMax val="0"/>
          <dgm:chPref val="0"/>
          <dgm:bulletEnabled val="1"/>
        </dgm:presLayoutVars>
      </dgm:prSet>
      <dgm:spPr/>
      <dgm:t>
        <a:bodyPr/>
        <a:lstStyle/>
        <a:p>
          <a:pPr rtl="1"/>
          <a:endParaRPr lang="he-IL"/>
        </a:p>
      </dgm:t>
    </dgm:pt>
    <dgm:pt modelId="{C9C6C780-8C62-4011-9065-6242A2DE240D}" type="pres">
      <dgm:prSet presAssocID="{08280A54-0A24-46E7-AFE7-501A5CD86A9E}" presName="sibTrans" presStyleCnt="0"/>
      <dgm:spPr/>
    </dgm:pt>
    <dgm:pt modelId="{A4034C68-5599-4279-89A6-EFB608F4DF55}" type="pres">
      <dgm:prSet presAssocID="{5690AB8F-1524-4670-B84A-8B0A0F9A3E94}" presName="composite" presStyleCnt="0"/>
      <dgm:spPr/>
    </dgm:pt>
    <dgm:pt modelId="{A708081F-6C52-44AE-AF8B-D55B707B3620}" type="pres">
      <dgm:prSet presAssocID="{5690AB8F-1524-4670-B84A-8B0A0F9A3E94}" presName="ParentText" presStyleLbl="node1" presStyleIdx="2" presStyleCnt="3">
        <dgm:presLayoutVars>
          <dgm:chMax val="1"/>
          <dgm:chPref val="1"/>
          <dgm:bulletEnabled val="1"/>
        </dgm:presLayoutVars>
      </dgm:prSet>
      <dgm:spPr/>
      <dgm:t>
        <a:bodyPr/>
        <a:lstStyle/>
        <a:p>
          <a:pPr rtl="1"/>
          <a:endParaRPr lang="he-IL"/>
        </a:p>
      </dgm:t>
    </dgm:pt>
  </dgm:ptLst>
  <dgm:cxnLst>
    <dgm:cxn modelId="{C79E16E6-8126-4701-AA64-B7E000FC0842}" type="presOf" srcId="{15F14D5D-5CD5-424B-8A93-DE378B7724DC}" destId="{500FA1D7-62E7-4780-BB8A-85F179A4125F}" srcOrd="0" destOrd="0" presId="urn:microsoft.com/office/officeart/2005/8/layout/StepDownProcess"/>
    <dgm:cxn modelId="{A7599F34-3479-49F0-8284-FF40AEBBD405}" srcId="{15F14D5D-5CD5-424B-8A93-DE378B7724DC}" destId="{59F885D9-FAB4-4561-8148-F8667D368439}" srcOrd="0" destOrd="0" parTransId="{A3173322-6283-47C3-B317-4030889378B1}" sibTransId="{14D9DDE6-7BE3-48A9-9C07-C38B6B894445}"/>
    <dgm:cxn modelId="{EBD5DC39-921A-40F2-96A2-227DF2A1206E}" type="presOf" srcId="{CE02D3CA-2342-4BBB-9531-17DF1FA273D6}" destId="{81B3EE96-455D-4FE1-93D5-367958054E2A}" srcOrd="0" destOrd="0" presId="urn:microsoft.com/office/officeart/2005/8/layout/StepDownProcess"/>
    <dgm:cxn modelId="{2C71FF4D-D76D-4B62-B9BC-B9BF7E2352FE}" type="presOf" srcId="{5690AB8F-1524-4670-B84A-8B0A0F9A3E94}" destId="{A708081F-6C52-44AE-AF8B-D55B707B3620}" srcOrd="0" destOrd="0" presId="urn:microsoft.com/office/officeart/2005/8/layout/StepDownProcess"/>
    <dgm:cxn modelId="{F6CAA858-C1F5-4E8F-BB69-0A69972CC799}" type="presOf" srcId="{59F885D9-FAB4-4561-8148-F8667D368439}" destId="{EDE46995-B5A8-4C57-8649-A2F24D03931F}" srcOrd="0" destOrd="0" presId="urn:microsoft.com/office/officeart/2005/8/layout/StepDownProcess"/>
    <dgm:cxn modelId="{B62B32EC-623B-4578-9C57-B5769ADAAAB5}" type="presOf" srcId="{B727505A-69D8-4B65-BFFF-765E1D83D010}" destId="{9D143C5B-792E-41F9-9058-59654BD6DE61}" srcOrd="0" destOrd="0" presId="urn:microsoft.com/office/officeart/2005/8/layout/StepDownProcess"/>
    <dgm:cxn modelId="{373AF7F6-369F-4BCB-B888-EF02697B7123}" srcId="{B985D53E-8B43-4408-BABE-9C532399B2DE}" destId="{15F14D5D-5CD5-424B-8A93-DE378B7724DC}" srcOrd="1" destOrd="0" parTransId="{4FBF0FBF-BBD5-42E1-AD87-9C14F1F211E2}" sibTransId="{08280A54-0A24-46E7-AFE7-501A5CD86A9E}"/>
    <dgm:cxn modelId="{94EFE30E-0C83-43BA-913A-C6A2C43197F1}" type="presOf" srcId="{B985D53E-8B43-4408-BABE-9C532399B2DE}" destId="{375BBCD1-0B73-47C0-B76A-3050EC8423C5}" srcOrd="0" destOrd="0" presId="urn:microsoft.com/office/officeart/2005/8/layout/StepDownProcess"/>
    <dgm:cxn modelId="{923D2829-8C27-4F73-B5A3-93E1A3BEBE38}" srcId="{B985D53E-8B43-4408-BABE-9C532399B2DE}" destId="{5690AB8F-1524-4670-B84A-8B0A0F9A3E94}" srcOrd="2" destOrd="0" parTransId="{09423823-5123-43F4-B4E8-51E6037F2C19}" sibTransId="{12ACCABD-96CF-4244-BA24-66C7EE328023}"/>
    <dgm:cxn modelId="{55931A83-E190-4C8A-BB63-04B480DA1C84}" srcId="{B727505A-69D8-4B65-BFFF-765E1D83D010}" destId="{CE02D3CA-2342-4BBB-9531-17DF1FA273D6}" srcOrd="0" destOrd="0" parTransId="{E1FABB2B-BD80-47D5-BB91-751DD5D1F44F}" sibTransId="{041C3203-CBF3-4B66-8FBF-EA33E650D918}"/>
    <dgm:cxn modelId="{EDBC80BF-A472-40BB-9204-E96317E7E352}" srcId="{B985D53E-8B43-4408-BABE-9C532399B2DE}" destId="{B727505A-69D8-4B65-BFFF-765E1D83D010}" srcOrd="0" destOrd="0" parTransId="{8C4B692F-BC83-42F8-B04B-0B6D1D542A8F}" sibTransId="{8CD38269-882D-4183-A29D-6DF2589A763D}"/>
    <dgm:cxn modelId="{27F57FAA-9DD9-430D-9621-1E68CCEE74ED}" type="presParOf" srcId="{375BBCD1-0B73-47C0-B76A-3050EC8423C5}" destId="{D25D64AA-2246-4215-82B0-6BECE2F19C93}" srcOrd="0" destOrd="0" presId="urn:microsoft.com/office/officeart/2005/8/layout/StepDownProcess"/>
    <dgm:cxn modelId="{9888568C-3C57-4037-8188-00525D0E5209}" type="presParOf" srcId="{D25D64AA-2246-4215-82B0-6BECE2F19C93}" destId="{AB5EE913-FD2F-4918-B575-F1CC79A61EF6}" srcOrd="0" destOrd="0" presId="urn:microsoft.com/office/officeart/2005/8/layout/StepDownProcess"/>
    <dgm:cxn modelId="{DB2D8960-FC2B-4D49-825C-CC2682F3AB44}" type="presParOf" srcId="{D25D64AA-2246-4215-82B0-6BECE2F19C93}" destId="{9D143C5B-792E-41F9-9058-59654BD6DE61}" srcOrd="1" destOrd="0" presId="urn:microsoft.com/office/officeart/2005/8/layout/StepDownProcess"/>
    <dgm:cxn modelId="{9E8EA873-4522-42CA-8FD7-42EBB83A987C}" type="presParOf" srcId="{D25D64AA-2246-4215-82B0-6BECE2F19C93}" destId="{81B3EE96-455D-4FE1-93D5-367958054E2A}" srcOrd="2" destOrd="0" presId="urn:microsoft.com/office/officeart/2005/8/layout/StepDownProcess"/>
    <dgm:cxn modelId="{714B4C05-A583-4725-9702-20E3F99D395F}" type="presParOf" srcId="{375BBCD1-0B73-47C0-B76A-3050EC8423C5}" destId="{83F3A291-1B61-4AAC-B793-24D172DA148C}" srcOrd="1" destOrd="0" presId="urn:microsoft.com/office/officeart/2005/8/layout/StepDownProcess"/>
    <dgm:cxn modelId="{AB2E00F0-5DE3-4E45-A04B-2C6C9D40769B}" type="presParOf" srcId="{375BBCD1-0B73-47C0-B76A-3050EC8423C5}" destId="{243BF6EC-BD7F-4EC9-A885-E757C10DC4DE}" srcOrd="2" destOrd="0" presId="urn:microsoft.com/office/officeart/2005/8/layout/StepDownProcess"/>
    <dgm:cxn modelId="{9B0EB716-CF06-4DC8-A470-BD6C29301F13}" type="presParOf" srcId="{243BF6EC-BD7F-4EC9-A885-E757C10DC4DE}" destId="{0BAA2E25-5384-4E49-818F-DC3BD39411B4}" srcOrd="0" destOrd="0" presId="urn:microsoft.com/office/officeart/2005/8/layout/StepDownProcess"/>
    <dgm:cxn modelId="{0690557B-2D60-469A-B989-AEE4BB3FFFC7}" type="presParOf" srcId="{243BF6EC-BD7F-4EC9-A885-E757C10DC4DE}" destId="{500FA1D7-62E7-4780-BB8A-85F179A4125F}" srcOrd="1" destOrd="0" presId="urn:microsoft.com/office/officeart/2005/8/layout/StepDownProcess"/>
    <dgm:cxn modelId="{4B725075-6C52-4DFF-AAE3-9FCD0D02BE6D}" type="presParOf" srcId="{243BF6EC-BD7F-4EC9-A885-E757C10DC4DE}" destId="{EDE46995-B5A8-4C57-8649-A2F24D03931F}" srcOrd="2" destOrd="0" presId="urn:microsoft.com/office/officeart/2005/8/layout/StepDownProcess"/>
    <dgm:cxn modelId="{4A847572-D045-495D-BE18-ACDFE7BDCB3B}" type="presParOf" srcId="{375BBCD1-0B73-47C0-B76A-3050EC8423C5}" destId="{C9C6C780-8C62-4011-9065-6242A2DE240D}" srcOrd="3" destOrd="0" presId="urn:microsoft.com/office/officeart/2005/8/layout/StepDownProcess"/>
    <dgm:cxn modelId="{7875FF48-79BC-4D56-87F0-9446B6A1D7F6}" type="presParOf" srcId="{375BBCD1-0B73-47C0-B76A-3050EC8423C5}" destId="{A4034C68-5599-4279-89A6-EFB608F4DF55}" srcOrd="4" destOrd="0" presId="urn:microsoft.com/office/officeart/2005/8/layout/StepDownProcess"/>
    <dgm:cxn modelId="{6927704A-3C6A-4257-8F6B-0D3C25DCD25C}" type="presParOf" srcId="{A4034C68-5599-4279-89A6-EFB608F4DF55}" destId="{A708081F-6C52-44AE-AF8B-D55B707B3620}" srcOrd="0"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20763DB-64A6-4613-AC38-F107FD9A1A76}" type="doc">
      <dgm:prSet loTypeId="urn:microsoft.com/office/officeart/2005/8/layout/chevron1" loCatId="process" qsTypeId="urn:microsoft.com/office/officeart/2005/8/quickstyle/simple1" qsCatId="simple" csTypeId="urn:microsoft.com/office/officeart/2005/8/colors/accent1_2" csCatId="accent1" phldr="1"/>
      <dgm:spPr/>
    </dgm:pt>
    <dgm:pt modelId="{D7628AA5-1BED-46C2-BC79-DA93F251F37F}">
      <dgm:prSet phldrT="[טקסט]"/>
      <dgm:spPr/>
      <dgm:t>
        <a:bodyPr/>
        <a:lstStyle/>
        <a:p>
          <a:pPr rtl="1"/>
          <a:r>
            <a:rPr lang="en-US" dirty="0" smtClean="0"/>
            <a:t>W is isolating if it assigns </a:t>
          </a:r>
          <a:r>
            <a:rPr lang="en-US" dirty="0" err="1" smtClean="0"/>
            <a:t>n.z.c</a:t>
          </a:r>
          <a:r>
            <a:rPr lang="en-US" dirty="0" smtClean="0"/>
            <a:t>. </a:t>
          </a:r>
          <a:r>
            <a:rPr lang="en-US" b="1" dirty="0" smtClean="0"/>
            <a:t>to all nice cycles</a:t>
          </a:r>
        </a:p>
        <a:p>
          <a:pPr rtl="1"/>
          <a:r>
            <a:rPr lang="en-US" b="1" dirty="0" smtClean="0"/>
            <a:t>(WANTED)</a:t>
          </a:r>
          <a:endParaRPr lang="he-IL" b="1" dirty="0"/>
        </a:p>
      </dgm:t>
    </dgm:pt>
    <dgm:pt modelId="{41D98C95-358E-4C57-ADB0-CE5A31B1E7BB}" type="parTrans" cxnId="{270D5282-85E4-46A9-BC69-CAA72A2B4CA3}">
      <dgm:prSet/>
      <dgm:spPr/>
      <dgm:t>
        <a:bodyPr/>
        <a:lstStyle/>
        <a:p>
          <a:pPr rtl="1"/>
          <a:endParaRPr lang="he-IL"/>
        </a:p>
      </dgm:t>
    </dgm:pt>
    <dgm:pt modelId="{43042719-B988-4971-ABD8-BA2B6B735032}" type="sibTrans" cxnId="{270D5282-85E4-46A9-BC69-CAA72A2B4CA3}">
      <dgm:prSet/>
      <dgm:spPr/>
      <dgm:t>
        <a:bodyPr/>
        <a:lstStyle/>
        <a:p>
          <a:pPr rtl="1"/>
          <a:endParaRPr lang="he-IL"/>
        </a:p>
      </dgm:t>
    </dgm:pt>
    <dgm:pt modelId="{62D5A627-1A8E-461D-9CEA-A0B53DA843D3}">
      <dgm:prSet phldrT="[טקסט]"/>
      <dgm:spPr/>
      <dgm:t>
        <a:bodyPr/>
        <a:lstStyle/>
        <a:p>
          <a:pPr rtl="1"/>
          <a:r>
            <a:rPr lang="en-US" dirty="0" smtClean="0"/>
            <a:t>Find W such that it assigns </a:t>
          </a:r>
          <a:r>
            <a:rPr lang="en-US" dirty="0" err="1" smtClean="0"/>
            <a:t>n.z.c</a:t>
          </a:r>
          <a:r>
            <a:rPr lang="en-US" dirty="0" smtClean="0"/>
            <a:t>. </a:t>
          </a:r>
          <a:r>
            <a:rPr lang="en-US" b="1" dirty="0" smtClean="0"/>
            <a:t>to as many cycles as possible</a:t>
          </a:r>
          <a:endParaRPr lang="he-IL" b="1" dirty="0"/>
        </a:p>
      </dgm:t>
    </dgm:pt>
    <dgm:pt modelId="{8B08AAC6-9C60-48C6-862B-98AD72DDB71B}" type="parTrans" cxnId="{BA205266-314B-43EB-AC25-F1393A430DDE}">
      <dgm:prSet/>
      <dgm:spPr/>
      <dgm:t>
        <a:bodyPr/>
        <a:lstStyle/>
        <a:p>
          <a:pPr rtl="1"/>
          <a:endParaRPr lang="he-IL"/>
        </a:p>
      </dgm:t>
    </dgm:pt>
    <dgm:pt modelId="{6D6E3FE1-19E5-4C0E-BF3A-FF7E1933F7BB}" type="sibTrans" cxnId="{BA205266-314B-43EB-AC25-F1393A430DDE}">
      <dgm:prSet/>
      <dgm:spPr/>
      <dgm:t>
        <a:bodyPr/>
        <a:lstStyle/>
        <a:p>
          <a:pPr rtl="1"/>
          <a:endParaRPr lang="he-IL"/>
        </a:p>
      </dgm:t>
    </dgm:pt>
    <dgm:pt modelId="{AAC04024-EAD8-4237-9C5B-239D590BDD17}">
      <dgm:prSet phldrT="[טקסט]"/>
      <dgm:spPr/>
      <dgm:t>
        <a:bodyPr/>
        <a:lstStyle/>
        <a:p>
          <a:pPr rtl="1"/>
          <a:r>
            <a:rPr lang="en-US" dirty="0" smtClean="0"/>
            <a:t>Isolate a unique min weight PM</a:t>
          </a:r>
          <a:endParaRPr lang="he-IL" dirty="0"/>
        </a:p>
      </dgm:t>
    </dgm:pt>
    <dgm:pt modelId="{8882B1D7-C2B9-4C56-86A8-95938E04C252}" type="parTrans" cxnId="{21BC8BBD-5601-4FED-9D53-63E1C9D0AA1A}">
      <dgm:prSet/>
      <dgm:spPr/>
      <dgm:t>
        <a:bodyPr/>
        <a:lstStyle/>
        <a:p>
          <a:pPr rtl="1"/>
          <a:endParaRPr lang="he-IL"/>
        </a:p>
      </dgm:t>
    </dgm:pt>
    <dgm:pt modelId="{7DACD5DB-9E63-4619-BB36-F1525C13057C}" type="sibTrans" cxnId="{21BC8BBD-5601-4FED-9D53-63E1C9D0AA1A}">
      <dgm:prSet/>
      <dgm:spPr/>
      <dgm:t>
        <a:bodyPr/>
        <a:lstStyle/>
        <a:p>
          <a:pPr rtl="1"/>
          <a:endParaRPr lang="he-IL"/>
        </a:p>
      </dgm:t>
    </dgm:pt>
    <dgm:pt modelId="{D1D6CFA0-CB5C-41FD-8095-F11B3408DB99}" type="pres">
      <dgm:prSet presAssocID="{820763DB-64A6-4613-AC38-F107FD9A1A76}" presName="Name0" presStyleCnt="0">
        <dgm:presLayoutVars>
          <dgm:dir/>
          <dgm:animLvl val="lvl"/>
          <dgm:resizeHandles val="exact"/>
        </dgm:presLayoutVars>
      </dgm:prSet>
      <dgm:spPr/>
    </dgm:pt>
    <dgm:pt modelId="{DCC8AE9B-87E2-41F2-9E9E-0AC56397E5AF}" type="pres">
      <dgm:prSet presAssocID="{D7628AA5-1BED-46C2-BC79-DA93F251F37F}" presName="parTxOnly" presStyleLbl="node1" presStyleIdx="0" presStyleCnt="3">
        <dgm:presLayoutVars>
          <dgm:chMax val="0"/>
          <dgm:chPref val="0"/>
          <dgm:bulletEnabled val="1"/>
        </dgm:presLayoutVars>
      </dgm:prSet>
      <dgm:spPr/>
      <dgm:t>
        <a:bodyPr/>
        <a:lstStyle/>
        <a:p>
          <a:pPr rtl="1"/>
          <a:endParaRPr lang="he-IL"/>
        </a:p>
      </dgm:t>
    </dgm:pt>
    <dgm:pt modelId="{AE6D0DEF-846D-429B-82ED-07D14CCD276F}" type="pres">
      <dgm:prSet presAssocID="{43042719-B988-4971-ABD8-BA2B6B735032}" presName="parTxOnlySpace" presStyleCnt="0"/>
      <dgm:spPr/>
    </dgm:pt>
    <dgm:pt modelId="{6B79CA68-14D0-42DF-8EE7-86D5865FF0D6}" type="pres">
      <dgm:prSet presAssocID="{62D5A627-1A8E-461D-9CEA-A0B53DA843D3}" presName="parTxOnly" presStyleLbl="node1" presStyleIdx="1" presStyleCnt="3">
        <dgm:presLayoutVars>
          <dgm:chMax val="0"/>
          <dgm:chPref val="0"/>
          <dgm:bulletEnabled val="1"/>
        </dgm:presLayoutVars>
      </dgm:prSet>
      <dgm:spPr/>
      <dgm:t>
        <a:bodyPr/>
        <a:lstStyle/>
        <a:p>
          <a:pPr rtl="1"/>
          <a:endParaRPr lang="he-IL"/>
        </a:p>
      </dgm:t>
    </dgm:pt>
    <dgm:pt modelId="{0BED033C-C7AB-414B-8DFB-072D1EC60680}" type="pres">
      <dgm:prSet presAssocID="{6D6E3FE1-19E5-4C0E-BF3A-FF7E1933F7BB}" presName="parTxOnlySpace" presStyleCnt="0"/>
      <dgm:spPr/>
    </dgm:pt>
    <dgm:pt modelId="{C3264DAF-BA02-4F2E-B275-00EE1FFE6AED}" type="pres">
      <dgm:prSet presAssocID="{AAC04024-EAD8-4237-9C5B-239D590BDD17}" presName="parTxOnly" presStyleLbl="node1" presStyleIdx="2" presStyleCnt="3">
        <dgm:presLayoutVars>
          <dgm:chMax val="0"/>
          <dgm:chPref val="0"/>
          <dgm:bulletEnabled val="1"/>
        </dgm:presLayoutVars>
      </dgm:prSet>
      <dgm:spPr/>
      <dgm:t>
        <a:bodyPr/>
        <a:lstStyle/>
        <a:p>
          <a:pPr rtl="1"/>
          <a:endParaRPr lang="he-IL"/>
        </a:p>
      </dgm:t>
    </dgm:pt>
  </dgm:ptLst>
  <dgm:cxnLst>
    <dgm:cxn modelId="{BA205266-314B-43EB-AC25-F1393A430DDE}" srcId="{820763DB-64A6-4613-AC38-F107FD9A1A76}" destId="{62D5A627-1A8E-461D-9CEA-A0B53DA843D3}" srcOrd="1" destOrd="0" parTransId="{8B08AAC6-9C60-48C6-862B-98AD72DDB71B}" sibTransId="{6D6E3FE1-19E5-4C0E-BF3A-FF7E1933F7BB}"/>
    <dgm:cxn modelId="{F3A349FF-CA16-455B-A212-87E048972B00}" type="presOf" srcId="{D7628AA5-1BED-46C2-BC79-DA93F251F37F}" destId="{DCC8AE9B-87E2-41F2-9E9E-0AC56397E5AF}" srcOrd="0" destOrd="0" presId="urn:microsoft.com/office/officeart/2005/8/layout/chevron1"/>
    <dgm:cxn modelId="{21BC8BBD-5601-4FED-9D53-63E1C9D0AA1A}" srcId="{820763DB-64A6-4613-AC38-F107FD9A1A76}" destId="{AAC04024-EAD8-4237-9C5B-239D590BDD17}" srcOrd="2" destOrd="0" parTransId="{8882B1D7-C2B9-4C56-86A8-95938E04C252}" sibTransId="{7DACD5DB-9E63-4619-BB36-F1525C13057C}"/>
    <dgm:cxn modelId="{270D5282-85E4-46A9-BC69-CAA72A2B4CA3}" srcId="{820763DB-64A6-4613-AC38-F107FD9A1A76}" destId="{D7628AA5-1BED-46C2-BC79-DA93F251F37F}" srcOrd="0" destOrd="0" parTransId="{41D98C95-358E-4C57-ADB0-CE5A31B1E7BB}" sibTransId="{43042719-B988-4971-ABD8-BA2B6B735032}"/>
    <dgm:cxn modelId="{B97C6CC3-713B-4530-B277-D3C82503B2BD}" type="presOf" srcId="{820763DB-64A6-4613-AC38-F107FD9A1A76}" destId="{D1D6CFA0-CB5C-41FD-8095-F11B3408DB99}" srcOrd="0" destOrd="0" presId="urn:microsoft.com/office/officeart/2005/8/layout/chevron1"/>
    <dgm:cxn modelId="{4C758F98-F9C5-4A06-B957-765056DC05AB}" type="presOf" srcId="{62D5A627-1A8E-461D-9CEA-A0B53DA843D3}" destId="{6B79CA68-14D0-42DF-8EE7-86D5865FF0D6}" srcOrd="0" destOrd="0" presId="urn:microsoft.com/office/officeart/2005/8/layout/chevron1"/>
    <dgm:cxn modelId="{7451D8F3-1379-43FF-B82A-886AF1443865}" type="presOf" srcId="{AAC04024-EAD8-4237-9C5B-239D590BDD17}" destId="{C3264DAF-BA02-4F2E-B275-00EE1FFE6AED}" srcOrd="0" destOrd="0" presId="urn:microsoft.com/office/officeart/2005/8/layout/chevron1"/>
    <dgm:cxn modelId="{9AF030BA-C5A2-41DE-8DE8-F11A52D98BFC}" type="presParOf" srcId="{D1D6CFA0-CB5C-41FD-8095-F11B3408DB99}" destId="{DCC8AE9B-87E2-41F2-9E9E-0AC56397E5AF}" srcOrd="0" destOrd="0" presId="urn:microsoft.com/office/officeart/2005/8/layout/chevron1"/>
    <dgm:cxn modelId="{3349002F-5F61-40F4-A278-4B3FA5E6DBFD}" type="presParOf" srcId="{D1D6CFA0-CB5C-41FD-8095-F11B3408DB99}" destId="{AE6D0DEF-846D-429B-82ED-07D14CCD276F}" srcOrd="1" destOrd="0" presId="urn:microsoft.com/office/officeart/2005/8/layout/chevron1"/>
    <dgm:cxn modelId="{2E162AE0-003C-41BC-9FF4-0B12392F1D33}" type="presParOf" srcId="{D1D6CFA0-CB5C-41FD-8095-F11B3408DB99}" destId="{6B79CA68-14D0-42DF-8EE7-86D5865FF0D6}" srcOrd="2" destOrd="0" presId="urn:microsoft.com/office/officeart/2005/8/layout/chevron1"/>
    <dgm:cxn modelId="{1CCCCB41-2108-45F9-8142-353F368EDF89}" type="presParOf" srcId="{D1D6CFA0-CB5C-41FD-8095-F11B3408DB99}" destId="{0BED033C-C7AB-414B-8DFB-072D1EC60680}" srcOrd="3" destOrd="0" presId="urn:microsoft.com/office/officeart/2005/8/layout/chevron1"/>
    <dgm:cxn modelId="{9DDB6E23-9961-428F-BE7D-E9FD5402BF7C}" type="presParOf" srcId="{D1D6CFA0-CB5C-41FD-8095-F11B3408DB99}" destId="{C3264DAF-BA02-4F2E-B275-00EE1FFE6AED}"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A547353-E875-4BC4-875F-5A08C34B1A26}" type="doc">
      <dgm:prSet loTypeId="urn:microsoft.com/office/officeart/2008/layout/RadialCluster" loCatId="relationship" qsTypeId="urn:microsoft.com/office/officeart/2005/8/quickstyle/simple5" qsCatId="simple" csTypeId="urn:microsoft.com/office/officeart/2005/8/colors/accent3_2" csCatId="accent3" phldr="1"/>
      <dgm:spPr/>
      <dgm:t>
        <a:bodyPr/>
        <a:lstStyle/>
        <a:p>
          <a:endParaRPr lang="en-US"/>
        </a:p>
      </dgm:t>
    </dgm:pt>
    <mc:AlternateContent xmlns:mc="http://schemas.openxmlformats.org/markup-compatibility/2006" xmlns:a14="http://schemas.microsoft.com/office/drawing/2010/main">
      <mc:Choice Requires="a14">
        <dgm:pt modelId="{355391DD-8A71-4E78-A476-756ED4E81C3E}">
          <dgm:prSet phldrT="[Text]"/>
          <dgm:spPr/>
          <dgm:t>
            <a:bodyPr/>
            <a:lstStyle/>
            <a:p>
              <a:r>
                <a:rPr lang="en-US" b="1" u="sng" dirty="0" smtClean="0">
                  <a:solidFill>
                    <a:srgbClr val="FFFF00"/>
                  </a:solidFill>
                </a:rPr>
                <a:t>Unique Winner</a:t>
              </a:r>
              <a:endParaRPr lang="he-IL" b="1" u="sng" dirty="0" smtClean="0">
                <a:solidFill>
                  <a:srgbClr val="FFFF00"/>
                </a:solidFill>
              </a:endParaRPr>
            </a:p>
            <a:p>
              <a:r>
                <a:rPr lang="en-US" dirty="0" smtClean="0"/>
                <a:t>There’s a unique perfect matching, M, In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𝐺</m:t>
                      </m:r>
                    </m:e>
                    <m:sub>
                      <m:r>
                        <a:rPr lang="en-US" b="0" i="1" smtClean="0">
                          <a:latin typeface="Cambria Math" panose="02040503050406030204" pitchFamily="18" charset="0"/>
                        </a:rPr>
                        <m:t>𝐸𝑁𝐷</m:t>
                      </m:r>
                    </m:sub>
                  </m:sSub>
                </m:oMath>
              </a14:m>
              <a:endParaRPr lang="en-US" dirty="0"/>
            </a:p>
          </dgm:t>
        </dgm:pt>
      </mc:Choice>
      <mc:Fallback xmlns="">
        <dgm:pt modelId="{355391DD-8A71-4E78-A476-756ED4E81C3E}">
          <dgm:prSet phldrT="[Text]"/>
          <dgm:spPr/>
          <dgm:t>
            <a:bodyPr/>
            <a:lstStyle/>
            <a:p>
              <a:r>
                <a:rPr lang="en-US" b="1" u="sng" dirty="0" smtClean="0">
                  <a:solidFill>
                    <a:srgbClr val="FFFF00"/>
                  </a:solidFill>
                </a:rPr>
                <a:t>Unique Winner</a:t>
              </a:r>
              <a:endParaRPr lang="he-IL" b="1" u="sng" dirty="0" smtClean="0">
                <a:solidFill>
                  <a:srgbClr val="FFFF00"/>
                </a:solidFill>
              </a:endParaRPr>
            </a:p>
            <a:p>
              <a:r>
                <a:rPr lang="en-US" dirty="0" smtClean="0"/>
                <a:t>There’s a unique perfect matching, M, In </a:t>
              </a:r>
              <a:r>
                <a:rPr lang="en-US" i="0">
                  <a:latin typeface="Cambria Math" panose="02040503050406030204" pitchFamily="18" charset="0"/>
                </a:rPr>
                <a:t>𝐺_</a:t>
              </a:r>
              <a:r>
                <a:rPr lang="en-US" b="0" i="0" smtClean="0">
                  <a:latin typeface="Cambria Math" panose="02040503050406030204" pitchFamily="18" charset="0"/>
                </a:rPr>
                <a:t>𝐸𝑁𝐷</a:t>
              </a:r>
              <a:endParaRPr lang="en-US" dirty="0"/>
            </a:p>
          </dgm:t>
        </dgm:pt>
      </mc:Fallback>
    </mc:AlternateContent>
    <dgm:pt modelId="{420A1A73-7F94-4929-ADAE-BADCE06C8313}" type="parTrans" cxnId="{8E41A252-4A2F-4015-A5B4-C9E646FC6E18}">
      <dgm:prSet/>
      <dgm:spPr/>
      <dgm:t>
        <a:bodyPr/>
        <a:lstStyle/>
        <a:p>
          <a:endParaRPr lang="en-US"/>
        </a:p>
      </dgm:t>
    </dgm:pt>
    <dgm:pt modelId="{BC2BFA47-60F7-4F89-938B-9A54AF2E3A03}" type="sibTrans" cxnId="{8E41A252-4A2F-4015-A5B4-C9E646FC6E18}">
      <dgm:prSet/>
      <dgm:spPr/>
      <dgm:t>
        <a:bodyPr/>
        <a:lstStyle/>
        <a:p>
          <a:endParaRPr lang="en-US"/>
        </a:p>
      </dgm:t>
    </dgm:pt>
    <mc:AlternateContent xmlns:mc="http://schemas.openxmlformats.org/markup-compatibility/2006" xmlns:a14="http://schemas.microsoft.com/office/drawing/2010/main">
      <mc:Choice Requires="a14">
        <dgm:pt modelId="{7107AC0E-1128-4E2B-A414-AD05142F6BEE}">
          <dgm:prSet phldrT="[Text]"/>
          <dgm:spPr/>
          <dgm:t>
            <a:bodyPr/>
            <a:lstStyle/>
            <a:p>
              <a:r>
                <a:rPr lang="en-US" dirty="0" smtClean="0"/>
                <a:t>Under the good set of obstacles, which exists if there are participants</a:t>
              </a:r>
            </a:p>
            <a:p>
              <a:r>
                <a:rPr lang="en-US" dirty="0" smtClean="0"/>
                <a:t>In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𝐺</m:t>
                      </m:r>
                    </m:e>
                    <m:sub>
                      <m:r>
                        <a:rPr lang="en-US" b="0" i="1" smtClean="0">
                          <a:latin typeface="Cambria Math" panose="02040503050406030204" pitchFamily="18" charset="0"/>
                        </a:rPr>
                        <m:t>𝐸𝑁𝐷</m:t>
                      </m:r>
                    </m:sub>
                  </m:sSub>
                </m:oMath>
              </a14:m>
              <a:r>
                <a:rPr lang="en-US" dirty="0"/>
                <a:t> </a:t>
              </a:r>
              <a:r>
                <a:rPr lang="en-US" dirty="0" smtClean="0"/>
                <a:t>there </a:t>
              </a:r>
              <a:r>
                <a:rPr lang="en-US" dirty="0"/>
                <a:t>are no </a:t>
              </a:r>
              <a:r>
                <a:rPr lang="en-US" dirty="0" smtClean="0"/>
                <a:t>cycles, due to the Doubling and Feasible Lemmas</a:t>
              </a:r>
              <a:endParaRPr lang="en-US" dirty="0"/>
            </a:p>
          </dgm:t>
        </dgm:pt>
      </mc:Choice>
      <mc:Fallback xmlns="">
        <dgm:pt modelId="{7107AC0E-1128-4E2B-A414-AD05142F6BEE}">
          <dgm:prSet phldrT="[Text]"/>
          <dgm:spPr/>
          <dgm:t>
            <a:bodyPr/>
            <a:lstStyle/>
            <a:p>
              <a:r>
                <a:rPr lang="en-US" dirty="0" smtClean="0"/>
                <a:t>Under the good set of obstacles, which exists if there are participants</a:t>
              </a:r>
            </a:p>
            <a:p>
              <a:r>
                <a:rPr lang="en-US" dirty="0" smtClean="0"/>
                <a:t>In </a:t>
              </a:r>
              <a:r>
                <a:rPr lang="en-US" i="0">
                  <a:latin typeface="Cambria Math" panose="02040503050406030204" pitchFamily="18" charset="0"/>
                </a:rPr>
                <a:t>𝐺_</a:t>
              </a:r>
              <a:r>
                <a:rPr lang="en-US" b="0" i="0" smtClean="0">
                  <a:latin typeface="Cambria Math" panose="02040503050406030204" pitchFamily="18" charset="0"/>
                </a:rPr>
                <a:t>𝐸𝑁𝐷</a:t>
              </a:r>
              <a:r>
                <a:rPr lang="en-US" dirty="0"/>
                <a:t> </a:t>
              </a:r>
              <a:r>
                <a:rPr lang="en-US" dirty="0" smtClean="0"/>
                <a:t>there </a:t>
              </a:r>
              <a:r>
                <a:rPr lang="en-US" dirty="0"/>
                <a:t>are no </a:t>
              </a:r>
              <a:r>
                <a:rPr lang="en-US" dirty="0" smtClean="0"/>
                <a:t>cycles, due to the Doubling and Feasible Lemmas</a:t>
              </a:r>
              <a:endParaRPr lang="en-US" dirty="0"/>
            </a:p>
          </dgm:t>
        </dgm:pt>
      </mc:Fallback>
    </mc:AlternateContent>
    <dgm:pt modelId="{91C682AD-61D1-402C-911D-C4D11B4093BF}" type="parTrans" cxnId="{68AE7241-FCC4-4B7C-A528-2635FDC93035}">
      <dgm:prSet/>
      <dgm:spPr/>
      <dgm:t>
        <a:bodyPr/>
        <a:lstStyle/>
        <a:p>
          <a:endParaRPr lang="en-US"/>
        </a:p>
      </dgm:t>
    </dgm:pt>
    <dgm:pt modelId="{6029F0D7-7309-4D20-A9AA-30B593F5F62E}" type="sibTrans" cxnId="{68AE7241-FCC4-4B7C-A528-2635FDC93035}">
      <dgm:prSet/>
      <dgm:spPr/>
      <dgm:t>
        <a:bodyPr/>
        <a:lstStyle/>
        <a:p>
          <a:endParaRPr lang="en-US"/>
        </a:p>
      </dgm:t>
    </dgm:pt>
    <dgm:pt modelId="{330DDD40-0E16-42E0-87ED-EAB8F7A24424}">
      <dgm:prSet phldrT="[Text]"/>
      <dgm:spPr/>
      <dgm:t>
        <a:bodyPr/>
        <a:lstStyle/>
        <a:p>
          <a:r>
            <a:rPr lang="en-US" b="1" u="sng" dirty="0" smtClean="0">
              <a:solidFill>
                <a:srgbClr val="FFFF00"/>
              </a:solidFill>
            </a:rPr>
            <a:t>The Equality</a:t>
          </a:r>
        </a:p>
        <a:p>
          <a:r>
            <a:rPr lang="en-US" dirty="0" smtClean="0"/>
            <a:t>Two PMs reaching the same derived graph, has equal weights until that point</a:t>
          </a:r>
          <a:endParaRPr lang="en-US" dirty="0"/>
        </a:p>
      </dgm:t>
    </dgm:pt>
    <dgm:pt modelId="{F655A0D4-B476-4BEB-9333-DEC6675708F5}" type="parTrans" cxnId="{FDAE7CCD-A858-4F0C-A810-B54A6E010351}">
      <dgm:prSet/>
      <dgm:spPr/>
      <dgm:t>
        <a:bodyPr/>
        <a:lstStyle/>
        <a:p>
          <a:endParaRPr lang="en-US"/>
        </a:p>
      </dgm:t>
    </dgm:pt>
    <dgm:pt modelId="{37BA98C7-F5E7-4837-9849-36D37CB9E082}" type="sibTrans" cxnId="{FDAE7CCD-A858-4F0C-A810-B54A6E010351}">
      <dgm:prSet/>
      <dgm:spPr/>
      <dgm:t>
        <a:bodyPr/>
        <a:lstStyle/>
        <a:p>
          <a:endParaRPr lang="en-US"/>
        </a:p>
      </dgm:t>
    </dgm:pt>
    <dgm:pt modelId="{04213D38-7B2F-4FCF-B4A9-9C178F1F515E}">
      <dgm:prSet phldrT="[Text]"/>
      <dgm:spPr/>
      <dgm:t>
        <a:bodyPr/>
        <a:lstStyle/>
        <a:p>
          <a:r>
            <a:rPr lang="en-US" dirty="0" smtClean="0">
              <a:solidFill>
                <a:srgbClr val="FFFF00"/>
              </a:solidFill>
            </a:rPr>
            <a:t>“Isolation”</a:t>
          </a:r>
          <a:endParaRPr lang="en-US" dirty="0">
            <a:solidFill>
              <a:srgbClr val="FFFF00"/>
            </a:solidFill>
          </a:endParaRPr>
        </a:p>
      </dgm:t>
    </dgm:pt>
    <dgm:pt modelId="{B15E70AA-979A-4BEA-916F-124062B9BC8E}" type="parTrans" cxnId="{003D2980-D4B3-4601-AFD4-5FCBB14D2D4B}">
      <dgm:prSet/>
      <dgm:spPr/>
      <dgm:t>
        <a:bodyPr/>
        <a:lstStyle/>
        <a:p>
          <a:endParaRPr lang="en-US"/>
        </a:p>
      </dgm:t>
    </dgm:pt>
    <dgm:pt modelId="{19306D04-007C-476D-9B56-06A0CD724B4E}" type="sibTrans" cxnId="{003D2980-D4B3-4601-AFD4-5FCBB14D2D4B}">
      <dgm:prSet/>
      <dgm:spPr/>
      <dgm:t>
        <a:bodyPr/>
        <a:lstStyle/>
        <a:p>
          <a:endParaRPr lang="en-US"/>
        </a:p>
      </dgm:t>
    </dgm:pt>
    <mc:AlternateContent xmlns:mc="http://schemas.openxmlformats.org/markup-compatibility/2006" xmlns:a14="http://schemas.microsoft.com/office/drawing/2010/main">
      <mc:Choice Requires="a14">
        <dgm:pt modelId="{A957248C-DAB4-4966-AFC5-1A5314F7F8E9}">
          <dgm:prSet/>
          <dgm:spPr/>
          <dgm:t>
            <a:bodyPr/>
            <a:lstStyle/>
            <a:p>
              <a:r>
                <a:rPr lang="en-US" b="1" u="sng" dirty="0" smtClean="0">
                  <a:solidFill>
                    <a:srgbClr val="FFFF00"/>
                  </a:solidFill>
                </a:rPr>
                <a:t>The Priority</a:t>
              </a:r>
            </a:p>
            <a:p>
              <a:r>
                <a:rPr lang="en-US" dirty="0" smtClean="0"/>
                <a:t>If a PM died in the </a:t>
              </a:r>
              <a14:m>
                <m:oMath xmlns:m="http://schemas.openxmlformats.org/officeDocument/2006/math">
                  <m:sSup>
                    <m:sSupPr>
                      <m:ctrlPr>
                        <a:rPr lang="en-US" b="0" i="1" dirty="0" smtClean="0">
                          <a:latin typeface="Cambria Math" panose="02040503050406030204" pitchFamily="18" charset="0"/>
                        </a:rPr>
                      </m:ctrlPr>
                    </m:sSupPr>
                    <m:e>
                      <m:r>
                        <a:rPr lang="en-US" b="0" i="1" dirty="0" smtClean="0">
                          <a:latin typeface="Cambria Math" panose="02040503050406030204" pitchFamily="18" charset="0"/>
                        </a:rPr>
                        <m:t>𝑖</m:t>
                      </m:r>
                    </m:e>
                    <m:sup>
                      <m:r>
                        <a:rPr lang="en-US" b="0" i="1" dirty="0" smtClean="0">
                          <a:latin typeface="Cambria Math" panose="02040503050406030204" pitchFamily="18" charset="0"/>
                        </a:rPr>
                        <m:t>𝑡</m:t>
                      </m:r>
                      <m:r>
                        <a:rPr lang="en-US" b="0" i="1" dirty="0" smtClean="0">
                          <a:latin typeface="Cambria Math" panose="02040503050406030204" pitchFamily="18" charset="0"/>
                        </a:rPr>
                        <m:t>h</m:t>
                      </m:r>
                    </m:sup>
                  </m:sSup>
                </m:oMath>
              </a14:m>
              <a:r>
                <a:rPr lang="en-US" dirty="0" smtClean="0"/>
                <a:t> round, it will have higher weight than all PMs passing him</a:t>
              </a:r>
              <a:endParaRPr lang="en-US" dirty="0"/>
            </a:p>
          </dgm:t>
        </dgm:pt>
      </mc:Choice>
      <mc:Fallback xmlns="">
        <dgm:pt modelId="{A957248C-DAB4-4966-AFC5-1A5314F7F8E9}">
          <dgm:prSet/>
          <dgm:spPr/>
          <dgm:t>
            <a:bodyPr/>
            <a:lstStyle/>
            <a:p>
              <a:r>
                <a:rPr lang="en-US" b="1" u="sng" dirty="0" smtClean="0">
                  <a:solidFill>
                    <a:srgbClr val="FFFF00"/>
                  </a:solidFill>
                </a:rPr>
                <a:t>The Priority</a:t>
              </a:r>
            </a:p>
            <a:p>
              <a:r>
                <a:rPr lang="en-US" dirty="0" smtClean="0"/>
                <a:t>If </a:t>
              </a:r>
              <a:r>
                <a:rPr lang="en-US" dirty="0" smtClean="0"/>
                <a:t>a PM died in the </a:t>
              </a:r>
              <a:r>
                <a:rPr lang="en-US" b="0" i="0" dirty="0" smtClean="0">
                  <a:latin typeface="Cambria Math" panose="02040503050406030204" pitchFamily="18" charset="0"/>
                </a:rPr>
                <a:t>𝑖^𝑡ℎ</a:t>
              </a:r>
              <a:r>
                <a:rPr lang="en-US" dirty="0" smtClean="0"/>
                <a:t> round, it will have higher weight than all PMs passing him</a:t>
              </a:r>
              <a:endParaRPr lang="en-US" dirty="0"/>
            </a:p>
          </dgm:t>
        </dgm:pt>
      </mc:Fallback>
    </mc:AlternateContent>
    <dgm:pt modelId="{7D636685-3F6D-4A99-A0C4-0CD9643FE6EE}" type="parTrans" cxnId="{2C3660C5-0C2F-4B93-A9EC-0DBC44165551}">
      <dgm:prSet/>
      <dgm:spPr/>
      <dgm:t>
        <a:bodyPr/>
        <a:lstStyle/>
        <a:p>
          <a:endParaRPr lang="en-US"/>
        </a:p>
      </dgm:t>
    </dgm:pt>
    <dgm:pt modelId="{D1A2E571-8026-4CB5-B76E-A48338D92F3B}" type="sibTrans" cxnId="{2C3660C5-0C2F-4B93-A9EC-0DBC44165551}">
      <dgm:prSet/>
      <dgm:spPr/>
      <dgm:t>
        <a:bodyPr/>
        <a:lstStyle/>
        <a:p>
          <a:endParaRPr lang="en-US"/>
        </a:p>
      </dgm:t>
    </dgm:pt>
    <dgm:pt modelId="{84F01C60-5612-4C35-A2B2-BC2C86BDF0AD}" type="pres">
      <dgm:prSet presAssocID="{3A547353-E875-4BC4-875F-5A08C34B1A26}" presName="Name0" presStyleCnt="0">
        <dgm:presLayoutVars>
          <dgm:chMax val="1"/>
          <dgm:chPref val="1"/>
          <dgm:dir/>
          <dgm:animOne val="branch"/>
          <dgm:animLvl val="lvl"/>
        </dgm:presLayoutVars>
      </dgm:prSet>
      <dgm:spPr/>
      <dgm:t>
        <a:bodyPr/>
        <a:lstStyle/>
        <a:p>
          <a:endParaRPr lang="en-US"/>
        </a:p>
      </dgm:t>
    </dgm:pt>
    <dgm:pt modelId="{04B9C657-093D-437D-9AD3-468D0602C3B1}" type="pres">
      <dgm:prSet presAssocID="{355391DD-8A71-4E78-A476-756ED4E81C3E}" presName="singleCycle" presStyleCnt="0"/>
      <dgm:spPr/>
    </dgm:pt>
    <dgm:pt modelId="{E3D2F0A0-AC35-43D9-A436-A471E7CF27AE}" type="pres">
      <dgm:prSet presAssocID="{355391DD-8A71-4E78-A476-756ED4E81C3E}" presName="singleCenter" presStyleLbl="node1" presStyleIdx="0" presStyleCnt="5" custScaleX="120336" custScaleY="124219" custLinFactNeighborX="-15879" custLinFactNeighborY="-1234">
        <dgm:presLayoutVars>
          <dgm:chMax val="7"/>
          <dgm:chPref val="7"/>
        </dgm:presLayoutVars>
      </dgm:prSet>
      <dgm:spPr/>
      <dgm:t>
        <a:bodyPr/>
        <a:lstStyle/>
        <a:p>
          <a:endParaRPr lang="en-US"/>
        </a:p>
      </dgm:t>
    </dgm:pt>
    <dgm:pt modelId="{3D348B36-E793-4AD5-A44A-A35F3B9C0B9A}" type="pres">
      <dgm:prSet presAssocID="{91C682AD-61D1-402C-911D-C4D11B4093BF}" presName="Name56" presStyleLbl="parChTrans1D2" presStyleIdx="0" presStyleCnt="4"/>
      <dgm:spPr/>
      <dgm:t>
        <a:bodyPr/>
        <a:lstStyle/>
        <a:p>
          <a:endParaRPr lang="en-US"/>
        </a:p>
      </dgm:t>
    </dgm:pt>
    <dgm:pt modelId="{A3621C23-310A-466A-88E2-5530B512B86C}" type="pres">
      <dgm:prSet presAssocID="{7107AC0E-1128-4E2B-A414-AD05142F6BEE}" presName="text0" presStyleLbl="node1" presStyleIdx="1" presStyleCnt="5" custScaleX="413157" custRadScaleRad="106184" custRadScaleInc="-35599">
        <dgm:presLayoutVars>
          <dgm:bulletEnabled val="1"/>
        </dgm:presLayoutVars>
      </dgm:prSet>
      <dgm:spPr/>
      <dgm:t>
        <a:bodyPr/>
        <a:lstStyle/>
        <a:p>
          <a:endParaRPr lang="en-US"/>
        </a:p>
      </dgm:t>
    </dgm:pt>
    <dgm:pt modelId="{12AE1AD3-AAE0-45D8-82C3-FE51B4DB4106}" type="pres">
      <dgm:prSet presAssocID="{F655A0D4-B476-4BEB-9333-DEC6675708F5}" presName="Name56" presStyleLbl="parChTrans1D2" presStyleIdx="1" presStyleCnt="4"/>
      <dgm:spPr/>
      <dgm:t>
        <a:bodyPr/>
        <a:lstStyle/>
        <a:p>
          <a:endParaRPr lang="en-US"/>
        </a:p>
      </dgm:t>
    </dgm:pt>
    <dgm:pt modelId="{39E802A6-92BA-4953-9893-DA9F0AAD79AF}" type="pres">
      <dgm:prSet presAssocID="{330DDD40-0E16-42E0-87ED-EAB8F7A24424}" presName="text0" presStyleLbl="node1" presStyleIdx="2" presStyleCnt="5" custScaleX="202527" custScaleY="213659" custRadScaleRad="145277" custRadScaleInc="-2615">
        <dgm:presLayoutVars>
          <dgm:bulletEnabled val="1"/>
        </dgm:presLayoutVars>
      </dgm:prSet>
      <dgm:spPr/>
      <dgm:t>
        <a:bodyPr/>
        <a:lstStyle/>
        <a:p>
          <a:endParaRPr lang="en-US"/>
        </a:p>
      </dgm:t>
    </dgm:pt>
    <dgm:pt modelId="{DE80AC65-3B16-41BD-85AE-963B7CE8D9D8}" type="pres">
      <dgm:prSet presAssocID="{B15E70AA-979A-4BEA-916F-124062B9BC8E}" presName="Name56" presStyleLbl="parChTrans1D2" presStyleIdx="2" presStyleCnt="4"/>
      <dgm:spPr/>
      <dgm:t>
        <a:bodyPr/>
        <a:lstStyle/>
        <a:p>
          <a:endParaRPr lang="en-US"/>
        </a:p>
      </dgm:t>
    </dgm:pt>
    <dgm:pt modelId="{FA202740-DF82-4F76-A1A3-4386053CBD43}" type="pres">
      <dgm:prSet presAssocID="{04213D38-7B2F-4FCF-B4A9-9C178F1F515E}" presName="text0" presStyleLbl="node1" presStyleIdx="3" presStyleCnt="5" custScaleX="522829" custRadScaleRad="106698" custRadScaleInc="48642">
        <dgm:presLayoutVars>
          <dgm:bulletEnabled val="1"/>
        </dgm:presLayoutVars>
      </dgm:prSet>
      <dgm:spPr/>
      <dgm:t>
        <a:bodyPr/>
        <a:lstStyle/>
        <a:p>
          <a:endParaRPr lang="en-US"/>
        </a:p>
      </dgm:t>
    </dgm:pt>
    <dgm:pt modelId="{0E8B9528-1C25-4530-ADF7-93E0B6346386}" type="pres">
      <dgm:prSet presAssocID="{7D636685-3F6D-4A99-A0C4-0CD9643FE6EE}" presName="Name56" presStyleLbl="parChTrans1D2" presStyleIdx="3" presStyleCnt="4"/>
      <dgm:spPr/>
      <dgm:t>
        <a:bodyPr/>
        <a:lstStyle/>
        <a:p>
          <a:endParaRPr lang="en-US"/>
        </a:p>
      </dgm:t>
    </dgm:pt>
    <dgm:pt modelId="{22F20BDB-FA81-45DE-A14D-F9A4581FABD1}" type="pres">
      <dgm:prSet presAssocID="{A957248C-DAB4-4966-AFC5-1A5314F7F8E9}" presName="text0" presStyleLbl="node1" presStyleIdx="4" presStyleCnt="5" custScaleX="203911" custScaleY="190829" custRadScaleRad="213368" custRadScaleInc="297">
        <dgm:presLayoutVars>
          <dgm:bulletEnabled val="1"/>
        </dgm:presLayoutVars>
      </dgm:prSet>
      <dgm:spPr/>
      <dgm:t>
        <a:bodyPr/>
        <a:lstStyle/>
        <a:p>
          <a:endParaRPr lang="en-US"/>
        </a:p>
      </dgm:t>
    </dgm:pt>
  </dgm:ptLst>
  <dgm:cxnLst>
    <dgm:cxn modelId="{8E41A252-4A2F-4015-A5B4-C9E646FC6E18}" srcId="{3A547353-E875-4BC4-875F-5A08C34B1A26}" destId="{355391DD-8A71-4E78-A476-756ED4E81C3E}" srcOrd="0" destOrd="0" parTransId="{420A1A73-7F94-4929-ADAE-BADCE06C8313}" sibTransId="{BC2BFA47-60F7-4F89-938B-9A54AF2E3A03}"/>
    <dgm:cxn modelId="{1DFA907A-EA2A-4E0F-874E-AD138DC64C46}" type="presOf" srcId="{A957248C-DAB4-4966-AFC5-1A5314F7F8E9}" destId="{22F20BDB-FA81-45DE-A14D-F9A4581FABD1}" srcOrd="0" destOrd="0" presId="urn:microsoft.com/office/officeart/2008/layout/RadialCluster"/>
    <dgm:cxn modelId="{68AE7241-FCC4-4B7C-A528-2635FDC93035}" srcId="{355391DD-8A71-4E78-A476-756ED4E81C3E}" destId="{7107AC0E-1128-4E2B-A414-AD05142F6BEE}" srcOrd="0" destOrd="0" parTransId="{91C682AD-61D1-402C-911D-C4D11B4093BF}" sibTransId="{6029F0D7-7309-4D20-A9AA-30B593F5F62E}"/>
    <dgm:cxn modelId="{E921265A-3860-47AD-9EB6-ED5CF105E479}" type="presOf" srcId="{7107AC0E-1128-4E2B-A414-AD05142F6BEE}" destId="{A3621C23-310A-466A-88E2-5530B512B86C}" srcOrd="0" destOrd="0" presId="urn:microsoft.com/office/officeart/2008/layout/RadialCluster"/>
    <dgm:cxn modelId="{FDAE7CCD-A858-4F0C-A810-B54A6E010351}" srcId="{355391DD-8A71-4E78-A476-756ED4E81C3E}" destId="{330DDD40-0E16-42E0-87ED-EAB8F7A24424}" srcOrd="1" destOrd="0" parTransId="{F655A0D4-B476-4BEB-9333-DEC6675708F5}" sibTransId="{37BA98C7-F5E7-4837-9849-36D37CB9E082}"/>
    <dgm:cxn modelId="{7C0DBD4C-E225-481D-9A5D-0B3D663EBD70}" type="presOf" srcId="{3A547353-E875-4BC4-875F-5A08C34B1A26}" destId="{84F01C60-5612-4C35-A2B2-BC2C86BDF0AD}" srcOrd="0" destOrd="0" presId="urn:microsoft.com/office/officeart/2008/layout/RadialCluster"/>
    <dgm:cxn modelId="{AE676A24-5F8C-4794-B81D-F31A97AC4F24}" type="presOf" srcId="{355391DD-8A71-4E78-A476-756ED4E81C3E}" destId="{E3D2F0A0-AC35-43D9-A436-A471E7CF27AE}" srcOrd="0" destOrd="0" presId="urn:microsoft.com/office/officeart/2008/layout/RadialCluster"/>
    <dgm:cxn modelId="{97A58AE9-0314-4E21-9E0F-43EE91E8E4AA}" type="presOf" srcId="{04213D38-7B2F-4FCF-B4A9-9C178F1F515E}" destId="{FA202740-DF82-4F76-A1A3-4386053CBD43}" srcOrd="0" destOrd="0" presId="urn:microsoft.com/office/officeart/2008/layout/RadialCluster"/>
    <dgm:cxn modelId="{A6774DD1-63B4-4FCC-A420-CB79924CC75E}" type="presOf" srcId="{7D636685-3F6D-4A99-A0C4-0CD9643FE6EE}" destId="{0E8B9528-1C25-4530-ADF7-93E0B6346386}" srcOrd="0" destOrd="0" presId="urn:microsoft.com/office/officeart/2008/layout/RadialCluster"/>
    <dgm:cxn modelId="{37425AF8-19D1-406F-A13D-0FF2954D748B}" type="presOf" srcId="{B15E70AA-979A-4BEA-916F-124062B9BC8E}" destId="{DE80AC65-3B16-41BD-85AE-963B7CE8D9D8}" srcOrd="0" destOrd="0" presId="urn:microsoft.com/office/officeart/2008/layout/RadialCluster"/>
    <dgm:cxn modelId="{30595CC4-2FCE-41D6-AE1E-04F963C66AA6}" type="presOf" srcId="{91C682AD-61D1-402C-911D-C4D11B4093BF}" destId="{3D348B36-E793-4AD5-A44A-A35F3B9C0B9A}" srcOrd="0" destOrd="0" presId="urn:microsoft.com/office/officeart/2008/layout/RadialCluster"/>
    <dgm:cxn modelId="{003D2980-D4B3-4601-AFD4-5FCBB14D2D4B}" srcId="{355391DD-8A71-4E78-A476-756ED4E81C3E}" destId="{04213D38-7B2F-4FCF-B4A9-9C178F1F515E}" srcOrd="2" destOrd="0" parTransId="{B15E70AA-979A-4BEA-916F-124062B9BC8E}" sibTransId="{19306D04-007C-476D-9B56-06A0CD724B4E}"/>
    <dgm:cxn modelId="{32FFDB9B-D718-448B-B53E-99D1B2A6E546}" type="presOf" srcId="{330DDD40-0E16-42E0-87ED-EAB8F7A24424}" destId="{39E802A6-92BA-4953-9893-DA9F0AAD79AF}" srcOrd="0" destOrd="0" presId="urn:microsoft.com/office/officeart/2008/layout/RadialCluster"/>
    <dgm:cxn modelId="{2C3660C5-0C2F-4B93-A9EC-0DBC44165551}" srcId="{355391DD-8A71-4E78-A476-756ED4E81C3E}" destId="{A957248C-DAB4-4966-AFC5-1A5314F7F8E9}" srcOrd="3" destOrd="0" parTransId="{7D636685-3F6D-4A99-A0C4-0CD9643FE6EE}" sibTransId="{D1A2E571-8026-4CB5-B76E-A48338D92F3B}"/>
    <dgm:cxn modelId="{94C2F01A-C48A-4B9E-B723-06923567FDC7}" type="presOf" srcId="{F655A0D4-B476-4BEB-9333-DEC6675708F5}" destId="{12AE1AD3-AAE0-45D8-82C3-FE51B4DB4106}" srcOrd="0" destOrd="0" presId="urn:microsoft.com/office/officeart/2008/layout/RadialCluster"/>
    <dgm:cxn modelId="{77281625-322C-4E95-83B7-CB5122B82B39}" type="presParOf" srcId="{84F01C60-5612-4C35-A2B2-BC2C86BDF0AD}" destId="{04B9C657-093D-437D-9AD3-468D0602C3B1}" srcOrd="0" destOrd="0" presId="urn:microsoft.com/office/officeart/2008/layout/RadialCluster"/>
    <dgm:cxn modelId="{40A85787-4CD0-43E8-814A-76BF9891E3F7}" type="presParOf" srcId="{04B9C657-093D-437D-9AD3-468D0602C3B1}" destId="{E3D2F0A0-AC35-43D9-A436-A471E7CF27AE}" srcOrd="0" destOrd="0" presId="urn:microsoft.com/office/officeart/2008/layout/RadialCluster"/>
    <dgm:cxn modelId="{9D747B52-BBE3-486E-B6A9-9D6A0C275280}" type="presParOf" srcId="{04B9C657-093D-437D-9AD3-468D0602C3B1}" destId="{3D348B36-E793-4AD5-A44A-A35F3B9C0B9A}" srcOrd="1" destOrd="0" presId="urn:microsoft.com/office/officeart/2008/layout/RadialCluster"/>
    <dgm:cxn modelId="{32D011EE-8FDE-4B0A-B8F0-ED16C62A2133}" type="presParOf" srcId="{04B9C657-093D-437D-9AD3-468D0602C3B1}" destId="{A3621C23-310A-466A-88E2-5530B512B86C}" srcOrd="2" destOrd="0" presId="urn:microsoft.com/office/officeart/2008/layout/RadialCluster"/>
    <dgm:cxn modelId="{95734C8C-A491-4DA1-A817-FD4FC19CCF6F}" type="presParOf" srcId="{04B9C657-093D-437D-9AD3-468D0602C3B1}" destId="{12AE1AD3-AAE0-45D8-82C3-FE51B4DB4106}" srcOrd="3" destOrd="0" presId="urn:microsoft.com/office/officeart/2008/layout/RadialCluster"/>
    <dgm:cxn modelId="{CF82BDDD-32C6-4E39-BE1E-C071F95FDB6C}" type="presParOf" srcId="{04B9C657-093D-437D-9AD3-468D0602C3B1}" destId="{39E802A6-92BA-4953-9893-DA9F0AAD79AF}" srcOrd="4" destOrd="0" presId="urn:microsoft.com/office/officeart/2008/layout/RadialCluster"/>
    <dgm:cxn modelId="{B1C06C37-494F-49CB-A240-9E37BD23CD43}" type="presParOf" srcId="{04B9C657-093D-437D-9AD3-468D0602C3B1}" destId="{DE80AC65-3B16-41BD-85AE-963B7CE8D9D8}" srcOrd="5" destOrd="0" presId="urn:microsoft.com/office/officeart/2008/layout/RadialCluster"/>
    <dgm:cxn modelId="{539DE1B2-D764-484D-B708-D93215330F4E}" type="presParOf" srcId="{04B9C657-093D-437D-9AD3-468D0602C3B1}" destId="{FA202740-DF82-4F76-A1A3-4386053CBD43}" srcOrd="6" destOrd="0" presId="urn:microsoft.com/office/officeart/2008/layout/RadialCluster"/>
    <dgm:cxn modelId="{E377287A-B43A-406C-9850-B192AE633A86}" type="presParOf" srcId="{04B9C657-093D-437D-9AD3-468D0602C3B1}" destId="{0E8B9528-1C25-4530-ADF7-93E0B6346386}" srcOrd="7" destOrd="0" presId="urn:microsoft.com/office/officeart/2008/layout/RadialCluster"/>
    <dgm:cxn modelId="{5EF858F9-A10F-4220-B072-7C902208174B}" type="presParOf" srcId="{04B9C657-093D-437D-9AD3-468D0602C3B1}" destId="{22F20BDB-FA81-45DE-A14D-F9A4581FABD1}" srcOrd="8"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A547353-E875-4BC4-875F-5A08C34B1A26}" type="doc">
      <dgm:prSet loTypeId="urn:microsoft.com/office/officeart/2008/layout/RadialCluster" loCatId="relationship" qsTypeId="urn:microsoft.com/office/officeart/2005/8/quickstyle/simple5" qsCatId="simple" csTypeId="urn:microsoft.com/office/officeart/2005/8/colors/accent3_2" csCatId="accent3" phldr="1"/>
      <dgm:spPr/>
      <dgm:t>
        <a:bodyPr/>
        <a:lstStyle/>
        <a:p>
          <a:endParaRPr lang="en-US"/>
        </a:p>
      </dgm:t>
    </dgm:pt>
    <dgm:pt modelId="{355391DD-8A71-4E78-A476-756ED4E81C3E}">
      <dgm:prSet phldrT="[Text]"/>
      <dgm:spPr>
        <a:blipFill>
          <a:blip xmlns:r="http://schemas.openxmlformats.org/officeDocument/2006/relationships" r:embed="rId1"/>
          <a:stretch>
            <a:fillRect/>
          </a:stretch>
        </a:blipFill>
      </dgm:spPr>
      <dgm:t>
        <a:bodyPr/>
        <a:lstStyle/>
        <a:p>
          <a:r>
            <a:rPr lang="he-IL">
              <a:noFill/>
            </a:rPr>
            <a:t> </a:t>
          </a:r>
        </a:p>
      </dgm:t>
    </dgm:pt>
    <dgm:pt modelId="{420A1A73-7F94-4929-ADAE-BADCE06C8313}" type="parTrans" cxnId="{8E41A252-4A2F-4015-A5B4-C9E646FC6E18}">
      <dgm:prSet/>
      <dgm:spPr/>
      <dgm:t>
        <a:bodyPr/>
        <a:lstStyle/>
        <a:p>
          <a:endParaRPr lang="en-US"/>
        </a:p>
      </dgm:t>
    </dgm:pt>
    <dgm:pt modelId="{BC2BFA47-60F7-4F89-938B-9A54AF2E3A03}" type="sibTrans" cxnId="{8E41A252-4A2F-4015-A5B4-C9E646FC6E18}">
      <dgm:prSet/>
      <dgm:spPr/>
      <dgm:t>
        <a:bodyPr/>
        <a:lstStyle/>
        <a:p>
          <a:endParaRPr lang="en-US"/>
        </a:p>
      </dgm:t>
    </dgm:pt>
    <dgm:pt modelId="{7107AC0E-1128-4E2B-A414-AD05142F6BEE}">
      <dgm:prSet phldrT="[Text]"/>
      <dgm:spPr>
        <a:blipFill>
          <a:blip xmlns:r="http://schemas.openxmlformats.org/officeDocument/2006/relationships" r:embed="rId2"/>
          <a:stretch>
            <a:fillRect/>
          </a:stretch>
        </a:blipFill>
      </dgm:spPr>
      <dgm:t>
        <a:bodyPr/>
        <a:lstStyle/>
        <a:p>
          <a:r>
            <a:rPr lang="he-IL">
              <a:noFill/>
            </a:rPr>
            <a:t> </a:t>
          </a:r>
        </a:p>
      </dgm:t>
    </dgm:pt>
    <dgm:pt modelId="{91C682AD-61D1-402C-911D-C4D11B4093BF}" type="parTrans" cxnId="{68AE7241-FCC4-4B7C-A528-2635FDC93035}">
      <dgm:prSet/>
      <dgm:spPr/>
      <dgm:t>
        <a:bodyPr/>
        <a:lstStyle/>
        <a:p>
          <a:endParaRPr lang="en-US"/>
        </a:p>
      </dgm:t>
    </dgm:pt>
    <dgm:pt modelId="{6029F0D7-7309-4D20-A9AA-30B593F5F62E}" type="sibTrans" cxnId="{68AE7241-FCC4-4B7C-A528-2635FDC93035}">
      <dgm:prSet/>
      <dgm:spPr/>
      <dgm:t>
        <a:bodyPr/>
        <a:lstStyle/>
        <a:p>
          <a:endParaRPr lang="en-US"/>
        </a:p>
      </dgm:t>
    </dgm:pt>
    <dgm:pt modelId="{330DDD40-0E16-42E0-87ED-EAB8F7A24424}">
      <dgm:prSet phldrT="[Text]"/>
      <dgm:spPr/>
      <dgm:t>
        <a:bodyPr/>
        <a:lstStyle/>
        <a:p>
          <a:r>
            <a:rPr lang="en-US" b="1" u="sng" dirty="0" smtClean="0">
              <a:solidFill>
                <a:srgbClr val="FFFF00"/>
              </a:solidFill>
            </a:rPr>
            <a:t>The Equality</a:t>
          </a:r>
        </a:p>
        <a:p>
          <a:r>
            <a:rPr lang="en-US" dirty="0" smtClean="0"/>
            <a:t>Two PMs reaching the same derived graph, has equal weights until that point</a:t>
          </a:r>
          <a:endParaRPr lang="en-US" dirty="0"/>
        </a:p>
      </dgm:t>
    </dgm:pt>
    <dgm:pt modelId="{F655A0D4-B476-4BEB-9333-DEC6675708F5}" type="parTrans" cxnId="{FDAE7CCD-A858-4F0C-A810-B54A6E010351}">
      <dgm:prSet/>
      <dgm:spPr/>
      <dgm:t>
        <a:bodyPr/>
        <a:lstStyle/>
        <a:p>
          <a:endParaRPr lang="en-US"/>
        </a:p>
      </dgm:t>
    </dgm:pt>
    <dgm:pt modelId="{37BA98C7-F5E7-4837-9849-36D37CB9E082}" type="sibTrans" cxnId="{FDAE7CCD-A858-4F0C-A810-B54A6E010351}">
      <dgm:prSet/>
      <dgm:spPr/>
      <dgm:t>
        <a:bodyPr/>
        <a:lstStyle/>
        <a:p>
          <a:endParaRPr lang="en-US"/>
        </a:p>
      </dgm:t>
    </dgm:pt>
    <dgm:pt modelId="{04213D38-7B2F-4FCF-B4A9-9C178F1F515E}">
      <dgm:prSet phldrT="[Text]"/>
      <dgm:spPr/>
      <dgm:t>
        <a:bodyPr/>
        <a:lstStyle/>
        <a:p>
          <a:r>
            <a:rPr lang="en-US" dirty="0" smtClean="0">
              <a:solidFill>
                <a:srgbClr val="FFFF00"/>
              </a:solidFill>
            </a:rPr>
            <a:t>“Isolation”</a:t>
          </a:r>
          <a:endParaRPr lang="en-US" dirty="0">
            <a:solidFill>
              <a:srgbClr val="FFFF00"/>
            </a:solidFill>
          </a:endParaRPr>
        </a:p>
      </dgm:t>
    </dgm:pt>
    <dgm:pt modelId="{B15E70AA-979A-4BEA-916F-124062B9BC8E}" type="parTrans" cxnId="{003D2980-D4B3-4601-AFD4-5FCBB14D2D4B}">
      <dgm:prSet/>
      <dgm:spPr/>
      <dgm:t>
        <a:bodyPr/>
        <a:lstStyle/>
        <a:p>
          <a:endParaRPr lang="en-US"/>
        </a:p>
      </dgm:t>
    </dgm:pt>
    <dgm:pt modelId="{19306D04-007C-476D-9B56-06A0CD724B4E}" type="sibTrans" cxnId="{003D2980-D4B3-4601-AFD4-5FCBB14D2D4B}">
      <dgm:prSet/>
      <dgm:spPr/>
      <dgm:t>
        <a:bodyPr/>
        <a:lstStyle/>
        <a:p>
          <a:endParaRPr lang="en-US"/>
        </a:p>
      </dgm:t>
    </dgm:pt>
    <dgm:pt modelId="{A957248C-DAB4-4966-AFC5-1A5314F7F8E9}">
      <dgm:prSet/>
      <dgm:spPr>
        <a:blipFill>
          <a:blip xmlns:r="http://schemas.openxmlformats.org/officeDocument/2006/relationships" r:embed="rId3"/>
          <a:stretch>
            <a:fillRect/>
          </a:stretch>
        </a:blipFill>
      </dgm:spPr>
      <dgm:t>
        <a:bodyPr/>
        <a:lstStyle/>
        <a:p>
          <a:r>
            <a:rPr lang="he-IL">
              <a:noFill/>
            </a:rPr>
            <a:t> </a:t>
          </a:r>
        </a:p>
      </dgm:t>
    </dgm:pt>
    <dgm:pt modelId="{7D636685-3F6D-4A99-A0C4-0CD9643FE6EE}" type="parTrans" cxnId="{2C3660C5-0C2F-4B93-A9EC-0DBC44165551}">
      <dgm:prSet/>
      <dgm:spPr/>
      <dgm:t>
        <a:bodyPr/>
        <a:lstStyle/>
        <a:p>
          <a:endParaRPr lang="en-US"/>
        </a:p>
      </dgm:t>
    </dgm:pt>
    <dgm:pt modelId="{D1A2E571-8026-4CB5-B76E-A48338D92F3B}" type="sibTrans" cxnId="{2C3660C5-0C2F-4B93-A9EC-0DBC44165551}">
      <dgm:prSet/>
      <dgm:spPr/>
      <dgm:t>
        <a:bodyPr/>
        <a:lstStyle/>
        <a:p>
          <a:endParaRPr lang="en-US"/>
        </a:p>
      </dgm:t>
    </dgm:pt>
    <dgm:pt modelId="{84F01C60-5612-4C35-A2B2-BC2C86BDF0AD}" type="pres">
      <dgm:prSet presAssocID="{3A547353-E875-4BC4-875F-5A08C34B1A26}" presName="Name0" presStyleCnt="0">
        <dgm:presLayoutVars>
          <dgm:chMax val="1"/>
          <dgm:chPref val="1"/>
          <dgm:dir/>
          <dgm:animOne val="branch"/>
          <dgm:animLvl val="lvl"/>
        </dgm:presLayoutVars>
      </dgm:prSet>
      <dgm:spPr/>
      <dgm:t>
        <a:bodyPr/>
        <a:lstStyle/>
        <a:p>
          <a:endParaRPr lang="en-US"/>
        </a:p>
      </dgm:t>
    </dgm:pt>
    <dgm:pt modelId="{04B9C657-093D-437D-9AD3-468D0602C3B1}" type="pres">
      <dgm:prSet presAssocID="{355391DD-8A71-4E78-A476-756ED4E81C3E}" presName="singleCycle" presStyleCnt="0"/>
      <dgm:spPr/>
    </dgm:pt>
    <dgm:pt modelId="{E3D2F0A0-AC35-43D9-A436-A471E7CF27AE}" type="pres">
      <dgm:prSet presAssocID="{355391DD-8A71-4E78-A476-756ED4E81C3E}" presName="singleCenter" presStyleLbl="node1" presStyleIdx="0" presStyleCnt="5" custScaleX="120336" custScaleY="124219" custLinFactNeighborX="-15879" custLinFactNeighborY="-1234">
        <dgm:presLayoutVars>
          <dgm:chMax val="7"/>
          <dgm:chPref val="7"/>
        </dgm:presLayoutVars>
      </dgm:prSet>
      <dgm:spPr/>
      <dgm:t>
        <a:bodyPr/>
        <a:lstStyle/>
        <a:p>
          <a:endParaRPr lang="en-US"/>
        </a:p>
      </dgm:t>
    </dgm:pt>
    <dgm:pt modelId="{3D348B36-E793-4AD5-A44A-A35F3B9C0B9A}" type="pres">
      <dgm:prSet presAssocID="{91C682AD-61D1-402C-911D-C4D11B4093BF}" presName="Name56" presStyleLbl="parChTrans1D2" presStyleIdx="0" presStyleCnt="4"/>
      <dgm:spPr/>
      <dgm:t>
        <a:bodyPr/>
        <a:lstStyle/>
        <a:p>
          <a:endParaRPr lang="en-US"/>
        </a:p>
      </dgm:t>
    </dgm:pt>
    <dgm:pt modelId="{A3621C23-310A-466A-88E2-5530B512B86C}" type="pres">
      <dgm:prSet presAssocID="{7107AC0E-1128-4E2B-A414-AD05142F6BEE}" presName="text0" presStyleLbl="node1" presStyleIdx="1" presStyleCnt="5" custScaleX="413157" custRadScaleRad="106184" custRadScaleInc="-35599">
        <dgm:presLayoutVars>
          <dgm:bulletEnabled val="1"/>
        </dgm:presLayoutVars>
      </dgm:prSet>
      <dgm:spPr/>
      <dgm:t>
        <a:bodyPr/>
        <a:lstStyle/>
        <a:p>
          <a:endParaRPr lang="en-US"/>
        </a:p>
      </dgm:t>
    </dgm:pt>
    <dgm:pt modelId="{12AE1AD3-AAE0-45D8-82C3-FE51B4DB4106}" type="pres">
      <dgm:prSet presAssocID="{F655A0D4-B476-4BEB-9333-DEC6675708F5}" presName="Name56" presStyleLbl="parChTrans1D2" presStyleIdx="1" presStyleCnt="4"/>
      <dgm:spPr/>
      <dgm:t>
        <a:bodyPr/>
        <a:lstStyle/>
        <a:p>
          <a:endParaRPr lang="en-US"/>
        </a:p>
      </dgm:t>
    </dgm:pt>
    <dgm:pt modelId="{39E802A6-92BA-4953-9893-DA9F0AAD79AF}" type="pres">
      <dgm:prSet presAssocID="{330DDD40-0E16-42E0-87ED-EAB8F7A24424}" presName="text0" presStyleLbl="node1" presStyleIdx="2" presStyleCnt="5" custScaleX="202527" custScaleY="213659" custRadScaleRad="145277" custRadScaleInc="-2615">
        <dgm:presLayoutVars>
          <dgm:bulletEnabled val="1"/>
        </dgm:presLayoutVars>
      </dgm:prSet>
      <dgm:spPr/>
      <dgm:t>
        <a:bodyPr/>
        <a:lstStyle/>
        <a:p>
          <a:endParaRPr lang="en-US"/>
        </a:p>
      </dgm:t>
    </dgm:pt>
    <dgm:pt modelId="{DE80AC65-3B16-41BD-85AE-963B7CE8D9D8}" type="pres">
      <dgm:prSet presAssocID="{B15E70AA-979A-4BEA-916F-124062B9BC8E}" presName="Name56" presStyleLbl="parChTrans1D2" presStyleIdx="2" presStyleCnt="4"/>
      <dgm:spPr/>
      <dgm:t>
        <a:bodyPr/>
        <a:lstStyle/>
        <a:p>
          <a:endParaRPr lang="en-US"/>
        </a:p>
      </dgm:t>
    </dgm:pt>
    <dgm:pt modelId="{FA202740-DF82-4F76-A1A3-4386053CBD43}" type="pres">
      <dgm:prSet presAssocID="{04213D38-7B2F-4FCF-B4A9-9C178F1F515E}" presName="text0" presStyleLbl="node1" presStyleIdx="3" presStyleCnt="5" custScaleX="522829" custRadScaleRad="106698" custRadScaleInc="48642">
        <dgm:presLayoutVars>
          <dgm:bulletEnabled val="1"/>
        </dgm:presLayoutVars>
      </dgm:prSet>
      <dgm:spPr/>
      <dgm:t>
        <a:bodyPr/>
        <a:lstStyle/>
        <a:p>
          <a:endParaRPr lang="en-US"/>
        </a:p>
      </dgm:t>
    </dgm:pt>
    <dgm:pt modelId="{0E8B9528-1C25-4530-ADF7-93E0B6346386}" type="pres">
      <dgm:prSet presAssocID="{7D636685-3F6D-4A99-A0C4-0CD9643FE6EE}" presName="Name56" presStyleLbl="parChTrans1D2" presStyleIdx="3" presStyleCnt="4"/>
      <dgm:spPr/>
      <dgm:t>
        <a:bodyPr/>
        <a:lstStyle/>
        <a:p>
          <a:endParaRPr lang="en-US"/>
        </a:p>
      </dgm:t>
    </dgm:pt>
    <dgm:pt modelId="{22F20BDB-FA81-45DE-A14D-F9A4581FABD1}" type="pres">
      <dgm:prSet presAssocID="{A957248C-DAB4-4966-AFC5-1A5314F7F8E9}" presName="text0" presStyleLbl="node1" presStyleIdx="4" presStyleCnt="5" custScaleX="203911" custScaleY="190829" custRadScaleRad="213368" custRadScaleInc="297">
        <dgm:presLayoutVars>
          <dgm:bulletEnabled val="1"/>
        </dgm:presLayoutVars>
      </dgm:prSet>
      <dgm:spPr/>
      <dgm:t>
        <a:bodyPr/>
        <a:lstStyle/>
        <a:p>
          <a:endParaRPr lang="en-US"/>
        </a:p>
      </dgm:t>
    </dgm:pt>
  </dgm:ptLst>
  <dgm:cxnLst>
    <dgm:cxn modelId="{9432D68B-BEEC-48A2-B8ED-3A1595D1D822}" type="presOf" srcId="{355391DD-8A71-4E78-A476-756ED4E81C3E}" destId="{E3D2F0A0-AC35-43D9-A436-A471E7CF27AE}" srcOrd="0" destOrd="0" presId="urn:microsoft.com/office/officeart/2008/layout/RadialCluster"/>
    <dgm:cxn modelId="{472D621E-1976-4B8D-B024-70F7CA4260B2}" type="presOf" srcId="{F655A0D4-B476-4BEB-9333-DEC6675708F5}" destId="{12AE1AD3-AAE0-45D8-82C3-FE51B4DB4106}" srcOrd="0" destOrd="0" presId="urn:microsoft.com/office/officeart/2008/layout/RadialCluster"/>
    <dgm:cxn modelId="{5DA072DD-96C5-4C75-989E-E102ADA167E9}" type="presOf" srcId="{04213D38-7B2F-4FCF-B4A9-9C178F1F515E}" destId="{FA202740-DF82-4F76-A1A3-4386053CBD43}" srcOrd="0" destOrd="0" presId="urn:microsoft.com/office/officeart/2008/layout/RadialCluster"/>
    <dgm:cxn modelId="{8E41A252-4A2F-4015-A5B4-C9E646FC6E18}" srcId="{3A547353-E875-4BC4-875F-5A08C34B1A26}" destId="{355391DD-8A71-4E78-A476-756ED4E81C3E}" srcOrd="0" destOrd="0" parTransId="{420A1A73-7F94-4929-ADAE-BADCE06C8313}" sibTransId="{BC2BFA47-60F7-4F89-938B-9A54AF2E3A03}"/>
    <dgm:cxn modelId="{C6280ED0-02E2-46EB-9918-DD4F490501C4}" type="presOf" srcId="{91C682AD-61D1-402C-911D-C4D11B4093BF}" destId="{3D348B36-E793-4AD5-A44A-A35F3B9C0B9A}" srcOrd="0" destOrd="0" presId="urn:microsoft.com/office/officeart/2008/layout/RadialCluster"/>
    <dgm:cxn modelId="{68AE7241-FCC4-4B7C-A528-2635FDC93035}" srcId="{355391DD-8A71-4E78-A476-756ED4E81C3E}" destId="{7107AC0E-1128-4E2B-A414-AD05142F6BEE}" srcOrd="0" destOrd="0" parTransId="{91C682AD-61D1-402C-911D-C4D11B4093BF}" sibTransId="{6029F0D7-7309-4D20-A9AA-30B593F5F62E}"/>
    <dgm:cxn modelId="{8481172A-7387-48D6-9AF0-CF0DD23BBC1B}" type="presOf" srcId="{B15E70AA-979A-4BEA-916F-124062B9BC8E}" destId="{DE80AC65-3B16-41BD-85AE-963B7CE8D9D8}" srcOrd="0" destOrd="0" presId="urn:microsoft.com/office/officeart/2008/layout/RadialCluster"/>
    <dgm:cxn modelId="{36FDE582-E0AB-4AB9-B86F-C680C026DA4A}" type="presOf" srcId="{A957248C-DAB4-4966-AFC5-1A5314F7F8E9}" destId="{22F20BDB-FA81-45DE-A14D-F9A4581FABD1}" srcOrd="0" destOrd="0" presId="urn:microsoft.com/office/officeart/2008/layout/RadialCluster"/>
    <dgm:cxn modelId="{9E8B1D41-D273-4C97-8AB4-5951A61EE60E}" type="presOf" srcId="{3A547353-E875-4BC4-875F-5A08C34B1A26}" destId="{84F01C60-5612-4C35-A2B2-BC2C86BDF0AD}" srcOrd="0" destOrd="0" presId="urn:microsoft.com/office/officeart/2008/layout/RadialCluster"/>
    <dgm:cxn modelId="{3F6F68A5-D9C6-4283-A827-B58FBAAD1615}" type="presOf" srcId="{330DDD40-0E16-42E0-87ED-EAB8F7A24424}" destId="{39E802A6-92BA-4953-9893-DA9F0AAD79AF}" srcOrd="0" destOrd="0" presId="urn:microsoft.com/office/officeart/2008/layout/RadialCluster"/>
    <dgm:cxn modelId="{003D2980-D4B3-4601-AFD4-5FCBB14D2D4B}" srcId="{355391DD-8A71-4E78-A476-756ED4E81C3E}" destId="{04213D38-7B2F-4FCF-B4A9-9C178F1F515E}" srcOrd="2" destOrd="0" parTransId="{B15E70AA-979A-4BEA-916F-124062B9BC8E}" sibTransId="{19306D04-007C-476D-9B56-06A0CD724B4E}"/>
    <dgm:cxn modelId="{2C3660C5-0C2F-4B93-A9EC-0DBC44165551}" srcId="{355391DD-8A71-4E78-A476-756ED4E81C3E}" destId="{A957248C-DAB4-4966-AFC5-1A5314F7F8E9}" srcOrd="3" destOrd="0" parTransId="{7D636685-3F6D-4A99-A0C4-0CD9643FE6EE}" sibTransId="{D1A2E571-8026-4CB5-B76E-A48338D92F3B}"/>
    <dgm:cxn modelId="{FDAE7CCD-A858-4F0C-A810-B54A6E010351}" srcId="{355391DD-8A71-4E78-A476-756ED4E81C3E}" destId="{330DDD40-0E16-42E0-87ED-EAB8F7A24424}" srcOrd="1" destOrd="0" parTransId="{F655A0D4-B476-4BEB-9333-DEC6675708F5}" sibTransId="{37BA98C7-F5E7-4837-9849-36D37CB9E082}"/>
    <dgm:cxn modelId="{16FB3388-BD90-4F4D-B53D-D88E945FD0A6}" type="presOf" srcId="{7107AC0E-1128-4E2B-A414-AD05142F6BEE}" destId="{A3621C23-310A-466A-88E2-5530B512B86C}" srcOrd="0" destOrd="0" presId="urn:microsoft.com/office/officeart/2008/layout/RadialCluster"/>
    <dgm:cxn modelId="{48F96352-97AC-47CE-96EC-8014D68345AA}" type="presOf" srcId="{7D636685-3F6D-4A99-A0C4-0CD9643FE6EE}" destId="{0E8B9528-1C25-4530-ADF7-93E0B6346386}" srcOrd="0" destOrd="0" presId="urn:microsoft.com/office/officeart/2008/layout/RadialCluster"/>
    <dgm:cxn modelId="{033B1E2A-9A2A-4234-8334-B569D30AD278}" type="presParOf" srcId="{84F01C60-5612-4C35-A2B2-BC2C86BDF0AD}" destId="{04B9C657-093D-437D-9AD3-468D0602C3B1}" srcOrd="0" destOrd="0" presId="urn:microsoft.com/office/officeart/2008/layout/RadialCluster"/>
    <dgm:cxn modelId="{913DEB7B-2895-4227-BC30-350141DABCB0}" type="presParOf" srcId="{04B9C657-093D-437D-9AD3-468D0602C3B1}" destId="{E3D2F0A0-AC35-43D9-A436-A471E7CF27AE}" srcOrd="0" destOrd="0" presId="urn:microsoft.com/office/officeart/2008/layout/RadialCluster"/>
    <dgm:cxn modelId="{139B4A22-6B7F-4AF9-8879-AAB7C9F549C3}" type="presParOf" srcId="{04B9C657-093D-437D-9AD3-468D0602C3B1}" destId="{3D348B36-E793-4AD5-A44A-A35F3B9C0B9A}" srcOrd="1" destOrd="0" presId="urn:microsoft.com/office/officeart/2008/layout/RadialCluster"/>
    <dgm:cxn modelId="{F06FEE35-1668-4EB8-9570-38923664F7E8}" type="presParOf" srcId="{04B9C657-093D-437D-9AD3-468D0602C3B1}" destId="{A3621C23-310A-466A-88E2-5530B512B86C}" srcOrd="2" destOrd="0" presId="urn:microsoft.com/office/officeart/2008/layout/RadialCluster"/>
    <dgm:cxn modelId="{EDF086D1-03FD-4BD2-9564-4D8BD7C41759}" type="presParOf" srcId="{04B9C657-093D-437D-9AD3-468D0602C3B1}" destId="{12AE1AD3-AAE0-45D8-82C3-FE51B4DB4106}" srcOrd="3" destOrd="0" presId="urn:microsoft.com/office/officeart/2008/layout/RadialCluster"/>
    <dgm:cxn modelId="{379484A1-F9C1-4A1B-A5D9-7F53AB55E994}" type="presParOf" srcId="{04B9C657-093D-437D-9AD3-468D0602C3B1}" destId="{39E802A6-92BA-4953-9893-DA9F0AAD79AF}" srcOrd="4" destOrd="0" presId="urn:microsoft.com/office/officeart/2008/layout/RadialCluster"/>
    <dgm:cxn modelId="{527A1F81-705C-4355-8BCF-70A578D5F3A3}" type="presParOf" srcId="{04B9C657-093D-437D-9AD3-468D0602C3B1}" destId="{DE80AC65-3B16-41BD-85AE-963B7CE8D9D8}" srcOrd="5" destOrd="0" presId="urn:microsoft.com/office/officeart/2008/layout/RadialCluster"/>
    <dgm:cxn modelId="{B7B2A834-AC17-4D05-BFBC-A5A1BAE97AA4}" type="presParOf" srcId="{04B9C657-093D-437D-9AD3-468D0602C3B1}" destId="{FA202740-DF82-4F76-A1A3-4386053CBD43}" srcOrd="6" destOrd="0" presId="urn:microsoft.com/office/officeart/2008/layout/RadialCluster"/>
    <dgm:cxn modelId="{D0F8CF1C-1B01-4919-96CC-ABF78AA2E212}" type="presParOf" srcId="{04B9C657-093D-437D-9AD3-468D0602C3B1}" destId="{0E8B9528-1C25-4530-ADF7-93E0B6346386}" srcOrd="7" destOrd="0" presId="urn:microsoft.com/office/officeart/2008/layout/RadialCluster"/>
    <dgm:cxn modelId="{825DFC78-70AC-4DA6-9C18-CF156436B70D}" type="presParOf" srcId="{04B9C657-093D-437D-9AD3-468D0602C3B1}" destId="{22F20BDB-FA81-45DE-A14D-F9A4581FABD1}" srcOrd="8"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A547353-E875-4BC4-875F-5A08C34B1A26}" type="doc">
      <dgm:prSet loTypeId="urn:microsoft.com/office/officeart/2008/layout/RadialCluster" loCatId="relationship" qsTypeId="urn:microsoft.com/office/officeart/2005/8/quickstyle/simple5" qsCatId="simple" csTypeId="urn:microsoft.com/office/officeart/2005/8/colors/accent3_2" csCatId="accent3" phldr="1"/>
      <dgm:spPr/>
      <dgm:t>
        <a:bodyPr/>
        <a:lstStyle/>
        <a:p>
          <a:endParaRPr lang="en-US"/>
        </a:p>
      </dgm:t>
    </dgm:pt>
    <mc:AlternateContent xmlns:mc="http://schemas.openxmlformats.org/markup-compatibility/2006" xmlns:a14="http://schemas.microsoft.com/office/drawing/2010/main">
      <mc:Choice Requires="a14">
        <dgm:pt modelId="{355391DD-8A71-4E78-A476-756ED4E81C3E}">
          <dgm:prSet phldrT="[Text]"/>
          <dgm:spPr/>
          <dgm:t>
            <a:bodyPr/>
            <a:lstStyle/>
            <a:p>
              <a:r>
                <a:rPr lang="en-US" b="1" u="sng" dirty="0" smtClean="0">
                  <a:solidFill>
                    <a:srgbClr val="FFFF00"/>
                  </a:solidFill>
                </a:rPr>
                <a:t>Unique Winner</a:t>
              </a:r>
              <a:endParaRPr lang="he-IL" b="1" u="sng" dirty="0" smtClean="0">
                <a:solidFill>
                  <a:srgbClr val="FFFF00"/>
                </a:solidFill>
              </a:endParaRPr>
            </a:p>
            <a:p>
              <a:r>
                <a:rPr lang="en-US" dirty="0" smtClean="0"/>
                <a:t>There’s a unique perfect matching, M, In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𝐺</m:t>
                      </m:r>
                    </m:e>
                    <m:sub>
                      <m:r>
                        <a:rPr lang="en-US" b="0" i="1" smtClean="0">
                          <a:latin typeface="Cambria Math" panose="02040503050406030204" pitchFamily="18" charset="0"/>
                        </a:rPr>
                        <m:t>𝐸𝑁𝐷</m:t>
                      </m:r>
                    </m:sub>
                  </m:sSub>
                </m:oMath>
              </a14:m>
              <a:endParaRPr lang="en-US" dirty="0"/>
            </a:p>
          </dgm:t>
        </dgm:pt>
      </mc:Choice>
      <mc:Fallback xmlns="">
        <dgm:pt modelId="{355391DD-8A71-4E78-A476-756ED4E81C3E}">
          <dgm:prSet phldrT="[Text]"/>
          <dgm:spPr/>
          <dgm:t>
            <a:bodyPr/>
            <a:lstStyle/>
            <a:p>
              <a:r>
                <a:rPr lang="en-US" b="1" u="sng" dirty="0" smtClean="0">
                  <a:solidFill>
                    <a:srgbClr val="FFFF00"/>
                  </a:solidFill>
                </a:rPr>
                <a:t>Unique Winner</a:t>
              </a:r>
              <a:endParaRPr lang="he-IL" b="1" u="sng" dirty="0" smtClean="0">
                <a:solidFill>
                  <a:srgbClr val="FFFF00"/>
                </a:solidFill>
              </a:endParaRPr>
            </a:p>
            <a:p>
              <a:r>
                <a:rPr lang="en-US" dirty="0" smtClean="0"/>
                <a:t>There’s a unique perfect matching, M, In </a:t>
              </a:r>
              <a:r>
                <a:rPr lang="en-US" i="0">
                  <a:latin typeface="Cambria Math" panose="02040503050406030204" pitchFamily="18" charset="0"/>
                </a:rPr>
                <a:t>𝐺_</a:t>
              </a:r>
              <a:r>
                <a:rPr lang="en-US" b="0" i="0" smtClean="0">
                  <a:latin typeface="Cambria Math" panose="02040503050406030204" pitchFamily="18" charset="0"/>
                </a:rPr>
                <a:t>𝐸𝑁𝐷</a:t>
              </a:r>
              <a:endParaRPr lang="en-US" dirty="0"/>
            </a:p>
          </dgm:t>
        </dgm:pt>
      </mc:Fallback>
    </mc:AlternateContent>
    <dgm:pt modelId="{420A1A73-7F94-4929-ADAE-BADCE06C8313}" type="parTrans" cxnId="{8E41A252-4A2F-4015-A5B4-C9E646FC6E18}">
      <dgm:prSet/>
      <dgm:spPr/>
      <dgm:t>
        <a:bodyPr/>
        <a:lstStyle/>
        <a:p>
          <a:endParaRPr lang="en-US"/>
        </a:p>
      </dgm:t>
    </dgm:pt>
    <dgm:pt modelId="{BC2BFA47-60F7-4F89-938B-9A54AF2E3A03}" type="sibTrans" cxnId="{8E41A252-4A2F-4015-A5B4-C9E646FC6E18}">
      <dgm:prSet/>
      <dgm:spPr/>
      <dgm:t>
        <a:bodyPr/>
        <a:lstStyle/>
        <a:p>
          <a:endParaRPr lang="en-US"/>
        </a:p>
      </dgm:t>
    </dgm:pt>
    <mc:AlternateContent xmlns:mc="http://schemas.openxmlformats.org/markup-compatibility/2006" xmlns:a14="http://schemas.microsoft.com/office/drawing/2010/main">
      <mc:Choice Requires="a14">
        <dgm:pt modelId="{7107AC0E-1128-4E2B-A414-AD05142F6BEE}">
          <dgm:prSet phldrT="[Text]"/>
          <dgm:spPr/>
          <dgm:t>
            <a:bodyPr/>
            <a:lstStyle/>
            <a:p>
              <a:r>
                <a:rPr lang="en-US" dirty="0" smtClean="0"/>
                <a:t>Under the good set of obstacles, which exists if there are participants</a:t>
              </a:r>
            </a:p>
            <a:p>
              <a:r>
                <a:rPr lang="en-US" dirty="0" smtClean="0"/>
                <a:t>In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𝐺</m:t>
                      </m:r>
                    </m:e>
                    <m:sub>
                      <m:r>
                        <a:rPr lang="en-US" b="0" i="1" smtClean="0">
                          <a:latin typeface="Cambria Math" panose="02040503050406030204" pitchFamily="18" charset="0"/>
                        </a:rPr>
                        <m:t>𝐸𝑁𝐷</m:t>
                      </m:r>
                    </m:sub>
                  </m:sSub>
                </m:oMath>
              </a14:m>
              <a:r>
                <a:rPr lang="en-US" dirty="0"/>
                <a:t> </a:t>
              </a:r>
              <a:r>
                <a:rPr lang="en-US" dirty="0" smtClean="0"/>
                <a:t>there </a:t>
              </a:r>
              <a:r>
                <a:rPr lang="en-US" dirty="0"/>
                <a:t>are no </a:t>
              </a:r>
              <a:r>
                <a:rPr lang="en-US" dirty="0" smtClean="0"/>
                <a:t>cycles, due to the Doubling and Feasible Lemmas</a:t>
              </a:r>
              <a:endParaRPr lang="en-US" dirty="0"/>
            </a:p>
          </dgm:t>
        </dgm:pt>
      </mc:Choice>
      <mc:Fallback xmlns="">
        <dgm:pt modelId="{7107AC0E-1128-4E2B-A414-AD05142F6BEE}">
          <dgm:prSet phldrT="[Text]"/>
          <dgm:spPr/>
          <dgm:t>
            <a:bodyPr/>
            <a:lstStyle/>
            <a:p>
              <a:r>
                <a:rPr lang="en-US" dirty="0" smtClean="0"/>
                <a:t>Under the good set of obstacles, which exists if there are participants</a:t>
              </a:r>
            </a:p>
            <a:p>
              <a:r>
                <a:rPr lang="en-US" dirty="0" smtClean="0"/>
                <a:t>In </a:t>
              </a:r>
              <a:r>
                <a:rPr lang="en-US" i="0">
                  <a:latin typeface="Cambria Math" panose="02040503050406030204" pitchFamily="18" charset="0"/>
                </a:rPr>
                <a:t>𝐺_</a:t>
              </a:r>
              <a:r>
                <a:rPr lang="en-US" b="0" i="0" smtClean="0">
                  <a:latin typeface="Cambria Math" panose="02040503050406030204" pitchFamily="18" charset="0"/>
                </a:rPr>
                <a:t>𝐸𝑁𝐷</a:t>
              </a:r>
              <a:r>
                <a:rPr lang="en-US" dirty="0"/>
                <a:t> </a:t>
              </a:r>
              <a:r>
                <a:rPr lang="en-US" dirty="0" smtClean="0"/>
                <a:t>there </a:t>
              </a:r>
              <a:r>
                <a:rPr lang="en-US" dirty="0"/>
                <a:t>are no </a:t>
              </a:r>
              <a:r>
                <a:rPr lang="en-US" dirty="0" smtClean="0"/>
                <a:t>cycles, due to the Doubling and Feasible Lemmas</a:t>
              </a:r>
              <a:endParaRPr lang="en-US" dirty="0"/>
            </a:p>
          </dgm:t>
        </dgm:pt>
      </mc:Fallback>
    </mc:AlternateContent>
    <dgm:pt modelId="{91C682AD-61D1-402C-911D-C4D11B4093BF}" type="parTrans" cxnId="{68AE7241-FCC4-4B7C-A528-2635FDC93035}">
      <dgm:prSet/>
      <dgm:spPr/>
      <dgm:t>
        <a:bodyPr/>
        <a:lstStyle/>
        <a:p>
          <a:endParaRPr lang="en-US"/>
        </a:p>
      </dgm:t>
    </dgm:pt>
    <dgm:pt modelId="{6029F0D7-7309-4D20-A9AA-30B593F5F62E}" type="sibTrans" cxnId="{68AE7241-FCC4-4B7C-A528-2635FDC93035}">
      <dgm:prSet/>
      <dgm:spPr/>
      <dgm:t>
        <a:bodyPr/>
        <a:lstStyle/>
        <a:p>
          <a:endParaRPr lang="en-US"/>
        </a:p>
      </dgm:t>
    </dgm:pt>
    <dgm:pt modelId="{330DDD40-0E16-42E0-87ED-EAB8F7A24424}">
      <dgm:prSet phldrT="[Text]"/>
      <dgm:spPr/>
      <dgm:t>
        <a:bodyPr/>
        <a:lstStyle/>
        <a:p>
          <a:r>
            <a:rPr lang="en-US" b="1" u="sng" dirty="0" smtClean="0">
              <a:solidFill>
                <a:srgbClr val="FFFF00"/>
              </a:solidFill>
            </a:rPr>
            <a:t>The Equality</a:t>
          </a:r>
        </a:p>
        <a:p>
          <a:r>
            <a:rPr lang="en-US" dirty="0" smtClean="0"/>
            <a:t>Two PMs reaching the same derived graph, has equal weights until that point</a:t>
          </a:r>
          <a:endParaRPr lang="en-US" dirty="0"/>
        </a:p>
      </dgm:t>
    </dgm:pt>
    <dgm:pt modelId="{F655A0D4-B476-4BEB-9333-DEC6675708F5}" type="parTrans" cxnId="{FDAE7CCD-A858-4F0C-A810-B54A6E010351}">
      <dgm:prSet/>
      <dgm:spPr/>
      <dgm:t>
        <a:bodyPr/>
        <a:lstStyle/>
        <a:p>
          <a:endParaRPr lang="en-US"/>
        </a:p>
      </dgm:t>
    </dgm:pt>
    <dgm:pt modelId="{37BA98C7-F5E7-4837-9849-36D37CB9E082}" type="sibTrans" cxnId="{FDAE7CCD-A858-4F0C-A810-B54A6E010351}">
      <dgm:prSet/>
      <dgm:spPr/>
      <dgm:t>
        <a:bodyPr/>
        <a:lstStyle/>
        <a:p>
          <a:endParaRPr lang="en-US"/>
        </a:p>
      </dgm:t>
    </dgm:pt>
    <mc:AlternateContent xmlns:mc="http://schemas.openxmlformats.org/markup-compatibility/2006" xmlns:a14="http://schemas.microsoft.com/office/drawing/2010/main">
      <mc:Choice Requires="a14">
        <dgm:pt modelId="{04213D38-7B2F-4FCF-B4A9-9C178F1F515E}">
          <dgm:prSet phldrT="[Text]"/>
          <dgm:spPr/>
          <dgm:t>
            <a:bodyPr/>
            <a:lstStyle/>
            <a:p>
              <a:r>
                <a:rPr lang="en-US" dirty="0" smtClean="0"/>
                <a:t>Looking at the number represented by </a:t>
              </a:r>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0</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𝑀</m:t>
                        </m:r>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1</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𝑀</m:t>
                        </m:r>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𝑘</m:t>
                        </m:r>
                        <m:r>
                          <a:rPr lang="en-US" b="0" i="1" smtClean="0">
                            <a:latin typeface="Cambria Math" panose="02040503050406030204" pitchFamily="18" charset="0"/>
                          </a:rPr>
                          <m:t>−</m:t>
                        </m:r>
                        <m:r>
                          <a:rPr lang="en-US" b="0" i="1" smtClean="0">
                            <a:latin typeface="Cambria Math" panose="02040503050406030204" pitchFamily="18" charset="0"/>
                          </a:rPr>
                          <m:t>1</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𝑀</m:t>
                        </m:r>
                      </m:e>
                    </m:d>
                    <m:r>
                      <a:rPr lang="en-US" b="0" i="1" smtClean="0">
                        <a:latin typeface="Cambria Math" panose="02040503050406030204" pitchFamily="18" charset="0"/>
                      </a:rPr>
                      <m:t>|</m:t>
                    </m:r>
                  </m:oMath>
                </m:oMathPara>
              </a14:m>
              <a:endParaRPr lang="en-US" dirty="0" smtClean="0"/>
            </a:p>
            <a:p>
              <a:r>
                <a:rPr lang="en-US" dirty="0" smtClean="0"/>
                <a:t>It is minimal among all Perfect Matchings </a:t>
              </a:r>
              <a:endParaRPr lang="en-US" dirty="0">
                <a:solidFill>
                  <a:srgbClr val="FFFF00"/>
                </a:solidFill>
              </a:endParaRPr>
            </a:p>
          </dgm:t>
        </dgm:pt>
      </mc:Choice>
      <mc:Fallback xmlns="">
        <dgm:pt modelId="{04213D38-7B2F-4FCF-B4A9-9C178F1F515E}">
          <dgm:prSet phldrT="[Text]"/>
          <dgm:spPr/>
          <dgm:t>
            <a:bodyPr/>
            <a:lstStyle/>
            <a:p>
              <a:r>
                <a:rPr lang="en-US" dirty="0" smtClean="0"/>
                <a:t>Looking at the number represented by </a:t>
              </a:r>
              <a:endParaRPr lang="en-US" dirty="0" smtClean="0"/>
            </a:p>
            <a:p>
              <a:r>
                <a:rPr lang="en-US" b="0" i="0" smtClean="0">
                  <a:latin typeface="Cambria Math" panose="02040503050406030204" pitchFamily="18" charset="0"/>
                </a:rPr>
                <a:t>|</a:t>
              </a:r>
              <a:r>
                <a:rPr lang="en-US" b="0" i="0" smtClean="0">
                  <a:latin typeface="Cambria Math" panose="02040503050406030204" pitchFamily="18" charset="0"/>
                </a:rPr>
                <a:t>𝑤_0 (𝑀)|𝑤_1 (𝑀)|…|𝑤_(𝑘−1) (𝑀)|</a:t>
              </a:r>
              <a:endParaRPr lang="en-US" dirty="0" smtClean="0"/>
            </a:p>
            <a:p>
              <a:r>
                <a:rPr lang="en-US" dirty="0" smtClean="0"/>
                <a:t>It is minimal among all Perfect Matchings </a:t>
              </a:r>
              <a:endParaRPr lang="en-US" dirty="0">
                <a:solidFill>
                  <a:srgbClr val="FFFF00"/>
                </a:solidFill>
              </a:endParaRPr>
            </a:p>
          </dgm:t>
        </dgm:pt>
      </mc:Fallback>
    </mc:AlternateContent>
    <dgm:pt modelId="{B15E70AA-979A-4BEA-916F-124062B9BC8E}" type="parTrans" cxnId="{003D2980-D4B3-4601-AFD4-5FCBB14D2D4B}">
      <dgm:prSet/>
      <dgm:spPr/>
      <dgm:t>
        <a:bodyPr/>
        <a:lstStyle/>
        <a:p>
          <a:endParaRPr lang="en-US"/>
        </a:p>
      </dgm:t>
    </dgm:pt>
    <dgm:pt modelId="{19306D04-007C-476D-9B56-06A0CD724B4E}" type="sibTrans" cxnId="{003D2980-D4B3-4601-AFD4-5FCBB14D2D4B}">
      <dgm:prSet/>
      <dgm:spPr/>
      <dgm:t>
        <a:bodyPr/>
        <a:lstStyle/>
        <a:p>
          <a:endParaRPr lang="en-US"/>
        </a:p>
      </dgm:t>
    </dgm:pt>
    <mc:AlternateContent xmlns:mc="http://schemas.openxmlformats.org/markup-compatibility/2006" xmlns:a14="http://schemas.microsoft.com/office/drawing/2010/main">
      <mc:Choice Requires="a14">
        <dgm:pt modelId="{A957248C-DAB4-4966-AFC5-1A5314F7F8E9}">
          <dgm:prSet/>
          <dgm:spPr/>
          <dgm:t>
            <a:bodyPr/>
            <a:lstStyle/>
            <a:p>
              <a:r>
                <a:rPr lang="en-US" b="1" u="sng" dirty="0" smtClean="0">
                  <a:solidFill>
                    <a:srgbClr val="FFFF00"/>
                  </a:solidFill>
                </a:rPr>
                <a:t>The Priority</a:t>
              </a:r>
            </a:p>
            <a:p>
              <a:r>
                <a:rPr lang="en-US" dirty="0" smtClean="0"/>
                <a:t>If a PM died in the </a:t>
              </a:r>
              <a14:m>
                <m:oMath xmlns:m="http://schemas.openxmlformats.org/officeDocument/2006/math">
                  <m:sSup>
                    <m:sSupPr>
                      <m:ctrlPr>
                        <a:rPr lang="en-US" b="0" i="1" dirty="0" smtClean="0">
                          <a:latin typeface="Cambria Math" panose="02040503050406030204" pitchFamily="18" charset="0"/>
                        </a:rPr>
                      </m:ctrlPr>
                    </m:sSupPr>
                    <m:e>
                      <m:r>
                        <a:rPr lang="en-US" b="0" i="1" dirty="0" smtClean="0">
                          <a:latin typeface="Cambria Math" panose="02040503050406030204" pitchFamily="18" charset="0"/>
                        </a:rPr>
                        <m:t>𝑖</m:t>
                      </m:r>
                    </m:e>
                    <m:sup>
                      <m:r>
                        <a:rPr lang="en-US" b="0" i="1" dirty="0" smtClean="0">
                          <a:latin typeface="Cambria Math" panose="02040503050406030204" pitchFamily="18" charset="0"/>
                        </a:rPr>
                        <m:t>𝑡</m:t>
                      </m:r>
                      <m:r>
                        <a:rPr lang="en-US" b="0" i="1" dirty="0" smtClean="0">
                          <a:latin typeface="Cambria Math" panose="02040503050406030204" pitchFamily="18" charset="0"/>
                        </a:rPr>
                        <m:t>h</m:t>
                      </m:r>
                    </m:sup>
                  </m:sSup>
                </m:oMath>
              </a14:m>
              <a:r>
                <a:rPr lang="en-US" dirty="0" smtClean="0"/>
                <a:t> round, it will have higher weight than all PMs passing him</a:t>
              </a:r>
              <a:endParaRPr lang="en-US" dirty="0"/>
            </a:p>
          </dgm:t>
        </dgm:pt>
      </mc:Choice>
      <mc:Fallback xmlns="">
        <dgm:pt modelId="{A957248C-DAB4-4966-AFC5-1A5314F7F8E9}">
          <dgm:prSet/>
          <dgm:spPr/>
          <dgm:t>
            <a:bodyPr/>
            <a:lstStyle/>
            <a:p>
              <a:r>
                <a:rPr lang="en-US" b="1" u="sng" dirty="0" smtClean="0">
                  <a:solidFill>
                    <a:srgbClr val="FFFF00"/>
                  </a:solidFill>
                </a:rPr>
                <a:t>The Priority</a:t>
              </a:r>
            </a:p>
            <a:p>
              <a:r>
                <a:rPr lang="en-US" dirty="0" smtClean="0"/>
                <a:t>If </a:t>
              </a:r>
              <a:r>
                <a:rPr lang="en-US" dirty="0" smtClean="0"/>
                <a:t>a PM died in the </a:t>
              </a:r>
              <a:r>
                <a:rPr lang="en-US" b="0" i="0" dirty="0" smtClean="0">
                  <a:latin typeface="Cambria Math" panose="02040503050406030204" pitchFamily="18" charset="0"/>
                </a:rPr>
                <a:t>𝑖^𝑡ℎ</a:t>
              </a:r>
              <a:r>
                <a:rPr lang="en-US" dirty="0" smtClean="0"/>
                <a:t> round, it will have higher weight than all PMs passing him</a:t>
              </a:r>
              <a:endParaRPr lang="en-US" dirty="0"/>
            </a:p>
          </dgm:t>
        </dgm:pt>
      </mc:Fallback>
    </mc:AlternateContent>
    <dgm:pt modelId="{7D636685-3F6D-4A99-A0C4-0CD9643FE6EE}" type="parTrans" cxnId="{2C3660C5-0C2F-4B93-A9EC-0DBC44165551}">
      <dgm:prSet/>
      <dgm:spPr/>
      <dgm:t>
        <a:bodyPr/>
        <a:lstStyle/>
        <a:p>
          <a:endParaRPr lang="en-US"/>
        </a:p>
      </dgm:t>
    </dgm:pt>
    <dgm:pt modelId="{D1A2E571-8026-4CB5-B76E-A48338D92F3B}" type="sibTrans" cxnId="{2C3660C5-0C2F-4B93-A9EC-0DBC44165551}">
      <dgm:prSet/>
      <dgm:spPr/>
      <dgm:t>
        <a:bodyPr/>
        <a:lstStyle/>
        <a:p>
          <a:endParaRPr lang="en-US"/>
        </a:p>
      </dgm:t>
    </dgm:pt>
    <dgm:pt modelId="{84F01C60-5612-4C35-A2B2-BC2C86BDF0AD}" type="pres">
      <dgm:prSet presAssocID="{3A547353-E875-4BC4-875F-5A08C34B1A26}" presName="Name0" presStyleCnt="0">
        <dgm:presLayoutVars>
          <dgm:chMax val="1"/>
          <dgm:chPref val="1"/>
          <dgm:dir/>
          <dgm:animOne val="branch"/>
          <dgm:animLvl val="lvl"/>
        </dgm:presLayoutVars>
      </dgm:prSet>
      <dgm:spPr/>
      <dgm:t>
        <a:bodyPr/>
        <a:lstStyle/>
        <a:p>
          <a:endParaRPr lang="en-US"/>
        </a:p>
      </dgm:t>
    </dgm:pt>
    <dgm:pt modelId="{04B9C657-093D-437D-9AD3-468D0602C3B1}" type="pres">
      <dgm:prSet presAssocID="{355391DD-8A71-4E78-A476-756ED4E81C3E}" presName="singleCycle" presStyleCnt="0"/>
      <dgm:spPr/>
    </dgm:pt>
    <dgm:pt modelId="{E3D2F0A0-AC35-43D9-A436-A471E7CF27AE}" type="pres">
      <dgm:prSet presAssocID="{355391DD-8A71-4E78-A476-756ED4E81C3E}" presName="singleCenter" presStyleLbl="node1" presStyleIdx="0" presStyleCnt="5" custScaleX="120336" custScaleY="124219" custLinFactNeighborX="-15879" custLinFactNeighborY="-1234">
        <dgm:presLayoutVars>
          <dgm:chMax val="7"/>
          <dgm:chPref val="7"/>
        </dgm:presLayoutVars>
      </dgm:prSet>
      <dgm:spPr/>
      <dgm:t>
        <a:bodyPr/>
        <a:lstStyle/>
        <a:p>
          <a:endParaRPr lang="en-US"/>
        </a:p>
      </dgm:t>
    </dgm:pt>
    <dgm:pt modelId="{3D348B36-E793-4AD5-A44A-A35F3B9C0B9A}" type="pres">
      <dgm:prSet presAssocID="{91C682AD-61D1-402C-911D-C4D11B4093BF}" presName="Name56" presStyleLbl="parChTrans1D2" presStyleIdx="0" presStyleCnt="4"/>
      <dgm:spPr/>
      <dgm:t>
        <a:bodyPr/>
        <a:lstStyle/>
        <a:p>
          <a:endParaRPr lang="en-US"/>
        </a:p>
      </dgm:t>
    </dgm:pt>
    <dgm:pt modelId="{A3621C23-310A-466A-88E2-5530B512B86C}" type="pres">
      <dgm:prSet presAssocID="{7107AC0E-1128-4E2B-A414-AD05142F6BEE}" presName="text0" presStyleLbl="node1" presStyleIdx="1" presStyleCnt="5" custScaleX="413157" custRadScaleRad="106184" custRadScaleInc="-35599">
        <dgm:presLayoutVars>
          <dgm:bulletEnabled val="1"/>
        </dgm:presLayoutVars>
      </dgm:prSet>
      <dgm:spPr/>
      <dgm:t>
        <a:bodyPr/>
        <a:lstStyle/>
        <a:p>
          <a:endParaRPr lang="en-US"/>
        </a:p>
      </dgm:t>
    </dgm:pt>
    <dgm:pt modelId="{12AE1AD3-AAE0-45D8-82C3-FE51B4DB4106}" type="pres">
      <dgm:prSet presAssocID="{F655A0D4-B476-4BEB-9333-DEC6675708F5}" presName="Name56" presStyleLbl="parChTrans1D2" presStyleIdx="1" presStyleCnt="4"/>
      <dgm:spPr/>
      <dgm:t>
        <a:bodyPr/>
        <a:lstStyle/>
        <a:p>
          <a:endParaRPr lang="en-US"/>
        </a:p>
      </dgm:t>
    </dgm:pt>
    <dgm:pt modelId="{39E802A6-92BA-4953-9893-DA9F0AAD79AF}" type="pres">
      <dgm:prSet presAssocID="{330DDD40-0E16-42E0-87ED-EAB8F7A24424}" presName="text0" presStyleLbl="node1" presStyleIdx="2" presStyleCnt="5" custScaleX="202527" custScaleY="213659" custRadScaleRad="145277" custRadScaleInc="-2615">
        <dgm:presLayoutVars>
          <dgm:bulletEnabled val="1"/>
        </dgm:presLayoutVars>
      </dgm:prSet>
      <dgm:spPr/>
      <dgm:t>
        <a:bodyPr/>
        <a:lstStyle/>
        <a:p>
          <a:endParaRPr lang="en-US"/>
        </a:p>
      </dgm:t>
    </dgm:pt>
    <dgm:pt modelId="{DE80AC65-3B16-41BD-85AE-963B7CE8D9D8}" type="pres">
      <dgm:prSet presAssocID="{B15E70AA-979A-4BEA-916F-124062B9BC8E}" presName="Name56" presStyleLbl="parChTrans1D2" presStyleIdx="2" presStyleCnt="4"/>
      <dgm:spPr/>
      <dgm:t>
        <a:bodyPr/>
        <a:lstStyle/>
        <a:p>
          <a:endParaRPr lang="en-US"/>
        </a:p>
      </dgm:t>
    </dgm:pt>
    <dgm:pt modelId="{FA202740-DF82-4F76-A1A3-4386053CBD43}" type="pres">
      <dgm:prSet presAssocID="{04213D38-7B2F-4FCF-B4A9-9C178F1F515E}" presName="text0" presStyleLbl="node1" presStyleIdx="3" presStyleCnt="5" custScaleX="522829" custRadScaleRad="106698" custRadScaleInc="48642">
        <dgm:presLayoutVars>
          <dgm:bulletEnabled val="1"/>
        </dgm:presLayoutVars>
      </dgm:prSet>
      <dgm:spPr/>
      <dgm:t>
        <a:bodyPr/>
        <a:lstStyle/>
        <a:p>
          <a:endParaRPr lang="en-US"/>
        </a:p>
      </dgm:t>
    </dgm:pt>
    <dgm:pt modelId="{0E8B9528-1C25-4530-ADF7-93E0B6346386}" type="pres">
      <dgm:prSet presAssocID="{7D636685-3F6D-4A99-A0C4-0CD9643FE6EE}" presName="Name56" presStyleLbl="parChTrans1D2" presStyleIdx="3" presStyleCnt="4"/>
      <dgm:spPr/>
      <dgm:t>
        <a:bodyPr/>
        <a:lstStyle/>
        <a:p>
          <a:endParaRPr lang="en-US"/>
        </a:p>
      </dgm:t>
    </dgm:pt>
    <dgm:pt modelId="{22F20BDB-FA81-45DE-A14D-F9A4581FABD1}" type="pres">
      <dgm:prSet presAssocID="{A957248C-DAB4-4966-AFC5-1A5314F7F8E9}" presName="text0" presStyleLbl="node1" presStyleIdx="4" presStyleCnt="5" custScaleX="203911" custScaleY="190829" custRadScaleRad="213368" custRadScaleInc="297">
        <dgm:presLayoutVars>
          <dgm:bulletEnabled val="1"/>
        </dgm:presLayoutVars>
      </dgm:prSet>
      <dgm:spPr/>
      <dgm:t>
        <a:bodyPr/>
        <a:lstStyle/>
        <a:p>
          <a:endParaRPr lang="en-US"/>
        </a:p>
      </dgm:t>
    </dgm:pt>
  </dgm:ptLst>
  <dgm:cxnLst>
    <dgm:cxn modelId="{CFC10C05-F9DD-4D33-BDBF-51FE37FE2EF2}" type="presOf" srcId="{A957248C-DAB4-4966-AFC5-1A5314F7F8E9}" destId="{22F20BDB-FA81-45DE-A14D-F9A4581FABD1}" srcOrd="0" destOrd="0" presId="urn:microsoft.com/office/officeart/2008/layout/RadialCluster"/>
    <dgm:cxn modelId="{8E41A252-4A2F-4015-A5B4-C9E646FC6E18}" srcId="{3A547353-E875-4BC4-875F-5A08C34B1A26}" destId="{355391DD-8A71-4E78-A476-756ED4E81C3E}" srcOrd="0" destOrd="0" parTransId="{420A1A73-7F94-4929-ADAE-BADCE06C8313}" sibTransId="{BC2BFA47-60F7-4F89-938B-9A54AF2E3A03}"/>
    <dgm:cxn modelId="{68AE7241-FCC4-4B7C-A528-2635FDC93035}" srcId="{355391DD-8A71-4E78-A476-756ED4E81C3E}" destId="{7107AC0E-1128-4E2B-A414-AD05142F6BEE}" srcOrd="0" destOrd="0" parTransId="{91C682AD-61D1-402C-911D-C4D11B4093BF}" sibTransId="{6029F0D7-7309-4D20-A9AA-30B593F5F62E}"/>
    <dgm:cxn modelId="{FDAE7CCD-A858-4F0C-A810-B54A6E010351}" srcId="{355391DD-8A71-4E78-A476-756ED4E81C3E}" destId="{330DDD40-0E16-42E0-87ED-EAB8F7A24424}" srcOrd="1" destOrd="0" parTransId="{F655A0D4-B476-4BEB-9333-DEC6675708F5}" sibTransId="{37BA98C7-F5E7-4837-9849-36D37CB9E082}"/>
    <dgm:cxn modelId="{2267FAC2-A2EF-4C6D-954C-F241E77C0CC2}" type="presOf" srcId="{355391DD-8A71-4E78-A476-756ED4E81C3E}" destId="{E3D2F0A0-AC35-43D9-A436-A471E7CF27AE}" srcOrd="0" destOrd="0" presId="urn:microsoft.com/office/officeart/2008/layout/RadialCluster"/>
    <dgm:cxn modelId="{9F44566B-556E-4F6D-BDE1-9CF81BC522EF}" type="presOf" srcId="{330DDD40-0E16-42E0-87ED-EAB8F7A24424}" destId="{39E802A6-92BA-4953-9893-DA9F0AAD79AF}" srcOrd="0" destOrd="0" presId="urn:microsoft.com/office/officeart/2008/layout/RadialCluster"/>
    <dgm:cxn modelId="{37EAE89A-C8E7-4094-B674-9182196151C8}" type="presOf" srcId="{04213D38-7B2F-4FCF-B4A9-9C178F1F515E}" destId="{FA202740-DF82-4F76-A1A3-4386053CBD43}" srcOrd="0" destOrd="0" presId="urn:microsoft.com/office/officeart/2008/layout/RadialCluster"/>
    <dgm:cxn modelId="{1D129808-EBF0-40BD-AD0E-88F8C5DF3475}" type="presOf" srcId="{7D636685-3F6D-4A99-A0C4-0CD9643FE6EE}" destId="{0E8B9528-1C25-4530-ADF7-93E0B6346386}" srcOrd="0" destOrd="0" presId="urn:microsoft.com/office/officeart/2008/layout/RadialCluster"/>
    <dgm:cxn modelId="{A250C3B6-31AC-4614-96FA-7399B2BDEE22}" type="presOf" srcId="{7107AC0E-1128-4E2B-A414-AD05142F6BEE}" destId="{A3621C23-310A-466A-88E2-5530B512B86C}" srcOrd="0" destOrd="0" presId="urn:microsoft.com/office/officeart/2008/layout/RadialCluster"/>
    <dgm:cxn modelId="{80F0880E-08F5-4EB0-8B8C-2AB592DA53E8}" type="presOf" srcId="{3A547353-E875-4BC4-875F-5A08C34B1A26}" destId="{84F01C60-5612-4C35-A2B2-BC2C86BDF0AD}" srcOrd="0" destOrd="0" presId="urn:microsoft.com/office/officeart/2008/layout/RadialCluster"/>
    <dgm:cxn modelId="{003D2980-D4B3-4601-AFD4-5FCBB14D2D4B}" srcId="{355391DD-8A71-4E78-A476-756ED4E81C3E}" destId="{04213D38-7B2F-4FCF-B4A9-9C178F1F515E}" srcOrd="2" destOrd="0" parTransId="{B15E70AA-979A-4BEA-916F-124062B9BC8E}" sibTransId="{19306D04-007C-476D-9B56-06A0CD724B4E}"/>
    <dgm:cxn modelId="{CB414FB8-767F-40AA-944D-646DA9B5EC4F}" type="presOf" srcId="{B15E70AA-979A-4BEA-916F-124062B9BC8E}" destId="{DE80AC65-3B16-41BD-85AE-963B7CE8D9D8}" srcOrd="0" destOrd="0" presId="urn:microsoft.com/office/officeart/2008/layout/RadialCluster"/>
    <dgm:cxn modelId="{2C3660C5-0C2F-4B93-A9EC-0DBC44165551}" srcId="{355391DD-8A71-4E78-A476-756ED4E81C3E}" destId="{A957248C-DAB4-4966-AFC5-1A5314F7F8E9}" srcOrd="3" destOrd="0" parTransId="{7D636685-3F6D-4A99-A0C4-0CD9643FE6EE}" sibTransId="{D1A2E571-8026-4CB5-B76E-A48338D92F3B}"/>
    <dgm:cxn modelId="{E5B8A07D-9BB5-4075-ACDC-FA47D2639B8D}" type="presOf" srcId="{F655A0D4-B476-4BEB-9333-DEC6675708F5}" destId="{12AE1AD3-AAE0-45D8-82C3-FE51B4DB4106}" srcOrd="0" destOrd="0" presId="urn:microsoft.com/office/officeart/2008/layout/RadialCluster"/>
    <dgm:cxn modelId="{85F89CD3-5F23-4A2E-AF3B-D00ACCFFFFE8}" type="presOf" srcId="{91C682AD-61D1-402C-911D-C4D11B4093BF}" destId="{3D348B36-E793-4AD5-A44A-A35F3B9C0B9A}" srcOrd="0" destOrd="0" presId="urn:microsoft.com/office/officeart/2008/layout/RadialCluster"/>
    <dgm:cxn modelId="{DF9D8CA2-3557-4FA0-8B8A-63EE54B7FF63}" type="presParOf" srcId="{84F01C60-5612-4C35-A2B2-BC2C86BDF0AD}" destId="{04B9C657-093D-437D-9AD3-468D0602C3B1}" srcOrd="0" destOrd="0" presId="urn:microsoft.com/office/officeart/2008/layout/RadialCluster"/>
    <dgm:cxn modelId="{6E8F124A-49DD-4A9A-A902-0DE56EBFDC0A}" type="presParOf" srcId="{04B9C657-093D-437D-9AD3-468D0602C3B1}" destId="{E3D2F0A0-AC35-43D9-A436-A471E7CF27AE}" srcOrd="0" destOrd="0" presId="urn:microsoft.com/office/officeart/2008/layout/RadialCluster"/>
    <dgm:cxn modelId="{C38A7497-7CB9-4B18-BEFE-EC9B1A593ED5}" type="presParOf" srcId="{04B9C657-093D-437D-9AD3-468D0602C3B1}" destId="{3D348B36-E793-4AD5-A44A-A35F3B9C0B9A}" srcOrd="1" destOrd="0" presId="urn:microsoft.com/office/officeart/2008/layout/RadialCluster"/>
    <dgm:cxn modelId="{40EC010C-F50C-45AA-BB31-070D8E63874B}" type="presParOf" srcId="{04B9C657-093D-437D-9AD3-468D0602C3B1}" destId="{A3621C23-310A-466A-88E2-5530B512B86C}" srcOrd="2" destOrd="0" presId="urn:microsoft.com/office/officeart/2008/layout/RadialCluster"/>
    <dgm:cxn modelId="{F365AE50-A888-4CD6-9358-DB1B5579D26C}" type="presParOf" srcId="{04B9C657-093D-437D-9AD3-468D0602C3B1}" destId="{12AE1AD3-AAE0-45D8-82C3-FE51B4DB4106}" srcOrd="3" destOrd="0" presId="urn:microsoft.com/office/officeart/2008/layout/RadialCluster"/>
    <dgm:cxn modelId="{B6F68B3C-24B7-4511-B242-B24E83845A93}" type="presParOf" srcId="{04B9C657-093D-437D-9AD3-468D0602C3B1}" destId="{39E802A6-92BA-4953-9893-DA9F0AAD79AF}" srcOrd="4" destOrd="0" presId="urn:microsoft.com/office/officeart/2008/layout/RadialCluster"/>
    <dgm:cxn modelId="{64D39A06-48C6-49AA-8D00-8D7B5EBB9352}" type="presParOf" srcId="{04B9C657-093D-437D-9AD3-468D0602C3B1}" destId="{DE80AC65-3B16-41BD-85AE-963B7CE8D9D8}" srcOrd="5" destOrd="0" presId="urn:microsoft.com/office/officeart/2008/layout/RadialCluster"/>
    <dgm:cxn modelId="{07BDBAC8-B1F6-42BA-A43B-A70A50426380}" type="presParOf" srcId="{04B9C657-093D-437D-9AD3-468D0602C3B1}" destId="{FA202740-DF82-4F76-A1A3-4386053CBD43}" srcOrd="6" destOrd="0" presId="urn:microsoft.com/office/officeart/2008/layout/RadialCluster"/>
    <dgm:cxn modelId="{D4106870-EE8D-485C-83E6-B4EC009B5997}" type="presParOf" srcId="{04B9C657-093D-437D-9AD3-468D0602C3B1}" destId="{0E8B9528-1C25-4530-ADF7-93E0B6346386}" srcOrd="7" destOrd="0" presId="urn:microsoft.com/office/officeart/2008/layout/RadialCluster"/>
    <dgm:cxn modelId="{846293AA-DB4D-4020-A25F-AC4D0EBB1C8E}" type="presParOf" srcId="{04B9C657-093D-437D-9AD3-468D0602C3B1}" destId="{22F20BDB-FA81-45DE-A14D-F9A4581FABD1}" srcOrd="8"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A547353-E875-4BC4-875F-5A08C34B1A26}" type="doc">
      <dgm:prSet loTypeId="urn:microsoft.com/office/officeart/2008/layout/RadialCluster" loCatId="relationship" qsTypeId="urn:microsoft.com/office/officeart/2005/8/quickstyle/simple5" qsCatId="simple" csTypeId="urn:microsoft.com/office/officeart/2005/8/colors/accent3_2" csCatId="accent3" phldr="1"/>
      <dgm:spPr/>
      <dgm:t>
        <a:bodyPr/>
        <a:lstStyle/>
        <a:p>
          <a:endParaRPr lang="en-US"/>
        </a:p>
      </dgm:t>
    </dgm:pt>
    <dgm:pt modelId="{355391DD-8A71-4E78-A476-756ED4E81C3E}">
      <dgm:prSet phldrT="[Text]"/>
      <dgm:spPr>
        <a:blipFill>
          <a:blip xmlns:r="http://schemas.openxmlformats.org/officeDocument/2006/relationships" r:embed="rId1"/>
          <a:stretch>
            <a:fillRect/>
          </a:stretch>
        </a:blipFill>
      </dgm:spPr>
      <dgm:t>
        <a:bodyPr/>
        <a:lstStyle/>
        <a:p>
          <a:r>
            <a:rPr lang="he-IL">
              <a:noFill/>
            </a:rPr>
            <a:t> </a:t>
          </a:r>
        </a:p>
      </dgm:t>
    </dgm:pt>
    <dgm:pt modelId="{420A1A73-7F94-4929-ADAE-BADCE06C8313}" type="parTrans" cxnId="{8E41A252-4A2F-4015-A5B4-C9E646FC6E18}">
      <dgm:prSet/>
      <dgm:spPr/>
      <dgm:t>
        <a:bodyPr/>
        <a:lstStyle/>
        <a:p>
          <a:endParaRPr lang="en-US"/>
        </a:p>
      </dgm:t>
    </dgm:pt>
    <dgm:pt modelId="{BC2BFA47-60F7-4F89-938B-9A54AF2E3A03}" type="sibTrans" cxnId="{8E41A252-4A2F-4015-A5B4-C9E646FC6E18}">
      <dgm:prSet/>
      <dgm:spPr/>
      <dgm:t>
        <a:bodyPr/>
        <a:lstStyle/>
        <a:p>
          <a:endParaRPr lang="en-US"/>
        </a:p>
      </dgm:t>
    </dgm:pt>
    <dgm:pt modelId="{7107AC0E-1128-4E2B-A414-AD05142F6BEE}">
      <dgm:prSet phldrT="[Text]"/>
      <dgm:spPr>
        <a:blipFill>
          <a:blip xmlns:r="http://schemas.openxmlformats.org/officeDocument/2006/relationships" r:embed="rId2"/>
          <a:stretch>
            <a:fillRect/>
          </a:stretch>
        </a:blipFill>
      </dgm:spPr>
      <dgm:t>
        <a:bodyPr/>
        <a:lstStyle/>
        <a:p>
          <a:r>
            <a:rPr lang="he-IL">
              <a:noFill/>
            </a:rPr>
            <a:t> </a:t>
          </a:r>
        </a:p>
      </dgm:t>
    </dgm:pt>
    <dgm:pt modelId="{91C682AD-61D1-402C-911D-C4D11B4093BF}" type="parTrans" cxnId="{68AE7241-FCC4-4B7C-A528-2635FDC93035}">
      <dgm:prSet/>
      <dgm:spPr/>
      <dgm:t>
        <a:bodyPr/>
        <a:lstStyle/>
        <a:p>
          <a:endParaRPr lang="en-US"/>
        </a:p>
      </dgm:t>
    </dgm:pt>
    <dgm:pt modelId="{6029F0D7-7309-4D20-A9AA-30B593F5F62E}" type="sibTrans" cxnId="{68AE7241-FCC4-4B7C-A528-2635FDC93035}">
      <dgm:prSet/>
      <dgm:spPr/>
      <dgm:t>
        <a:bodyPr/>
        <a:lstStyle/>
        <a:p>
          <a:endParaRPr lang="en-US"/>
        </a:p>
      </dgm:t>
    </dgm:pt>
    <dgm:pt modelId="{330DDD40-0E16-42E0-87ED-EAB8F7A24424}">
      <dgm:prSet phldrT="[Text]"/>
      <dgm:spPr/>
      <dgm:t>
        <a:bodyPr/>
        <a:lstStyle/>
        <a:p>
          <a:r>
            <a:rPr lang="en-US" b="1" u="sng" dirty="0" smtClean="0">
              <a:solidFill>
                <a:srgbClr val="FFFF00"/>
              </a:solidFill>
            </a:rPr>
            <a:t>The Equality</a:t>
          </a:r>
        </a:p>
        <a:p>
          <a:r>
            <a:rPr lang="en-US" dirty="0" smtClean="0"/>
            <a:t>Two PMs reaching the same derived graph, has equal weights until that point</a:t>
          </a:r>
          <a:endParaRPr lang="en-US" dirty="0"/>
        </a:p>
      </dgm:t>
    </dgm:pt>
    <dgm:pt modelId="{F655A0D4-B476-4BEB-9333-DEC6675708F5}" type="parTrans" cxnId="{FDAE7CCD-A858-4F0C-A810-B54A6E010351}">
      <dgm:prSet/>
      <dgm:spPr/>
      <dgm:t>
        <a:bodyPr/>
        <a:lstStyle/>
        <a:p>
          <a:endParaRPr lang="en-US"/>
        </a:p>
      </dgm:t>
    </dgm:pt>
    <dgm:pt modelId="{37BA98C7-F5E7-4837-9849-36D37CB9E082}" type="sibTrans" cxnId="{FDAE7CCD-A858-4F0C-A810-B54A6E010351}">
      <dgm:prSet/>
      <dgm:spPr/>
      <dgm:t>
        <a:bodyPr/>
        <a:lstStyle/>
        <a:p>
          <a:endParaRPr lang="en-US"/>
        </a:p>
      </dgm:t>
    </dgm:pt>
    <dgm:pt modelId="{04213D38-7B2F-4FCF-B4A9-9C178F1F515E}">
      <dgm:prSet phldrT="[Text]"/>
      <dgm:spPr>
        <a:blipFill>
          <a:blip xmlns:r="http://schemas.openxmlformats.org/officeDocument/2006/relationships" r:embed="rId3"/>
          <a:stretch>
            <a:fillRect/>
          </a:stretch>
        </a:blipFill>
      </dgm:spPr>
      <dgm:t>
        <a:bodyPr/>
        <a:lstStyle/>
        <a:p>
          <a:r>
            <a:rPr lang="he-IL">
              <a:noFill/>
            </a:rPr>
            <a:t> </a:t>
          </a:r>
        </a:p>
      </dgm:t>
    </dgm:pt>
    <dgm:pt modelId="{B15E70AA-979A-4BEA-916F-124062B9BC8E}" type="parTrans" cxnId="{003D2980-D4B3-4601-AFD4-5FCBB14D2D4B}">
      <dgm:prSet/>
      <dgm:spPr/>
      <dgm:t>
        <a:bodyPr/>
        <a:lstStyle/>
        <a:p>
          <a:endParaRPr lang="en-US"/>
        </a:p>
      </dgm:t>
    </dgm:pt>
    <dgm:pt modelId="{19306D04-007C-476D-9B56-06A0CD724B4E}" type="sibTrans" cxnId="{003D2980-D4B3-4601-AFD4-5FCBB14D2D4B}">
      <dgm:prSet/>
      <dgm:spPr/>
      <dgm:t>
        <a:bodyPr/>
        <a:lstStyle/>
        <a:p>
          <a:endParaRPr lang="en-US"/>
        </a:p>
      </dgm:t>
    </dgm:pt>
    <dgm:pt modelId="{A957248C-DAB4-4966-AFC5-1A5314F7F8E9}">
      <dgm:prSet/>
      <dgm:spPr>
        <a:blipFill>
          <a:blip xmlns:r="http://schemas.openxmlformats.org/officeDocument/2006/relationships" r:embed="rId4"/>
          <a:stretch>
            <a:fillRect/>
          </a:stretch>
        </a:blipFill>
      </dgm:spPr>
      <dgm:t>
        <a:bodyPr/>
        <a:lstStyle/>
        <a:p>
          <a:r>
            <a:rPr lang="he-IL">
              <a:noFill/>
            </a:rPr>
            <a:t> </a:t>
          </a:r>
        </a:p>
      </dgm:t>
    </dgm:pt>
    <dgm:pt modelId="{7D636685-3F6D-4A99-A0C4-0CD9643FE6EE}" type="parTrans" cxnId="{2C3660C5-0C2F-4B93-A9EC-0DBC44165551}">
      <dgm:prSet/>
      <dgm:spPr/>
      <dgm:t>
        <a:bodyPr/>
        <a:lstStyle/>
        <a:p>
          <a:endParaRPr lang="en-US"/>
        </a:p>
      </dgm:t>
    </dgm:pt>
    <dgm:pt modelId="{D1A2E571-8026-4CB5-B76E-A48338D92F3B}" type="sibTrans" cxnId="{2C3660C5-0C2F-4B93-A9EC-0DBC44165551}">
      <dgm:prSet/>
      <dgm:spPr/>
      <dgm:t>
        <a:bodyPr/>
        <a:lstStyle/>
        <a:p>
          <a:endParaRPr lang="en-US"/>
        </a:p>
      </dgm:t>
    </dgm:pt>
    <dgm:pt modelId="{84F01C60-5612-4C35-A2B2-BC2C86BDF0AD}" type="pres">
      <dgm:prSet presAssocID="{3A547353-E875-4BC4-875F-5A08C34B1A26}" presName="Name0" presStyleCnt="0">
        <dgm:presLayoutVars>
          <dgm:chMax val="1"/>
          <dgm:chPref val="1"/>
          <dgm:dir/>
          <dgm:animOne val="branch"/>
          <dgm:animLvl val="lvl"/>
        </dgm:presLayoutVars>
      </dgm:prSet>
      <dgm:spPr/>
      <dgm:t>
        <a:bodyPr/>
        <a:lstStyle/>
        <a:p>
          <a:endParaRPr lang="en-US"/>
        </a:p>
      </dgm:t>
    </dgm:pt>
    <dgm:pt modelId="{04B9C657-093D-437D-9AD3-468D0602C3B1}" type="pres">
      <dgm:prSet presAssocID="{355391DD-8A71-4E78-A476-756ED4E81C3E}" presName="singleCycle" presStyleCnt="0"/>
      <dgm:spPr/>
    </dgm:pt>
    <dgm:pt modelId="{E3D2F0A0-AC35-43D9-A436-A471E7CF27AE}" type="pres">
      <dgm:prSet presAssocID="{355391DD-8A71-4E78-A476-756ED4E81C3E}" presName="singleCenter" presStyleLbl="node1" presStyleIdx="0" presStyleCnt="5" custScaleX="120336" custScaleY="124219" custLinFactNeighborX="-15879" custLinFactNeighborY="-1234">
        <dgm:presLayoutVars>
          <dgm:chMax val="7"/>
          <dgm:chPref val="7"/>
        </dgm:presLayoutVars>
      </dgm:prSet>
      <dgm:spPr/>
      <dgm:t>
        <a:bodyPr/>
        <a:lstStyle/>
        <a:p>
          <a:endParaRPr lang="en-US"/>
        </a:p>
      </dgm:t>
    </dgm:pt>
    <dgm:pt modelId="{3D348B36-E793-4AD5-A44A-A35F3B9C0B9A}" type="pres">
      <dgm:prSet presAssocID="{91C682AD-61D1-402C-911D-C4D11B4093BF}" presName="Name56" presStyleLbl="parChTrans1D2" presStyleIdx="0" presStyleCnt="4"/>
      <dgm:spPr/>
      <dgm:t>
        <a:bodyPr/>
        <a:lstStyle/>
        <a:p>
          <a:endParaRPr lang="en-US"/>
        </a:p>
      </dgm:t>
    </dgm:pt>
    <dgm:pt modelId="{A3621C23-310A-466A-88E2-5530B512B86C}" type="pres">
      <dgm:prSet presAssocID="{7107AC0E-1128-4E2B-A414-AD05142F6BEE}" presName="text0" presStyleLbl="node1" presStyleIdx="1" presStyleCnt="5" custScaleX="413157" custRadScaleRad="106184" custRadScaleInc="-35599">
        <dgm:presLayoutVars>
          <dgm:bulletEnabled val="1"/>
        </dgm:presLayoutVars>
      </dgm:prSet>
      <dgm:spPr/>
      <dgm:t>
        <a:bodyPr/>
        <a:lstStyle/>
        <a:p>
          <a:endParaRPr lang="en-US"/>
        </a:p>
      </dgm:t>
    </dgm:pt>
    <dgm:pt modelId="{12AE1AD3-AAE0-45D8-82C3-FE51B4DB4106}" type="pres">
      <dgm:prSet presAssocID="{F655A0D4-B476-4BEB-9333-DEC6675708F5}" presName="Name56" presStyleLbl="parChTrans1D2" presStyleIdx="1" presStyleCnt="4"/>
      <dgm:spPr/>
      <dgm:t>
        <a:bodyPr/>
        <a:lstStyle/>
        <a:p>
          <a:endParaRPr lang="en-US"/>
        </a:p>
      </dgm:t>
    </dgm:pt>
    <dgm:pt modelId="{39E802A6-92BA-4953-9893-DA9F0AAD79AF}" type="pres">
      <dgm:prSet presAssocID="{330DDD40-0E16-42E0-87ED-EAB8F7A24424}" presName="text0" presStyleLbl="node1" presStyleIdx="2" presStyleCnt="5" custScaleX="202527" custScaleY="213659" custRadScaleRad="145277" custRadScaleInc="-2615">
        <dgm:presLayoutVars>
          <dgm:bulletEnabled val="1"/>
        </dgm:presLayoutVars>
      </dgm:prSet>
      <dgm:spPr/>
      <dgm:t>
        <a:bodyPr/>
        <a:lstStyle/>
        <a:p>
          <a:endParaRPr lang="en-US"/>
        </a:p>
      </dgm:t>
    </dgm:pt>
    <dgm:pt modelId="{DE80AC65-3B16-41BD-85AE-963B7CE8D9D8}" type="pres">
      <dgm:prSet presAssocID="{B15E70AA-979A-4BEA-916F-124062B9BC8E}" presName="Name56" presStyleLbl="parChTrans1D2" presStyleIdx="2" presStyleCnt="4"/>
      <dgm:spPr/>
      <dgm:t>
        <a:bodyPr/>
        <a:lstStyle/>
        <a:p>
          <a:endParaRPr lang="en-US"/>
        </a:p>
      </dgm:t>
    </dgm:pt>
    <dgm:pt modelId="{FA202740-DF82-4F76-A1A3-4386053CBD43}" type="pres">
      <dgm:prSet presAssocID="{04213D38-7B2F-4FCF-B4A9-9C178F1F515E}" presName="text0" presStyleLbl="node1" presStyleIdx="3" presStyleCnt="5" custScaleX="522829" custRadScaleRad="106698" custRadScaleInc="48642">
        <dgm:presLayoutVars>
          <dgm:bulletEnabled val="1"/>
        </dgm:presLayoutVars>
      </dgm:prSet>
      <dgm:spPr/>
      <dgm:t>
        <a:bodyPr/>
        <a:lstStyle/>
        <a:p>
          <a:endParaRPr lang="en-US"/>
        </a:p>
      </dgm:t>
    </dgm:pt>
    <dgm:pt modelId="{0E8B9528-1C25-4530-ADF7-93E0B6346386}" type="pres">
      <dgm:prSet presAssocID="{7D636685-3F6D-4A99-A0C4-0CD9643FE6EE}" presName="Name56" presStyleLbl="parChTrans1D2" presStyleIdx="3" presStyleCnt="4"/>
      <dgm:spPr/>
      <dgm:t>
        <a:bodyPr/>
        <a:lstStyle/>
        <a:p>
          <a:endParaRPr lang="en-US"/>
        </a:p>
      </dgm:t>
    </dgm:pt>
    <dgm:pt modelId="{22F20BDB-FA81-45DE-A14D-F9A4581FABD1}" type="pres">
      <dgm:prSet presAssocID="{A957248C-DAB4-4966-AFC5-1A5314F7F8E9}" presName="text0" presStyleLbl="node1" presStyleIdx="4" presStyleCnt="5" custScaleX="203911" custScaleY="190829" custRadScaleRad="213368" custRadScaleInc="297">
        <dgm:presLayoutVars>
          <dgm:bulletEnabled val="1"/>
        </dgm:presLayoutVars>
      </dgm:prSet>
      <dgm:spPr/>
      <dgm:t>
        <a:bodyPr/>
        <a:lstStyle/>
        <a:p>
          <a:endParaRPr lang="en-US"/>
        </a:p>
      </dgm:t>
    </dgm:pt>
  </dgm:ptLst>
  <dgm:cxnLst>
    <dgm:cxn modelId="{8E41A252-4A2F-4015-A5B4-C9E646FC6E18}" srcId="{3A547353-E875-4BC4-875F-5A08C34B1A26}" destId="{355391DD-8A71-4E78-A476-756ED4E81C3E}" srcOrd="0" destOrd="0" parTransId="{420A1A73-7F94-4929-ADAE-BADCE06C8313}" sibTransId="{BC2BFA47-60F7-4F89-938B-9A54AF2E3A03}"/>
    <dgm:cxn modelId="{68AE7241-FCC4-4B7C-A528-2635FDC93035}" srcId="{355391DD-8A71-4E78-A476-756ED4E81C3E}" destId="{7107AC0E-1128-4E2B-A414-AD05142F6BEE}" srcOrd="0" destOrd="0" parTransId="{91C682AD-61D1-402C-911D-C4D11B4093BF}" sibTransId="{6029F0D7-7309-4D20-A9AA-30B593F5F62E}"/>
    <dgm:cxn modelId="{16FB3388-BD90-4F4D-B53D-D88E945FD0A6}" type="presOf" srcId="{7107AC0E-1128-4E2B-A414-AD05142F6BEE}" destId="{A3621C23-310A-466A-88E2-5530B512B86C}" srcOrd="0" destOrd="0" presId="urn:microsoft.com/office/officeart/2008/layout/RadialCluster"/>
    <dgm:cxn modelId="{C6280ED0-02E2-46EB-9918-DD4F490501C4}" type="presOf" srcId="{91C682AD-61D1-402C-911D-C4D11B4093BF}" destId="{3D348B36-E793-4AD5-A44A-A35F3B9C0B9A}" srcOrd="0" destOrd="0" presId="urn:microsoft.com/office/officeart/2008/layout/RadialCluster"/>
    <dgm:cxn modelId="{48F96352-97AC-47CE-96EC-8014D68345AA}" type="presOf" srcId="{7D636685-3F6D-4A99-A0C4-0CD9643FE6EE}" destId="{0E8B9528-1C25-4530-ADF7-93E0B6346386}" srcOrd="0" destOrd="0" presId="urn:microsoft.com/office/officeart/2008/layout/RadialCluster"/>
    <dgm:cxn modelId="{472D621E-1976-4B8D-B024-70F7CA4260B2}" type="presOf" srcId="{F655A0D4-B476-4BEB-9333-DEC6675708F5}" destId="{12AE1AD3-AAE0-45D8-82C3-FE51B4DB4106}" srcOrd="0" destOrd="0" presId="urn:microsoft.com/office/officeart/2008/layout/RadialCluster"/>
    <dgm:cxn modelId="{FDAE7CCD-A858-4F0C-A810-B54A6E010351}" srcId="{355391DD-8A71-4E78-A476-756ED4E81C3E}" destId="{330DDD40-0E16-42E0-87ED-EAB8F7A24424}" srcOrd="1" destOrd="0" parTransId="{F655A0D4-B476-4BEB-9333-DEC6675708F5}" sibTransId="{37BA98C7-F5E7-4837-9849-36D37CB9E082}"/>
    <dgm:cxn modelId="{8481172A-7387-48D6-9AF0-CF0DD23BBC1B}" type="presOf" srcId="{B15E70AA-979A-4BEA-916F-124062B9BC8E}" destId="{DE80AC65-3B16-41BD-85AE-963B7CE8D9D8}" srcOrd="0" destOrd="0" presId="urn:microsoft.com/office/officeart/2008/layout/RadialCluster"/>
    <dgm:cxn modelId="{9432D68B-BEEC-48A2-B8ED-3A1595D1D822}" type="presOf" srcId="{355391DD-8A71-4E78-A476-756ED4E81C3E}" destId="{E3D2F0A0-AC35-43D9-A436-A471E7CF27AE}" srcOrd="0" destOrd="0" presId="urn:microsoft.com/office/officeart/2008/layout/RadialCluster"/>
    <dgm:cxn modelId="{5DA072DD-96C5-4C75-989E-E102ADA167E9}" type="presOf" srcId="{04213D38-7B2F-4FCF-B4A9-9C178F1F515E}" destId="{FA202740-DF82-4F76-A1A3-4386053CBD43}" srcOrd="0" destOrd="0" presId="urn:microsoft.com/office/officeart/2008/layout/RadialCluster"/>
    <dgm:cxn modelId="{3F6F68A5-D9C6-4283-A827-B58FBAAD1615}" type="presOf" srcId="{330DDD40-0E16-42E0-87ED-EAB8F7A24424}" destId="{39E802A6-92BA-4953-9893-DA9F0AAD79AF}" srcOrd="0" destOrd="0" presId="urn:microsoft.com/office/officeart/2008/layout/RadialCluster"/>
    <dgm:cxn modelId="{9E8B1D41-D273-4C97-8AB4-5951A61EE60E}" type="presOf" srcId="{3A547353-E875-4BC4-875F-5A08C34B1A26}" destId="{84F01C60-5612-4C35-A2B2-BC2C86BDF0AD}" srcOrd="0" destOrd="0" presId="urn:microsoft.com/office/officeart/2008/layout/RadialCluster"/>
    <dgm:cxn modelId="{003D2980-D4B3-4601-AFD4-5FCBB14D2D4B}" srcId="{355391DD-8A71-4E78-A476-756ED4E81C3E}" destId="{04213D38-7B2F-4FCF-B4A9-9C178F1F515E}" srcOrd="2" destOrd="0" parTransId="{B15E70AA-979A-4BEA-916F-124062B9BC8E}" sibTransId="{19306D04-007C-476D-9B56-06A0CD724B4E}"/>
    <dgm:cxn modelId="{36FDE582-E0AB-4AB9-B86F-C680C026DA4A}" type="presOf" srcId="{A957248C-DAB4-4966-AFC5-1A5314F7F8E9}" destId="{22F20BDB-FA81-45DE-A14D-F9A4581FABD1}" srcOrd="0" destOrd="0" presId="urn:microsoft.com/office/officeart/2008/layout/RadialCluster"/>
    <dgm:cxn modelId="{2C3660C5-0C2F-4B93-A9EC-0DBC44165551}" srcId="{355391DD-8A71-4E78-A476-756ED4E81C3E}" destId="{A957248C-DAB4-4966-AFC5-1A5314F7F8E9}" srcOrd="3" destOrd="0" parTransId="{7D636685-3F6D-4A99-A0C4-0CD9643FE6EE}" sibTransId="{D1A2E571-8026-4CB5-B76E-A48338D92F3B}"/>
    <dgm:cxn modelId="{033B1E2A-9A2A-4234-8334-B569D30AD278}" type="presParOf" srcId="{84F01C60-5612-4C35-A2B2-BC2C86BDF0AD}" destId="{04B9C657-093D-437D-9AD3-468D0602C3B1}" srcOrd="0" destOrd="0" presId="urn:microsoft.com/office/officeart/2008/layout/RadialCluster"/>
    <dgm:cxn modelId="{913DEB7B-2895-4227-BC30-350141DABCB0}" type="presParOf" srcId="{04B9C657-093D-437D-9AD3-468D0602C3B1}" destId="{E3D2F0A0-AC35-43D9-A436-A471E7CF27AE}" srcOrd="0" destOrd="0" presId="urn:microsoft.com/office/officeart/2008/layout/RadialCluster"/>
    <dgm:cxn modelId="{139B4A22-6B7F-4AF9-8879-AAB7C9F549C3}" type="presParOf" srcId="{04B9C657-093D-437D-9AD3-468D0602C3B1}" destId="{3D348B36-E793-4AD5-A44A-A35F3B9C0B9A}" srcOrd="1" destOrd="0" presId="urn:microsoft.com/office/officeart/2008/layout/RadialCluster"/>
    <dgm:cxn modelId="{F06FEE35-1668-4EB8-9570-38923664F7E8}" type="presParOf" srcId="{04B9C657-093D-437D-9AD3-468D0602C3B1}" destId="{A3621C23-310A-466A-88E2-5530B512B86C}" srcOrd="2" destOrd="0" presId="urn:microsoft.com/office/officeart/2008/layout/RadialCluster"/>
    <dgm:cxn modelId="{EDF086D1-03FD-4BD2-9564-4D8BD7C41759}" type="presParOf" srcId="{04B9C657-093D-437D-9AD3-468D0602C3B1}" destId="{12AE1AD3-AAE0-45D8-82C3-FE51B4DB4106}" srcOrd="3" destOrd="0" presId="urn:microsoft.com/office/officeart/2008/layout/RadialCluster"/>
    <dgm:cxn modelId="{379484A1-F9C1-4A1B-A5D9-7F53AB55E994}" type="presParOf" srcId="{04B9C657-093D-437D-9AD3-468D0602C3B1}" destId="{39E802A6-92BA-4953-9893-DA9F0AAD79AF}" srcOrd="4" destOrd="0" presId="urn:microsoft.com/office/officeart/2008/layout/RadialCluster"/>
    <dgm:cxn modelId="{527A1F81-705C-4355-8BCF-70A578D5F3A3}" type="presParOf" srcId="{04B9C657-093D-437D-9AD3-468D0602C3B1}" destId="{DE80AC65-3B16-41BD-85AE-963B7CE8D9D8}" srcOrd="5" destOrd="0" presId="urn:microsoft.com/office/officeart/2008/layout/RadialCluster"/>
    <dgm:cxn modelId="{B7B2A834-AC17-4D05-BFBC-A5A1BAE97AA4}" type="presParOf" srcId="{04B9C657-093D-437D-9AD3-468D0602C3B1}" destId="{FA202740-DF82-4F76-A1A3-4386053CBD43}" srcOrd="6" destOrd="0" presId="urn:microsoft.com/office/officeart/2008/layout/RadialCluster"/>
    <dgm:cxn modelId="{D0F8CF1C-1B01-4919-96CC-ABF78AA2E212}" type="presParOf" srcId="{04B9C657-093D-437D-9AD3-468D0602C3B1}" destId="{0E8B9528-1C25-4530-ADF7-93E0B6346386}" srcOrd="7" destOrd="0" presId="urn:microsoft.com/office/officeart/2008/layout/RadialCluster"/>
    <dgm:cxn modelId="{825DFC78-70AC-4DA6-9C18-CF156436B70D}" type="presParOf" srcId="{04B9C657-093D-437D-9AD3-468D0602C3B1}" destId="{22F20BDB-FA81-45DE-A14D-F9A4581FABD1}" srcOrd="8"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3A5A7F4-ED31-43CD-9E70-B43C410910A1}"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AAC0A391-66BC-4B61-AF49-5AB0BC1499CB}" type="pres">
      <dgm:prSet presAssocID="{63A5A7F4-ED31-43CD-9E70-B43C410910A1}" presName="diagram" presStyleCnt="0">
        <dgm:presLayoutVars>
          <dgm:chPref val="1"/>
          <dgm:dir/>
          <dgm:animOne val="branch"/>
          <dgm:animLvl val="lvl"/>
          <dgm:resizeHandles val="exact"/>
        </dgm:presLayoutVars>
      </dgm:prSet>
      <dgm:spPr/>
      <dgm:t>
        <a:bodyPr/>
        <a:lstStyle/>
        <a:p>
          <a:endParaRPr lang="en-US"/>
        </a:p>
      </dgm:t>
    </dgm:pt>
  </dgm:ptLst>
  <dgm:cxnLst>
    <dgm:cxn modelId="{82FECAB1-36AA-4454-A73D-0DBFA6C6B71A}" type="presOf" srcId="{63A5A7F4-ED31-43CD-9E70-B43C410910A1}" destId="{AAC0A391-66BC-4B61-AF49-5AB0BC1499CB}" srcOrd="0" destOrd="0" presId="urn:microsoft.com/office/officeart/2005/8/layout/hierarchy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5EE913-FD2F-4918-B575-F1CC79A61EF6}">
      <dsp:nvSpPr>
        <dsp:cNvPr id="0" name=""/>
        <dsp:cNvSpPr/>
      </dsp:nvSpPr>
      <dsp:spPr>
        <a:xfrm rot="5400000">
          <a:off x="1230419" y="1583167"/>
          <a:ext cx="1400175" cy="1594049"/>
        </a:xfrm>
        <a:prstGeom prst="bentUpArrow">
          <a:avLst>
            <a:gd name="adj1" fmla="val 32840"/>
            <a:gd name="adj2" fmla="val 25000"/>
            <a:gd name="adj3" fmla="val 35780"/>
          </a:avLst>
        </a:prstGeom>
        <a:solidFill>
          <a:schemeClr val="accent1">
            <a:tint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D143C5B-792E-41F9-9058-59654BD6DE61}">
      <dsp:nvSpPr>
        <dsp:cNvPr id="0" name=""/>
        <dsp:cNvSpPr/>
      </dsp:nvSpPr>
      <dsp:spPr>
        <a:xfrm>
          <a:off x="859458" y="31045"/>
          <a:ext cx="2357070" cy="1649872"/>
        </a:xfrm>
        <a:prstGeom prst="roundRect">
          <a:avLst>
            <a:gd name="adj" fmla="val 1667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1">
            <a:lnSpc>
              <a:spcPct val="90000"/>
            </a:lnSpc>
            <a:spcBef>
              <a:spcPct val="0"/>
            </a:spcBef>
            <a:spcAft>
              <a:spcPct val="35000"/>
            </a:spcAft>
          </a:pPr>
          <a:r>
            <a:rPr lang="en-US" sz="2000" kern="1200" dirty="0" smtClean="0"/>
            <a:t>Lemma 1.1 (Random) + RNC algorithm</a:t>
          </a:r>
          <a:endParaRPr lang="he-IL" sz="2000" kern="1200" dirty="0"/>
        </a:p>
      </dsp:txBody>
      <dsp:txXfrm>
        <a:off x="940013" y="111600"/>
        <a:ext cx="2195960" cy="1488762"/>
      </dsp:txXfrm>
    </dsp:sp>
    <dsp:sp modelId="{81B3EE96-455D-4FE1-93D5-367958054E2A}">
      <dsp:nvSpPr>
        <dsp:cNvPr id="0" name=""/>
        <dsp:cNvSpPr/>
      </dsp:nvSpPr>
      <dsp:spPr>
        <a:xfrm>
          <a:off x="3261880" y="215855"/>
          <a:ext cx="3380256" cy="1333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171450" lvl="1" indent="-171450" algn="l" defTabSz="800100" rtl="0">
            <a:lnSpc>
              <a:spcPct val="90000"/>
            </a:lnSpc>
            <a:spcBef>
              <a:spcPct val="0"/>
            </a:spcBef>
            <a:spcAft>
              <a:spcPct val="15000"/>
            </a:spcAft>
            <a:buChar char="••"/>
          </a:pPr>
          <a:r>
            <a:rPr lang="en-US" sz="1800" kern="1200" dirty="0" err="1" smtClean="0"/>
            <a:t>Mulmuley</a:t>
          </a:r>
          <a:r>
            <a:rPr lang="en-US" sz="1800" kern="1200" dirty="0" smtClean="0"/>
            <a:t> and </a:t>
          </a:r>
          <a:r>
            <a:rPr lang="en-US" sz="1800" kern="1200" dirty="0" err="1" smtClean="0"/>
            <a:t>vazirani</a:t>
          </a:r>
          <a:r>
            <a:rPr lang="en-US" sz="1800" kern="1200" dirty="0" smtClean="0"/>
            <a:t> managed to show an </a:t>
          </a:r>
          <a:r>
            <a:rPr lang="en-US" sz="1800" b="1" kern="1200" dirty="0" smtClean="0">
              <a:solidFill>
                <a:srgbClr val="C00000"/>
              </a:solidFill>
            </a:rPr>
            <a:t>RNC </a:t>
          </a:r>
          <a:r>
            <a:rPr lang="en-US" sz="1800" b="1" kern="1200" dirty="0" err="1" smtClean="0">
              <a:solidFill>
                <a:srgbClr val="C00000"/>
              </a:solidFill>
            </a:rPr>
            <a:t>algorighm</a:t>
          </a:r>
          <a:r>
            <a:rPr lang="en-US" sz="1800" b="1" kern="1200" dirty="0" smtClean="0">
              <a:solidFill>
                <a:srgbClr val="C00000"/>
              </a:solidFill>
            </a:rPr>
            <a:t> for SPM</a:t>
          </a:r>
          <a:endParaRPr lang="he-IL" sz="1800" b="1" kern="1200" dirty="0">
            <a:solidFill>
              <a:srgbClr val="C00000"/>
            </a:solidFill>
          </a:endParaRPr>
        </a:p>
      </dsp:txBody>
      <dsp:txXfrm>
        <a:off x="3261880" y="215855"/>
        <a:ext cx="3380256" cy="1333500"/>
      </dsp:txXfrm>
    </dsp:sp>
    <dsp:sp modelId="{0BAA2E25-5384-4E49-818F-DC3BD39411B4}">
      <dsp:nvSpPr>
        <dsp:cNvPr id="0" name=""/>
        <dsp:cNvSpPr/>
      </dsp:nvSpPr>
      <dsp:spPr>
        <a:xfrm rot="5400000">
          <a:off x="3584509" y="3436519"/>
          <a:ext cx="1400175" cy="1594049"/>
        </a:xfrm>
        <a:prstGeom prst="bentUpArrow">
          <a:avLst>
            <a:gd name="adj1" fmla="val 32840"/>
            <a:gd name="adj2" fmla="val 25000"/>
            <a:gd name="adj3" fmla="val 35780"/>
          </a:avLst>
        </a:prstGeom>
        <a:solidFill>
          <a:schemeClr val="accent1">
            <a:tint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00FA1D7-62E7-4780-BB8A-85F179A4125F}">
      <dsp:nvSpPr>
        <dsp:cNvPr id="0" name=""/>
        <dsp:cNvSpPr/>
      </dsp:nvSpPr>
      <dsp:spPr>
        <a:xfrm>
          <a:off x="3213547" y="1884397"/>
          <a:ext cx="2357070" cy="1649872"/>
        </a:xfrm>
        <a:prstGeom prst="roundRect">
          <a:avLst>
            <a:gd name="adj" fmla="val 1667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1">
            <a:lnSpc>
              <a:spcPct val="90000"/>
            </a:lnSpc>
            <a:spcBef>
              <a:spcPct val="0"/>
            </a:spcBef>
            <a:spcAft>
              <a:spcPct val="35000"/>
            </a:spcAft>
          </a:pPr>
          <a:r>
            <a:rPr lang="en-US" sz="2000" kern="1200" dirty="0" smtClean="0"/>
            <a:t>De-randomizing the isolation lemma</a:t>
          </a:r>
          <a:endParaRPr lang="he-IL" sz="2000" kern="1200" dirty="0"/>
        </a:p>
      </dsp:txBody>
      <dsp:txXfrm>
        <a:off x="3294102" y="1964952"/>
        <a:ext cx="2195960" cy="1488762"/>
      </dsp:txXfrm>
    </dsp:sp>
    <dsp:sp modelId="{EDE46995-B5A8-4C57-8649-A2F24D03931F}">
      <dsp:nvSpPr>
        <dsp:cNvPr id="0" name=""/>
        <dsp:cNvSpPr/>
      </dsp:nvSpPr>
      <dsp:spPr>
        <a:xfrm>
          <a:off x="5455853" y="1990957"/>
          <a:ext cx="3510338" cy="1333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ctr" anchorCtr="0">
          <a:noAutofit/>
        </a:bodyPr>
        <a:lstStyle/>
        <a:p>
          <a:pPr marL="228600" lvl="1" indent="-228600" algn="l" defTabSz="889000" rtl="0">
            <a:lnSpc>
              <a:spcPct val="90000"/>
            </a:lnSpc>
            <a:spcBef>
              <a:spcPct val="0"/>
            </a:spcBef>
            <a:spcAft>
              <a:spcPct val="15000"/>
            </a:spcAft>
            <a:buChar char="••"/>
          </a:pPr>
          <a:r>
            <a:rPr lang="en-US" sz="2000" kern="1200" dirty="0" smtClean="0"/>
            <a:t>we want a </a:t>
          </a:r>
          <a:r>
            <a:rPr lang="en-US" sz="2000" b="1" kern="1200" dirty="0" smtClean="0">
              <a:solidFill>
                <a:srgbClr val="C00000"/>
              </a:solidFill>
            </a:rPr>
            <a:t>deterministic</a:t>
          </a:r>
          <a:r>
            <a:rPr lang="en-US" sz="2000" kern="1200" dirty="0" smtClean="0">
              <a:solidFill>
                <a:srgbClr val="C00000"/>
              </a:solidFill>
            </a:rPr>
            <a:t> </a:t>
          </a:r>
          <a:r>
            <a:rPr lang="en-US" sz="2000" kern="1200" dirty="0" smtClean="0"/>
            <a:t>way to assign weights such that </a:t>
          </a:r>
          <a:r>
            <a:rPr lang="en-US" sz="2000" b="1" kern="1200" dirty="0" smtClean="0">
              <a:solidFill>
                <a:srgbClr val="C00000"/>
              </a:solidFill>
            </a:rPr>
            <a:t>w is isolating</a:t>
          </a:r>
          <a:endParaRPr lang="he-IL" sz="2000" b="1" kern="1200" dirty="0">
            <a:solidFill>
              <a:srgbClr val="C00000"/>
            </a:solidFill>
          </a:endParaRPr>
        </a:p>
      </dsp:txBody>
      <dsp:txXfrm>
        <a:off x="5455853" y="1990957"/>
        <a:ext cx="3510338" cy="1333500"/>
      </dsp:txXfrm>
    </dsp:sp>
    <dsp:sp modelId="{A708081F-6C52-44AE-AF8B-D55B707B3620}">
      <dsp:nvSpPr>
        <dsp:cNvPr id="0" name=""/>
        <dsp:cNvSpPr/>
      </dsp:nvSpPr>
      <dsp:spPr>
        <a:xfrm>
          <a:off x="5567637" y="3737748"/>
          <a:ext cx="2357070" cy="1649872"/>
        </a:xfrm>
        <a:prstGeom prst="roundRect">
          <a:avLst>
            <a:gd name="adj" fmla="val 1667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rtl="1">
            <a:lnSpc>
              <a:spcPct val="90000"/>
            </a:lnSpc>
            <a:spcBef>
              <a:spcPct val="0"/>
            </a:spcBef>
            <a:spcAft>
              <a:spcPct val="35000"/>
            </a:spcAft>
          </a:pPr>
          <a:r>
            <a:rPr lang="en-US" sz="2300" kern="1200" dirty="0" smtClean="0"/>
            <a:t>Showing a Quasi-NC algorithm for PM, SPM</a:t>
          </a:r>
          <a:endParaRPr lang="he-IL" sz="2300" kern="1200" dirty="0"/>
        </a:p>
      </dsp:txBody>
      <dsp:txXfrm>
        <a:off x="5648192" y="3818303"/>
        <a:ext cx="2195960" cy="14887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C8AE9B-87E2-41F2-9E9E-0AC56397E5AF}">
      <dsp:nvSpPr>
        <dsp:cNvPr id="0" name=""/>
        <dsp:cNvSpPr/>
      </dsp:nvSpPr>
      <dsp:spPr>
        <a:xfrm>
          <a:off x="2611" y="1252683"/>
          <a:ext cx="3182205" cy="1272882"/>
        </a:xfrm>
        <a:prstGeom prst="chevron">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rtl="1">
            <a:lnSpc>
              <a:spcPct val="90000"/>
            </a:lnSpc>
            <a:spcBef>
              <a:spcPct val="0"/>
            </a:spcBef>
            <a:spcAft>
              <a:spcPct val="35000"/>
            </a:spcAft>
          </a:pPr>
          <a:r>
            <a:rPr lang="en-US" sz="1700" kern="1200" dirty="0" smtClean="0"/>
            <a:t>W is isolating if it assigns </a:t>
          </a:r>
          <a:r>
            <a:rPr lang="en-US" sz="1700" kern="1200" dirty="0" err="1" smtClean="0"/>
            <a:t>n.z.c</a:t>
          </a:r>
          <a:r>
            <a:rPr lang="en-US" sz="1700" kern="1200" dirty="0" smtClean="0"/>
            <a:t>. </a:t>
          </a:r>
          <a:r>
            <a:rPr lang="en-US" sz="1700" b="1" kern="1200" dirty="0" smtClean="0"/>
            <a:t>to all nice cycles</a:t>
          </a:r>
        </a:p>
        <a:p>
          <a:pPr lvl="0" algn="ctr" defTabSz="755650" rtl="1">
            <a:lnSpc>
              <a:spcPct val="90000"/>
            </a:lnSpc>
            <a:spcBef>
              <a:spcPct val="0"/>
            </a:spcBef>
            <a:spcAft>
              <a:spcPct val="35000"/>
            </a:spcAft>
          </a:pPr>
          <a:r>
            <a:rPr lang="en-US" sz="1700" b="1" kern="1200" dirty="0" smtClean="0"/>
            <a:t>(WANTED)</a:t>
          </a:r>
          <a:endParaRPr lang="he-IL" sz="1700" b="1" kern="1200" dirty="0"/>
        </a:p>
      </dsp:txBody>
      <dsp:txXfrm>
        <a:off x="639052" y="1252683"/>
        <a:ext cx="1909323" cy="1272882"/>
      </dsp:txXfrm>
    </dsp:sp>
    <dsp:sp modelId="{6B79CA68-14D0-42DF-8EE7-86D5865FF0D6}">
      <dsp:nvSpPr>
        <dsp:cNvPr id="0" name=""/>
        <dsp:cNvSpPr/>
      </dsp:nvSpPr>
      <dsp:spPr>
        <a:xfrm>
          <a:off x="2866597" y="1252683"/>
          <a:ext cx="3182205" cy="1272882"/>
        </a:xfrm>
        <a:prstGeom prst="chevron">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rtl="1">
            <a:lnSpc>
              <a:spcPct val="90000"/>
            </a:lnSpc>
            <a:spcBef>
              <a:spcPct val="0"/>
            </a:spcBef>
            <a:spcAft>
              <a:spcPct val="35000"/>
            </a:spcAft>
          </a:pPr>
          <a:r>
            <a:rPr lang="en-US" sz="1700" kern="1200" dirty="0" smtClean="0"/>
            <a:t>Find W such that it assigns </a:t>
          </a:r>
          <a:r>
            <a:rPr lang="en-US" sz="1700" kern="1200" dirty="0" err="1" smtClean="0"/>
            <a:t>n.z.c</a:t>
          </a:r>
          <a:r>
            <a:rPr lang="en-US" sz="1700" kern="1200" dirty="0" smtClean="0"/>
            <a:t>. </a:t>
          </a:r>
          <a:r>
            <a:rPr lang="en-US" sz="1700" b="1" kern="1200" dirty="0" smtClean="0"/>
            <a:t>to as many cycles as possible</a:t>
          </a:r>
          <a:endParaRPr lang="he-IL" sz="1700" b="1" kern="1200" dirty="0"/>
        </a:p>
      </dsp:txBody>
      <dsp:txXfrm>
        <a:off x="3503038" y="1252683"/>
        <a:ext cx="1909323" cy="1272882"/>
      </dsp:txXfrm>
    </dsp:sp>
    <dsp:sp modelId="{C3264DAF-BA02-4F2E-B275-00EE1FFE6AED}">
      <dsp:nvSpPr>
        <dsp:cNvPr id="0" name=""/>
        <dsp:cNvSpPr/>
      </dsp:nvSpPr>
      <dsp:spPr>
        <a:xfrm>
          <a:off x="5730582" y="1252683"/>
          <a:ext cx="3182205" cy="1272882"/>
        </a:xfrm>
        <a:prstGeom prst="chevron">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rtl="1">
            <a:lnSpc>
              <a:spcPct val="90000"/>
            </a:lnSpc>
            <a:spcBef>
              <a:spcPct val="0"/>
            </a:spcBef>
            <a:spcAft>
              <a:spcPct val="35000"/>
            </a:spcAft>
          </a:pPr>
          <a:r>
            <a:rPr lang="en-US" sz="1700" kern="1200" dirty="0" smtClean="0"/>
            <a:t>Isolate a unique min weight PM</a:t>
          </a:r>
          <a:endParaRPr lang="he-IL" sz="1700" kern="1200" dirty="0"/>
        </a:p>
      </dsp:txBody>
      <dsp:txXfrm>
        <a:off x="6367023" y="1252683"/>
        <a:ext cx="1909323" cy="127288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D2F0A0-AC35-43D9-A436-A471E7CF27AE}">
      <dsp:nvSpPr>
        <dsp:cNvPr id="0" name=""/>
        <dsp:cNvSpPr/>
      </dsp:nvSpPr>
      <dsp:spPr>
        <a:xfrm>
          <a:off x="3336038" y="1605727"/>
          <a:ext cx="1908011" cy="1969578"/>
        </a:xfrm>
        <a:prstGeom prst="roundRect">
          <a:avLst/>
        </a:prstGeom>
        <a:gradFill rotWithShape="0">
          <a:gsLst>
            <a:gs pos="0">
              <a:schemeClr val="accent3">
                <a:hueOff val="0"/>
                <a:satOff val="0"/>
                <a:lumOff val="0"/>
                <a:alphaOff val="0"/>
                <a:tint val="96000"/>
                <a:lumMod val="104000"/>
              </a:schemeClr>
            </a:gs>
            <a:gs pos="100000">
              <a:schemeClr val="accent3">
                <a:hueOff val="0"/>
                <a:satOff val="0"/>
                <a:lumOff val="0"/>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lvl="0" algn="ctr" defTabSz="800100">
            <a:lnSpc>
              <a:spcPct val="90000"/>
            </a:lnSpc>
            <a:spcBef>
              <a:spcPct val="0"/>
            </a:spcBef>
            <a:spcAft>
              <a:spcPct val="35000"/>
            </a:spcAft>
          </a:pPr>
          <a:r>
            <a:rPr lang="en-US" sz="1800" b="1" u="sng" kern="1200" dirty="0" smtClean="0">
              <a:solidFill>
                <a:srgbClr val="FFFF00"/>
              </a:solidFill>
            </a:rPr>
            <a:t>Unique Winner</a:t>
          </a:r>
          <a:endParaRPr lang="he-IL" sz="1800" b="1" u="sng" kern="1200" dirty="0" smtClean="0">
            <a:solidFill>
              <a:srgbClr val="FFFF00"/>
            </a:solidFill>
          </a:endParaRPr>
        </a:p>
        <a:p>
          <a:pPr lvl="0" algn="ctr" defTabSz="800100">
            <a:lnSpc>
              <a:spcPct val="90000"/>
            </a:lnSpc>
            <a:spcBef>
              <a:spcPct val="0"/>
            </a:spcBef>
            <a:spcAft>
              <a:spcPct val="35000"/>
            </a:spcAft>
          </a:pPr>
          <a:r>
            <a:rPr lang="en-US" sz="1800" kern="1200" dirty="0" smtClean="0"/>
            <a:t>There’s a unique perfect matching, M, In </a:t>
          </a:r>
          <a14:m xmlns:a14="http://schemas.microsoft.com/office/drawing/2010/main">
            <m:oMath xmlns:m="http://schemas.openxmlformats.org/officeDocument/2006/math">
              <m:sSub>
                <m:sSubPr>
                  <m:ctrlPr>
                    <a:rPr lang="en-US" sz="1800" i="1" kern="1200">
                      <a:latin typeface="Cambria Math" panose="02040503050406030204" pitchFamily="18" charset="0"/>
                    </a:rPr>
                  </m:ctrlPr>
                </m:sSubPr>
                <m:e>
                  <m:r>
                    <a:rPr lang="en-US" sz="1800" i="1" kern="1200">
                      <a:latin typeface="Cambria Math" panose="02040503050406030204" pitchFamily="18" charset="0"/>
                    </a:rPr>
                    <m:t>𝐺</m:t>
                  </m:r>
                </m:e>
                <m:sub>
                  <m:r>
                    <a:rPr lang="en-US" sz="1800" b="0" i="1" kern="1200" smtClean="0">
                      <a:latin typeface="Cambria Math" panose="02040503050406030204" pitchFamily="18" charset="0"/>
                    </a:rPr>
                    <m:t>𝐸𝑁𝐷</m:t>
                  </m:r>
                </m:sub>
              </m:sSub>
            </m:oMath>
          </a14:m>
          <a:endParaRPr lang="en-US" sz="1800" kern="1200" dirty="0"/>
        </a:p>
      </dsp:txBody>
      <dsp:txXfrm>
        <a:off x="3429179" y="1698868"/>
        <a:ext cx="1721729" cy="1783296"/>
      </dsp:txXfrm>
    </dsp:sp>
    <dsp:sp modelId="{3D348B36-E793-4AD5-A44A-A35F3B9C0B9A}">
      <dsp:nvSpPr>
        <dsp:cNvPr id="0" name=""/>
        <dsp:cNvSpPr/>
      </dsp:nvSpPr>
      <dsp:spPr>
        <a:xfrm rot="16286491">
          <a:off x="4049879" y="1334029"/>
          <a:ext cx="543567" cy="0"/>
        </a:xfrm>
        <a:custGeom>
          <a:avLst/>
          <a:gdLst/>
          <a:ahLst/>
          <a:cxnLst/>
          <a:rect l="0" t="0" r="0" b="0"/>
          <a:pathLst>
            <a:path>
              <a:moveTo>
                <a:pt x="0" y="0"/>
              </a:moveTo>
              <a:lnTo>
                <a:pt x="543567" y="0"/>
              </a:lnTo>
            </a:path>
          </a:pathLst>
        </a:custGeom>
        <a:noFill/>
        <a:ln w="15875" cap="rnd"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3621C23-310A-466A-88E2-5530B512B86C}">
      <dsp:nvSpPr>
        <dsp:cNvPr id="0" name=""/>
        <dsp:cNvSpPr/>
      </dsp:nvSpPr>
      <dsp:spPr>
        <a:xfrm>
          <a:off x="2147318" y="0"/>
          <a:ext cx="4389097" cy="1062331"/>
        </a:xfrm>
        <a:prstGeom prst="roundRect">
          <a:avLst/>
        </a:prstGeom>
        <a:gradFill rotWithShape="0">
          <a:gsLst>
            <a:gs pos="0">
              <a:schemeClr val="accent3">
                <a:hueOff val="0"/>
                <a:satOff val="0"/>
                <a:lumOff val="0"/>
                <a:alphaOff val="0"/>
                <a:tint val="96000"/>
                <a:lumMod val="104000"/>
              </a:schemeClr>
            </a:gs>
            <a:gs pos="100000">
              <a:schemeClr val="accent3">
                <a:hueOff val="0"/>
                <a:satOff val="0"/>
                <a:lumOff val="0"/>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5560" tIns="35560" rIns="35560" bIns="35560" numCol="1" spcCol="1270" anchor="ctr" anchorCtr="0">
          <a:noAutofit/>
        </a:bodyPr>
        <a:lstStyle/>
        <a:p>
          <a:pPr lvl="0" algn="ctr" defTabSz="622300">
            <a:lnSpc>
              <a:spcPct val="90000"/>
            </a:lnSpc>
            <a:spcBef>
              <a:spcPct val="0"/>
            </a:spcBef>
            <a:spcAft>
              <a:spcPct val="35000"/>
            </a:spcAft>
          </a:pPr>
          <a:r>
            <a:rPr lang="en-US" sz="1400" kern="1200" dirty="0" smtClean="0"/>
            <a:t>Under the good set of obstacles, which exists if there are participants</a:t>
          </a:r>
        </a:p>
        <a:p>
          <a:pPr lvl="0" algn="ctr" defTabSz="622300">
            <a:lnSpc>
              <a:spcPct val="90000"/>
            </a:lnSpc>
            <a:spcBef>
              <a:spcPct val="0"/>
            </a:spcBef>
            <a:spcAft>
              <a:spcPct val="35000"/>
            </a:spcAft>
          </a:pPr>
          <a:r>
            <a:rPr lang="en-US" sz="1400" kern="1200" dirty="0" smtClean="0"/>
            <a:t>In </a:t>
          </a:r>
          <a14:m xmlns:a14="http://schemas.microsoft.com/office/drawing/2010/main">
            <m:oMath xmlns:m="http://schemas.openxmlformats.org/officeDocument/2006/math">
              <m:sSub>
                <m:sSubPr>
                  <m:ctrlPr>
                    <a:rPr lang="en-US" sz="1400" i="1" kern="1200">
                      <a:latin typeface="Cambria Math" panose="02040503050406030204" pitchFamily="18" charset="0"/>
                    </a:rPr>
                  </m:ctrlPr>
                </m:sSubPr>
                <m:e>
                  <m:r>
                    <a:rPr lang="en-US" sz="1400" i="1" kern="1200">
                      <a:latin typeface="Cambria Math" panose="02040503050406030204" pitchFamily="18" charset="0"/>
                    </a:rPr>
                    <m:t>𝐺</m:t>
                  </m:r>
                </m:e>
                <m:sub>
                  <m:r>
                    <a:rPr lang="en-US" sz="1400" b="0" i="1" kern="1200" smtClean="0">
                      <a:latin typeface="Cambria Math" panose="02040503050406030204" pitchFamily="18" charset="0"/>
                    </a:rPr>
                    <m:t>𝐸𝑁𝐷</m:t>
                  </m:r>
                </m:sub>
              </m:sSub>
            </m:oMath>
          </a14:m>
          <a:r>
            <a:rPr lang="en-US" sz="1400" kern="1200" dirty="0"/>
            <a:t> </a:t>
          </a:r>
          <a:r>
            <a:rPr lang="en-US" sz="1400" kern="1200" dirty="0" smtClean="0"/>
            <a:t>there </a:t>
          </a:r>
          <a:r>
            <a:rPr lang="en-US" sz="1400" kern="1200" dirty="0"/>
            <a:t>are no </a:t>
          </a:r>
          <a:r>
            <a:rPr lang="en-US" sz="1400" kern="1200" dirty="0" smtClean="0"/>
            <a:t>cycles, due to the Doubling and Feasible Lemmas</a:t>
          </a:r>
          <a:endParaRPr lang="en-US" sz="1400" kern="1200" dirty="0"/>
        </a:p>
      </dsp:txBody>
      <dsp:txXfrm>
        <a:off x="2199177" y="51859"/>
        <a:ext cx="4285379" cy="958613"/>
      </dsp:txXfrm>
    </dsp:sp>
    <dsp:sp modelId="{12AE1AD3-AAE0-45D8-82C3-FE51B4DB4106}">
      <dsp:nvSpPr>
        <dsp:cNvPr id="0" name=""/>
        <dsp:cNvSpPr/>
      </dsp:nvSpPr>
      <dsp:spPr>
        <a:xfrm rot="21589988">
          <a:off x="5244045" y="2585252"/>
          <a:ext cx="1706802" cy="0"/>
        </a:xfrm>
        <a:custGeom>
          <a:avLst/>
          <a:gdLst/>
          <a:ahLst/>
          <a:cxnLst/>
          <a:rect l="0" t="0" r="0" b="0"/>
          <a:pathLst>
            <a:path>
              <a:moveTo>
                <a:pt x="0" y="0"/>
              </a:moveTo>
              <a:lnTo>
                <a:pt x="1706802" y="0"/>
              </a:lnTo>
            </a:path>
          </a:pathLst>
        </a:custGeom>
        <a:noFill/>
        <a:ln w="15875" cap="rnd"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9E802A6-92BA-4953-9893-DA9F0AAD79AF}">
      <dsp:nvSpPr>
        <dsp:cNvPr id="0" name=""/>
        <dsp:cNvSpPr/>
      </dsp:nvSpPr>
      <dsp:spPr>
        <a:xfrm>
          <a:off x="6950844" y="1444750"/>
          <a:ext cx="2151508" cy="2269767"/>
        </a:xfrm>
        <a:prstGeom prst="roundRect">
          <a:avLst/>
        </a:prstGeom>
        <a:gradFill rotWithShape="0">
          <a:gsLst>
            <a:gs pos="0">
              <a:schemeClr val="accent3">
                <a:hueOff val="0"/>
                <a:satOff val="0"/>
                <a:lumOff val="0"/>
                <a:alphaOff val="0"/>
                <a:tint val="96000"/>
                <a:lumMod val="104000"/>
              </a:schemeClr>
            </a:gs>
            <a:gs pos="100000">
              <a:schemeClr val="accent3">
                <a:hueOff val="0"/>
                <a:satOff val="0"/>
                <a:lumOff val="0"/>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lvl="0" algn="ctr" defTabSz="800100">
            <a:lnSpc>
              <a:spcPct val="90000"/>
            </a:lnSpc>
            <a:spcBef>
              <a:spcPct val="0"/>
            </a:spcBef>
            <a:spcAft>
              <a:spcPct val="35000"/>
            </a:spcAft>
          </a:pPr>
          <a:r>
            <a:rPr lang="en-US" sz="1800" b="1" u="sng" kern="1200" dirty="0" smtClean="0">
              <a:solidFill>
                <a:srgbClr val="FFFF00"/>
              </a:solidFill>
            </a:rPr>
            <a:t>The Equality</a:t>
          </a:r>
        </a:p>
        <a:p>
          <a:pPr lvl="0" algn="ctr" defTabSz="800100">
            <a:lnSpc>
              <a:spcPct val="90000"/>
            </a:lnSpc>
            <a:spcBef>
              <a:spcPct val="0"/>
            </a:spcBef>
            <a:spcAft>
              <a:spcPct val="35000"/>
            </a:spcAft>
          </a:pPr>
          <a:r>
            <a:rPr lang="en-US" sz="1800" kern="1200" dirty="0" smtClean="0"/>
            <a:t>Two PMs reaching the same derived graph, has equal weights until that point</a:t>
          </a:r>
          <a:endParaRPr lang="en-US" sz="1800" kern="1200" dirty="0"/>
        </a:p>
      </dsp:txBody>
      <dsp:txXfrm>
        <a:off x="7055872" y="1549778"/>
        <a:ext cx="1941452" cy="2059711"/>
      </dsp:txXfrm>
    </dsp:sp>
    <dsp:sp modelId="{DE80AC65-3B16-41BD-85AE-963B7CE8D9D8}">
      <dsp:nvSpPr>
        <dsp:cNvPr id="0" name=""/>
        <dsp:cNvSpPr/>
      </dsp:nvSpPr>
      <dsp:spPr>
        <a:xfrm rot="5671134">
          <a:off x="3873414" y="3888384"/>
          <a:ext cx="628109" cy="0"/>
        </a:xfrm>
        <a:custGeom>
          <a:avLst/>
          <a:gdLst/>
          <a:ahLst/>
          <a:cxnLst/>
          <a:rect l="0" t="0" r="0" b="0"/>
          <a:pathLst>
            <a:path>
              <a:moveTo>
                <a:pt x="0" y="0"/>
              </a:moveTo>
              <a:lnTo>
                <a:pt x="628109" y="0"/>
              </a:lnTo>
            </a:path>
          </a:pathLst>
        </a:custGeom>
        <a:noFill/>
        <a:ln w="15875" cap="rnd"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A202740-DF82-4F76-A1A3-4386053CBD43}">
      <dsp:nvSpPr>
        <dsp:cNvPr id="0" name=""/>
        <dsp:cNvSpPr/>
      </dsp:nvSpPr>
      <dsp:spPr>
        <a:xfrm>
          <a:off x="1343655" y="4201462"/>
          <a:ext cx="5554177" cy="1062331"/>
        </a:xfrm>
        <a:prstGeom prst="roundRect">
          <a:avLst/>
        </a:prstGeom>
        <a:gradFill rotWithShape="0">
          <a:gsLst>
            <a:gs pos="0">
              <a:schemeClr val="accent3">
                <a:hueOff val="0"/>
                <a:satOff val="0"/>
                <a:lumOff val="0"/>
                <a:alphaOff val="0"/>
                <a:tint val="96000"/>
                <a:lumMod val="104000"/>
              </a:schemeClr>
            </a:gs>
            <a:gs pos="100000">
              <a:schemeClr val="accent3">
                <a:hueOff val="0"/>
                <a:satOff val="0"/>
                <a:lumOff val="0"/>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8900" tIns="88900" rIns="88900" bIns="88900" numCol="1" spcCol="1270" anchor="ctr" anchorCtr="0">
          <a:noAutofit/>
        </a:bodyPr>
        <a:lstStyle/>
        <a:p>
          <a:pPr lvl="0" algn="ctr" defTabSz="1555750">
            <a:lnSpc>
              <a:spcPct val="90000"/>
            </a:lnSpc>
            <a:spcBef>
              <a:spcPct val="0"/>
            </a:spcBef>
            <a:spcAft>
              <a:spcPct val="35000"/>
            </a:spcAft>
          </a:pPr>
          <a:r>
            <a:rPr lang="en-US" sz="3500" kern="1200" dirty="0" smtClean="0">
              <a:solidFill>
                <a:srgbClr val="FFFF00"/>
              </a:solidFill>
            </a:rPr>
            <a:t>“Isolation”</a:t>
          </a:r>
          <a:endParaRPr lang="en-US" sz="3500" kern="1200" dirty="0">
            <a:solidFill>
              <a:srgbClr val="FFFF00"/>
            </a:solidFill>
          </a:endParaRPr>
        </a:p>
      </dsp:txBody>
      <dsp:txXfrm>
        <a:off x="1395514" y="4253321"/>
        <a:ext cx="5450459" cy="958613"/>
      </dsp:txXfrm>
    </dsp:sp>
    <dsp:sp modelId="{0E8B9528-1C25-4530-ADF7-93E0B6346386}">
      <dsp:nvSpPr>
        <dsp:cNvPr id="0" name=""/>
        <dsp:cNvSpPr/>
      </dsp:nvSpPr>
      <dsp:spPr>
        <a:xfrm rot="10755416">
          <a:off x="2166161" y="2610475"/>
          <a:ext cx="1169925" cy="0"/>
        </a:xfrm>
        <a:custGeom>
          <a:avLst/>
          <a:gdLst/>
          <a:ahLst/>
          <a:cxnLst/>
          <a:rect l="0" t="0" r="0" b="0"/>
          <a:pathLst>
            <a:path>
              <a:moveTo>
                <a:pt x="0" y="0"/>
              </a:moveTo>
              <a:lnTo>
                <a:pt x="1169925" y="0"/>
              </a:lnTo>
            </a:path>
          </a:pathLst>
        </a:custGeom>
        <a:noFill/>
        <a:ln w="15875" cap="rnd"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2F20BDB-FA81-45DE-A14D-F9A4581FABD1}">
      <dsp:nvSpPr>
        <dsp:cNvPr id="0" name=""/>
        <dsp:cNvSpPr/>
      </dsp:nvSpPr>
      <dsp:spPr>
        <a:xfrm>
          <a:off x="0" y="1618490"/>
          <a:ext cx="2166211" cy="2027236"/>
        </a:xfrm>
        <a:prstGeom prst="roundRect">
          <a:avLst/>
        </a:prstGeom>
        <a:gradFill rotWithShape="0">
          <a:gsLst>
            <a:gs pos="0">
              <a:schemeClr val="accent3">
                <a:hueOff val="0"/>
                <a:satOff val="0"/>
                <a:lumOff val="0"/>
                <a:alphaOff val="0"/>
                <a:tint val="96000"/>
                <a:lumMod val="104000"/>
              </a:schemeClr>
            </a:gs>
            <a:gs pos="100000">
              <a:schemeClr val="accent3">
                <a:hueOff val="0"/>
                <a:satOff val="0"/>
                <a:lumOff val="0"/>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lvl="0" algn="ctr" defTabSz="800100">
            <a:lnSpc>
              <a:spcPct val="90000"/>
            </a:lnSpc>
            <a:spcBef>
              <a:spcPct val="0"/>
            </a:spcBef>
            <a:spcAft>
              <a:spcPct val="35000"/>
            </a:spcAft>
          </a:pPr>
          <a:r>
            <a:rPr lang="en-US" sz="1800" b="1" u="sng" kern="1200" dirty="0" smtClean="0">
              <a:solidFill>
                <a:srgbClr val="FFFF00"/>
              </a:solidFill>
            </a:rPr>
            <a:t>The Priority</a:t>
          </a:r>
        </a:p>
        <a:p>
          <a:pPr lvl="0" algn="ctr" defTabSz="800100">
            <a:lnSpc>
              <a:spcPct val="90000"/>
            </a:lnSpc>
            <a:spcBef>
              <a:spcPct val="0"/>
            </a:spcBef>
            <a:spcAft>
              <a:spcPct val="35000"/>
            </a:spcAft>
          </a:pPr>
          <a:r>
            <a:rPr lang="en-US" sz="1800" kern="1200" dirty="0" smtClean="0"/>
            <a:t>If a PM died in the </a:t>
          </a:r>
          <a14:m xmlns:a14="http://schemas.microsoft.com/office/drawing/2010/main">
            <m:oMath xmlns:m="http://schemas.openxmlformats.org/officeDocument/2006/math">
              <m:sSup>
                <m:sSupPr>
                  <m:ctrlPr>
                    <a:rPr lang="en-US" sz="1800" b="0" i="1" kern="1200" dirty="0" smtClean="0">
                      <a:latin typeface="Cambria Math" panose="02040503050406030204" pitchFamily="18" charset="0"/>
                    </a:rPr>
                  </m:ctrlPr>
                </m:sSupPr>
                <m:e>
                  <m:r>
                    <a:rPr lang="en-US" sz="1800" b="0" i="1" kern="1200" dirty="0" smtClean="0">
                      <a:latin typeface="Cambria Math" panose="02040503050406030204" pitchFamily="18" charset="0"/>
                    </a:rPr>
                    <m:t>𝑖</m:t>
                  </m:r>
                </m:e>
                <m:sup>
                  <m:r>
                    <a:rPr lang="en-US" sz="1800" b="0" i="1" kern="1200" dirty="0" smtClean="0">
                      <a:latin typeface="Cambria Math" panose="02040503050406030204" pitchFamily="18" charset="0"/>
                    </a:rPr>
                    <m:t>𝑡</m:t>
                  </m:r>
                  <m:r>
                    <a:rPr lang="en-US" sz="1800" b="0" i="1" kern="1200" dirty="0" smtClean="0">
                      <a:latin typeface="Cambria Math" panose="02040503050406030204" pitchFamily="18" charset="0"/>
                    </a:rPr>
                    <m:t>h</m:t>
                  </m:r>
                </m:sup>
              </m:sSup>
            </m:oMath>
          </a14:m>
          <a:r>
            <a:rPr lang="en-US" sz="1800" kern="1200" dirty="0" smtClean="0"/>
            <a:t> round, it will have higher weight than all PMs passing him</a:t>
          </a:r>
          <a:endParaRPr lang="en-US" sz="1800" kern="1200" dirty="0"/>
        </a:p>
      </dsp:txBody>
      <dsp:txXfrm>
        <a:off x="98962" y="1717452"/>
        <a:ext cx="1968287" cy="182931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D2F0A0-AC35-43D9-A436-A471E7CF27AE}">
      <dsp:nvSpPr>
        <dsp:cNvPr id="0" name=""/>
        <dsp:cNvSpPr/>
      </dsp:nvSpPr>
      <dsp:spPr>
        <a:xfrm>
          <a:off x="3336038" y="1605727"/>
          <a:ext cx="1908011" cy="1969578"/>
        </a:xfrm>
        <a:prstGeom prst="roundRect">
          <a:avLst/>
        </a:prstGeom>
        <a:gradFill rotWithShape="0">
          <a:gsLst>
            <a:gs pos="0">
              <a:schemeClr val="accent3">
                <a:hueOff val="0"/>
                <a:satOff val="0"/>
                <a:lumOff val="0"/>
                <a:alphaOff val="0"/>
                <a:tint val="96000"/>
                <a:lumMod val="104000"/>
              </a:schemeClr>
            </a:gs>
            <a:gs pos="100000">
              <a:schemeClr val="accent3">
                <a:hueOff val="0"/>
                <a:satOff val="0"/>
                <a:lumOff val="0"/>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lvl="0" algn="ctr" defTabSz="800100">
            <a:lnSpc>
              <a:spcPct val="90000"/>
            </a:lnSpc>
            <a:spcBef>
              <a:spcPct val="0"/>
            </a:spcBef>
            <a:spcAft>
              <a:spcPct val="35000"/>
            </a:spcAft>
          </a:pPr>
          <a:r>
            <a:rPr lang="en-US" sz="1800" b="1" u="sng" kern="1200" dirty="0" smtClean="0">
              <a:solidFill>
                <a:srgbClr val="FFFF00"/>
              </a:solidFill>
            </a:rPr>
            <a:t>Unique Winner</a:t>
          </a:r>
          <a:endParaRPr lang="he-IL" sz="1800" b="1" u="sng" kern="1200" dirty="0" smtClean="0">
            <a:solidFill>
              <a:srgbClr val="FFFF00"/>
            </a:solidFill>
          </a:endParaRPr>
        </a:p>
        <a:p>
          <a:pPr lvl="0" algn="ctr" defTabSz="800100">
            <a:lnSpc>
              <a:spcPct val="90000"/>
            </a:lnSpc>
            <a:spcBef>
              <a:spcPct val="0"/>
            </a:spcBef>
            <a:spcAft>
              <a:spcPct val="35000"/>
            </a:spcAft>
          </a:pPr>
          <a:r>
            <a:rPr lang="en-US" sz="1800" kern="1200" dirty="0" smtClean="0"/>
            <a:t>There’s a unique perfect matching, M, In </a:t>
          </a:r>
          <a14:m xmlns:a14="http://schemas.microsoft.com/office/drawing/2010/main">
            <m:oMath xmlns:m="http://schemas.openxmlformats.org/officeDocument/2006/math">
              <m:sSub>
                <m:sSubPr>
                  <m:ctrlPr>
                    <a:rPr lang="en-US" sz="1800" i="1" kern="1200">
                      <a:latin typeface="Cambria Math" panose="02040503050406030204" pitchFamily="18" charset="0"/>
                    </a:rPr>
                  </m:ctrlPr>
                </m:sSubPr>
                <m:e>
                  <m:r>
                    <a:rPr lang="en-US" sz="1800" i="1" kern="1200">
                      <a:latin typeface="Cambria Math" panose="02040503050406030204" pitchFamily="18" charset="0"/>
                    </a:rPr>
                    <m:t>𝐺</m:t>
                  </m:r>
                </m:e>
                <m:sub>
                  <m:r>
                    <a:rPr lang="en-US" sz="1800" b="0" i="1" kern="1200" smtClean="0">
                      <a:latin typeface="Cambria Math" panose="02040503050406030204" pitchFamily="18" charset="0"/>
                    </a:rPr>
                    <m:t>𝐸𝑁𝐷</m:t>
                  </m:r>
                </m:sub>
              </m:sSub>
            </m:oMath>
          </a14:m>
          <a:endParaRPr lang="en-US" sz="1800" kern="1200" dirty="0"/>
        </a:p>
      </dsp:txBody>
      <dsp:txXfrm>
        <a:off x="3429179" y="1698868"/>
        <a:ext cx="1721729" cy="1783296"/>
      </dsp:txXfrm>
    </dsp:sp>
    <dsp:sp modelId="{3D348B36-E793-4AD5-A44A-A35F3B9C0B9A}">
      <dsp:nvSpPr>
        <dsp:cNvPr id="0" name=""/>
        <dsp:cNvSpPr/>
      </dsp:nvSpPr>
      <dsp:spPr>
        <a:xfrm rot="16286491">
          <a:off x="4049879" y="1334029"/>
          <a:ext cx="543567" cy="0"/>
        </a:xfrm>
        <a:custGeom>
          <a:avLst/>
          <a:gdLst/>
          <a:ahLst/>
          <a:cxnLst/>
          <a:rect l="0" t="0" r="0" b="0"/>
          <a:pathLst>
            <a:path>
              <a:moveTo>
                <a:pt x="0" y="0"/>
              </a:moveTo>
              <a:lnTo>
                <a:pt x="543567" y="0"/>
              </a:lnTo>
            </a:path>
          </a:pathLst>
        </a:custGeom>
        <a:noFill/>
        <a:ln w="15875" cap="rnd"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3621C23-310A-466A-88E2-5530B512B86C}">
      <dsp:nvSpPr>
        <dsp:cNvPr id="0" name=""/>
        <dsp:cNvSpPr/>
      </dsp:nvSpPr>
      <dsp:spPr>
        <a:xfrm>
          <a:off x="2147318" y="0"/>
          <a:ext cx="4389097" cy="1062331"/>
        </a:xfrm>
        <a:prstGeom prst="roundRect">
          <a:avLst/>
        </a:prstGeom>
        <a:gradFill rotWithShape="0">
          <a:gsLst>
            <a:gs pos="0">
              <a:schemeClr val="accent3">
                <a:hueOff val="0"/>
                <a:satOff val="0"/>
                <a:lumOff val="0"/>
                <a:alphaOff val="0"/>
                <a:tint val="96000"/>
                <a:lumMod val="104000"/>
              </a:schemeClr>
            </a:gs>
            <a:gs pos="100000">
              <a:schemeClr val="accent3">
                <a:hueOff val="0"/>
                <a:satOff val="0"/>
                <a:lumOff val="0"/>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5560" tIns="35560" rIns="35560" bIns="35560" numCol="1" spcCol="1270" anchor="ctr" anchorCtr="0">
          <a:noAutofit/>
        </a:bodyPr>
        <a:lstStyle/>
        <a:p>
          <a:pPr lvl="0" algn="ctr" defTabSz="622300">
            <a:lnSpc>
              <a:spcPct val="90000"/>
            </a:lnSpc>
            <a:spcBef>
              <a:spcPct val="0"/>
            </a:spcBef>
            <a:spcAft>
              <a:spcPct val="35000"/>
            </a:spcAft>
          </a:pPr>
          <a:r>
            <a:rPr lang="en-US" sz="1400" kern="1200" dirty="0" smtClean="0"/>
            <a:t>Under the good set of obstacles, which exists if there are participants</a:t>
          </a:r>
        </a:p>
        <a:p>
          <a:pPr lvl="0" algn="ctr" defTabSz="622300">
            <a:lnSpc>
              <a:spcPct val="90000"/>
            </a:lnSpc>
            <a:spcBef>
              <a:spcPct val="0"/>
            </a:spcBef>
            <a:spcAft>
              <a:spcPct val="35000"/>
            </a:spcAft>
          </a:pPr>
          <a:r>
            <a:rPr lang="en-US" sz="1400" kern="1200" dirty="0" smtClean="0"/>
            <a:t>In </a:t>
          </a:r>
          <a14:m xmlns:a14="http://schemas.microsoft.com/office/drawing/2010/main">
            <m:oMath xmlns:m="http://schemas.openxmlformats.org/officeDocument/2006/math">
              <m:sSub>
                <m:sSubPr>
                  <m:ctrlPr>
                    <a:rPr lang="en-US" sz="1400" i="1" kern="1200">
                      <a:latin typeface="Cambria Math" panose="02040503050406030204" pitchFamily="18" charset="0"/>
                    </a:rPr>
                  </m:ctrlPr>
                </m:sSubPr>
                <m:e>
                  <m:r>
                    <a:rPr lang="en-US" sz="1400" i="1" kern="1200">
                      <a:latin typeface="Cambria Math" panose="02040503050406030204" pitchFamily="18" charset="0"/>
                    </a:rPr>
                    <m:t>𝐺</m:t>
                  </m:r>
                </m:e>
                <m:sub>
                  <m:r>
                    <a:rPr lang="en-US" sz="1400" b="0" i="1" kern="1200" smtClean="0">
                      <a:latin typeface="Cambria Math" panose="02040503050406030204" pitchFamily="18" charset="0"/>
                    </a:rPr>
                    <m:t>𝐸𝑁𝐷</m:t>
                  </m:r>
                </m:sub>
              </m:sSub>
            </m:oMath>
          </a14:m>
          <a:r>
            <a:rPr lang="en-US" sz="1400" kern="1200" dirty="0"/>
            <a:t> </a:t>
          </a:r>
          <a:r>
            <a:rPr lang="en-US" sz="1400" kern="1200" dirty="0" smtClean="0"/>
            <a:t>there </a:t>
          </a:r>
          <a:r>
            <a:rPr lang="en-US" sz="1400" kern="1200" dirty="0"/>
            <a:t>are no </a:t>
          </a:r>
          <a:r>
            <a:rPr lang="en-US" sz="1400" kern="1200" dirty="0" smtClean="0"/>
            <a:t>cycles, due to the Doubling and Feasible Lemmas</a:t>
          </a:r>
          <a:endParaRPr lang="en-US" sz="1400" kern="1200" dirty="0"/>
        </a:p>
      </dsp:txBody>
      <dsp:txXfrm>
        <a:off x="2199177" y="51859"/>
        <a:ext cx="4285379" cy="958613"/>
      </dsp:txXfrm>
    </dsp:sp>
    <dsp:sp modelId="{12AE1AD3-AAE0-45D8-82C3-FE51B4DB4106}">
      <dsp:nvSpPr>
        <dsp:cNvPr id="0" name=""/>
        <dsp:cNvSpPr/>
      </dsp:nvSpPr>
      <dsp:spPr>
        <a:xfrm rot="21589988">
          <a:off x="5244045" y="2585252"/>
          <a:ext cx="1706802" cy="0"/>
        </a:xfrm>
        <a:custGeom>
          <a:avLst/>
          <a:gdLst/>
          <a:ahLst/>
          <a:cxnLst/>
          <a:rect l="0" t="0" r="0" b="0"/>
          <a:pathLst>
            <a:path>
              <a:moveTo>
                <a:pt x="0" y="0"/>
              </a:moveTo>
              <a:lnTo>
                <a:pt x="1706802" y="0"/>
              </a:lnTo>
            </a:path>
          </a:pathLst>
        </a:custGeom>
        <a:noFill/>
        <a:ln w="15875" cap="rnd"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9E802A6-92BA-4953-9893-DA9F0AAD79AF}">
      <dsp:nvSpPr>
        <dsp:cNvPr id="0" name=""/>
        <dsp:cNvSpPr/>
      </dsp:nvSpPr>
      <dsp:spPr>
        <a:xfrm>
          <a:off x="6950844" y="1444750"/>
          <a:ext cx="2151508" cy="2269767"/>
        </a:xfrm>
        <a:prstGeom prst="roundRect">
          <a:avLst/>
        </a:prstGeom>
        <a:gradFill rotWithShape="0">
          <a:gsLst>
            <a:gs pos="0">
              <a:schemeClr val="accent3">
                <a:hueOff val="0"/>
                <a:satOff val="0"/>
                <a:lumOff val="0"/>
                <a:alphaOff val="0"/>
                <a:tint val="96000"/>
                <a:lumMod val="104000"/>
              </a:schemeClr>
            </a:gs>
            <a:gs pos="100000">
              <a:schemeClr val="accent3">
                <a:hueOff val="0"/>
                <a:satOff val="0"/>
                <a:lumOff val="0"/>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lvl="0" algn="ctr" defTabSz="800100">
            <a:lnSpc>
              <a:spcPct val="90000"/>
            </a:lnSpc>
            <a:spcBef>
              <a:spcPct val="0"/>
            </a:spcBef>
            <a:spcAft>
              <a:spcPct val="35000"/>
            </a:spcAft>
          </a:pPr>
          <a:r>
            <a:rPr lang="en-US" sz="1800" b="1" u="sng" kern="1200" dirty="0" smtClean="0">
              <a:solidFill>
                <a:srgbClr val="FFFF00"/>
              </a:solidFill>
            </a:rPr>
            <a:t>The Equality</a:t>
          </a:r>
        </a:p>
        <a:p>
          <a:pPr lvl="0" algn="ctr" defTabSz="800100">
            <a:lnSpc>
              <a:spcPct val="90000"/>
            </a:lnSpc>
            <a:spcBef>
              <a:spcPct val="0"/>
            </a:spcBef>
            <a:spcAft>
              <a:spcPct val="35000"/>
            </a:spcAft>
          </a:pPr>
          <a:r>
            <a:rPr lang="en-US" sz="1800" kern="1200" dirty="0" smtClean="0"/>
            <a:t>Two PMs reaching the same derived graph, has equal weights until that point</a:t>
          </a:r>
          <a:endParaRPr lang="en-US" sz="1800" kern="1200" dirty="0"/>
        </a:p>
      </dsp:txBody>
      <dsp:txXfrm>
        <a:off x="7055872" y="1549778"/>
        <a:ext cx="1941452" cy="2059711"/>
      </dsp:txXfrm>
    </dsp:sp>
    <dsp:sp modelId="{DE80AC65-3B16-41BD-85AE-963B7CE8D9D8}">
      <dsp:nvSpPr>
        <dsp:cNvPr id="0" name=""/>
        <dsp:cNvSpPr/>
      </dsp:nvSpPr>
      <dsp:spPr>
        <a:xfrm rot="5671134">
          <a:off x="3873414" y="3888384"/>
          <a:ext cx="628109" cy="0"/>
        </a:xfrm>
        <a:custGeom>
          <a:avLst/>
          <a:gdLst/>
          <a:ahLst/>
          <a:cxnLst/>
          <a:rect l="0" t="0" r="0" b="0"/>
          <a:pathLst>
            <a:path>
              <a:moveTo>
                <a:pt x="0" y="0"/>
              </a:moveTo>
              <a:lnTo>
                <a:pt x="628109" y="0"/>
              </a:lnTo>
            </a:path>
          </a:pathLst>
        </a:custGeom>
        <a:noFill/>
        <a:ln w="15875" cap="rnd"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A202740-DF82-4F76-A1A3-4386053CBD43}">
      <dsp:nvSpPr>
        <dsp:cNvPr id="0" name=""/>
        <dsp:cNvSpPr/>
      </dsp:nvSpPr>
      <dsp:spPr>
        <a:xfrm>
          <a:off x="1343655" y="4201462"/>
          <a:ext cx="5554177" cy="1062331"/>
        </a:xfrm>
        <a:prstGeom prst="roundRect">
          <a:avLst/>
        </a:prstGeom>
        <a:gradFill rotWithShape="0">
          <a:gsLst>
            <a:gs pos="0">
              <a:schemeClr val="accent3">
                <a:hueOff val="0"/>
                <a:satOff val="0"/>
                <a:lumOff val="0"/>
                <a:alphaOff val="0"/>
                <a:tint val="96000"/>
                <a:lumMod val="104000"/>
              </a:schemeClr>
            </a:gs>
            <a:gs pos="100000">
              <a:schemeClr val="accent3">
                <a:hueOff val="0"/>
                <a:satOff val="0"/>
                <a:lumOff val="0"/>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0640" tIns="40640" rIns="40640" bIns="40640" numCol="1" spcCol="1270" anchor="ctr" anchorCtr="0">
          <a:noAutofit/>
        </a:bodyPr>
        <a:lstStyle/>
        <a:p>
          <a:pPr lvl="0" algn="ctr" defTabSz="711200">
            <a:lnSpc>
              <a:spcPct val="90000"/>
            </a:lnSpc>
            <a:spcBef>
              <a:spcPct val="0"/>
            </a:spcBef>
            <a:spcAft>
              <a:spcPct val="35000"/>
            </a:spcAft>
          </a:pPr>
          <a:r>
            <a:rPr lang="en-US" sz="1600" kern="1200" dirty="0" smtClean="0"/>
            <a:t>Looking at the number represented by </a:t>
          </a:r>
        </a:p>
        <a:p>
          <a:pPr lvl="0" algn="ctr" defTabSz="711200">
            <a:lnSpc>
              <a:spcPct val="90000"/>
            </a:lnSpc>
            <a:spcBef>
              <a:spcPct val="0"/>
            </a:spcBef>
            <a:spcAft>
              <a:spcPct val="35000"/>
            </a:spcAft>
          </a:pPr>
          <a14:m xmlns:a14="http://schemas.microsoft.com/office/drawing/2010/main">
            <m:oMathPara xmlns:m="http://schemas.openxmlformats.org/officeDocument/2006/math">
              <m:oMathParaPr>
                <m:jc m:val="centerGroup"/>
              </m:oMathParaPr>
              <m:oMath xmlns:m="http://schemas.openxmlformats.org/officeDocument/2006/math">
                <m:r>
                  <a:rPr lang="en-US" sz="1600" b="0" i="1" kern="1200" smtClean="0">
                    <a:latin typeface="Cambria Math" panose="02040503050406030204" pitchFamily="18" charset="0"/>
                  </a:rPr>
                  <m:t>|</m:t>
                </m:r>
                <m:sSub>
                  <m:sSubPr>
                    <m:ctrlPr>
                      <a:rPr lang="en-US" sz="1600" b="0" i="1" kern="1200" smtClean="0">
                        <a:latin typeface="Cambria Math" panose="02040503050406030204" pitchFamily="18" charset="0"/>
                      </a:rPr>
                    </m:ctrlPr>
                  </m:sSubPr>
                  <m:e>
                    <m:r>
                      <a:rPr lang="en-US" sz="1600" b="0" i="1" kern="1200" smtClean="0">
                        <a:latin typeface="Cambria Math" panose="02040503050406030204" pitchFamily="18" charset="0"/>
                      </a:rPr>
                      <m:t>𝑤</m:t>
                    </m:r>
                  </m:e>
                  <m:sub>
                    <m:r>
                      <a:rPr lang="en-US" sz="1600" b="0" i="1" kern="1200" smtClean="0">
                        <a:latin typeface="Cambria Math" panose="02040503050406030204" pitchFamily="18" charset="0"/>
                      </a:rPr>
                      <m:t>0</m:t>
                    </m:r>
                  </m:sub>
                </m:sSub>
                <m:d>
                  <m:dPr>
                    <m:ctrlPr>
                      <a:rPr lang="en-US" sz="1600" b="0" i="1" kern="1200" smtClean="0">
                        <a:latin typeface="Cambria Math" panose="02040503050406030204" pitchFamily="18" charset="0"/>
                      </a:rPr>
                    </m:ctrlPr>
                  </m:dPr>
                  <m:e>
                    <m:r>
                      <a:rPr lang="en-US" sz="1600" b="0" i="1" kern="1200" smtClean="0">
                        <a:latin typeface="Cambria Math" panose="02040503050406030204" pitchFamily="18" charset="0"/>
                      </a:rPr>
                      <m:t>𝑀</m:t>
                    </m:r>
                  </m:e>
                </m:d>
                <m:r>
                  <a:rPr lang="en-US" sz="1600" b="0" i="1" kern="1200" smtClean="0">
                    <a:latin typeface="Cambria Math" panose="02040503050406030204" pitchFamily="18" charset="0"/>
                  </a:rPr>
                  <m:t>|</m:t>
                </m:r>
                <m:sSub>
                  <m:sSubPr>
                    <m:ctrlPr>
                      <a:rPr lang="en-US" sz="1600" b="0" i="1" kern="1200" smtClean="0">
                        <a:latin typeface="Cambria Math" panose="02040503050406030204" pitchFamily="18" charset="0"/>
                      </a:rPr>
                    </m:ctrlPr>
                  </m:sSubPr>
                  <m:e>
                    <m:r>
                      <a:rPr lang="en-US" sz="1600" b="0" i="1" kern="1200" smtClean="0">
                        <a:latin typeface="Cambria Math" panose="02040503050406030204" pitchFamily="18" charset="0"/>
                      </a:rPr>
                      <m:t>𝑤</m:t>
                    </m:r>
                  </m:e>
                  <m:sub>
                    <m:r>
                      <a:rPr lang="en-US" sz="1600" b="0" i="1" kern="1200" smtClean="0">
                        <a:latin typeface="Cambria Math" panose="02040503050406030204" pitchFamily="18" charset="0"/>
                      </a:rPr>
                      <m:t>1</m:t>
                    </m:r>
                  </m:sub>
                </m:sSub>
                <m:d>
                  <m:dPr>
                    <m:ctrlPr>
                      <a:rPr lang="en-US" sz="1600" b="0" i="1" kern="1200" smtClean="0">
                        <a:latin typeface="Cambria Math" panose="02040503050406030204" pitchFamily="18" charset="0"/>
                      </a:rPr>
                    </m:ctrlPr>
                  </m:dPr>
                  <m:e>
                    <m:r>
                      <a:rPr lang="en-US" sz="1600" b="0" i="1" kern="1200" smtClean="0">
                        <a:latin typeface="Cambria Math" panose="02040503050406030204" pitchFamily="18" charset="0"/>
                      </a:rPr>
                      <m:t>𝑀</m:t>
                    </m:r>
                  </m:e>
                </m:d>
                <m:r>
                  <a:rPr lang="en-US" sz="1600" b="0" i="1" kern="1200" smtClean="0">
                    <a:latin typeface="Cambria Math" panose="02040503050406030204" pitchFamily="18" charset="0"/>
                  </a:rPr>
                  <m:t>|…|</m:t>
                </m:r>
                <m:sSub>
                  <m:sSubPr>
                    <m:ctrlPr>
                      <a:rPr lang="en-US" sz="1600" b="0" i="1" kern="1200" smtClean="0">
                        <a:latin typeface="Cambria Math" panose="02040503050406030204" pitchFamily="18" charset="0"/>
                      </a:rPr>
                    </m:ctrlPr>
                  </m:sSubPr>
                  <m:e>
                    <m:r>
                      <a:rPr lang="en-US" sz="1600" b="0" i="1" kern="1200" smtClean="0">
                        <a:latin typeface="Cambria Math" panose="02040503050406030204" pitchFamily="18" charset="0"/>
                      </a:rPr>
                      <m:t>𝑤</m:t>
                    </m:r>
                  </m:e>
                  <m:sub>
                    <m:r>
                      <a:rPr lang="en-US" sz="1600" b="0" i="1" kern="1200" smtClean="0">
                        <a:latin typeface="Cambria Math" panose="02040503050406030204" pitchFamily="18" charset="0"/>
                      </a:rPr>
                      <m:t>𝑘</m:t>
                    </m:r>
                    <m:r>
                      <a:rPr lang="en-US" sz="1600" b="0" i="1" kern="1200" smtClean="0">
                        <a:latin typeface="Cambria Math" panose="02040503050406030204" pitchFamily="18" charset="0"/>
                      </a:rPr>
                      <m:t>−</m:t>
                    </m:r>
                    <m:r>
                      <a:rPr lang="en-US" sz="1600" b="0" i="1" kern="1200" smtClean="0">
                        <a:latin typeface="Cambria Math" panose="02040503050406030204" pitchFamily="18" charset="0"/>
                      </a:rPr>
                      <m:t>1</m:t>
                    </m:r>
                  </m:sub>
                </m:sSub>
                <m:d>
                  <m:dPr>
                    <m:ctrlPr>
                      <a:rPr lang="en-US" sz="1600" b="0" i="1" kern="1200" smtClean="0">
                        <a:latin typeface="Cambria Math" panose="02040503050406030204" pitchFamily="18" charset="0"/>
                      </a:rPr>
                    </m:ctrlPr>
                  </m:dPr>
                  <m:e>
                    <m:r>
                      <a:rPr lang="en-US" sz="1600" b="0" i="1" kern="1200" smtClean="0">
                        <a:latin typeface="Cambria Math" panose="02040503050406030204" pitchFamily="18" charset="0"/>
                      </a:rPr>
                      <m:t>𝑀</m:t>
                    </m:r>
                  </m:e>
                </m:d>
                <m:r>
                  <a:rPr lang="en-US" sz="1600" b="0" i="1" kern="1200" smtClean="0">
                    <a:latin typeface="Cambria Math" panose="02040503050406030204" pitchFamily="18" charset="0"/>
                  </a:rPr>
                  <m:t>|</m:t>
                </m:r>
              </m:oMath>
            </m:oMathPara>
          </a14:m>
          <a:endParaRPr lang="en-US" sz="1600" kern="1200" dirty="0" smtClean="0"/>
        </a:p>
        <a:p>
          <a:pPr lvl="0" algn="ctr" defTabSz="711200">
            <a:lnSpc>
              <a:spcPct val="90000"/>
            </a:lnSpc>
            <a:spcBef>
              <a:spcPct val="0"/>
            </a:spcBef>
            <a:spcAft>
              <a:spcPct val="35000"/>
            </a:spcAft>
          </a:pPr>
          <a:r>
            <a:rPr lang="en-US" sz="1600" kern="1200" dirty="0" smtClean="0"/>
            <a:t>It is minimal among all Perfect Matchings </a:t>
          </a:r>
          <a:endParaRPr lang="en-US" sz="1600" kern="1200" dirty="0">
            <a:solidFill>
              <a:srgbClr val="FFFF00"/>
            </a:solidFill>
          </a:endParaRPr>
        </a:p>
      </dsp:txBody>
      <dsp:txXfrm>
        <a:off x="1395514" y="4253321"/>
        <a:ext cx="5450459" cy="958613"/>
      </dsp:txXfrm>
    </dsp:sp>
    <dsp:sp modelId="{0E8B9528-1C25-4530-ADF7-93E0B6346386}">
      <dsp:nvSpPr>
        <dsp:cNvPr id="0" name=""/>
        <dsp:cNvSpPr/>
      </dsp:nvSpPr>
      <dsp:spPr>
        <a:xfrm rot="10755416">
          <a:off x="2166161" y="2610475"/>
          <a:ext cx="1169925" cy="0"/>
        </a:xfrm>
        <a:custGeom>
          <a:avLst/>
          <a:gdLst/>
          <a:ahLst/>
          <a:cxnLst/>
          <a:rect l="0" t="0" r="0" b="0"/>
          <a:pathLst>
            <a:path>
              <a:moveTo>
                <a:pt x="0" y="0"/>
              </a:moveTo>
              <a:lnTo>
                <a:pt x="1169925" y="0"/>
              </a:lnTo>
            </a:path>
          </a:pathLst>
        </a:custGeom>
        <a:noFill/>
        <a:ln w="15875" cap="rnd"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2F20BDB-FA81-45DE-A14D-F9A4581FABD1}">
      <dsp:nvSpPr>
        <dsp:cNvPr id="0" name=""/>
        <dsp:cNvSpPr/>
      </dsp:nvSpPr>
      <dsp:spPr>
        <a:xfrm>
          <a:off x="0" y="1618490"/>
          <a:ext cx="2166211" cy="2027236"/>
        </a:xfrm>
        <a:prstGeom prst="roundRect">
          <a:avLst/>
        </a:prstGeom>
        <a:gradFill rotWithShape="0">
          <a:gsLst>
            <a:gs pos="0">
              <a:schemeClr val="accent3">
                <a:hueOff val="0"/>
                <a:satOff val="0"/>
                <a:lumOff val="0"/>
                <a:alphaOff val="0"/>
                <a:tint val="96000"/>
                <a:lumMod val="104000"/>
              </a:schemeClr>
            </a:gs>
            <a:gs pos="100000">
              <a:schemeClr val="accent3">
                <a:hueOff val="0"/>
                <a:satOff val="0"/>
                <a:lumOff val="0"/>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lvl="0" algn="ctr" defTabSz="800100">
            <a:lnSpc>
              <a:spcPct val="90000"/>
            </a:lnSpc>
            <a:spcBef>
              <a:spcPct val="0"/>
            </a:spcBef>
            <a:spcAft>
              <a:spcPct val="35000"/>
            </a:spcAft>
          </a:pPr>
          <a:r>
            <a:rPr lang="en-US" sz="1800" b="1" u="sng" kern="1200" dirty="0" smtClean="0">
              <a:solidFill>
                <a:srgbClr val="FFFF00"/>
              </a:solidFill>
            </a:rPr>
            <a:t>The Priority</a:t>
          </a:r>
        </a:p>
        <a:p>
          <a:pPr lvl="0" algn="ctr" defTabSz="800100">
            <a:lnSpc>
              <a:spcPct val="90000"/>
            </a:lnSpc>
            <a:spcBef>
              <a:spcPct val="0"/>
            </a:spcBef>
            <a:spcAft>
              <a:spcPct val="35000"/>
            </a:spcAft>
          </a:pPr>
          <a:r>
            <a:rPr lang="en-US" sz="1800" kern="1200" dirty="0" smtClean="0"/>
            <a:t>If a PM died in the </a:t>
          </a:r>
          <a14:m xmlns:a14="http://schemas.microsoft.com/office/drawing/2010/main">
            <m:oMath xmlns:m="http://schemas.openxmlformats.org/officeDocument/2006/math">
              <m:sSup>
                <m:sSupPr>
                  <m:ctrlPr>
                    <a:rPr lang="en-US" sz="1800" b="0" i="1" kern="1200" dirty="0" smtClean="0">
                      <a:latin typeface="Cambria Math" panose="02040503050406030204" pitchFamily="18" charset="0"/>
                    </a:rPr>
                  </m:ctrlPr>
                </m:sSupPr>
                <m:e>
                  <m:r>
                    <a:rPr lang="en-US" sz="1800" b="0" i="1" kern="1200" dirty="0" smtClean="0">
                      <a:latin typeface="Cambria Math" panose="02040503050406030204" pitchFamily="18" charset="0"/>
                    </a:rPr>
                    <m:t>𝑖</m:t>
                  </m:r>
                </m:e>
                <m:sup>
                  <m:r>
                    <a:rPr lang="en-US" sz="1800" b="0" i="1" kern="1200" dirty="0" smtClean="0">
                      <a:latin typeface="Cambria Math" panose="02040503050406030204" pitchFamily="18" charset="0"/>
                    </a:rPr>
                    <m:t>𝑡</m:t>
                  </m:r>
                  <m:r>
                    <a:rPr lang="en-US" sz="1800" b="0" i="1" kern="1200" dirty="0" smtClean="0">
                      <a:latin typeface="Cambria Math" panose="02040503050406030204" pitchFamily="18" charset="0"/>
                    </a:rPr>
                    <m:t>h</m:t>
                  </m:r>
                </m:sup>
              </m:sSup>
            </m:oMath>
          </a14:m>
          <a:r>
            <a:rPr lang="en-US" sz="1800" kern="1200" dirty="0" smtClean="0"/>
            <a:t> round, it will have higher weight than all PMs passing him</a:t>
          </a:r>
          <a:endParaRPr lang="en-US" sz="1800" kern="1200" dirty="0"/>
        </a:p>
      </dsp:txBody>
      <dsp:txXfrm>
        <a:off x="98962" y="1717452"/>
        <a:ext cx="1968287" cy="182931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30.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40.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he-IL" smtClean="0"/>
              <a:t>לחץ כדי לערוך סגנון כותרת של תבנית בסיס</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smtClean="0"/>
              <a:t>לחץ כדי לערוך סגנון כותרת משנה של תבנית בסיס</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smtClean="0"/>
              <a:t>4/10/2016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4962528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כותרת וכיתוב">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לחץ כדי לערוך סגנונות טקסט של תבנית בסיס</a:t>
            </a:r>
          </a:p>
        </p:txBody>
      </p:sp>
      <p:sp>
        <p:nvSpPr>
          <p:cNvPr id="4" name="Date Placeholder 3"/>
          <p:cNvSpPr>
            <a:spLocks noGrp="1"/>
          </p:cNvSpPr>
          <p:nvPr>
            <p:ph type="dt" sz="half" idx="10"/>
          </p:nvPr>
        </p:nvSpPr>
        <p:spPr/>
        <p:txBody>
          <a:bodyPr/>
          <a:lstStyle/>
          <a:p>
            <a:fld id="{4509A250-FF31-4206-8172-F9D3106AACB1}" type="datetimeFigureOut">
              <a:rPr lang="en-US" smtClean="0"/>
              <a:t>4/10/2016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8541830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ציטוט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he-IL" smtClean="0"/>
              <a:t>לחץ כדי לערוך סגנון כותרת של תבנית בסיס</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he-IL" smtClean="0"/>
              <a:t>לחץ כדי לערוך סגנונות טקסט של תבנית בסיס</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לחץ כדי לערוך סגנונות טקסט של תבנית בסיס</a:t>
            </a:r>
          </a:p>
        </p:txBody>
      </p:sp>
      <p:sp>
        <p:nvSpPr>
          <p:cNvPr id="4" name="Date Placeholder 3"/>
          <p:cNvSpPr>
            <a:spLocks noGrp="1"/>
          </p:cNvSpPr>
          <p:nvPr>
            <p:ph type="dt" sz="half" idx="10"/>
          </p:nvPr>
        </p:nvSpPr>
        <p:spPr/>
        <p:txBody>
          <a:bodyPr/>
          <a:lstStyle/>
          <a:p>
            <a:fld id="{4509A250-FF31-4206-8172-F9D3106AACB1}" type="datetimeFigureOut">
              <a:rPr lang="en-US" smtClean="0"/>
              <a:t>4/10/2016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02111984F565}" type="slidenum">
              <a:rPr lang="en-US" smtClean="0"/>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5444724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כרטיס שם">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he-IL" smtClean="0"/>
              <a:t>לחץ כדי לערוך סגנון כותרת של תבנית בסיס</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he-IL" smtClean="0"/>
              <a:t>לחץ כדי לערוך סגנונות טקסט של תבנית בסיס</a:t>
            </a:r>
          </a:p>
        </p:txBody>
      </p:sp>
      <p:sp>
        <p:nvSpPr>
          <p:cNvPr id="5" name="Date Placeholder 4"/>
          <p:cNvSpPr>
            <a:spLocks noGrp="1"/>
          </p:cNvSpPr>
          <p:nvPr>
            <p:ph type="dt" sz="half" idx="10"/>
          </p:nvPr>
        </p:nvSpPr>
        <p:spPr/>
        <p:txBody>
          <a:bodyPr/>
          <a:lstStyle/>
          <a:p>
            <a:fld id="{4509A250-FF31-4206-8172-F9D3106AACB1}" type="datetimeFigureOut">
              <a:rPr lang="en-US" smtClean="0"/>
              <a:t>4/10/2016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8610879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כרטיס שם עם ציטוט">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he-IL" smtClean="0"/>
              <a:t>לחץ כדי לערוך סגנון כותרת של תבנית בסיס</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he-IL" smtClean="0"/>
              <a:t>לחץ כדי לערוך סגנונות טקסט של תבנית בסיס</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he-IL" smtClean="0"/>
              <a:t>לחץ כדי לערוך סגנונות טקסט של תבנית בסיס</a:t>
            </a:r>
          </a:p>
        </p:txBody>
      </p:sp>
      <p:sp>
        <p:nvSpPr>
          <p:cNvPr id="5" name="Date Placeholder 4"/>
          <p:cNvSpPr>
            <a:spLocks noGrp="1"/>
          </p:cNvSpPr>
          <p:nvPr>
            <p:ph type="dt" sz="half" idx="10"/>
          </p:nvPr>
        </p:nvSpPr>
        <p:spPr/>
        <p:txBody>
          <a:bodyPr/>
          <a:lstStyle/>
          <a:p>
            <a:fld id="{4AAD347D-5ACD-4C99-B74B-A9C85AD731AF}" type="datetimeFigureOut">
              <a:rPr lang="en-US" smtClean="0"/>
              <a:t>4/10/2016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02111984F565}" type="slidenum">
              <a:rPr lang="en-US" smtClean="0"/>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713520363"/>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או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he-IL" smtClean="0"/>
              <a:t>לחץ כדי לערוך סגנון כותרת של תבנית בסיס</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he-IL" smtClean="0"/>
              <a:t>לחץ כדי לערוך סגנונות טקסט של תבנית בסיס</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he-IL" smtClean="0"/>
              <a:t>לחץ כדי לערוך סגנונות טקסט של תבנית בסיס</a:t>
            </a:r>
          </a:p>
        </p:txBody>
      </p:sp>
      <p:sp>
        <p:nvSpPr>
          <p:cNvPr id="5" name="Date Placeholder 4"/>
          <p:cNvSpPr>
            <a:spLocks noGrp="1"/>
          </p:cNvSpPr>
          <p:nvPr>
            <p:ph type="dt" sz="half" idx="10"/>
          </p:nvPr>
        </p:nvSpPr>
        <p:spPr/>
        <p:txBody>
          <a:bodyPr/>
          <a:lstStyle/>
          <a:p>
            <a:fld id="{4AAD347D-5ACD-4C99-B74B-A9C85AD731AF}" type="datetimeFigureOut">
              <a:rPr lang="en-US" smtClean="0"/>
              <a:t>4/10/2016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649251446"/>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dirty="0"/>
          </a:p>
        </p:txBody>
      </p:sp>
      <p:sp>
        <p:nvSpPr>
          <p:cNvPr id="3" name="Vertical Text Placeholder 2"/>
          <p:cNvSpPr>
            <a:spLocks noGrp="1"/>
          </p:cNvSpPr>
          <p:nvPr>
            <p:ph type="body" orient="vert" idx="1"/>
          </p:nvPr>
        </p:nvSpPr>
        <p:spPr/>
        <p:txBody>
          <a:bodyPr vert="eaVert" ancho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4/10/2016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1209161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he-IL" smtClean="0"/>
              <a:t>לחץ כדי לערוך סגנון כותרת של תבנית בסיס</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4/10/2016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9506068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2082166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1372276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5968192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he-IL" smtClean="0"/>
              <a:t>לחץ כדי לערוך סגנון כותרת של תבנית בסיס</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4/10/2016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4013749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4/10/2016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5952206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4/10/2016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8851049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4/10/2016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7620293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4/10/2016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2546660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4/10/2016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0919321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4/10/2016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7387414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9461156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5188076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4/10/2016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2850418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4/10/2016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2527616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לחץ כדי לערוך סגנונות טקסט של תבנית בסיס</a:t>
            </a:r>
          </a:p>
        </p:txBody>
      </p:sp>
      <p:sp>
        <p:nvSpPr>
          <p:cNvPr id="4" name="Date Placeholder 3"/>
          <p:cNvSpPr>
            <a:spLocks noGrp="1"/>
          </p:cNvSpPr>
          <p:nvPr>
            <p:ph type="dt" sz="half" idx="10"/>
          </p:nvPr>
        </p:nvSpPr>
        <p:spPr/>
        <p:txBody>
          <a:bodyPr/>
          <a:lstStyle/>
          <a:p>
            <a:fld id="{9796027F-7875-4030-9381-8BD8C4F21935}" type="datetimeFigureOut">
              <a:rPr lang="en-US" smtClean="0"/>
              <a:t>4/10/2016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627808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4/10/2016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1403895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2821497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0770680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he-IL" smtClean="0"/>
              <a:t>לחץ כדי לערוך סגנון כותרת של תבנית בסיס</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smtClean="0"/>
              <a:t>4/10/2016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6361632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smtClean="0"/>
              <a:t>4/10/2016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7871673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dirty="0"/>
          </a:p>
        </p:txBody>
      </p:sp>
      <p:sp>
        <p:nvSpPr>
          <p:cNvPr id="3" name="Date Placeholder 2"/>
          <p:cNvSpPr>
            <a:spLocks noGrp="1"/>
          </p:cNvSpPr>
          <p:nvPr>
            <p:ph type="dt" sz="half" idx="10"/>
          </p:nvPr>
        </p:nvSpPr>
        <p:spPr/>
        <p:txBody>
          <a:bodyPr/>
          <a:lstStyle/>
          <a:p>
            <a:fld id="{4509A250-FF31-4206-8172-F9D3106AACB1}" type="datetimeFigureOut">
              <a:rPr lang="en-US" smtClean="0"/>
              <a:t>4/10/2016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184809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09A250-FF31-4206-8172-F9D3106AACB1}" type="datetimeFigureOut">
              <a:rPr lang="en-US" smtClean="0"/>
              <a:t>4/10/2016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42477802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he-IL" smtClean="0"/>
              <a:t>לחץ כדי לערוך סגנון כותרת של תבנית בסיס</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Date Placeholder 4"/>
          <p:cNvSpPr>
            <a:spLocks noGrp="1"/>
          </p:cNvSpPr>
          <p:nvPr>
            <p:ph type="dt" sz="half" idx="10"/>
          </p:nvPr>
        </p:nvSpPr>
        <p:spPr/>
        <p:txBody>
          <a:bodyPr/>
          <a:lstStyle/>
          <a:p>
            <a:fld id="{4509A250-FF31-4206-8172-F9D3106AACB1}" type="datetimeFigureOut">
              <a:rPr lang="en-US" smtClean="0"/>
              <a:t>4/10/2016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2707052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he-IL" smtClean="0"/>
              <a:t>לחץ כדי לערוך סגנון כותרת של תבנית בסיס</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e-IL" smtClean="0"/>
              <a:t>לחץ על הסמל כדי להוסיף תמונה</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Date Placeholder 4"/>
          <p:cNvSpPr>
            <a:spLocks noGrp="1"/>
          </p:cNvSpPr>
          <p:nvPr>
            <p:ph type="dt" sz="half" idx="10"/>
          </p:nvPr>
        </p:nvSpPr>
        <p:spPr/>
        <p:txBody>
          <a:bodyPr/>
          <a:lstStyle/>
          <a:p>
            <a:fld id="{4509A250-FF31-4206-8172-F9D3106AACB1}" type="datetimeFigureOut">
              <a:rPr lang="en-US" smtClean="0"/>
              <a:t>4/10/2016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807134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4AAD347D-5ACD-4C99-B74B-A9C85AD731AF}" type="datetimeFigureOut">
              <a:rPr lang="en-US" smtClean="0"/>
              <a:t>4/10/2016</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02111984F565}" type="slidenum">
              <a:rPr lang="en-US" smtClean="0"/>
              <a:t>‹#›</a:t>
            </a:fld>
            <a:endParaRPr lang="en-US" dirty="0"/>
          </a:p>
        </p:txBody>
      </p:sp>
    </p:spTree>
    <p:extLst>
      <p:ext uri="{BB962C8B-B14F-4D97-AF65-F5344CB8AC3E}">
        <p14:creationId xmlns:p14="http://schemas.microsoft.com/office/powerpoint/2010/main" val="2631638102"/>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 id="2147483736" r:id="rId13"/>
    <p:sldLayoutId id="2147483737" r:id="rId14"/>
    <p:sldLayoutId id="2147483738" r:id="rId15"/>
    <p:sldLayoutId id="2147483739" r:id="rId16"/>
  </p:sldLayoutIdLst>
  <p:hf sldNum="0" hdr="0" ftr="0" dt="0"/>
  <p:txStyles>
    <p:titleStyle>
      <a:lvl1pPr algn="l" defTabSz="457200" rtl="1" eaLnBrk="1" latinLnBrk="0" hangingPunct="1">
        <a:spcBef>
          <a:spcPct val="0"/>
        </a:spcBef>
        <a:buNone/>
        <a:defRPr sz="3600" kern="1200">
          <a:solidFill>
            <a:schemeClr val="accent2">
              <a:lumMod val="7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4/10/2016</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2085675195"/>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 id="2147483753" r:id="rId13"/>
    <p:sldLayoutId id="2147483754" r:id="rId14"/>
    <p:sldLayoutId id="2147483755" r:id="rId15"/>
    <p:sldLayoutId id="2147483756" r:id="rId16"/>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l" defTabSz="457200" rtl="1" eaLnBrk="1" latinLnBrk="0" hangingPunct="1">
        <a:spcBef>
          <a:spcPct val="0"/>
        </a:spcBef>
        <a:buNone/>
        <a:defRPr sz="3600" kern="1200">
          <a:solidFill>
            <a:schemeClr val="accent2">
              <a:lumMod val="7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18.xml"/></Relationships>
</file>

<file path=ppt/slides/_rels/slide100.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18.xml"/></Relationships>
</file>

<file path=ppt/slides/_rels/slide10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8.xml"/></Relationships>
</file>

<file path=ppt/slides/_rels/slide102.xml.rels><?xml version="1.0" encoding="UTF-8" standalone="yes"?>
<Relationships xmlns="http://schemas.openxmlformats.org/package/2006/relationships"><Relationship Id="rId2" Type="http://schemas.openxmlformats.org/officeDocument/2006/relationships/image" Target="../media/image230.png"/><Relationship Id="rId1" Type="http://schemas.openxmlformats.org/officeDocument/2006/relationships/slideLayout" Target="../slideLayouts/slideLayout18.xml"/></Relationships>
</file>

<file path=ppt/slides/_rels/slide10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8.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8.xml"/></Relationships>
</file>

<file path=ppt/slides/_rels/slide10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8.xml"/></Relationships>
</file>

<file path=ppt/slides/_rels/slide10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6.png"/><Relationship Id="rId1" Type="http://schemas.openxmlformats.org/officeDocument/2006/relationships/slideLayout" Target="../slideLayouts/slideLayout18.xml"/></Relationships>
</file>

<file path=ppt/slides/_rels/slide10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8.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18.xml"/></Relationships>
</file>

<file path=ppt/slides/_rels/slide11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8.xml"/></Relationships>
</file>

<file path=ppt/slides/_rels/slide11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8.xml"/></Relationships>
</file>

<file path=ppt/slides/_rels/slide11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8.xml"/></Relationships>
</file>

<file path=ppt/slides/_rels/slide113.xml.rels><?xml version="1.0" encoding="UTF-8" standalone="yes"?>
<Relationships xmlns="http://schemas.openxmlformats.org/package/2006/relationships"><Relationship Id="rId2" Type="http://schemas.openxmlformats.org/officeDocument/2006/relationships/image" Target="../media/image300.png"/><Relationship Id="rId1" Type="http://schemas.openxmlformats.org/officeDocument/2006/relationships/slideLayout" Target="../slideLayouts/slideLayout18.xml"/></Relationships>
</file>

<file path=ppt/slides/_rels/slide11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8.xml"/></Relationships>
</file>

<file path=ppt/slides/_rels/slide115.xml.rels><?xml version="1.0" encoding="UTF-8" standalone="yes"?>
<Relationships xmlns="http://schemas.openxmlformats.org/package/2006/relationships"><Relationship Id="rId8" Type="http://schemas.openxmlformats.org/officeDocument/2006/relationships/diagramLayout" Target="../diagrams/layout30.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18.xml"/><Relationship Id="rId6" Type="http://schemas.microsoft.com/office/2007/relationships/diagramDrawing" Target="../diagrams/drawing3.xml"/><Relationship Id="rId5" Type="http://schemas.openxmlformats.org/officeDocument/2006/relationships/diagramColors" Target="../diagrams/colors3.xml"/><Relationship Id="rId10" Type="http://schemas.openxmlformats.org/officeDocument/2006/relationships/diagramColors" Target="../diagrams/colors30.xml"/><Relationship Id="rId4" Type="http://schemas.openxmlformats.org/officeDocument/2006/relationships/diagramQuickStyle" Target="../diagrams/quickStyle3.xml"/><Relationship Id="rId9" Type="http://schemas.openxmlformats.org/officeDocument/2006/relationships/diagramQuickStyle" Target="../diagrams/quickStyle30.xml"/></Relationships>
</file>

<file path=ppt/slides/_rels/slide11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8.xml"/></Relationships>
</file>

<file path=ppt/slides/_rels/slide11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8.xml"/></Relationships>
</file>

<file path=ppt/slides/_rels/slide118.xml.rels><?xml version="1.0" encoding="UTF-8" standalone="yes"?>
<Relationships xmlns="http://schemas.openxmlformats.org/package/2006/relationships"><Relationship Id="rId8" Type="http://schemas.openxmlformats.org/officeDocument/2006/relationships/diagramLayout" Target="../diagrams/layout40.xml"/><Relationship Id="rId3" Type="http://schemas.openxmlformats.org/officeDocument/2006/relationships/diagramLayout" Target="../diagrams/layout4.xml"/><Relationship Id="rId7" Type="http://schemas.openxmlformats.org/officeDocument/2006/relationships/diagramData" Target="../diagrams/data6.xml"/><Relationship Id="rId2" Type="http://schemas.openxmlformats.org/officeDocument/2006/relationships/diagramData" Target="../diagrams/data5.xml"/><Relationship Id="rId1" Type="http://schemas.openxmlformats.org/officeDocument/2006/relationships/slideLayout" Target="../slideLayouts/slideLayout18.xml"/><Relationship Id="rId6" Type="http://schemas.microsoft.com/office/2007/relationships/diagramDrawing" Target="../diagrams/drawing4.xml"/><Relationship Id="rId5" Type="http://schemas.openxmlformats.org/officeDocument/2006/relationships/diagramColors" Target="../diagrams/colors4.xml"/><Relationship Id="rId10" Type="http://schemas.openxmlformats.org/officeDocument/2006/relationships/diagramColors" Target="../diagrams/colors40.xml"/><Relationship Id="rId4" Type="http://schemas.openxmlformats.org/officeDocument/2006/relationships/diagramQuickStyle" Target="../diagrams/quickStyle4.xml"/><Relationship Id="rId9" Type="http://schemas.openxmlformats.org/officeDocument/2006/relationships/diagramQuickStyle" Target="../diagrams/quickStyle40.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0.xml.rels><?xml version="1.0" encoding="UTF-8" standalone="yes"?>
<Relationships xmlns="http://schemas.openxmlformats.org/package/2006/relationships"><Relationship Id="rId2" Type="http://schemas.openxmlformats.org/officeDocument/2006/relationships/image" Target="../media/image314.png"/><Relationship Id="rId1" Type="http://schemas.openxmlformats.org/officeDocument/2006/relationships/slideLayout" Target="../slideLayouts/slideLayout18.xml"/></Relationships>
</file>

<file path=ppt/slides/_rels/slide12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8.xml"/></Relationships>
</file>

<file path=ppt/slides/_rels/slide12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8.xml"/></Relationships>
</file>

<file path=ppt/slides/_rels/slide123.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45.png"/><Relationship Id="rId3" Type="http://schemas.openxmlformats.org/officeDocument/2006/relationships/image" Target="../media/image352.png"/><Relationship Id="rId7" Type="http://schemas.openxmlformats.org/officeDocument/2006/relationships/image" Target="../media/image39.png"/><Relationship Id="rId12" Type="http://schemas.openxmlformats.org/officeDocument/2006/relationships/image" Target="../media/image44.png"/><Relationship Id="rId2" Type="http://schemas.openxmlformats.org/officeDocument/2006/relationships/image" Target="../media/image353.png"/><Relationship Id="rId16" Type="http://schemas.openxmlformats.org/officeDocument/2006/relationships/image" Target="../media/image48.png"/><Relationship Id="rId1" Type="http://schemas.openxmlformats.org/officeDocument/2006/relationships/slideLayout" Target="../slideLayouts/slideLayout18.xml"/><Relationship Id="rId6" Type="http://schemas.openxmlformats.org/officeDocument/2006/relationships/image" Target="../media/image382.png"/><Relationship Id="rId11" Type="http://schemas.openxmlformats.org/officeDocument/2006/relationships/image" Target="../media/image43.png"/><Relationship Id="rId5" Type="http://schemas.openxmlformats.org/officeDocument/2006/relationships/image" Target="../media/image373.png"/><Relationship Id="rId15" Type="http://schemas.openxmlformats.org/officeDocument/2006/relationships/image" Target="../media/image47.png"/><Relationship Id="rId10" Type="http://schemas.openxmlformats.org/officeDocument/2006/relationships/image" Target="../media/image42.png"/><Relationship Id="rId4" Type="http://schemas.openxmlformats.org/officeDocument/2006/relationships/image" Target="../media/image362.png"/><Relationship Id="rId9" Type="http://schemas.openxmlformats.org/officeDocument/2006/relationships/image" Target="../media/image41.png"/><Relationship Id="rId14" Type="http://schemas.openxmlformats.org/officeDocument/2006/relationships/image" Target="../media/image46.png"/></Relationships>
</file>

<file path=ppt/slides/_rels/slide124.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45.png"/><Relationship Id="rId3" Type="http://schemas.openxmlformats.org/officeDocument/2006/relationships/image" Target="../media/image352.png"/><Relationship Id="rId7" Type="http://schemas.openxmlformats.org/officeDocument/2006/relationships/image" Target="../media/image39.png"/><Relationship Id="rId12" Type="http://schemas.openxmlformats.org/officeDocument/2006/relationships/image" Target="../media/image44.png"/><Relationship Id="rId2" Type="http://schemas.openxmlformats.org/officeDocument/2006/relationships/image" Target="../media/image36.png"/><Relationship Id="rId16" Type="http://schemas.openxmlformats.org/officeDocument/2006/relationships/image" Target="../media/image48.png"/><Relationship Id="rId1" Type="http://schemas.openxmlformats.org/officeDocument/2006/relationships/slideLayout" Target="../slideLayouts/slideLayout18.xml"/><Relationship Id="rId6" Type="http://schemas.openxmlformats.org/officeDocument/2006/relationships/image" Target="../media/image382.png"/><Relationship Id="rId11" Type="http://schemas.openxmlformats.org/officeDocument/2006/relationships/image" Target="../media/image43.png"/><Relationship Id="rId5" Type="http://schemas.openxmlformats.org/officeDocument/2006/relationships/image" Target="../media/image373.png"/><Relationship Id="rId15" Type="http://schemas.openxmlformats.org/officeDocument/2006/relationships/image" Target="../media/image47.png"/><Relationship Id="rId10" Type="http://schemas.openxmlformats.org/officeDocument/2006/relationships/image" Target="../media/image42.png"/><Relationship Id="rId4" Type="http://schemas.openxmlformats.org/officeDocument/2006/relationships/image" Target="../media/image362.png"/><Relationship Id="rId9" Type="http://schemas.openxmlformats.org/officeDocument/2006/relationships/image" Target="../media/image41.png"/><Relationship Id="rId14" Type="http://schemas.openxmlformats.org/officeDocument/2006/relationships/image" Target="../media/image46.png"/></Relationships>
</file>

<file path=ppt/slides/_rels/slide12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8.xml"/></Relationships>
</file>

<file path=ppt/slides/_rels/slide126.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8.xml"/></Relationships>
</file>

<file path=ppt/slides/_rels/slide12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8.xml"/></Relationships>
</file>

<file path=ppt/slides/_rels/slide12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261.png"/><Relationship Id="rId1" Type="http://schemas.openxmlformats.org/officeDocument/2006/relationships/slideLayout" Target="../slideLayouts/slideLayout18.xml"/></Relationships>
</file>

<file path=ppt/slides/_rels/slide12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261.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18.xml"/></Relationships>
</file>

<file path=ppt/slides/_rels/slide13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270.png"/><Relationship Id="rId1" Type="http://schemas.openxmlformats.org/officeDocument/2006/relationships/slideLayout" Target="../slideLayouts/slideLayout18.xml"/></Relationships>
</file>

<file path=ppt/slides/_rels/slide13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291.png"/><Relationship Id="rId1" Type="http://schemas.openxmlformats.org/officeDocument/2006/relationships/slideLayout" Target="../slideLayouts/slideLayout18.xml"/></Relationships>
</file>

<file path=ppt/slides/_rels/slide13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311.png"/><Relationship Id="rId1" Type="http://schemas.openxmlformats.org/officeDocument/2006/relationships/slideLayout" Target="../slideLayouts/slideLayout18.xml"/></Relationships>
</file>

<file path=ppt/slides/_rels/slide133.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56.png"/><Relationship Id="rId7" Type="http://schemas.openxmlformats.org/officeDocument/2006/relationships/diagramColors" Target="../diagrams/colors5.xml"/><Relationship Id="rId2" Type="http://schemas.openxmlformats.org/officeDocument/2006/relationships/image" Target="../media/image331.png"/><Relationship Id="rId1" Type="http://schemas.openxmlformats.org/officeDocument/2006/relationships/slideLayout" Target="../slideLayouts/slideLayout18.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7.xml"/></Relationships>
</file>

<file path=ppt/slides/_rels/slide13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350.png"/><Relationship Id="rId1" Type="http://schemas.openxmlformats.org/officeDocument/2006/relationships/slideLayout" Target="../slideLayouts/slideLayout18.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6.xml.rels><?xml version="1.0" encoding="UTF-8" standalone="yes"?>
<Relationships xmlns="http://schemas.openxmlformats.org/package/2006/relationships"><Relationship Id="rId2" Type="http://schemas.openxmlformats.org/officeDocument/2006/relationships/image" Target="../media/image371.png"/><Relationship Id="rId1" Type="http://schemas.openxmlformats.org/officeDocument/2006/relationships/slideLayout" Target="../slideLayouts/slideLayout18.xml"/></Relationships>
</file>

<file path=ppt/slides/_rels/slide137.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8.xml"/></Relationships>
</file>

<file path=ppt/slides/_rels/slide138.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8.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0.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8.xml"/></Relationships>
</file>

<file path=ppt/slides/_rels/slide141.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18.xml"/></Relationships>
</file>

<file path=ppt/slides/_rels/slide142.xml.rels><?xml version="1.0" encoding="UTF-8" standalone="yes"?>
<Relationships xmlns="http://schemas.openxmlformats.org/package/2006/relationships"><Relationship Id="rId2" Type="http://schemas.openxmlformats.org/officeDocument/2006/relationships/image" Target="../media/image370.png"/><Relationship Id="rId1" Type="http://schemas.openxmlformats.org/officeDocument/2006/relationships/slideLayout" Target="../slideLayouts/slideLayout18.xml"/></Relationships>
</file>

<file path=ppt/slides/_rels/slide143.xml.rels><?xml version="1.0" encoding="UTF-8" standalone="yes"?>
<Relationships xmlns="http://schemas.openxmlformats.org/package/2006/relationships"><Relationship Id="rId2" Type="http://schemas.openxmlformats.org/officeDocument/2006/relationships/image" Target="../media/image612.png"/><Relationship Id="rId1" Type="http://schemas.openxmlformats.org/officeDocument/2006/relationships/slideLayout" Target="../slideLayouts/slideLayout18.xml"/></Relationships>
</file>

<file path=ppt/slides/_rels/slide144.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18.xml"/></Relationships>
</file>

<file path=ppt/slides/_rels/slide145.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18.xml"/></Relationships>
</file>

<file path=ppt/slides/_rels/slide146.xml.rels><?xml version="1.0" encoding="UTF-8" standalone="yes"?>
<Relationships xmlns="http://schemas.openxmlformats.org/package/2006/relationships"><Relationship Id="rId2" Type="http://schemas.openxmlformats.org/officeDocument/2006/relationships/image" Target="../media/image420.png"/><Relationship Id="rId1" Type="http://schemas.openxmlformats.org/officeDocument/2006/relationships/slideLayout" Target="../slideLayouts/slideLayout18.xml"/></Relationships>
</file>

<file path=ppt/slides/_rels/slide14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18.xml"/></Relationships>
</file>

<file path=ppt/slides/_rels/slide148.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6.png"/><Relationship Id="rId1" Type="http://schemas.openxmlformats.org/officeDocument/2006/relationships/slideLayout" Target="../slideLayouts/slideLayout18.xml"/></Relationships>
</file>

<file path=ppt/slides/_rels/slide14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7.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0.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18.xml"/></Relationships>
</file>

<file path=ppt/slides/_rels/slide151.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18.xml"/></Relationships>
</file>

<file path=ppt/slides/_rels/slide152.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18.xml"/></Relationships>
</file>

<file path=ppt/slides/_rels/slide153.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18.xml"/></Relationships>
</file>

<file path=ppt/slides/_rels/slide154.xml.rels><?xml version="1.0" encoding="UTF-8" standalone="yes"?>
<Relationships xmlns="http://schemas.openxmlformats.org/package/2006/relationships"><Relationship Id="rId2" Type="http://schemas.openxmlformats.org/officeDocument/2006/relationships/image" Target="../media/image490.png"/><Relationship Id="rId1" Type="http://schemas.openxmlformats.org/officeDocument/2006/relationships/slideLayout" Target="../slideLayouts/slideLayout18.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7.xml.rels><?xml version="1.0" encoding="UTF-8" standalone="yes"?>
<Relationships xmlns="http://schemas.openxmlformats.org/package/2006/relationships"><Relationship Id="rId2" Type="http://schemas.openxmlformats.org/officeDocument/2006/relationships/image" Target="../media/image113.png"/><Relationship Id="rId1" Type="http://schemas.openxmlformats.org/officeDocument/2006/relationships/slideLayout" Target="../slideLayouts/slideLayout18.xml"/></Relationships>
</file>

<file path=ppt/slides/_rels/slide15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159.xml.rels><?xml version="1.0" encoding="UTF-8" standalone="yes"?>
<Relationships xmlns="http://schemas.openxmlformats.org/package/2006/relationships"><Relationship Id="rId2" Type="http://schemas.openxmlformats.org/officeDocument/2006/relationships/image" Target="../media/image316.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2.xml.rels><?xml version="1.0" encoding="UTF-8" standalone="yes"?>
<Relationships xmlns="http://schemas.openxmlformats.org/package/2006/relationships"><Relationship Id="rId2" Type="http://schemas.openxmlformats.org/officeDocument/2006/relationships/image" Target="../media/image413.png"/><Relationship Id="rId1" Type="http://schemas.openxmlformats.org/officeDocument/2006/relationships/slideLayout" Target="../slideLayouts/slideLayout18.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6.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18.xml"/></Relationships>
</file>

<file path=ppt/slides/_rels/slide167.xml.rels><?xml version="1.0" encoding="UTF-8" standalone="yes"?>
<Relationships xmlns="http://schemas.openxmlformats.org/package/2006/relationships"><Relationship Id="rId2" Type="http://schemas.openxmlformats.org/officeDocument/2006/relationships/image" Target="../media/image211.png"/><Relationship Id="rId1" Type="http://schemas.openxmlformats.org/officeDocument/2006/relationships/slideLayout" Target="../slideLayouts/slideLayout18.xml"/></Relationships>
</file>

<file path=ppt/slides/_rels/slide168.xml.rels><?xml version="1.0" encoding="UTF-8" standalone="yes"?>
<Relationships xmlns="http://schemas.openxmlformats.org/package/2006/relationships"><Relationship Id="rId2" Type="http://schemas.openxmlformats.org/officeDocument/2006/relationships/image" Target="../media/image511.png"/><Relationship Id="rId1" Type="http://schemas.openxmlformats.org/officeDocument/2006/relationships/slideLayout" Target="../slideLayouts/slideLayout18.xml"/></Relationships>
</file>

<file path=ppt/slides/_rels/slide169.xml.rels><?xml version="1.0" encoding="UTF-8" standalone="yes"?>
<Relationships xmlns="http://schemas.openxmlformats.org/package/2006/relationships"><Relationship Id="rId2" Type="http://schemas.openxmlformats.org/officeDocument/2006/relationships/image" Target="../media/image613.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18.xml"/></Relationships>
</file>

<file path=ppt/slides/_rels/slide170.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18.xml"/></Relationships>
</file>

<file path=ppt/slides/_rels/slide17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10.png"/><Relationship Id="rId1" Type="http://schemas.openxmlformats.org/officeDocument/2006/relationships/slideLayout" Target="../slideLayouts/slideLayout18.xml"/></Relationships>
</file>

<file path=ppt/slides/_rels/slide17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10.png"/><Relationship Id="rId1" Type="http://schemas.openxmlformats.org/officeDocument/2006/relationships/slideLayout" Target="../slideLayouts/slideLayout18.xml"/></Relationships>
</file>

<file path=ppt/slides/_rels/slide17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10.png"/><Relationship Id="rId1" Type="http://schemas.openxmlformats.org/officeDocument/2006/relationships/slideLayout" Target="../slideLayouts/slideLayout18.xml"/></Relationships>
</file>

<file path=ppt/slides/_rels/slide17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10.png"/><Relationship Id="rId1" Type="http://schemas.openxmlformats.org/officeDocument/2006/relationships/slideLayout" Target="../slideLayouts/slideLayout18.xml"/></Relationships>
</file>

<file path=ppt/slides/_rels/slide17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8.xml"/></Relationships>
</file>

<file path=ppt/slides/_rels/slide176.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8.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17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18.xml"/></Relationships>
</file>

<file path=ppt/slides/_rels/slide18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181.xml.rels><?xml version="1.0" encoding="UTF-8" standalone="yes"?>
<Relationships xmlns="http://schemas.openxmlformats.org/package/2006/relationships"><Relationship Id="rId2" Type="http://schemas.openxmlformats.org/officeDocument/2006/relationships/image" Target="../media/image111.png"/><Relationship Id="rId1" Type="http://schemas.openxmlformats.org/officeDocument/2006/relationships/slideLayout" Target="../slideLayouts/slideLayout18.xml"/></Relationships>
</file>

<file path=ppt/slides/_rels/slide182.xml.rels><?xml version="1.0" encoding="UTF-8" standalone="yes"?>
<Relationships xmlns="http://schemas.openxmlformats.org/package/2006/relationships"><Relationship Id="rId2" Type="http://schemas.openxmlformats.org/officeDocument/2006/relationships/image" Target="../media/image124.png"/><Relationship Id="rId1" Type="http://schemas.openxmlformats.org/officeDocument/2006/relationships/slideLayout" Target="../slideLayouts/slideLayout18.xml"/></Relationships>
</file>

<file path=ppt/slides/_rels/slide183.xml.rels><?xml version="1.0" encoding="UTF-8" standalone="yes"?>
<Relationships xmlns="http://schemas.openxmlformats.org/package/2006/relationships"><Relationship Id="rId2" Type="http://schemas.openxmlformats.org/officeDocument/2006/relationships/image" Target="../media/image134.png"/><Relationship Id="rId1" Type="http://schemas.openxmlformats.org/officeDocument/2006/relationships/slideLayout" Target="../slideLayouts/slideLayout18.xml"/></Relationships>
</file>

<file path=ppt/slides/_rels/slide18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8.xml"/></Relationships>
</file>

<file path=ppt/slides/_rels/slide18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8.xml"/></Relationships>
</file>

<file path=ppt/slides/_rels/slide18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8.xml"/></Relationships>
</file>

<file path=ppt/slides/_rels/slide187.xml.rels><?xml version="1.0" encoding="UTF-8" standalone="yes"?>
<Relationships xmlns="http://schemas.openxmlformats.org/package/2006/relationships"><Relationship Id="rId2" Type="http://schemas.openxmlformats.org/officeDocument/2006/relationships/image" Target="../media/image123.png"/><Relationship Id="rId1" Type="http://schemas.openxmlformats.org/officeDocument/2006/relationships/slideLayout" Target="../slideLayouts/slideLayout18.xml"/></Relationships>
</file>

<file path=ppt/slides/_rels/slide188.xml.rels><?xml version="1.0" encoding="UTF-8" standalone="yes"?>
<Relationships xmlns="http://schemas.openxmlformats.org/package/2006/relationships"><Relationship Id="rId2" Type="http://schemas.openxmlformats.org/officeDocument/2006/relationships/image" Target="../media/image133.png"/><Relationship Id="rId1" Type="http://schemas.openxmlformats.org/officeDocument/2006/relationships/slideLayout" Target="../slideLayouts/slideLayout18.xml"/></Relationships>
</file>

<file path=ppt/slides/_rels/slide189.xml.rels><?xml version="1.0" encoding="UTF-8" standalone="yes"?>
<Relationships xmlns="http://schemas.openxmlformats.org/package/2006/relationships"><Relationship Id="rId2" Type="http://schemas.openxmlformats.org/officeDocument/2006/relationships/image" Target="../media/image182.pn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18.xml"/></Relationships>
</file>

<file path=ppt/slides/_rels/slide190.xml.rels><?xml version="1.0" encoding="UTF-8" standalone="yes"?>
<Relationships xmlns="http://schemas.openxmlformats.org/package/2006/relationships"><Relationship Id="rId2" Type="http://schemas.openxmlformats.org/officeDocument/2006/relationships/image" Target="../media/image181.png"/><Relationship Id="rId1" Type="http://schemas.openxmlformats.org/officeDocument/2006/relationships/slideLayout" Target="../slideLayouts/slideLayout18.xml"/></Relationships>
</file>

<file path=ppt/slides/_rels/slide191.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18.xml"/></Relationships>
</file>

<file path=ppt/slides/_rels/slide192.xml.rels><?xml version="1.0" encoding="UTF-8" standalone="yes"?>
<Relationships xmlns="http://schemas.openxmlformats.org/package/2006/relationships"><Relationship Id="rId2" Type="http://schemas.openxmlformats.org/officeDocument/2006/relationships/image" Target="../media/image150.png"/><Relationship Id="rId1" Type="http://schemas.openxmlformats.org/officeDocument/2006/relationships/slideLayout" Target="../slideLayouts/slideLayout18.xml"/></Relationships>
</file>

<file path=ppt/slides/_rels/slide19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8.xml"/></Relationships>
</file>

<file path=ppt/slides/_rels/slide194.xml.rels><?xml version="1.0" encoding="UTF-8" standalone="yes"?>
<Relationships xmlns="http://schemas.openxmlformats.org/package/2006/relationships"><Relationship Id="rId2" Type="http://schemas.openxmlformats.org/officeDocument/2006/relationships/image" Target="../media/image132.png"/><Relationship Id="rId1" Type="http://schemas.openxmlformats.org/officeDocument/2006/relationships/slideLayout" Target="../slideLayouts/slideLayout18.xml"/></Relationships>
</file>

<file path=ppt/slides/_rels/slide195.xml.rels><?xml version="1.0" encoding="UTF-8" standalone="yes"?>
<Relationships xmlns="http://schemas.openxmlformats.org/package/2006/relationships"><Relationship Id="rId2" Type="http://schemas.openxmlformats.org/officeDocument/2006/relationships/image" Target="../media/image191.png"/><Relationship Id="rId1" Type="http://schemas.openxmlformats.org/officeDocument/2006/relationships/slideLayout" Target="../slideLayouts/slideLayout18.xml"/></Relationships>
</file>

<file path=ppt/slides/_rels/slide196.xml.rels><?xml version="1.0" encoding="UTF-8" standalone="yes"?>
<Relationships xmlns="http://schemas.openxmlformats.org/package/2006/relationships"><Relationship Id="rId2" Type="http://schemas.openxmlformats.org/officeDocument/2006/relationships/image" Target="../media/image161.png"/><Relationship Id="rId1" Type="http://schemas.openxmlformats.org/officeDocument/2006/relationships/slideLayout" Target="../slideLayouts/slideLayout18.xml"/></Relationships>
</file>

<file path=ppt/slides/_rels/slide197.xml.rels><?xml version="1.0" encoding="UTF-8" standalone="yes"?>
<Relationships xmlns="http://schemas.openxmlformats.org/package/2006/relationships"><Relationship Id="rId2" Type="http://schemas.openxmlformats.org/officeDocument/2006/relationships/image" Target="../media/image122.png"/><Relationship Id="rId1" Type="http://schemas.openxmlformats.org/officeDocument/2006/relationships/slideLayout" Target="../slideLayouts/slideLayout18.xml"/></Relationships>
</file>

<file path=ppt/slides/_rels/slide198.xml.rels><?xml version="1.0" encoding="UTF-8" standalone="yes"?>
<Relationships xmlns="http://schemas.openxmlformats.org/package/2006/relationships"><Relationship Id="rId2" Type="http://schemas.openxmlformats.org/officeDocument/2006/relationships/image" Target="../media/image171.png"/><Relationship Id="rId1" Type="http://schemas.openxmlformats.org/officeDocument/2006/relationships/slideLayout" Target="../slideLayouts/slideLayout18.xml"/></Relationships>
</file>

<file path=ppt/slides/_rels/slide199.xml.rels><?xml version="1.0" encoding="UTF-8" standalone="yes"?>
<Relationships xmlns="http://schemas.openxmlformats.org/package/2006/relationships"><Relationship Id="rId2" Type="http://schemas.openxmlformats.org/officeDocument/2006/relationships/image" Target="../media/image121.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NULL"/><Relationship Id="rId1" Type="http://schemas.openxmlformats.org/officeDocument/2006/relationships/slideLayout" Target="../slideLayouts/slideLayout18.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18.xml"/></Relationships>
</file>

<file path=ppt/slides/_rels/slide200.xml.rels><?xml version="1.0" encoding="UTF-8" standalone="yes"?>
<Relationships xmlns="http://schemas.openxmlformats.org/package/2006/relationships"><Relationship Id="rId2" Type="http://schemas.openxmlformats.org/officeDocument/2006/relationships/image" Target="../media/image131.png"/><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3" Type="http://schemas.openxmlformats.org/officeDocument/2006/relationships/image" Target="../media/image180.png"/><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3" Type="http://schemas.openxmlformats.org/officeDocument/2006/relationships/image" Target="../media/image141.png"/><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2" Type="http://schemas.openxmlformats.org/officeDocument/2006/relationships/image" Target="../media/image231.png"/><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2" Type="http://schemas.openxmlformats.org/officeDocument/2006/relationships/image" Target="../media/image25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18.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7.png"/><Relationship Id="rId7" Type="http://schemas.openxmlformats.org/officeDocument/2006/relationships/image" Target="../media/image30.png"/><Relationship Id="rId2" Type="http://schemas.openxmlformats.org/officeDocument/2006/relationships/image" Target="../media/image260.png"/><Relationship Id="rId1" Type="http://schemas.openxmlformats.org/officeDocument/2006/relationships/slideLayout" Target="../slideLayouts/slideLayout2.xml"/><Relationship Id="rId6" Type="http://schemas.openxmlformats.org/officeDocument/2006/relationships/image" Target="../media/image230.png"/><Relationship Id="rId5" Type="http://schemas.openxmlformats.org/officeDocument/2006/relationships/image" Target="../media/image29.png"/><Relationship Id="rId4" Type="http://schemas.openxmlformats.org/officeDocument/2006/relationships/image" Target="../media/image28.png"/></Relationships>
</file>

<file path=ppt/slides/_rels/slide21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5.png"/><Relationship Id="rId7" Type="http://schemas.openxmlformats.org/officeDocument/2006/relationships/image" Target="../media/image36.png"/><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0.png"/><Relationship Id="rId4" Type="http://schemas.openxmlformats.org/officeDocument/2006/relationships/image" Target="../media/image29.png"/></Relationships>
</file>

<file path=ppt/slides/_rels/slide216.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5.png"/><Relationship Id="rId7" Type="http://schemas.openxmlformats.org/officeDocument/2006/relationships/image" Target="../media/image36.png"/><Relationship Id="rId2" Type="http://schemas.openxmlformats.org/officeDocument/2006/relationships/image" Target="../media/image380.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0.png"/><Relationship Id="rId4" Type="http://schemas.openxmlformats.org/officeDocument/2006/relationships/image" Target="../media/image29.png"/></Relationships>
</file>

<file path=ppt/slides/_rels/slide217.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5.png"/><Relationship Id="rId7" Type="http://schemas.openxmlformats.org/officeDocument/2006/relationships/image" Target="../media/image36.png"/><Relationship Id="rId2"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0.png"/><Relationship Id="rId4" Type="http://schemas.openxmlformats.org/officeDocument/2006/relationships/image" Target="../media/image29.png"/></Relationships>
</file>

<file path=ppt/slides/_rels/slide218.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5.png"/><Relationship Id="rId7" Type="http://schemas.openxmlformats.org/officeDocument/2006/relationships/image" Target="../media/image36.png"/><Relationship Id="rId2" Type="http://schemas.openxmlformats.org/officeDocument/2006/relationships/image" Target="../media/image40.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0.png"/><Relationship Id="rId4" Type="http://schemas.openxmlformats.org/officeDocument/2006/relationships/image" Target="../media/image29.png"/></Relationships>
</file>

<file path=ppt/slides/_rels/slide219.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5.png"/><Relationship Id="rId7" Type="http://schemas.openxmlformats.org/officeDocument/2006/relationships/image" Target="../media/image36.png"/><Relationship Id="rId2"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0.png"/><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18.xml"/></Relationships>
</file>

<file path=ppt/slides/_rels/slide220.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5.png"/><Relationship Id="rId7" Type="http://schemas.openxmlformats.org/officeDocument/2006/relationships/image" Target="../media/image36.png"/><Relationship Id="rId2" Type="http://schemas.openxmlformats.org/officeDocument/2006/relationships/image" Target="../media/image41.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0.png"/><Relationship Id="rId4" Type="http://schemas.openxmlformats.org/officeDocument/2006/relationships/image" Target="../media/image29.png"/></Relationships>
</file>

<file path=ppt/slides/_rels/slide221.xml.rels><?xml version="1.0" encoding="UTF-8" standalone="yes"?>
<Relationships xmlns="http://schemas.openxmlformats.org/package/2006/relationships"><Relationship Id="rId2" Type="http://schemas.openxmlformats.org/officeDocument/2006/relationships/image" Target="../media/image381.png"/><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5.png"/><Relationship Id="rId7" Type="http://schemas.openxmlformats.org/officeDocument/2006/relationships/image" Target="../media/image36.png"/><Relationship Id="rId2" Type="http://schemas.openxmlformats.org/officeDocument/2006/relationships/image" Target="../media/image380.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0.png"/><Relationship Id="rId4" Type="http://schemas.openxmlformats.org/officeDocument/2006/relationships/image" Target="../media/image29.png"/></Relationships>
</file>

<file path=ppt/slides/_rels/slide223.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5.png"/><Relationship Id="rId7" Type="http://schemas.openxmlformats.org/officeDocument/2006/relationships/image" Target="../media/image36.png"/><Relationship Id="rId2"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0.png"/><Relationship Id="rId4" Type="http://schemas.openxmlformats.org/officeDocument/2006/relationships/image" Target="../media/image29.png"/></Relationships>
</file>

<file path=ppt/slides/_rels/slide224.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5.png"/><Relationship Id="rId7" Type="http://schemas.openxmlformats.org/officeDocument/2006/relationships/image" Target="../media/image36.png"/><Relationship Id="rId2" Type="http://schemas.openxmlformats.org/officeDocument/2006/relationships/image" Target="../media/image40.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0.png"/><Relationship Id="rId4" Type="http://schemas.openxmlformats.org/officeDocument/2006/relationships/image" Target="../media/image29.png"/></Relationships>
</file>

<file path=ppt/slides/_rels/slide225.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5.png"/><Relationship Id="rId7" Type="http://schemas.openxmlformats.org/officeDocument/2006/relationships/image" Target="../media/image36.png"/><Relationship Id="rId2" Type="http://schemas.openxmlformats.org/officeDocument/2006/relationships/image" Target="../media/image411.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0.png"/><Relationship Id="rId4" Type="http://schemas.openxmlformats.org/officeDocument/2006/relationships/image" Target="../media/image29.png"/></Relationships>
</file>

<file path=ppt/slides/_rels/slide226.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5.png"/><Relationship Id="rId7" Type="http://schemas.openxmlformats.org/officeDocument/2006/relationships/image" Target="../media/image36.png"/><Relationship Id="rId2" Type="http://schemas.openxmlformats.org/officeDocument/2006/relationships/image" Target="../media/image43.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0.png"/><Relationship Id="rId4" Type="http://schemas.openxmlformats.org/officeDocument/2006/relationships/image" Target="../media/image29.png"/></Relationships>
</file>

<file path=ppt/slides/_rels/slide227.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5.png"/><Relationship Id="rId7" Type="http://schemas.openxmlformats.org/officeDocument/2006/relationships/image" Target="../media/image36.png"/><Relationship Id="rId2"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0.png"/><Relationship Id="rId4" Type="http://schemas.openxmlformats.org/officeDocument/2006/relationships/image" Target="../media/image29.png"/></Relationships>
</file>

<file path=ppt/slides/_rels/slide228.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5.png"/><Relationship Id="rId7" Type="http://schemas.openxmlformats.org/officeDocument/2006/relationships/image" Target="../media/image36.png"/><Relationship Id="rId2" Type="http://schemas.openxmlformats.org/officeDocument/2006/relationships/image" Target="../media/image45.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0.png"/><Relationship Id="rId4" Type="http://schemas.openxmlformats.org/officeDocument/2006/relationships/image" Target="../media/image29.png"/></Relationships>
</file>

<file path=ppt/slides/_rels/slide229.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5.png"/><Relationship Id="rId7" Type="http://schemas.openxmlformats.org/officeDocument/2006/relationships/image" Target="../media/image36.png"/><Relationship Id="rId2" Type="http://schemas.openxmlformats.org/officeDocument/2006/relationships/image" Target="../media/image46.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0.png"/><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18.xml"/></Relationships>
</file>

<file path=ppt/slides/_rels/slide230.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5.png"/><Relationship Id="rId7" Type="http://schemas.openxmlformats.org/officeDocument/2006/relationships/image" Target="../media/image36.png"/><Relationship Id="rId2" Type="http://schemas.openxmlformats.org/officeDocument/2006/relationships/image" Target="../media/image47.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0.png"/><Relationship Id="rId4" Type="http://schemas.openxmlformats.org/officeDocument/2006/relationships/image" Target="../media/image29.png"/></Relationships>
</file>

<file path=ppt/slides/_rels/slide23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2" Type="http://schemas.openxmlformats.org/officeDocument/2006/relationships/image" Target="../media/image481.png"/><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2" Type="http://schemas.openxmlformats.org/officeDocument/2006/relationships/image" Target="../media/image460.png"/><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2" Type="http://schemas.openxmlformats.org/officeDocument/2006/relationships/image" Target="../media/image470.png"/><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3" Type="http://schemas.openxmlformats.org/officeDocument/2006/relationships/image" Target="../media/image360.png"/><Relationship Id="rId2" Type="http://schemas.openxmlformats.org/officeDocument/2006/relationships/image" Target="../media/image480.png"/><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2" Type="http://schemas.openxmlformats.org/officeDocument/2006/relationships/image" Target="../media/image490.png"/><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18.xml"/></Relationships>
</file>

<file path=ppt/slides/_rels/slide240.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2" Type="http://schemas.openxmlformats.org/officeDocument/2006/relationships/image" Target="../media/image540.png"/><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2" Type="http://schemas.openxmlformats.org/officeDocument/2006/relationships/image" Target="../media/image410.png"/><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2" Type="http://schemas.openxmlformats.org/officeDocument/2006/relationships/image" Target="../media/image120.png"/><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130.png"/><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0.xml.rels><?xml version="1.0" encoding="UTF-8" standalone="yes"?>
<Relationships xmlns="http://schemas.openxmlformats.org/package/2006/relationships"><Relationship Id="rId2" Type="http://schemas.openxmlformats.org/officeDocument/2006/relationships/image" Target="../media/image140.png"/><Relationship Id="rId1" Type="http://schemas.openxmlformats.org/officeDocument/2006/relationships/slideLayout" Target="../slideLayouts/slideLayout2.xml"/></Relationships>
</file>

<file path=ppt/slides/_rels/slide251.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3.xml.rels><?xml version="1.0" encoding="UTF-8" standalone="yes"?>
<Relationships xmlns="http://schemas.openxmlformats.org/package/2006/relationships"><Relationship Id="rId2" Type="http://schemas.openxmlformats.org/officeDocument/2006/relationships/image" Target="../media/image160.png"/><Relationship Id="rId1" Type="http://schemas.openxmlformats.org/officeDocument/2006/relationships/slideLayout" Target="../slideLayouts/slideLayout2.xml"/></Relationships>
</file>

<file path=ppt/slides/_rels/slide254.xml.rels><?xml version="1.0" encoding="UTF-8" standalone="yes"?>
<Relationships xmlns="http://schemas.openxmlformats.org/package/2006/relationships"><Relationship Id="rId2" Type="http://schemas.openxmlformats.org/officeDocument/2006/relationships/image" Target="../media/image170.png"/><Relationship Id="rId1" Type="http://schemas.openxmlformats.org/officeDocument/2006/relationships/slideLayout" Target="../slideLayouts/slideLayout2.xml"/></Relationships>
</file>

<file path=ppt/slides/_rels/slide255.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image" Target="../media/image87.png"/><Relationship Id="rId1" Type="http://schemas.openxmlformats.org/officeDocument/2006/relationships/slideLayout" Target="../slideLayouts/slideLayout2.xml"/></Relationships>
</file>

<file path=ppt/slides/_rels/slide256.xml.rels><?xml version="1.0" encoding="UTF-8" standalone="yes"?>
<Relationships xmlns="http://schemas.openxmlformats.org/package/2006/relationships"><Relationship Id="rId2" Type="http://schemas.openxmlformats.org/officeDocument/2006/relationships/image" Target="../media/image190.png"/><Relationship Id="rId1" Type="http://schemas.openxmlformats.org/officeDocument/2006/relationships/slideLayout" Target="../slideLayouts/slideLayout2.xml"/></Relationships>
</file>

<file path=ppt/slides/_rels/slide257.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2.xml"/></Relationships>
</file>

<file path=ppt/slides/_rels/slide258.xml.rels><?xml version="1.0" encoding="UTF-8" standalone="yes"?>
<Relationships xmlns="http://schemas.openxmlformats.org/package/2006/relationships"><Relationship Id="rId2" Type="http://schemas.openxmlformats.org/officeDocument/2006/relationships/comments" Target="../comments/comment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NUL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9.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NUL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18.xml"/></Relationships>
</file>

<file path=ppt/slides/_rels/slide54.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18.xml"/></Relationships>
</file>

<file path=ppt/slides/_rels/slide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NULL"/><Relationship Id="rId1" Type="http://schemas.openxmlformats.org/officeDocument/2006/relationships/slideLayout" Target="../slideLayouts/slideLayout18.xml"/></Relationships>
</file>

<file path=ppt/slides/_rels/slide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NULL"/><Relationship Id="rId1" Type="http://schemas.openxmlformats.org/officeDocument/2006/relationships/slideLayout" Target="../slideLayouts/slideLayout18.xml"/><Relationship Id="rId4" Type="http://schemas.openxmlformats.org/officeDocument/2006/relationships/image" Target="../media/image4.png"/></Relationships>
</file>

<file path=ppt/slides/_rels/slide5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9.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NULL"/><Relationship Id="rId1" Type="http://schemas.openxmlformats.org/officeDocument/2006/relationships/slideLayout" Target="../slideLayouts/slideLayout18.xml"/></Relationships>
</file>

<file path=ppt/slides/_rels/slide60.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18.xml"/></Relationships>
</file>

<file path=ppt/slides/_rels/slide61.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18.xml"/></Relationships>
</file>

<file path=ppt/slides/_rels/slide62.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18.xml"/></Relationships>
</file>

<file path=ppt/slides/_rels/slide63.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18.xml"/></Relationships>
</file>

<file path=ppt/slides/_rels/slide64.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18.xml"/></Relationships>
</file>

<file path=ppt/slides/_rels/slide65.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18.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9.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0.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18.xml"/></Relationships>
</file>

<file path=ppt/slides/_rels/slide71.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18.xml"/></Relationships>
</file>

<file path=ppt/slides/_rels/slide7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NULL"/><Relationship Id="rId1" Type="http://schemas.openxmlformats.org/officeDocument/2006/relationships/slideLayout" Target="../slideLayouts/slideLayout18.xml"/></Relationships>
</file>

<file path=ppt/slides/_rels/slide7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NULL"/><Relationship Id="rId1" Type="http://schemas.openxmlformats.org/officeDocument/2006/relationships/slideLayout" Target="../slideLayouts/slideLayout18.xml"/></Relationships>
</file>

<file path=ppt/slides/_rels/slide7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NULL"/><Relationship Id="rId1" Type="http://schemas.openxmlformats.org/officeDocument/2006/relationships/slideLayout" Target="../slideLayouts/slideLayout18.xml"/><Relationship Id="rId4" Type="http://schemas.openxmlformats.org/officeDocument/2006/relationships/image" Target="../media/image7.png"/></Relationships>
</file>

<file path=ppt/slides/_rels/slide7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NULL"/><Relationship Id="rId1" Type="http://schemas.openxmlformats.org/officeDocument/2006/relationships/slideLayout" Target="../slideLayouts/slideLayout18.xml"/><Relationship Id="rId4" Type="http://schemas.openxmlformats.org/officeDocument/2006/relationships/image" Target="../media/image7.png"/></Relationships>
</file>

<file path=ppt/slides/_rels/slide76.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18.xml"/></Relationships>
</file>

<file path=ppt/slides/_rels/slide7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NULL"/><Relationship Id="rId1" Type="http://schemas.openxmlformats.org/officeDocument/2006/relationships/slideLayout" Target="../slideLayouts/slideLayout18.xml"/></Relationships>
</file>

<file path=ppt/slides/_rels/slide7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NULL"/><Relationship Id="rId1" Type="http://schemas.openxmlformats.org/officeDocument/2006/relationships/slideLayout" Target="../slideLayouts/slideLayout18.xml"/></Relationships>
</file>

<file path=ppt/slides/_rels/slide7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NULL"/><Relationship Id="rId1" Type="http://schemas.openxmlformats.org/officeDocument/2006/relationships/slideLayout" Target="../slideLayouts/slideLayout18.xml"/><Relationship Id="rId4" Type="http://schemas.openxmlformats.org/officeDocument/2006/relationships/image" Target="NULL"/></Relationships>
</file>

<file path=ppt/slides/_rels/slide8.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18.xml"/></Relationships>
</file>

<file path=ppt/slides/_rels/slide8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NULL"/><Relationship Id="rId1" Type="http://schemas.openxmlformats.org/officeDocument/2006/relationships/slideLayout" Target="../slideLayouts/slideLayout18.xml"/><Relationship Id="rId5" Type="http://schemas.openxmlformats.org/officeDocument/2006/relationships/image" Target="../media/image7.png"/><Relationship Id="rId4" Type="http://schemas.openxmlformats.org/officeDocument/2006/relationships/image" Target="NULL"/></Relationships>
</file>

<file path=ppt/slides/_rels/slide8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NULL"/><Relationship Id="rId1" Type="http://schemas.openxmlformats.org/officeDocument/2006/relationships/slideLayout" Target="../slideLayouts/slideLayout18.xml"/><Relationship Id="rId5" Type="http://schemas.openxmlformats.org/officeDocument/2006/relationships/image" Target="../media/image7.png"/><Relationship Id="rId4" Type="http://schemas.openxmlformats.org/officeDocument/2006/relationships/image" Target="NULL"/></Relationships>
</file>

<file path=ppt/slides/_rels/slide82.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18.xml"/></Relationships>
</file>

<file path=ppt/slides/_rels/slide83.xml.rels><?xml version="1.0" encoding="UTF-8" standalone="yes"?>
<Relationships xmlns="http://schemas.openxmlformats.org/package/2006/relationships"><Relationship Id="rId2" Type="http://schemas.openxmlformats.org/officeDocument/2006/relationships/image" Target="../media/image112.png"/><Relationship Id="rId1" Type="http://schemas.openxmlformats.org/officeDocument/2006/relationships/slideLayout" Target="../slideLayouts/slideLayout18.xml"/></Relationships>
</file>

<file path=ppt/slides/_rels/slide8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8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8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8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18.xml"/></Relationships>
</file>

<file path=ppt/slides/_rels/slide9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9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9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8.xml"/></Relationships>
</file>

<file path=ppt/slides/_rels/slide9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8.xml"/></Relationships>
</file>

<file path=ppt/slides/_rels/slide9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8.xml"/></Relationships>
</file>

<file path=ppt/slides/_rels/slide9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9.png"/><Relationship Id="rId1" Type="http://schemas.openxmlformats.org/officeDocument/2006/relationships/slideLayout" Target="../slideLayouts/slideLayout18.xml"/></Relationships>
</file>

<file path=ppt/slides/_rels/slide9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0.png"/><Relationship Id="rId1" Type="http://schemas.openxmlformats.org/officeDocument/2006/relationships/slideLayout" Target="../slideLayouts/slideLayout18.xml"/></Relationships>
</file>

<file path=ppt/slides/_rels/slide9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8.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340100" y="3238500"/>
            <a:ext cx="5956300" cy="1077218"/>
          </a:xfrm>
          <a:prstGeom prst="rect">
            <a:avLst/>
          </a:prstGeom>
          <a:noFill/>
        </p:spPr>
        <p:txBody>
          <a:bodyPr wrap="square" rtlCol="1">
            <a:spAutoFit/>
          </a:bodyPr>
          <a:lstStyle/>
          <a:p>
            <a:pPr algn="ctr"/>
            <a:r>
              <a:rPr lang="en-US" sz="3200" b="1" dirty="0" smtClean="0"/>
              <a:t>Bipartite Graph Perfect Matching is in quasi-NC</a:t>
            </a:r>
            <a:endParaRPr lang="he-IL" sz="3200" b="1" dirty="0"/>
          </a:p>
        </p:txBody>
      </p:sp>
      <p:sp>
        <p:nvSpPr>
          <p:cNvPr id="5" name="TextBox 4"/>
          <p:cNvSpPr txBox="1"/>
          <p:nvPr/>
        </p:nvSpPr>
        <p:spPr>
          <a:xfrm>
            <a:off x="3511550" y="4584700"/>
            <a:ext cx="5613400" cy="369332"/>
          </a:xfrm>
          <a:prstGeom prst="rect">
            <a:avLst/>
          </a:prstGeom>
          <a:noFill/>
        </p:spPr>
        <p:txBody>
          <a:bodyPr wrap="square" rtlCol="1">
            <a:spAutoFit/>
          </a:bodyPr>
          <a:lstStyle/>
          <a:p>
            <a:pPr algn="ctr"/>
            <a:r>
              <a:rPr lang="en-US" dirty="0" smtClean="0">
                <a:solidFill>
                  <a:schemeClr val="tx1">
                    <a:lumMod val="65000"/>
                    <a:lumOff val="35000"/>
                  </a:schemeClr>
                </a:solidFill>
              </a:rPr>
              <a:t>Ron Sinai – </a:t>
            </a:r>
            <a:r>
              <a:rPr lang="en-US" dirty="0" err="1" smtClean="0">
                <a:solidFill>
                  <a:schemeClr val="tx1">
                    <a:lumMod val="65000"/>
                    <a:lumOff val="35000"/>
                  </a:schemeClr>
                </a:solidFill>
              </a:rPr>
              <a:t>Eliran</a:t>
            </a:r>
            <a:r>
              <a:rPr lang="en-US" dirty="0" smtClean="0">
                <a:solidFill>
                  <a:schemeClr val="tx1">
                    <a:lumMod val="65000"/>
                    <a:lumOff val="35000"/>
                  </a:schemeClr>
                </a:solidFill>
              </a:rPr>
              <a:t> Abdu – </a:t>
            </a:r>
            <a:r>
              <a:rPr lang="en-US" dirty="0" err="1" smtClean="0">
                <a:solidFill>
                  <a:schemeClr val="tx1">
                    <a:lumMod val="65000"/>
                    <a:lumOff val="35000"/>
                  </a:schemeClr>
                </a:solidFill>
              </a:rPr>
              <a:t>Alon</a:t>
            </a:r>
            <a:r>
              <a:rPr lang="en-US" dirty="0" smtClean="0">
                <a:solidFill>
                  <a:schemeClr val="tx1">
                    <a:lumMod val="65000"/>
                    <a:lumOff val="35000"/>
                  </a:schemeClr>
                </a:solidFill>
              </a:rPr>
              <a:t> </a:t>
            </a:r>
            <a:r>
              <a:rPr lang="en-US" dirty="0" err="1" smtClean="0">
                <a:solidFill>
                  <a:schemeClr val="tx1">
                    <a:lumMod val="65000"/>
                    <a:lumOff val="35000"/>
                  </a:schemeClr>
                </a:solidFill>
              </a:rPr>
              <a:t>Gromakov</a:t>
            </a:r>
            <a:endParaRPr lang="he-IL" dirty="0">
              <a:solidFill>
                <a:schemeClr val="tx1">
                  <a:lumMod val="65000"/>
                  <a:lumOff val="35000"/>
                </a:schemeClr>
              </a:solidFill>
            </a:endParaRPr>
          </a:p>
        </p:txBody>
      </p:sp>
    </p:spTree>
    <p:extLst>
      <p:ext uri="{BB962C8B-B14F-4D97-AF65-F5344CB8AC3E}">
        <p14:creationId xmlns:p14="http://schemas.microsoft.com/office/powerpoint/2010/main" val="24474902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dirty="0" smtClean="0"/>
              <a:t>Bipartite Graph Perfect Matching is in QUASI-NC</a:t>
            </a:r>
            <a:endParaRPr lang="he-IL" dirty="0"/>
          </a:p>
        </p:txBody>
      </p:sp>
      <mc:AlternateContent xmlns:mc="http://schemas.openxmlformats.org/markup-compatibility/2006" xmlns:a14="http://schemas.microsoft.com/office/drawing/2010/main">
        <mc:Choice Requires="a14">
          <p:sp>
            <p:nvSpPr>
              <p:cNvPr id="3" name="מציין מיקום תוכן 2"/>
              <p:cNvSpPr>
                <a:spLocks noGrp="1"/>
              </p:cNvSpPr>
              <p:nvPr>
                <p:ph idx="1"/>
              </p:nvPr>
            </p:nvSpPr>
            <p:spPr/>
            <p:txBody>
              <a:bodyPr/>
              <a:lstStyle/>
              <a:p>
                <a:pPr algn="l" rtl="0">
                  <a:buFont typeface="Wingdings" panose="05000000000000000000" pitchFamily="2" charset="2"/>
                  <a:buChar char="Ø"/>
                </a:pPr>
                <a:r>
                  <a:rPr lang="en-US" dirty="0"/>
                  <a:t>GOAL: show that for </a:t>
                </a:r>
                <a:r>
                  <a:rPr lang="en-US" sz="2000" b="1" dirty="0"/>
                  <a:t>bipartite graphs</a:t>
                </a:r>
                <a:r>
                  <a:rPr lang="en-US" dirty="0"/>
                  <a:t>, the perfect matching problem is in </a:t>
                </a:r>
                <a:r>
                  <a:rPr lang="en-US" sz="2000" b="1" dirty="0"/>
                  <a:t>quasi-</a:t>
                </a:r>
                <a:r>
                  <a:rPr lang="en-US" sz="2000" b="1" dirty="0" err="1"/>
                  <a:t>nc</a:t>
                </a:r>
                <a:r>
                  <a:rPr lang="en-US" dirty="0"/>
                  <a:t>.</a:t>
                </a:r>
              </a:p>
              <a:p>
                <a:pPr algn="l" rtl="0">
                  <a:buFont typeface="Wingdings" panose="05000000000000000000" pitchFamily="2" charset="2"/>
                  <a:buChar char="Ø"/>
                </a:pPr>
                <a:r>
                  <a:rPr lang="en-US" dirty="0"/>
                  <a:t>So far, best bound </a:t>
                </a:r>
                <a:r>
                  <a:rPr lang="en-US" b="1" dirty="0"/>
                  <a:t>for poly logarithmic depth </a:t>
                </a:r>
                <a:r>
                  <a:rPr lang="en-US" dirty="0"/>
                  <a:t>bounded uniform circuits: </a:t>
                </a:r>
                <a14:m>
                  <m:oMath xmlns:m="http://schemas.openxmlformats.org/officeDocument/2006/math">
                    <m:r>
                      <a:rPr lang="en-US" b="1" i="1">
                        <a:latin typeface="Cambria Math" panose="02040503050406030204" pitchFamily="18" charset="0"/>
                      </a:rPr>
                      <m:t>𝑶</m:t>
                    </m:r>
                    <m:d>
                      <m:dPr>
                        <m:ctrlPr>
                          <a:rPr lang="en-US" b="1" i="1">
                            <a:latin typeface="Cambria Math" panose="02040503050406030204" pitchFamily="18" charset="0"/>
                          </a:rPr>
                        </m:ctrlPr>
                      </m:dPr>
                      <m:e>
                        <m:sSup>
                          <m:sSupPr>
                            <m:ctrlPr>
                              <a:rPr lang="en-US" b="1" i="1">
                                <a:latin typeface="Cambria Math" panose="02040503050406030204" pitchFamily="18" charset="0"/>
                              </a:rPr>
                            </m:ctrlPr>
                          </m:sSupPr>
                          <m:e>
                            <m:r>
                              <a:rPr lang="en-US" b="1" i="1">
                                <a:latin typeface="Cambria Math" panose="02040503050406030204" pitchFamily="18" charset="0"/>
                              </a:rPr>
                              <m:t>𝟐</m:t>
                            </m:r>
                          </m:e>
                          <m:sup>
                            <m:r>
                              <a:rPr lang="en-US" b="1" i="1">
                                <a:latin typeface="Cambria Math" panose="02040503050406030204" pitchFamily="18" charset="0"/>
                              </a:rPr>
                              <m:t>𝒏</m:t>
                            </m:r>
                          </m:sup>
                        </m:sSup>
                      </m:e>
                    </m:d>
                    <m:r>
                      <a:rPr lang="en-US" b="1" i="1">
                        <a:latin typeface="Cambria Math" panose="02040503050406030204" pitchFamily="18" charset="0"/>
                      </a:rPr>
                      <m:t> </m:t>
                    </m:r>
                    <m:r>
                      <a:rPr lang="en-US" b="1" i="1">
                        <a:latin typeface="Cambria Math" panose="02040503050406030204" pitchFamily="18" charset="0"/>
                      </a:rPr>
                      <m:t>𝒔𝒊𝒛𝒆</m:t>
                    </m:r>
                    <m:r>
                      <a:rPr lang="en-US" i="1">
                        <a:latin typeface="Cambria Math" panose="02040503050406030204" pitchFamily="18" charset="0"/>
                      </a:rPr>
                      <m:t>.</m:t>
                    </m:r>
                  </m:oMath>
                </a14:m>
                <a:endParaRPr lang="en-US" dirty="0"/>
              </a:p>
              <a:p>
                <a:pPr algn="l" rtl="0">
                  <a:buFont typeface="Wingdings" panose="05000000000000000000" pitchFamily="2" charset="2"/>
                  <a:buChar char="Ø"/>
                </a:pPr>
                <a:r>
                  <a:rPr lang="en-US" b="1" u="sng" dirty="0"/>
                  <a:t>De-Randomization</a:t>
                </a:r>
                <a:r>
                  <a:rPr lang="en-US" dirty="0"/>
                  <a:t>: solving a problem that uses random bits with almost no usage of random bits (</a:t>
                </a:r>
                <a:r>
                  <a:rPr lang="en-US" i="1" dirty="0">
                    <a:solidFill>
                      <a:srgbClr val="C00000"/>
                    </a:solidFill>
                  </a:rPr>
                  <a:t>complete de-randomization – O(log(n)) random bits</a:t>
                </a:r>
                <a:r>
                  <a:rPr lang="en-US" dirty="0" smtClean="0"/>
                  <a:t>)</a:t>
                </a:r>
              </a:p>
              <a:p>
                <a:pPr algn="l" rtl="0">
                  <a:buFont typeface="Wingdings" panose="05000000000000000000" pitchFamily="2" charset="2"/>
                  <a:buChar char="Ø"/>
                </a:pPr>
                <a:r>
                  <a:rPr lang="en-US" b="1" u="sng" dirty="0" smtClean="0"/>
                  <a:t>Parallelization</a:t>
                </a:r>
                <a:r>
                  <a:rPr lang="en-US" dirty="0" smtClean="0"/>
                  <a:t>: solving a problem in parallel by using multiple processors</a:t>
                </a:r>
                <a:endParaRPr lang="en-US" b="0" dirty="0" smtClean="0"/>
              </a:p>
            </p:txBody>
          </p:sp>
        </mc:Choice>
        <mc:Fallback xmlns="">
          <p:sp>
            <p:nvSpPr>
              <p:cNvPr id="3" name="מציין מיקום תוכן 2"/>
              <p:cNvSpPr>
                <a:spLocks noGrp="1" noRot="1" noChangeAspect="1" noMove="1" noResize="1" noEditPoints="1" noAdjustHandles="1" noChangeArrowheads="1" noChangeShapeType="1" noTextEdit="1"/>
              </p:cNvSpPr>
              <p:nvPr>
                <p:ph idx="1"/>
              </p:nvPr>
            </p:nvSpPr>
            <p:spPr>
              <a:blipFill rotWithShape="0">
                <a:blip r:embed="rId2"/>
                <a:stretch>
                  <a:fillRect l="-479" t="-806" r="-410"/>
                </a:stretch>
              </a:blipFill>
            </p:spPr>
            <p:txBody>
              <a:bodyPr/>
              <a:lstStyle/>
              <a:p>
                <a:r>
                  <a:rPr lang="he-IL">
                    <a:noFill/>
                  </a:rPr>
                  <a:t> </a:t>
                </a:r>
              </a:p>
            </p:txBody>
          </p:sp>
        </mc:Fallback>
      </mc:AlternateContent>
    </p:spTree>
    <p:extLst>
      <p:ext uri="{BB962C8B-B14F-4D97-AF65-F5344CB8AC3E}">
        <p14:creationId xmlns:p14="http://schemas.microsoft.com/office/powerpoint/2010/main" val="33045069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derived graph in bipartite graph</a:t>
            </a:r>
            <a:endParaRPr lang="he-IL"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marL="0" indent="0" algn="l">
                  <a:buNone/>
                </a:pPr>
                <a:r>
                  <a:rPr lang="en-US" sz="2400" dirty="0" smtClean="0"/>
                  <a:t>Notice </a:t>
                </a:r>
                <a:r>
                  <a:rPr lang="en-US" sz="2400" dirty="0"/>
                  <a:t>that </a:t>
                </a:r>
                <a:r>
                  <a:rPr lang="en-US" sz="2400" dirty="0" smtClean="0"/>
                  <a:t>actual efficient </a:t>
                </a:r>
                <a:r>
                  <a:rPr lang="en-US" sz="2400" dirty="0"/>
                  <a:t>construction of such graph is </a:t>
                </a:r>
                <a:r>
                  <a:rPr lang="en-US" sz="2400" dirty="0" smtClean="0"/>
                  <a:t>non-trivial , since there can be exponential many perfect matchings, and </a:t>
                </a:r>
                <a14:m>
                  <m:oMath xmlns:m="http://schemas.openxmlformats.org/officeDocument/2006/math">
                    <m:r>
                      <a:rPr lang="en-US" sz="2400" i="1" dirty="0" smtClean="0">
                        <a:latin typeface="Cambria Math" panose="02040503050406030204" pitchFamily="18" charset="0"/>
                      </a:rPr>
                      <m:t>𝑤</m:t>
                    </m:r>
                  </m:oMath>
                </a14:m>
                <a:r>
                  <a:rPr lang="en-US" sz="2400" dirty="0" smtClean="0"/>
                  <a:t> is not necessarily isolating.</a:t>
                </a:r>
              </a:p>
              <a:p>
                <a:pPr marL="0" indent="0" algn="l">
                  <a:buNone/>
                </a:pPr>
                <a:endParaRPr lang="en-US" sz="2400" dirty="0"/>
              </a:p>
              <a:p>
                <a:pPr marL="0" indent="0" algn="l">
                  <a:buNone/>
                </a:pPr>
                <a:r>
                  <a:rPr lang="en-US" sz="2400" dirty="0" smtClean="0"/>
                  <a:t>But we use this notation only as an argument, and such construction will not be needed.</a:t>
                </a:r>
              </a:p>
              <a:p>
                <a:pPr marL="0" indent="0" algn="l">
                  <a:buNone/>
                </a:pPr>
                <a:endParaRPr lang="en-US" sz="2400" dirty="0"/>
              </a:p>
              <a:p>
                <a:pPr marL="0" indent="0" algn="l">
                  <a:buNone/>
                </a:pPr>
                <a:r>
                  <a:rPr lang="en-US" sz="2400" dirty="0" smtClean="0"/>
                  <a:t>Now we are ready to present the </a:t>
                </a:r>
                <a:r>
                  <a:rPr lang="en-US" sz="2400" b="1" dirty="0" smtClean="0"/>
                  <a:t>Key Lemma</a:t>
                </a:r>
                <a:r>
                  <a:rPr lang="en-US" sz="2400" dirty="0" smtClean="0"/>
                  <a:t>.</a:t>
                </a:r>
              </a:p>
              <a:p>
                <a:pPr marL="0" indent="0" algn="l">
                  <a:buNone/>
                </a:pPr>
                <a:endParaRPr lang="en-US" sz="2400" dirty="0" smtClean="0"/>
              </a:p>
              <a:p>
                <a:pPr marL="0" indent="0" algn="l">
                  <a:buNone/>
                </a:pPr>
                <a:endParaRPr lang="en-US" sz="2400" dirty="0"/>
              </a:p>
              <a:p>
                <a:pPr marL="0" indent="0" algn="l">
                  <a:buNone/>
                </a:pPr>
                <a:endParaRPr lang="he-IL"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2052" t="-1290" b="-35968"/>
                </a:stretch>
              </a:blipFill>
            </p:spPr>
            <p:txBody>
              <a:bodyPr/>
              <a:lstStyle/>
              <a:p>
                <a:r>
                  <a:rPr lang="he-IL">
                    <a:noFill/>
                  </a:rPr>
                  <a:t> </a:t>
                </a:r>
              </a:p>
            </p:txBody>
          </p:sp>
        </mc:Fallback>
      </mc:AlternateContent>
    </p:spTree>
    <p:extLst>
      <p:ext uri="{BB962C8B-B14F-4D97-AF65-F5344CB8AC3E}">
        <p14:creationId xmlns:p14="http://schemas.microsoft.com/office/powerpoint/2010/main" val="16656301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509490"/>
          </a:xfrm>
        </p:spPr>
        <p:txBody>
          <a:bodyPr>
            <a:normAutofit/>
          </a:bodyPr>
          <a:lstStyle/>
          <a:p>
            <a:r>
              <a:rPr lang="en-US" dirty="0" smtClean="0"/>
              <a:t>Lemma 3.2- The Key Lemma</a:t>
            </a:r>
            <a:br>
              <a:rPr lang="en-US" dirty="0" smtClean="0"/>
            </a:b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marL="0" indent="0" algn="l">
                  <a:buNone/>
                </a:pPr>
                <a:r>
                  <a:rPr lang="en-US" sz="2400" b="1" u="sng" dirty="0" smtClean="0"/>
                  <a:t>Lemma 3.2</a:t>
                </a:r>
                <a:r>
                  <a:rPr lang="en-US" sz="2400" dirty="0" smtClean="0"/>
                  <a:t>: </a:t>
                </a:r>
              </a:p>
              <a:p>
                <a:pPr marL="0" indent="0" algn="l">
                  <a:buNone/>
                </a:pPr>
                <a:r>
                  <a:rPr lang="en-US" sz="2400" dirty="0" smtClean="0"/>
                  <a:t>Let </a:t>
                </a:r>
                <a14:m>
                  <m:oMath xmlns:m="http://schemas.openxmlformats.org/officeDocument/2006/math">
                    <m:r>
                      <a:rPr lang="en-US" sz="2400" i="1" dirty="0" smtClean="0">
                        <a:latin typeface="Cambria Math" panose="02040503050406030204" pitchFamily="18" charset="0"/>
                      </a:rPr>
                      <m:t>𝐺</m:t>
                    </m:r>
                    <m:r>
                      <a:rPr lang="en-US" sz="2400" b="0" i="1" dirty="0" smtClean="0">
                        <a:latin typeface="Cambria Math" panose="02040503050406030204" pitchFamily="18" charset="0"/>
                      </a:rPr>
                      <m:t>=</m:t>
                    </m:r>
                    <m:r>
                      <a:rPr lang="en-US" sz="2400" i="1" dirty="0" smtClean="0">
                        <a:latin typeface="Cambria Math" panose="02040503050406030204" pitchFamily="18" charset="0"/>
                      </a:rPr>
                      <m:t>(</m:t>
                    </m:r>
                    <m:r>
                      <a:rPr lang="en-US" sz="2400" i="1" dirty="0" smtClean="0">
                        <a:latin typeface="Cambria Math" panose="02040503050406030204" pitchFamily="18" charset="0"/>
                      </a:rPr>
                      <m:t>𝑉</m:t>
                    </m:r>
                    <m:r>
                      <a:rPr lang="en-US" sz="2400" i="1" dirty="0" smtClean="0">
                        <a:latin typeface="Cambria Math" panose="02040503050406030204" pitchFamily="18" charset="0"/>
                      </a:rPr>
                      <m:t>, </m:t>
                    </m:r>
                    <m:r>
                      <a:rPr lang="en-US" sz="2400" i="1" dirty="0" smtClean="0">
                        <a:latin typeface="Cambria Math" panose="02040503050406030204" pitchFamily="18" charset="0"/>
                      </a:rPr>
                      <m:t>𝐸</m:t>
                    </m:r>
                    <m:r>
                      <a:rPr lang="en-US" sz="2400" i="1" dirty="0" smtClean="0">
                        <a:latin typeface="Cambria Math" panose="02040503050406030204" pitchFamily="18" charset="0"/>
                      </a:rPr>
                      <m:t>) </m:t>
                    </m:r>
                  </m:oMath>
                </a14:m>
                <a:r>
                  <a:rPr lang="en-US" sz="2400" dirty="0" smtClean="0"/>
                  <a:t>be </a:t>
                </a:r>
                <a:r>
                  <a:rPr lang="en-US" sz="2400" dirty="0"/>
                  <a:t>a bipartite graph with weight function </a:t>
                </a:r>
                <a14:m>
                  <m:oMath xmlns:m="http://schemas.openxmlformats.org/officeDocument/2006/math">
                    <m:r>
                      <a:rPr lang="en-US" sz="2400" i="1" dirty="0" smtClean="0">
                        <a:latin typeface="Cambria Math" panose="02040503050406030204" pitchFamily="18" charset="0"/>
                      </a:rPr>
                      <m:t>𝑤</m:t>
                    </m:r>
                  </m:oMath>
                </a14:m>
                <a:r>
                  <a:rPr lang="en-US" sz="2400" dirty="0" smtClean="0"/>
                  <a:t>.</a:t>
                </a:r>
              </a:p>
              <a:p>
                <a:pPr marL="0" indent="0" algn="l">
                  <a:buNone/>
                </a:pPr>
                <a:r>
                  <a:rPr lang="en-US" sz="2400" dirty="0" smtClean="0"/>
                  <a:t>Let </a:t>
                </a:r>
                <a14:m>
                  <m:oMath xmlns:m="http://schemas.openxmlformats.org/officeDocument/2006/math">
                    <m:r>
                      <a:rPr lang="en-US" sz="2400" i="1" dirty="0" smtClean="0">
                        <a:latin typeface="Cambria Math" panose="02040503050406030204" pitchFamily="18" charset="0"/>
                      </a:rPr>
                      <m:t>𝑐</m:t>
                    </m:r>
                  </m:oMath>
                </a14:m>
                <a:r>
                  <a:rPr lang="en-US" sz="2400" dirty="0" smtClean="0"/>
                  <a:t> </a:t>
                </a:r>
                <a:r>
                  <a:rPr lang="en-US" sz="2400" dirty="0"/>
                  <a:t>be a cycle in </a:t>
                </a:r>
                <a14:m>
                  <m:oMath xmlns:m="http://schemas.openxmlformats.org/officeDocument/2006/math">
                    <m:r>
                      <a:rPr lang="en-US" sz="2400" i="1" dirty="0" smtClean="0">
                        <a:latin typeface="Cambria Math" panose="02040503050406030204" pitchFamily="18" charset="0"/>
                      </a:rPr>
                      <m:t>𝐺</m:t>
                    </m:r>
                  </m:oMath>
                </a14:m>
                <a:r>
                  <a:rPr lang="en-US" sz="2400" dirty="0"/>
                  <a:t> such </a:t>
                </a:r>
                <a:r>
                  <a:rPr lang="en-US" sz="2400" dirty="0" smtClean="0"/>
                  <a:t>that </a:t>
                </a:r>
                <a14:m>
                  <m:oMath xmlns:m="http://schemas.openxmlformats.org/officeDocument/2006/math">
                    <m:sSub>
                      <m:sSubPr>
                        <m:ctrlPr>
                          <a:rPr lang="en-US" sz="2400" b="0" i="1" dirty="0" smtClean="0">
                            <a:latin typeface="Cambria Math" panose="02040503050406030204" pitchFamily="18" charset="0"/>
                          </a:rPr>
                        </m:ctrlPr>
                      </m:sSubPr>
                      <m:e>
                        <m:r>
                          <a:rPr lang="en-US" sz="2400" b="0" i="1" dirty="0" smtClean="0">
                            <a:latin typeface="Cambria Math" panose="02040503050406030204" pitchFamily="18" charset="0"/>
                          </a:rPr>
                          <m:t>𝐶</m:t>
                        </m:r>
                      </m:e>
                      <m:sub>
                        <m:r>
                          <a:rPr lang="en-US" sz="2400" b="0" i="1" dirty="0" smtClean="0">
                            <a:latin typeface="Cambria Math" panose="02040503050406030204" pitchFamily="18" charset="0"/>
                          </a:rPr>
                          <m:t>𝑤</m:t>
                        </m:r>
                      </m:sub>
                    </m:sSub>
                    <m:d>
                      <m:dPr>
                        <m:ctrlPr>
                          <a:rPr lang="en-US" sz="2400" b="0" i="1" dirty="0" smtClean="0">
                            <a:latin typeface="Cambria Math" panose="02040503050406030204" pitchFamily="18" charset="0"/>
                          </a:rPr>
                        </m:ctrlPr>
                      </m:dPr>
                      <m:e>
                        <m:r>
                          <a:rPr lang="en-US" sz="2400" b="0" i="1" dirty="0" smtClean="0">
                            <a:latin typeface="Cambria Math" panose="02040503050406030204" pitchFamily="18" charset="0"/>
                          </a:rPr>
                          <m:t>𝑐</m:t>
                        </m:r>
                      </m:e>
                    </m:d>
                    <m:r>
                      <a:rPr lang="en-US" sz="2400" b="0" i="1" dirty="0" smtClean="0">
                        <a:latin typeface="Cambria Math" panose="02040503050406030204" pitchFamily="18" charset="0"/>
                      </a:rPr>
                      <m:t>≠ </m:t>
                    </m:r>
                    <m:r>
                      <a:rPr lang="en-US" sz="2400" i="1" dirty="0">
                        <a:latin typeface="Cambria Math" panose="02040503050406030204" pitchFamily="18" charset="0"/>
                      </a:rPr>
                      <m:t>0</m:t>
                    </m:r>
                  </m:oMath>
                </a14:m>
                <a:r>
                  <a:rPr lang="en-US" sz="2400" dirty="0" smtClean="0"/>
                  <a:t>, namely has </a:t>
                </a:r>
                <a:r>
                  <a:rPr lang="en-US" sz="2400" dirty="0" err="1" smtClean="0"/>
                  <a:t>n.z.c</a:t>
                </a:r>
                <a:r>
                  <a:rPr lang="en-US" sz="2400" dirty="0" smtClean="0"/>
                  <a:t>.</a:t>
                </a:r>
              </a:p>
              <a:p>
                <a:pPr marL="0" indent="0" algn="l">
                  <a:buNone/>
                </a:pPr>
                <a:r>
                  <a:rPr lang="en-US" sz="2400" dirty="0" smtClean="0"/>
                  <a:t>Let </a:t>
                </a:r>
                <a14:m>
                  <m:oMath xmlns:m="http://schemas.openxmlformats.org/officeDocument/2006/math">
                    <m:r>
                      <a:rPr lang="en-US" sz="2400" b="0" i="1" dirty="0" smtClean="0">
                        <a:latin typeface="Cambria Math" panose="02040503050406030204" pitchFamily="18" charset="0"/>
                      </a:rPr>
                      <m:t>𝐸</m:t>
                    </m:r>
                    <m:r>
                      <a:rPr lang="en-US" sz="2400" b="0" i="1" dirty="0" smtClean="0">
                        <a:latin typeface="Cambria Math" panose="02040503050406030204" pitchFamily="18" charset="0"/>
                      </a:rPr>
                      <m:t>′</m:t>
                    </m:r>
                  </m:oMath>
                </a14:m>
                <a:r>
                  <a:rPr lang="en-US" sz="2400" dirty="0"/>
                  <a:t> be the union of all minimum weight </a:t>
                </a:r>
                <a:r>
                  <a:rPr lang="en-US" sz="2400" dirty="0" smtClean="0"/>
                  <a:t>perfect matchings </a:t>
                </a:r>
                <a:r>
                  <a:rPr lang="en-US" sz="2400" dirty="0"/>
                  <a:t>in </a:t>
                </a:r>
                <a14:m>
                  <m:oMath xmlns:m="http://schemas.openxmlformats.org/officeDocument/2006/math">
                    <m:r>
                      <a:rPr lang="en-US" sz="2400" i="1" dirty="0" smtClean="0">
                        <a:latin typeface="Cambria Math" panose="02040503050406030204" pitchFamily="18" charset="0"/>
                      </a:rPr>
                      <m:t>𝐺</m:t>
                    </m:r>
                  </m:oMath>
                </a14:m>
                <a:r>
                  <a:rPr lang="en-US" sz="2400" dirty="0" smtClean="0"/>
                  <a:t>.</a:t>
                </a:r>
              </a:p>
              <a:p>
                <a:pPr marL="0" indent="0" algn="l">
                  <a:buNone/>
                </a:pPr>
                <a:r>
                  <a:rPr lang="en-US" sz="2400" b="1" dirty="0" smtClean="0"/>
                  <a:t>Then the graph </a:t>
                </a:r>
                <a14:m>
                  <m:oMath xmlns:m="http://schemas.openxmlformats.org/officeDocument/2006/math">
                    <m:r>
                      <a:rPr lang="en-US" sz="2400" b="1" i="1" dirty="0" smtClean="0">
                        <a:latin typeface="Cambria Math" panose="02040503050406030204" pitchFamily="18" charset="0"/>
                      </a:rPr>
                      <m:t>𝑮</m:t>
                    </m:r>
                    <m:r>
                      <a:rPr lang="en-US" sz="2400" b="1" i="1" dirty="0" smtClean="0">
                        <a:latin typeface="Cambria Math" panose="02040503050406030204" pitchFamily="18" charset="0"/>
                      </a:rPr>
                      <m:t>′</m:t>
                    </m:r>
                    <m:r>
                      <a:rPr lang="en-US" sz="2400" b="1" i="1" dirty="0" smtClean="0">
                        <a:latin typeface="Cambria Math" panose="02040503050406030204" pitchFamily="18" charset="0"/>
                      </a:rPr>
                      <m:t>=</m:t>
                    </m:r>
                    <m:d>
                      <m:dPr>
                        <m:ctrlPr>
                          <a:rPr lang="en-US" sz="2400" b="1" i="1" dirty="0" smtClean="0">
                            <a:latin typeface="Cambria Math" panose="02040503050406030204" pitchFamily="18" charset="0"/>
                          </a:rPr>
                        </m:ctrlPr>
                      </m:dPr>
                      <m:e>
                        <m:r>
                          <a:rPr lang="en-US" sz="2400" b="1" i="1" dirty="0" smtClean="0">
                            <a:latin typeface="Cambria Math" panose="02040503050406030204" pitchFamily="18" charset="0"/>
                          </a:rPr>
                          <m:t>𝑽</m:t>
                        </m:r>
                        <m:r>
                          <a:rPr lang="en-US" sz="2400" b="1" i="1" dirty="0" smtClean="0">
                            <a:latin typeface="Cambria Math" panose="02040503050406030204" pitchFamily="18" charset="0"/>
                          </a:rPr>
                          <m:t>, </m:t>
                        </m:r>
                        <m:r>
                          <a:rPr lang="en-US" sz="2400" b="1" i="1" dirty="0" smtClean="0">
                            <a:latin typeface="Cambria Math" panose="02040503050406030204" pitchFamily="18" charset="0"/>
                          </a:rPr>
                          <m:t>𝑬</m:t>
                        </m:r>
                        <m:r>
                          <a:rPr lang="en-US" sz="2400" b="1" i="1" dirty="0" smtClean="0">
                            <a:latin typeface="Cambria Math" panose="02040503050406030204" pitchFamily="18" charset="0"/>
                          </a:rPr>
                          <m:t>′</m:t>
                        </m:r>
                      </m:e>
                    </m:d>
                  </m:oMath>
                </a14:m>
                <a:r>
                  <a:rPr lang="en-US" sz="2400" b="1" dirty="0"/>
                  <a:t> </a:t>
                </a:r>
                <a:r>
                  <a:rPr lang="en-US" sz="2400" b="1" dirty="0" smtClean="0"/>
                  <a:t>(Namely, the derived graph) </a:t>
                </a:r>
                <a:r>
                  <a:rPr lang="en-US" sz="2400" b="1" dirty="0"/>
                  <a:t>does not contain cycle </a:t>
                </a:r>
                <a14:m>
                  <m:oMath xmlns:m="http://schemas.openxmlformats.org/officeDocument/2006/math">
                    <m:r>
                      <a:rPr lang="en-US" sz="2400" b="1" i="1" dirty="0" smtClean="0">
                        <a:latin typeface="Cambria Math" panose="02040503050406030204" pitchFamily="18" charset="0"/>
                      </a:rPr>
                      <m:t>𝒄</m:t>
                    </m:r>
                  </m:oMath>
                </a14:m>
                <a:r>
                  <a:rPr lang="en-US" sz="2400" b="1" dirty="0" smtClean="0"/>
                  <a:t>.</a:t>
                </a:r>
              </a:p>
              <a:p>
                <a:pPr marL="0" indent="0" algn="l">
                  <a:buNone/>
                </a:pPr>
                <a:r>
                  <a:rPr lang="en-US" sz="2400" u="sng" dirty="0" smtClean="0"/>
                  <a:t>For now</a:t>
                </a:r>
                <a:r>
                  <a:rPr lang="en-US" sz="2400" dirty="0" smtClean="0"/>
                  <a:t>, we take this without proof.</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026" t="-1290" b="-323"/>
                </a:stretch>
              </a:blipFill>
            </p:spPr>
            <p:txBody>
              <a:bodyPr/>
              <a:lstStyle/>
              <a:p>
                <a:r>
                  <a:rPr lang="en-US">
                    <a:noFill/>
                  </a:rPr>
                  <a:t> </a:t>
                </a:r>
              </a:p>
            </p:txBody>
          </p:sp>
        </mc:Fallback>
      </mc:AlternateContent>
    </p:spTree>
    <p:extLst>
      <p:ext uri="{BB962C8B-B14F-4D97-AF65-F5344CB8AC3E}">
        <p14:creationId xmlns:p14="http://schemas.microsoft.com/office/powerpoint/2010/main" val="31906089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Corollary 3.3</a:t>
            </a:r>
            <a:endParaRPr lang="he-IL"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592925" y="1905000"/>
                <a:ext cx="9002869" cy="4953000"/>
              </a:xfrm>
            </p:spPr>
            <p:txBody>
              <a:bodyPr>
                <a:normAutofit/>
              </a:bodyPr>
              <a:lstStyle/>
              <a:p>
                <a:pPr marL="0" indent="0" algn="l">
                  <a:buNone/>
                </a:pPr>
                <a:r>
                  <a:rPr lang="en-US" sz="2400" dirty="0" smtClean="0"/>
                  <a:t>Important conclusion from the Key Lemma:</a:t>
                </a:r>
              </a:p>
              <a:p>
                <a:pPr marL="0" indent="0" algn="l">
                  <a:buNone/>
                </a:pPr>
                <a:r>
                  <a:rPr lang="en-US" sz="2400" dirty="0" smtClean="0"/>
                  <a:t>Let </a:t>
                </a:r>
                <a14:m>
                  <m:oMath xmlns:m="http://schemas.openxmlformats.org/officeDocument/2006/math">
                    <m:r>
                      <a:rPr lang="en-US" sz="2400" b="0" i="1" smtClean="0">
                        <a:latin typeface="Cambria Math" panose="02040503050406030204" pitchFamily="18" charset="0"/>
                      </a:rPr>
                      <m:t>𝐺</m:t>
                    </m:r>
                    <m:r>
                      <a:rPr lang="en-US" sz="2400" b="0" i="1" smtClean="0">
                        <a:latin typeface="Cambria Math" panose="02040503050406030204" pitchFamily="18" charset="0"/>
                      </a:rPr>
                      <m:t>=(</m:t>
                    </m:r>
                    <m:r>
                      <a:rPr lang="en-US" sz="2400" b="0" i="1" smtClean="0">
                        <a:latin typeface="Cambria Math" panose="02040503050406030204" pitchFamily="18" charset="0"/>
                      </a:rPr>
                      <m:t>𝑉</m:t>
                    </m:r>
                    <m:r>
                      <a:rPr lang="en-US" sz="2400" b="0" i="1" smtClean="0">
                        <a:latin typeface="Cambria Math" panose="02040503050406030204" pitchFamily="18" charset="0"/>
                      </a:rPr>
                      <m:t>,</m:t>
                    </m:r>
                    <m:r>
                      <a:rPr lang="en-US" sz="2400" b="0" i="1" smtClean="0">
                        <a:latin typeface="Cambria Math" panose="02040503050406030204" pitchFamily="18" charset="0"/>
                      </a:rPr>
                      <m:t>𝐸</m:t>
                    </m:r>
                    <m:r>
                      <a:rPr lang="en-US" sz="2400" b="0" i="1" smtClean="0">
                        <a:latin typeface="Cambria Math" panose="02040503050406030204" pitchFamily="18" charset="0"/>
                      </a:rPr>
                      <m:t>)</m:t>
                    </m:r>
                  </m:oMath>
                </a14:m>
                <a:r>
                  <a:rPr lang="en-US" sz="2400" dirty="0" smtClean="0"/>
                  <a:t> be a bipartite graph with weight function </a:t>
                </a:r>
                <a14:m>
                  <m:oMath xmlns:m="http://schemas.openxmlformats.org/officeDocument/2006/math">
                    <m:r>
                      <a:rPr lang="en-US" sz="2400" b="0" i="1" smtClean="0">
                        <a:latin typeface="Cambria Math" panose="02040503050406030204" pitchFamily="18" charset="0"/>
                      </a:rPr>
                      <m:t>𝑤</m:t>
                    </m:r>
                  </m:oMath>
                </a14:m>
                <a:r>
                  <a:rPr lang="en-US" sz="2400" dirty="0" smtClean="0"/>
                  <a:t>.</a:t>
                </a:r>
              </a:p>
              <a:p>
                <a:pPr marL="0" indent="0" algn="l">
                  <a:buNone/>
                </a:pPr>
                <a:endParaRPr lang="en-US" sz="2400" dirty="0" smtClean="0"/>
              </a:p>
              <a:p>
                <a:pPr marL="0" indent="0" algn="l">
                  <a:buNone/>
                </a:pPr>
                <a:r>
                  <a:rPr lang="en-US" sz="2400" dirty="0" smtClean="0"/>
                  <a:t>Then, </a:t>
                </a:r>
                <a:r>
                  <a:rPr lang="en-US" sz="2400" b="1" dirty="0" smtClean="0"/>
                  <a:t>in </a:t>
                </a:r>
                <a14:m>
                  <m:oMath xmlns:m="http://schemas.openxmlformats.org/officeDocument/2006/math">
                    <m:r>
                      <a:rPr lang="en-US" sz="2400" b="1" i="1" dirty="0" smtClean="0">
                        <a:latin typeface="Cambria Math" panose="02040503050406030204" pitchFamily="18" charset="0"/>
                      </a:rPr>
                      <m:t>𝑮</m:t>
                    </m:r>
                    <m:r>
                      <a:rPr lang="en-US" sz="2400" b="1" i="1" dirty="0" smtClean="0">
                        <a:latin typeface="Cambria Math" panose="02040503050406030204" pitchFamily="18" charset="0"/>
                      </a:rPr>
                      <m:t>’</m:t>
                    </m:r>
                    <m:r>
                      <a:rPr lang="en-US" sz="2400" b="1" i="1" dirty="0" smtClean="0">
                        <a:latin typeface="Cambria Math" panose="02040503050406030204" pitchFamily="18" charset="0"/>
                      </a:rPr>
                      <m:t>=</m:t>
                    </m:r>
                    <m:r>
                      <a:rPr lang="en-US" sz="2400" b="1" i="1" dirty="0" smtClean="0">
                        <a:latin typeface="Cambria Math" panose="02040503050406030204" pitchFamily="18" charset="0"/>
                      </a:rPr>
                      <m:t>𝑫𝒆𝒓𝒊𝒗𝒆𝒅</m:t>
                    </m:r>
                    <m:r>
                      <a:rPr lang="en-US" sz="2400" b="1" i="1" dirty="0" smtClean="0">
                        <a:latin typeface="Cambria Math" panose="02040503050406030204" pitchFamily="18" charset="0"/>
                      </a:rPr>
                      <m:t>(</m:t>
                    </m:r>
                    <m:r>
                      <a:rPr lang="en-US" sz="2400" b="1" i="1" dirty="0" err="1" smtClean="0">
                        <a:latin typeface="Cambria Math" panose="02040503050406030204" pitchFamily="18" charset="0"/>
                      </a:rPr>
                      <m:t>𝑮</m:t>
                    </m:r>
                    <m:r>
                      <a:rPr lang="en-US" sz="2400" b="1" i="1" dirty="0" err="1" smtClean="0">
                        <a:latin typeface="Cambria Math" panose="02040503050406030204" pitchFamily="18" charset="0"/>
                      </a:rPr>
                      <m:t>,   </m:t>
                    </m:r>
                    <m:r>
                      <a:rPr lang="en-US" sz="2400" b="1" i="1" dirty="0" err="1" smtClean="0">
                        <a:latin typeface="Cambria Math" panose="02040503050406030204" pitchFamily="18" charset="0"/>
                      </a:rPr>
                      <m:t>𝒘</m:t>
                    </m:r>
                    <m:r>
                      <a:rPr lang="en-US" sz="2400" b="1" i="1" dirty="0" smtClean="0">
                        <a:latin typeface="Cambria Math" panose="02040503050406030204" pitchFamily="18" charset="0"/>
                      </a:rPr>
                      <m:t>)</m:t>
                    </m:r>
                  </m:oMath>
                </a14:m>
                <a:r>
                  <a:rPr lang="en-US" sz="2400" dirty="0" smtClean="0"/>
                  <a:t>, all perfect matchings are of the same weight, which is the minimal weight of any perfect matching in </a:t>
                </a:r>
                <a14:m>
                  <m:oMath xmlns:m="http://schemas.openxmlformats.org/officeDocument/2006/math">
                    <m:r>
                      <a:rPr lang="en-US" sz="2400" b="0" i="1" smtClean="0">
                        <a:latin typeface="Cambria Math" panose="02040503050406030204" pitchFamily="18" charset="0"/>
                      </a:rPr>
                      <m:t>𝐺</m:t>
                    </m:r>
                  </m:oMath>
                </a14:m>
                <a:r>
                  <a:rPr lang="en-US" sz="2400" dirty="0" smtClean="0"/>
                  <a:t>.</a:t>
                </a:r>
              </a:p>
              <a:p>
                <a:pPr marL="0" indent="0" algn="l">
                  <a:buNone/>
                </a:pPr>
                <a:endParaRPr lang="en-US" sz="2400" dirty="0" smtClean="0"/>
              </a:p>
              <a:p>
                <a:pPr marL="0" indent="0" algn="l">
                  <a:buNone/>
                </a:pPr>
                <a:endParaRPr lang="he-IL"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592925" y="1905000"/>
                <a:ext cx="9002869" cy="4953000"/>
              </a:xfrm>
              <a:blipFill>
                <a:blip r:embed="rId2"/>
                <a:stretch>
                  <a:fillRect l="-1963" t="-985" r="-1422"/>
                </a:stretch>
              </a:blipFill>
            </p:spPr>
            <p:txBody>
              <a:bodyPr/>
              <a:lstStyle/>
              <a:p>
                <a:r>
                  <a:rPr lang="he-IL">
                    <a:noFill/>
                  </a:rPr>
                  <a:t> </a:t>
                </a:r>
              </a:p>
            </p:txBody>
          </p:sp>
        </mc:Fallback>
      </mc:AlternateContent>
    </p:spTree>
    <p:extLst>
      <p:ext uri="{BB962C8B-B14F-4D97-AF65-F5344CB8AC3E}">
        <p14:creationId xmlns:p14="http://schemas.microsoft.com/office/powerpoint/2010/main" val="34791808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Corollary </a:t>
            </a:r>
            <a:r>
              <a:rPr lang="en-US" dirty="0" smtClean="0"/>
              <a:t>3.3 - Proof</a:t>
            </a:r>
            <a:endParaRPr lang="he-IL"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lgn="l">
                  <a:buNone/>
                </a:pPr>
                <a:r>
                  <a:rPr lang="en-US" sz="2400" dirty="0"/>
                  <a:t>Proof:</a:t>
                </a:r>
              </a:p>
              <a:p>
                <a:pPr marL="0" indent="0" algn="l">
                  <a:buNone/>
                </a:pPr>
                <a:r>
                  <a:rPr lang="en-US" sz="2400" dirty="0"/>
                  <a:t>-Let there be two perfect matchings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𝑀</m:t>
                        </m:r>
                      </m:e>
                      <m:sub>
                        <m:r>
                          <a:rPr lang="en-US" sz="2400" i="1">
                            <a:latin typeface="Cambria Math" panose="02040503050406030204" pitchFamily="18" charset="0"/>
                          </a:rPr>
                          <m:t>1</m:t>
                        </m:r>
                      </m:sub>
                    </m:sSub>
                    <m:r>
                      <a:rPr lang="en-US" sz="2400" i="1">
                        <a:latin typeface="Cambria Math" panose="02040503050406030204" pitchFamily="18" charset="0"/>
                      </a:rPr>
                      <m:t>, </m:t>
                    </m:r>
                    <m:sSub>
                      <m:sSubPr>
                        <m:ctrlPr>
                          <a:rPr lang="en-US" sz="2400" i="1">
                            <a:latin typeface="Cambria Math" panose="02040503050406030204" pitchFamily="18" charset="0"/>
                          </a:rPr>
                        </m:ctrlPr>
                      </m:sSubPr>
                      <m:e>
                        <m:r>
                          <a:rPr lang="en-US" sz="2400" i="1">
                            <a:latin typeface="Cambria Math" panose="02040503050406030204" pitchFamily="18" charset="0"/>
                          </a:rPr>
                          <m:t>𝑀</m:t>
                        </m:r>
                      </m:e>
                      <m:sub>
                        <m:r>
                          <a:rPr lang="en-US" sz="2400" i="1">
                            <a:latin typeface="Cambria Math" panose="02040503050406030204" pitchFamily="18" charset="0"/>
                          </a:rPr>
                          <m:t>2</m:t>
                        </m:r>
                      </m:sub>
                    </m:sSub>
                  </m:oMath>
                </a14:m>
                <a:r>
                  <a:rPr lang="en-US" sz="2400" dirty="0"/>
                  <a:t> in </a:t>
                </a:r>
                <a14:m>
                  <m:oMath xmlns:m="http://schemas.openxmlformats.org/officeDocument/2006/math">
                    <m:r>
                      <a:rPr lang="en-US" sz="2400" i="1" dirty="0">
                        <a:latin typeface="Cambria Math" panose="02040503050406030204" pitchFamily="18" charset="0"/>
                      </a:rPr>
                      <m:t>𝐺</m:t>
                    </m:r>
                    <m:r>
                      <a:rPr lang="en-US" sz="2400" i="1" dirty="0">
                        <a:latin typeface="Cambria Math" panose="02040503050406030204" pitchFamily="18" charset="0"/>
                      </a:rPr>
                      <m:t>’</m:t>
                    </m:r>
                  </m:oMath>
                </a14:m>
                <a:r>
                  <a:rPr lang="en-US" sz="2400" dirty="0"/>
                  <a:t>.</a:t>
                </a:r>
              </a:p>
              <a:p>
                <a:pPr marL="0" indent="0" algn="l">
                  <a:buNone/>
                </a:pPr>
                <a:r>
                  <a:rPr lang="en-US" sz="2400" dirty="0"/>
                  <a:t>-</a:t>
                </a:r>
                <a:r>
                  <a:rPr lang="en-US" sz="2400" b="1" dirty="0"/>
                  <a:t>From the Key Lemma</a:t>
                </a:r>
                <a:r>
                  <a:rPr lang="en-US" sz="2400" dirty="0"/>
                  <a:t>, the cycles formed by their symmetric difference are all of </a:t>
                </a:r>
                <a:r>
                  <a:rPr lang="en-US" sz="2400" b="1" dirty="0"/>
                  <a:t>zero circulation</a:t>
                </a:r>
                <a:r>
                  <a:rPr lang="en-US" sz="2400" dirty="0"/>
                  <a:t> (since ALL cycles in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𝐺</m:t>
                        </m:r>
                      </m:e>
                      <m:sub>
                        <m:r>
                          <a:rPr lang="en-US" sz="2400" i="1">
                            <a:latin typeface="Cambria Math" panose="02040503050406030204" pitchFamily="18" charset="0"/>
                          </a:rPr>
                          <m:t>1</m:t>
                        </m:r>
                      </m:sub>
                    </m:sSub>
                  </m:oMath>
                </a14:m>
                <a:r>
                  <a:rPr lang="en-US" sz="2400" dirty="0"/>
                  <a:t> are of zero circulation).</a:t>
                </a:r>
              </a:p>
              <a:p>
                <a:pPr marL="0" indent="0" algn="l">
                  <a:buNone/>
                </a:pPr>
                <a:r>
                  <a:rPr lang="en-US" sz="2400" dirty="0"/>
                  <a:t>-Thus,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𝑀</m:t>
                        </m:r>
                      </m:e>
                      <m:sub>
                        <m:r>
                          <a:rPr lang="en-US" sz="2400" i="1">
                            <a:latin typeface="Cambria Math" panose="02040503050406030204" pitchFamily="18" charset="0"/>
                          </a:rPr>
                          <m:t>1</m:t>
                        </m:r>
                      </m:sub>
                    </m:sSub>
                    <m:r>
                      <a:rPr lang="en-US" sz="2400" i="1">
                        <a:latin typeface="Cambria Math" panose="02040503050406030204" pitchFamily="18" charset="0"/>
                      </a:rPr>
                      <m:t>, </m:t>
                    </m:r>
                    <m:sSub>
                      <m:sSubPr>
                        <m:ctrlPr>
                          <a:rPr lang="en-US" sz="2400" i="1">
                            <a:latin typeface="Cambria Math" panose="02040503050406030204" pitchFamily="18" charset="0"/>
                          </a:rPr>
                        </m:ctrlPr>
                      </m:sSubPr>
                      <m:e>
                        <m:r>
                          <a:rPr lang="en-US" sz="2400" i="1">
                            <a:latin typeface="Cambria Math" panose="02040503050406030204" pitchFamily="18" charset="0"/>
                          </a:rPr>
                          <m:t>𝑀</m:t>
                        </m:r>
                      </m:e>
                      <m:sub>
                        <m:r>
                          <a:rPr lang="en-US" sz="2400" i="1">
                            <a:latin typeface="Cambria Math" panose="02040503050406030204" pitchFamily="18" charset="0"/>
                          </a:rPr>
                          <m:t>2</m:t>
                        </m:r>
                      </m:sub>
                    </m:sSub>
                  </m:oMath>
                </a14:m>
                <a:r>
                  <a:rPr lang="en-US" sz="2400" dirty="0"/>
                  <a:t> are of the same weight. </a:t>
                </a:r>
              </a:p>
              <a:p>
                <a:pPr marL="0" indent="0" algn="l">
                  <a:buNone/>
                </a:pPr>
                <a:r>
                  <a:rPr lang="en-US" sz="2400" dirty="0"/>
                  <a:t>-Hence, all PMs are of the same weight, and from the construction of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𝐺</m:t>
                        </m:r>
                      </m:e>
                      <m:sub>
                        <m:r>
                          <a:rPr lang="en-US" sz="2400" i="1">
                            <a:latin typeface="Cambria Math" panose="02040503050406030204" pitchFamily="18" charset="0"/>
                          </a:rPr>
                          <m:t>1</m:t>
                        </m:r>
                      </m:sub>
                    </m:sSub>
                  </m:oMath>
                </a14:m>
                <a:r>
                  <a:rPr lang="en-US" sz="2400" dirty="0"/>
                  <a:t>, it is the minimal weight.</a:t>
                </a:r>
              </a:p>
              <a:p>
                <a:pPr marL="0" indent="0">
                  <a:buNone/>
                </a:pPr>
                <a:endParaRPr lang="he-IL"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26" t="-1290" r="-547" b="-6452"/>
                </a:stretch>
              </a:blipFill>
            </p:spPr>
            <p:txBody>
              <a:bodyPr/>
              <a:lstStyle/>
              <a:p>
                <a:r>
                  <a:rPr lang="he-IL">
                    <a:noFill/>
                  </a:rPr>
                  <a:t> </a:t>
                </a:r>
              </a:p>
            </p:txBody>
          </p:sp>
        </mc:Fallback>
      </mc:AlternateContent>
    </p:spTree>
    <p:extLst>
      <p:ext uri="{BB962C8B-B14F-4D97-AF65-F5344CB8AC3E}">
        <p14:creationId xmlns:p14="http://schemas.microsoft.com/office/powerpoint/2010/main" val="10311370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Lemma 3.2- The Key </a:t>
            </a:r>
            <a:r>
              <a:rPr lang="en-US" dirty="0" smtClean="0"/>
              <a:t>Lemma </a:t>
            </a:r>
            <a:br>
              <a:rPr lang="en-US" dirty="0" smtClean="0"/>
            </a:br>
            <a:r>
              <a:rPr lang="en-US" dirty="0" smtClean="0"/>
              <a:t>Notes</a:t>
            </a:r>
            <a:r>
              <a:rPr lang="en-US" dirty="0"/>
              <a:t/>
            </a:r>
            <a:br>
              <a:rPr lang="en-US" dirty="0"/>
            </a:br>
            <a:endParaRPr lang="he-IL" dirty="0"/>
          </a:p>
        </p:txBody>
      </p:sp>
      <p:sp>
        <p:nvSpPr>
          <p:cNvPr id="3" name="Content Placeholder 2"/>
          <p:cNvSpPr>
            <a:spLocks noGrp="1"/>
          </p:cNvSpPr>
          <p:nvPr>
            <p:ph idx="1"/>
          </p:nvPr>
        </p:nvSpPr>
        <p:spPr/>
        <p:txBody>
          <a:bodyPr>
            <a:normAutofit/>
          </a:bodyPr>
          <a:lstStyle/>
          <a:p>
            <a:pPr marL="0" indent="0" algn="l">
              <a:buNone/>
            </a:pPr>
            <a:r>
              <a:rPr lang="en-US" sz="2400" dirty="0" smtClean="0"/>
              <a:t>The Key Lemma, is the main reason for the whole idea to be restricted only to bipartite graphs, instead of general graphs.</a:t>
            </a:r>
          </a:p>
          <a:p>
            <a:pPr marL="0" indent="0" algn="l">
              <a:buNone/>
            </a:pPr>
            <a:endParaRPr lang="en-US" sz="2400" dirty="0"/>
          </a:p>
          <a:p>
            <a:pPr marL="0" indent="0" algn="l">
              <a:buNone/>
            </a:pPr>
            <a:r>
              <a:rPr lang="en-US" sz="2400" dirty="0" smtClean="0"/>
              <a:t>We will now show an example, showing that in fact, it is very easy to construct a graph, of which the Key Lemma doesn’t hold upon.</a:t>
            </a:r>
            <a:endParaRPr lang="he-IL" sz="2400" dirty="0"/>
          </a:p>
        </p:txBody>
      </p:sp>
    </p:spTree>
    <p:extLst>
      <p:ext uri="{BB962C8B-B14F-4D97-AF65-F5344CB8AC3E}">
        <p14:creationId xmlns:p14="http://schemas.microsoft.com/office/powerpoint/2010/main" val="30342866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Bipartite Requirement</a:t>
            </a:r>
            <a:endParaRPr lang="en-US" dirty="0"/>
          </a:p>
        </p:txBody>
      </p:sp>
      <p:sp>
        <p:nvSpPr>
          <p:cNvPr id="3" name="Content Placeholder 2"/>
          <p:cNvSpPr>
            <a:spLocks noGrp="1"/>
          </p:cNvSpPr>
          <p:nvPr>
            <p:ph idx="1"/>
          </p:nvPr>
        </p:nvSpPr>
        <p:spPr/>
        <p:txBody>
          <a:bodyPr>
            <a:normAutofit/>
          </a:bodyPr>
          <a:lstStyle/>
          <a:p>
            <a:pPr marL="0" indent="0" algn="l">
              <a:buNone/>
            </a:pPr>
            <a:r>
              <a:rPr lang="en-US" sz="2400" dirty="0" smtClean="0"/>
              <a:t>We can look at the following graph as a simple counter example to the </a:t>
            </a:r>
            <a:r>
              <a:rPr lang="en-US" sz="2400" dirty="0"/>
              <a:t>K</a:t>
            </a:r>
            <a:r>
              <a:rPr lang="en-US" sz="2400" dirty="0" smtClean="0"/>
              <a:t>ey Lemma, assuming it would hold for non-bipartite graphs:</a:t>
            </a:r>
          </a:p>
          <a:p>
            <a:pPr marL="0" indent="0" algn="l">
              <a:buNone/>
            </a:pPr>
            <a:endParaRPr lang="en-US" sz="2400" dirty="0"/>
          </a:p>
          <a:p>
            <a:pPr marL="0" indent="0" algn="l">
              <a:buNone/>
            </a:pPr>
            <a:r>
              <a:rPr lang="en-US" sz="2400" dirty="0" smtClean="0"/>
              <a:t> </a:t>
            </a:r>
          </a:p>
          <a:p>
            <a:pPr marL="0" indent="0" algn="l">
              <a:buNone/>
            </a:pPr>
            <a:r>
              <a:rPr lang="en-US" sz="2400" dirty="0"/>
              <a:t> </a:t>
            </a:r>
            <a:endParaRPr lang="en-US" sz="2400" dirty="0" smtClean="0"/>
          </a:p>
          <a:p>
            <a:pPr marL="0" indent="0" algn="l">
              <a:buNone/>
            </a:pPr>
            <a:endParaRPr lang="en-US" sz="2400" dirty="0"/>
          </a:p>
          <a:p>
            <a:pPr marL="0" indent="0" algn="l">
              <a:buNone/>
            </a:pPr>
            <a:endParaRPr lang="en-US" sz="2400" dirty="0"/>
          </a:p>
        </p:txBody>
      </p:sp>
      <p:pic>
        <p:nvPicPr>
          <p:cNvPr id="4" name="Picture 3"/>
          <p:cNvPicPr>
            <a:picLocks noChangeAspect="1"/>
          </p:cNvPicPr>
          <p:nvPr/>
        </p:nvPicPr>
        <p:blipFill>
          <a:blip r:embed="rId2">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3263013" y="3619500"/>
            <a:ext cx="6284730" cy="2197100"/>
          </a:xfrm>
          <a:prstGeom prst="rect">
            <a:avLst/>
          </a:prstGeom>
          <a:ln>
            <a:solidFill>
              <a:srgbClr val="C00000"/>
            </a:solidFill>
          </a:ln>
        </p:spPr>
      </p:pic>
    </p:spTree>
    <p:extLst>
      <p:ext uri="{BB962C8B-B14F-4D97-AF65-F5344CB8AC3E}">
        <p14:creationId xmlns:p14="http://schemas.microsoft.com/office/powerpoint/2010/main" val="32684906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Bipartite </a:t>
            </a:r>
            <a:r>
              <a:rPr lang="en-US" dirty="0" smtClean="0"/>
              <a:t>Requirement</a:t>
            </a:r>
            <a:br>
              <a:rPr lang="en-US" dirty="0" smtClean="0"/>
            </a:br>
            <a:r>
              <a:rPr lang="en-US" dirty="0" smtClean="0"/>
              <a:t>(cont.)</a:t>
            </a:r>
            <a:endParaRPr lang="en-US" dirty="0"/>
          </a:p>
        </p:txBody>
      </p:sp>
      <p:sp>
        <p:nvSpPr>
          <p:cNvPr id="6" name="Content Placeholder 5"/>
          <p:cNvSpPr>
            <a:spLocks noGrp="1"/>
          </p:cNvSpPr>
          <p:nvPr>
            <p:ph idx="1"/>
          </p:nvPr>
        </p:nvSpPr>
        <p:spPr/>
        <p:txBody>
          <a:bodyPr/>
          <a:lstStyle/>
          <a:p>
            <a:pPr marL="0" indent="0" algn="l">
              <a:buNone/>
            </a:pPr>
            <a:r>
              <a:rPr lang="en-US" dirty="0" smtClean="0"/>
              <a:t>                                          </a:t>
            </a:r>
            <a:r>
              <a:rPr lang="en-US" sz="2400" dirty="0" smtClean="0"/>
              <a:t>Consider this non-bipartite graph.</a:t>
            </a:r>
          </a:p>
          <a:p>
            <a:pPr marL="0" indent="0" algn="l">
              <a:buNone/>
            </a:pPr>
            <a:r>
              <a:rPr lang="en-US" sz="2400" dirty="0"/>
              <a:t> </a:t>
            </a:r>
            <a:r>
              <a:rPr lang="en-US" sz="2400" dirty="0" smtClean="0"/>
              <a:t>                               It has 3 perfect matches of weight 1,</a:t>
            </a:r>
          </a:p>
          <a:p>
            <a:pPr marL="0" indent="0" algn="l">
              <a:buNone/>
            </a:pPr>
            <a:r>
              <a:rPr lang="en-US" sz="2400" dirty="0" smtClean="0"/>
              <a:t>and one perfect match of weight 3.</a:t>
            </a:r>
          </a:p>
          <a:p>
            <a:pPr marL="0" indent="0" algn="l">
              <a:buNone/>
            </a:pPr>
            <a:r>
              <a:rPr lang="en-US" sz="2400" dirty="0" smtClean="0"/>
              <a:t>The derived graph remains the same, as all edges participate in some minimum weight perfect match.</a:t>
            </a:r>
          </a:p>
          <a:p>
            <a:pPr marL="0" indent="0" algn="l">
              <a:buNone/>
            </a:pPr>
            <a:r>
              <a:rPr lang="en-US" sz="2400" dirty="0" smtClean="0"/>
              <a:t>Hence, we have a non-zero circulation cycle in the original graph, which also appears in the derived graph. </a:t>
            </a:r>
            <a:endParaRPr lang="en-US" dirty="0"/>
          </a:p>
        </p:txBody>
      </p:sp>
      <p:pic>
        <p:nvPicPr>
          <p:cNvPr id="7" name="Picture 6"/>
          <p:cNvPicPr>
            <a:picLocks noChangeAspect="1"/>
          </p:cNvPicPr>
          <p:nvPr/>
        </p:nvPicPr>
        <p:blipFill>
          <a:blip r:embed="rId2">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2589212" y="2133600"/>
            <a:ext cx="2531428" cy="928481"/>
          </a:xfrm>
          <a:prstGeom prst="rect">
            <a:avLst/>
          </a:prstGeom>
          <a:ln>
            <a:solidFill>
              <a:srgbClr val="C00000"/>
            </a:solidFill>
          </a:ln>
        </p:spPr>
      </p:pic>
    </p:spTree>
    <p:extLst>
      <p:ext uri="{BB962C8B-B14F-4D97-AF65-F5344CB8AC3E}">
        <p14:creationId xmlns:p14="http://schemas.microsoft.com/office/powerpoint/2010/main" val="42467375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Recall with our previous idea</a:t>
            </a:r>
            <a:endParaRPr lang="he-IL"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423160" y="1673352"/>
                <a:ext cx="9081452" cy="5184648"/>
              </a:xfrm>
            </p:spPr>
            <p:txBody>
              <a:bodyPr>
                <a:normAutofit/>
              </a:bodyPr>
              <a:lstStyle/>
              <a:p>
                <a:pPr marL="0" indent="0" algn="l">
                  <a:buNone/>
                </a:pPr>
                <a:r>
                  <a:rPr lang="en-US" sz="2000" b="1" dirty="0" smtClean="0"/>
                  <a:t>Having </a:t>
                </a:r>
                <a14:m>
                  <m:oMath xmlns:m="http://schemas.openxmlformats.org/officeDocument/2006/math">
                    <m:r>
                      <a:rPr lang="en-US" sz="2000" b="1" i="1" smtClean="0">
                        <a:latin typeface="Cambria Math" panose="02040503050406030204" pitchFamily="18" charset="0"/>
                      </a:rPr>
                      <m:t>𝑾</m:t>
                    </m:r>
                  </m:oMath>
                </a14:m>
                <a:r>
                  <a:rPr lang="en-US" sz="2000" b="1" dirty="0" smtClean="0"/>
                  <a:t>, </a:t>
                </a:r>
                <a:r>
                  <a:rPr lang="en-US" sz="2000" b="1" dirty="0" smtClean="0">
                    <a:solidFill>
                      <a:schemeClr val="tx1"/>
                    </a:solidFill>
                  </a:rPr>
                  <a:t>for round </a:t>
                </a:r>
                <a14:m>
                  <m:oMath xmlns:m="http://schemas.openxmlformats.org/officeDocument/2006/math">
                    <m:r>
                      <a:rPr lang="en-US" sz="2000" b="1" i="1" dirty="0" smtClean="0">
                        <a:solidFill>
                          <a:schemeClr val="tx1"/>
                        </a:solidFill>
                        <a:latin typeface="Cambria Math" panose="02040503050406030204" pitchFamily="18" charset="0"/>
                      </a:rPr>
                      <m:t>𝒊</m:t>
                    </m:r>
                  </m:oMath>
                </a14:m>
                <a:r>
                  <a:rPr lang="en-US" sz="2000" b="1" dirty="0" smtClean="0">
                    <a:solidFill>
                      <a:schemeClr val="tx1"/>
                    </a:solidFill>
                  </a:rPr>
                  <a:t> in range </a:t>
                </a:r>
                <a14:m>
                  <m:oMath xmlns:m="http://schemas.openxmlformats.org/officeDocument/2006/math">
                    <m:r>
                      <a:rPr lang="en-US" sz="2000" b="1" i="1" dirty="0" smtClean="0">
                        <a:solidFill>
                          <a:schemeClr val="tx1"/>
                        </a:solidFill>
                        <a:latin typeface="Cambria Math" panose="02040503050406030204" pitchFamily="18" charset="0"/>
                      </a:rPr>
                      <m:t>(</m:t>
                    </m:r>
                    <m:r>
                      <a:rPr lang="en-US" sz="2000" b="1" i="1" dirty="0" smtClean="0">
                        <a:solidFill>
                          <a:schemeClr val="tx1"/>
                        </a:solidFill>
                        <a:latin typeface="Cambria Math" panose="02040503050406030204" pitchFamily="18" charset="0"/>
                      </a:rPr>
                      <m:t>𝟎</m:t>
                    </m:r>
                    <m:r>
                      <a:rPr lang="en-US" sz="2000" b="1" i="1" dirty="0" smtClean="0">
                        <a:solidFill>
                          <a:schemeClr val="tx1"/>
                        </a:solidFill>
                        <a:latin typeface="Cambria Math" panose="02040503050406030204" pitchFamily="18" charset="0"/>
                      </a:rPr>
                      <m:t>, </m:t>
                    </m:r>
                    <m:r>
                      <a:rPr lang="en-US" sz="2000" b="1" i="1" dirty="0" smtClean="0">
                        <a:solidFill>
                          <a:schemeClr val="tx1"/>
                        </a:solidFill>
                        <a:latin typeface="Cambria Math" panose="02040503050406030204" pitchFamily="18" charset="0"/>
                      </a:rPr>
                      <m:t>𝒌</m:t>
                    </m:r>
                    <m:r>
                      <a:rPr lang="en-US" sz="2000" b="1" i="1" dirty="0" smtClean="0">
                        <a:solidFill>
                          <a:schemeClr val="tx1"/>
                        </a:solidFill>
                        <a:latin typeface="Cambria Math" panose="02040503050406030204" pitchFamily="18" charset="0"/>
                      </a:rPr>
                      <m:t>)</m:t>
                    </m:r>
                  </m:oMath>
                </a14:m>
                <a:r>
                  <a:rPr lang="en-US" sz="2000" b="1" dirty="0" smtClean="0">
                    <a:solidFill>
                      <a:schemeClr val="tx1"/>
                    </a:solidFill>
                  </a:rPr>
                  <a:t>:</a:t>
                </a:r>
                <a:endParaRPr lang="en-US" sz="2000" b="1" dirty="0">
                  <a:solidFill>
                    <a:schemeClr val="tx1"/>
                  </a:solidFill>
                </a:endParaRPr>
              </a:p>
              <a:p>
                <a:pPr marL="0" indent="0" algn="l">
                  <a:buNone/>
                </a:pPr>
                <a:r>
                  <a:rPr lang="en-US" sz="2000" b="1" dirty="0" smtClean="0"/>
                  <a:t>(A)- </a:t>
                </a:r>
                <a:r>
                  <a:rPr lang="en-US" sz="2000" dirty="0" smtClean="0"/>
                  <a:t>Start with the bipartite graph, </a:t>
                </a:r>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𝐺</m:t>
                        </m:r>
                      </m:e>
                      <m:sub>
                        <m:r>
                          <a:rPr lang="en-US" sz="2000" b="0" i="1" smtClean="0">
                            <a:latin typeface="Cambria Math" panose="02040503050406030204" pitchFamily="18" charset="0"/>
                          </a:rPr>
                          <m:t>𝑖</m:t>
                        </m:r>
                      </m:sub>
                    </m:sSub>
                  </m:oMath>
                </a14:m>
                <a:r>
                  <a:rPr lang="en-US" sz="2000" dirty="0" smtClean="0"/>
                  <a:t>, which has a perfect match. We know it doesn’t have cycles of length </a:t>
                </a:r>
                <a14:m>
                  <m:oMath xmlns:m="http://schemas.openxmlformats.org/officeDocument/2006/math">
                    <m:r>
                      <a:rPr lang="en-US" sz="2000" b="0" i="1" dirty="0" smtClean="0">
                        <a:latin typeface="Cambria Math" panose="02040503050406030204" pitchFamily="18" charset="0"/>
                      </a:rPr>
                      <m:t>≤</m:t>
                    </m:r>
                    <m:sSup>
                      <m:sSupPr>
                        <m:ctrlPr>
                          <a:rPr lang="en-US" sz="2000" b="0" i="1" dirty="0" smtClean="0">
                            <a:latin typeface="Cambria Math" panose="02040503050406030204" pitchFamily="18" charset="0"/>
                          </a:rPr>
                        </m:ctrlPr>
                      </m:sSupPr>
                      <m:e>
                        <m:r>
                          <a:rPr lang="en-US" sz="2000" i="1" dirty="0" smtClean="0">
                            <a:latin typeface="Cambria Math" panose="02040503050406030204" pitchFamily="18" charset="0"/>
                          </a:rPr>
                          <m:t>2</m:t>
                        </m:r>
                      </m:e>
                      <m:sup>
                        <m:r>
                          <a:rPr lang="en-US" sz="2000" b="0" i="1" dirty="0" smtClean="0">
                            <a:latin typeface="Cambria Math" panose="02040503050406030204" pitchFamily="18" charset="0"/>
                          </a:rPr>
                          <m:t>𝑖</m:t>
                        </m:r>
                        <m:r>
                          <a:rPr lang="en-US" sz="2000" b="0" i="1" dirty="0" smtClean="0">
                            <a:latin typeface="Cambria Math" panose="02040503050406030204" pitchFamily="18" charset="0"/>
                          </a:rPr>
                          <m:t>+</m:t>
                        </m:r>
                        <m:r>
                          <a:rPr lang="en-US" sz="2000" b="0" i="1" dirty="0" smtClean="0">
                            <a:latin typeface="Cambria Math" panose="02040503050406030204" pitchFamily="18" charset="0"/>
                          </a:rPr>
                          <m:t>1</m:t>
                        </m:r>
                      </m:sup>
                    </m:sSup>
                  </m:oMath>
                </a14:m>
                <a:r>
                  <a:rPr lang="en-US" sz="2000" dirty="0" smtClean="0"/>
                  <a:t>. The </a:t>
                </a:r>
                <a:r>
                  <a:rPr lang="en-US" sz="2000" b="1" dirty="0" smtClean="0"/>
                  <a:t>Doubling Lemma</a:t>
                </a:r>
                <a:r>
                  <a:rPr lang="en-US" sz="2000" dirty="0" smtClean="0"/>
                  <a:t> immediately tells us it has at most </a:t>
                </a:r>
                <a14:m>
                  <m:oMath xmlns:m="http://schemas.openxmlformats.org/officeDocument/2006/math">
                    <m:r>
                      <m:rPr>
                        <m:sty m:val="p"/>
                      </m:rPr>
                      <a:rPr lang="en-US" sz="2000" b="0" i="0" smtClean="0">
                        <a:latin typeface="Cambria Math" panose="02040503050406030204" pitchFamily="18" charset="0"/>
                      </a:rPr>
                      <m:t>s</m:t>
                    </m:r>
                    <m:r>
                      <a:rPr lang="en-US" sz="2000" b="0" i="0" smtClean="0">
                        <a:latin typeface="Cambria Math" panose="02040503050406030204" pitchFamily="18" charset="0"/>
                      </a:rPr>
                      <m:t>=</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𝑛</m:t>
                        </m:r>
                      </m:e>
                      <m:sup>
                        <m:r>
                          <a:rPr lang="en-US" sz="2000" b="0" i="1" smtClean="0">
                            <a:latin typeface="Cambria Math" panose="02040503050406030204" pitchFamily="18" charset="0"/>
                          </a:rPr>
                          <m:t>4</m:t>
                        </m:r>
                      </m:sup>
                    </m:sSup>
                  </m:oMath>
                </a14:m>
                <a:r>
                  <a:rPr lang="en-US" sz="2000" dirty="0" smtClean="0"/>
                  <a:t> cycles of length </a:t>
                </a:r>
                <a14:m>
                  <m:oMath xmlns:m="http://schemas.openxmlformats.org/officeDocument/2006/math">
                    <m:r>
                      <a:rPr lang="en-US" sz="2000" b="0" i="1" dirty="0" smtClean="0">
                        <a:latin typeface="Cambria Math" panose="02040503050406030204" pitchFamily="18" charset="0"/>
                      </a:rPr>
                      <m:t>≤</m:t>
                    </m:r>
                    <m:sSup>
                      <m:sSupPr>
                        <m:ctrlPr>
                          <a:rPr lang="en-US" sz="2000" b="0" i="1" dirty="0" smtClean="0">
                            <a:latin typeface="Cambria Math" panose="02040503050406030204" pitchFamily="18" charset="0"/>
                          </a:rPr>
                        </m:ctrlPr>
                      </m:sSupPr>
                      <m:e>
                        <m:r>
                          <a:rPr lang="en-US" sz="2000" b="0" i="1" dirty="0" smtClean="0">
                            <a:latin typeface="Cambria Math" panose="02040503050406030204" pitchFamily="18" charset="0"/>
                          </a:rPr>
                          <m:t>2</m:t>
                        </m:r>
                      </m:e>
                      <m:sup>
                        <m:r>
                          <a:rPr lang="en-US" sz="2000" b="0" i="1" dirty="0" smtClean="0">
                            <a:latin typeface="Cambria Math" panose="02040503050406030204" pitchFamily="18" charset="0"/>
                          </a:rPr>
                          <m:t>𝑖</m:t>
                        </m:r>
                        <m:r>
                          <a:rPr lang="en-US" sz="2000" b="0" i="1" dirty="0" smtClean="0">
                            <a:latin typeface="Cambria Math" panose="02040503050406030204" pitchFamily="18" charset="0"/>
                          </a:rPr>
                          <m:t>+</m:t>
                        </m:r>
                        <m:r>
                          <a:rPr lang="en-US" sz="2000" b="0" i="1" dirty="0" smtClean="0">
                            <a:latin typeface="Cambria Math" panose="02040503050406030204" pitchFamily="18" charset="0"/>
                          </a:rPr>
                          <m:t>2</m:t>
                        </m:r>
                      </m:sup>
                    </m:sSup>
                  </m:oMath>
                </a14:m>
                <a:r>
                  <a:rPr lang="en-US" sz="2000" dirty="0" smtClean="0"/>
                  <a:t>.</a:t>
                </a:r>
              </a:p>
              <a:p>
                <a:pPr marL="0" indent="0" algn="l">
                  <a:buNone/>
                </a:pPr>
                <a:r>
                  <a:rPr lang="en-US" sz="2000" b="1" dirty="0" smtClean="0"/>
                  <a:t>(B)- </a:t>
                </a:r>
                <a:r>
                  <a:rPr lang="en-US" sz="2000" dirty="0" smtClean="0"/>
                  <a:t>Hence, we know there’s a weight function  </a:t>
                </a:r>
                <a14:m>
                  <m:oMath xmlns:m="http://schemas.openxmlformats.org/officeDocument/2006/math">
                    <m:sSub>
                      <m:sSubPr>
                        <m:ctrlPr>
                          <a:rPr lang="en-US" sz="2000" b="0" i="1" smtClean="0">
                            <a:latin typeface="Cambria Math" panose="02040503050406030204" pitchFamily="18" charset="0"/>
                          </a:rPr>
                        </m:ctrlPr>
                      </m:sSubPr>
                      <m:e>
                        <m:r>
                          <m:rPr>
                            <m:sty m:val="p"/>
                          </m:rPr>
                          <a:rPr lang="en-US" sz="2000" b="0" i="0" smtClean="0">
                            <a:latin typeface="Cambria Math" panose="02040503050406030204" pitchFamily="18" charset="0"/>
                          </a:rPr>
                          <m:t>w</m:t>
                        </m:r>
                      </m:e>
                      <m:sub>
                        <m:r>
                          <m:rPr>
                            <m:sty m:val="p"/>
                          </m:rPr>
                          <a:rPr lang="en-US" sz="2000" b="0" i="0" smtClean="0">
                            <a:latin typeface="Cambria Math" panose="02040503050406030204" pitchFamily="18" charset="0"/>
                          </a:rPr>
                          <m:t>i</m:t>
                        </m:r>
                      </m:sub>
                    </m:sSub>
                    <m:r>
                      <a:rPr lang="en-US" sz="2000" b="0" i="1" smtClean="0">
                        <a:latin typeface="Cambria Math" panose="02040503050406030204" pitchFamily="18" charset="0"/>
                      </a:rPr>
                      <m:t>∈</m:t>
                    </m:r>
                    <m:r>
                      <a:rPr lang="en-US" sz="2000" b="1" i="1">
                        <a:latin typeface="Cambria Math" panose="02040503050406030204" pitchFamily="18" charset="0"/>
                      </a:rPr>
                      <m:t>𝑾</m:t>
                    </m:r>
                  </m:oMath>
                </a14:m>
                <a:r>
                  <a:rPr lang="en-US" sz="2000" dirty="0" smtClean="0"/>
                  <a:t>, forcing </a:t>
                </a:r>
                <a:r>
                  <a:rPr lang="en-US" sz="2000" dirty="0" err="1" smtClean="0"/>
                  <a:t>n.z.c</a:t>
                </a:r>
                <a:r>
                  <a:rPr lang="en-US" sz="2000" dirty="0" smtClean="0"/>
                  <a:t>. to all of those cycles (</a:t>
                </a:r>
                <a:r>
                  <a:rPr lang="en-US" sz="2000" b="1" dirty="0" smtClean="0"/>
                  <a:t>The Feasible Lemma</a:t>
                </a:r>
                <a:r>
                  <a:rPr lang="en-US" sz="2000" dirty="0" smtClean="0"/>
                  <a:t>).</a:t>
                </a:r>
              </a:p>
              <a:p>
                <a:pPr marL="0" indent="0" algn="l">
                  <a:buNone/>
                </a:pPr>
                <a:r>
                  <a:rPr lang="en-US" sz="2000" b="1" dirty="0"/>
                  <a:t>(C)- </a:t>
                </a:r>
                <a:r>
                  <a:rPr lang="en-US" sz="2000" dirty="0"/>
                  <a:t>Now, assume there’s a black box, that given</a:t>
                </a:r>
                <a14:m>
                  <m:oMath xmlns:m="http://schemas.openxmlformats.org/officeDocument/2006/math">
                    <m:r>
                      <a:rPr lang="en-US" sz="2000" i="1">
                        <a:latin typeface="Cambria Math" panose="02040503050406030204" pitchFamily="18" charset="0"/>
                      </a:rPr>
                      <m:t> </m:t>
                    </m:r>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𝐺</m:t>
                        </m:r>
                      </m:e>
                      <m:sub>
                        <m:r>
                          <a:rPr lang="en-US" sz="2000" b="0" i="1" smtClean="0">
                            <a:latin typeface="Cambria Math" panose="02040503050406030204" pitchFamily="18" charset="0"/>
                          </a:rPr>
                          <m:t>𝑖</m:t>
                        </m:r>
                      </m:sub>
                    </m:sSub>
                    <m:r>
                      <a:rPr lang="en-US" sz="2000" i="1">
                        <a:latin typeface="Cambria Math" panose="02040503050406030204" pitchFamily="18" charset="0"/>
                      </a:rPr>
                      <m:t>, </m:t>
                    </m:r>
                    <m:sSub>
                      <m:sSubPr>
                        <m:ctrlPr>
                          <a:rPr lang="en-US" sz="2000" i="1">
                            <a:latin typeface="Cambria Math" panose="02040503050406030204" pitchFamily="18" charset="0"/>
                          </a:rPr>
                        </m:ctrlPr>
                      </m:sSubPr>
                      <m:e>
                        <m:r>
                          <a:rPr lang="en-US" sz="2000" i="1">
                            <a:latin typeface="Cambria Math" panose="02040503050406030204" pitchFamily="18" charset="0"/>
                          </a:rPr>
                          <m:t>𝑤</m:t>
                        </m:r>
                      </m:e>
                      <m:sub>
                        <m:r>
                          <a:rPr lang="en-US" sz="2000" b="0" i="1" smtClean="0">
                            <a:latin typeface="Cambria Math" panose="02040503050406030204" pitchFamily="18" charset="0"/>
                          </a:rPr>
                          <m:t>𝑖</m:t>
                        </m:r>
                      </m:sub>
                    </m:sSub>
                    <m:r>
                      <a:rPr lang="en-US" sz="2000" b="0" i="1" smtClean="0">
                        <a:latin typeface="Cambria Math" panose="02040503050406030204" pitchFamily="18" charset="0"/>
                      </a:rPr>
                      <m:t>)</m:t>
                    </m:r>
                  </m:oMath>
                </a14:m>
                <a:r>
                  <a:rPr lang="en-US" sz="2000" dirty="0"/>
                  <a:t> outputs a new graph, </a:t>
                </a:r>
                <a14:m>
                  <m:oMath xmlns:m="http://schemas.openxmlformats.org/officeDocument/2006/math">
                    <m:sSub>
                      <m:sSubPr>
                        <m:ctrlPr>
                          <a:rPr lang="en-US" sz="2000" b="1" i="1">
                            <a:latin typeface="Cambria Math" panose="02040503050406030204" pitchFamily="18" charset="0"/>
                          </a:rPr>
                        </m:ctrlPr>
                      </m:sSubPr>
                      <m:e>
                        <m:r>
                          <a:rPr lang="en-US" sz="2000" b="1" i="1">
                            <a:latin typeface="Cambria Math" panose="02040503050406030204" pitchFamily="18" charset="0"/>
                          </a:rPr>
                          <m:t>𝑮</m:t>
                        </m:r>
                      </m:e>
                      <m:sub>
                        <m:r>
                          <a:rPr lang="en-US" sz="2000" b="1" i="1" smtClean="0">
                            <a:latin typeface="Cambria Math" panose="02040503050406030204" pitchFamily="18" charset="0"/>
                          </a:rPr>
                          <m:t>𝒊</m:t>
                        </m:r>
                        <m:r>
                          <a:rPr lang="en-US" sz="2000" b="1" i="1" smtClean="0">
                            <a:latin typeface="Cambria Math" panose="02040503050406030204" pitchFamily="18" charset="0"/>
                          </a:rPr>
                          <m:t>+</m:t>
                        </m:r>
                        <m:r>
                          <a:rPr lang="en-US" sz="2000" b="1" i="1" smtClean="0">
                            <a:latin typeface="Cambria Math" panose="02040503050406030204" pitchFamily="18" charset="0"/>
                          </a:rPr>
                          <m:t>𝟏</m:t>
                        </m:r>
                      </m:sub>
                    </m:sSub>
                  </m:oMath>
                </a14:m>
                <a:r>
                  <a:rPr lang="en-US" sz="2000" dirty="0"/>
                  <a:t>, without those cycles, while preserving the existence of some Perfect Matching. </a:t>
                </a:r>
              </a:p>
              <a:p>
                <a:pPr marL="0" indent="0" algn="l">
                  <a:buNone/>
                </a:pPr>
                <a:r>
                  <a:rPr lang="en-US" sz="2000" b="1" dirty="0" smtClean="0"/>
                  <a:t>(D)- </a:t>
                </a:r>
                <a:r>
                  <a:rPr lang="en-US" sz="2000" dirty="0" smtClean="0"/>
                  <a:t>We achieve a new graph, </a:t>
                </a:r>
                <a14:m>
                  <m:oMath xmlns:m="http://schemas.openxmlformats.org/officeDocument/2006/math">
                    <m:sSub>
                      <m:sSubPr>
                        <m:ctrlPr>
                          <a:rPr lang="en-US" sz="2000" b="1" i="1">
                            <a:latin typeface="Cambria Math" panose="02040503050406030204" pitchFamily="18" charset="0"/>
                          </a:rPr>
                        </m:ctrlPr>
                      </m:sSubPr>
                      <m:e>
                        <m:r>
                          <a:rPr lang="en-US" sz="2000" b="1" i="1">
                            <a:latin typeface="Cambria Math" panose="02040503050406030204" pitchFamily="18" charset="0"/>
                          </a:rPr>
                          <m:t>𝑮</m:t>
                        </m:r>
                      </m:e>
                      <m:sub>
                        <m:r>
                          <a:rPr lang="en-US" sz="2000" b="1" i="1">
                            <a:latin typeface="Cambria Math" panose="02040503050406030204" pitchFamily="18" charset="0"/>
                          </a:rPr>
                          <m:t>𝒊</m:t>
                        </m:r>
                        <m:r>
                          <a:rPr lang="en-US" sz="2000" b="1" i="1">
                            <a:latin typeface="Cambria Math" panose="02040503050406030204" pitchFamily="18" charset="0"/>
                          </a:rPr>
                          <m:t>+</m:t>
                        </m:r>
                        <m:r>
                          <a:rPr lang="en-US" sz="2000" b="1" i="1">
                            <a:latin typeface="Cambria Math" panose="02040503050406030204" pitchFamily="18" charset="0"/>
                          </a:rPr>
                          <m:t>𝟏</m:t>
                        </m:r>
                      </m:sub>
                    </m:sSub>
                  </m:oMath>
                </a14:m>
                <a:r>
                  <a:rPr lang="en-US" sz="2000" dirty="0" smtClean="0"/>
                  <a:t>,  with no cycles of length </a:t>
                </a:r>
                <a14:m>
                  <m:oMath xmlns:m="http://schemas.openxmlformats.org/officeDocument/2006/math">
                    <m:r>
                      <a:rPr lang="en-US" sz="2000" b="0" i="1" dirty="0" smtClean="0">
                        <a:latin typeface="Cambria Math" panose="02040503050406030204" pitchFamily="18" charset="0"/>
                      </a:rPr>
                      <m:t>≤</m:t>
                    </m:r>
                    <m:sSup>
                      <m:sSupPr>
                        <m:ctrlPr>
                          <a:rPr lang="en-US" sz="2000" b="0" i="1" dirty="0" smtClean="0">
                            <a:latin typeface="Cambria Math" panose="02040503050406030204" pitchFamily="18" charset="0"/>
                          </a:rPr>
                        </m:ctrlPr>
                      </m:sSupPr>
                      <m:e>
                        <m:r>
                          <a:rPr lang="en-US" sz="2000" b="0" i="1" dirty="0" smtClean="0">
                            <a:latin typeface="Cambria Math" panose="02040503050406030204" pitchFamily="18" charset="0"/>
                          </a:rPr>
                          <m:t>2</m:t>
                        </m:r>
                      </m:e>
                      <m:sup>
                        <m:r>
                          <a:rPr lang="en-US" sz="2000" b="0" i="1" dirty="0" smtClean="0">
                            <a:latin typeface="Cambria Math" panose="02040503050406030204" pitchFamily="18" charset="0"/>
                          </a:rPr>
                          <m:t>𝑖</m:t>
                        </m:r>
                        <m:r>
                          <a:rPr lang="en-US" sz="2000" b="0" i="1" dirty="0" smtClean="0">
                            <a:latin typeface="Cambria Math" panose="02040503050406030204" pitchFamily="18" charset="0"/>
                          </a:rPr>
                          <m:t>+</m:t>
                        </m:r>
                        <m:r>
                          <a:rPr lang="en-US" sz="2000" b="0" i="1" dirty="0" smtClean="0">
                            <a:latin typeface="Cambria Math" panose="02040503050406030204" pitchFamily="18" charset="0"/>
                          </a:rPr>
                          <m:t>2</m:t>
                        </m:r>
                      </m:sup>
                    </m:sSup>
                  </m:oMath>
                </a14:m>
                <a:r>
                  <a:rPr lang="en-US" sz="2000" dirty="0" smtClean="0"/>
                  <a:t>, which still has a perfect match.</a:t>
                </a:r>
              </a:p>
              <a:p>
                <a:pPr marL="0" indent="0" algn="l">
                  <a:buNone/>
                </a:pPr>
                <a:endParaRPr lang="en-US" sz="2000" dirty="0"/>
              </a:p>
              <a:p>
                <a:pPr marL="0" indent="0" algn="l">
                  <a:buNone/>
                </a:pPr>
                <a:endParaRPr lang="en-US" sz="2000" dirty="0"/>
              </a:p>
              <a:p>
                <a:pPr marL="0" indent="0" algn="l">
                  <a:buNone/>
                </a:pPr>
                <a:endParaRPr lang="en-US" sz="2000"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423160" y="1673352"/>
                <a:ext cx="9081452" cy="5184648"/>
              </a:xfrm>
              <a:blipFill>
                <a:blip r:embed="rId2"/>
                <a:stretch>
                  <a:fillRect l="-672" t="-706"/>
                </a:stretch>
              </a:blipFill>
            </p:spPr>
            <p:txBody>
              <a:bodyPr/>
              <a:lstStyle/>
              <a:p>
                <a:r>
                  <a:rPr lang="he-IL">
                    <a:noFill/>
                  </a:rPr>
                  <a:t> </a:t>
                </a:r>
              </a:p>
            </p:txBody>
          </p:sp>
        </mc:Fallback>
      </mc:AlternateContent>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7849" y="4029456"/>
            <a:ext cx="809611" cy="652085"/>
          </a:xfrm>
          <a:prstGeom prst="rect">
            <a:avLst/>
          </a:prstGeom>
        </p:spPr>
      </p:pic>
    </p:spTree>
    <p:extLst>
      <p:ext uri="{BB962C8B-B14F-4D97-AF65-F5344CB8AC3E}">
        <p14:creationId xmlns:p14="http://schemas.microsoft.com/office/powerpoint/2010/main" val="13282710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Complete Idea</a:t>
            </a:r>
            <a:endParaRPr lang="he-IL"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423160" y="1673352"/>
                <a:ext cx="9081452" cy="5184648"/>
              </a:xfrm>
            </p:spPr>
            <p:txBody>
              <a:bodyPr>
                <a:normAutofit/>
              </a:bodyPr>
              <a:lstStyle/>
              <a:p>
                <a:pPr marL="0" indent="0" algn="l">
                  <a:buNone/>
                </a:pPr>
                <a:r>
                  <a:rPr lang="en-US" sz="2000" b="1" dirty="0" smtClean="0"/>
                  <a:t>Having </a:t>
                </a:r>
                <a14:m>
                  <m:oMath xmlns:m="http://schemas.openxmlformats.org/officeDocument/2006/math">
                    <m:r>
                      <a:rPr lang="en-US" sz="2000" b="1" i="1" smtClean="0">
                        <a:latin typeface="Cambria Math" panose="02040503050406030204" pitchFamily="18" charset="0"/>
                      </a:rPr>
                      <m:t>𝑾</m:t>
                    </m:r>
                  </m:oMath>
                </a14:m>
                <a:r>
                  <a:rPr lang="en-US" sz="2000" b="1" dirty="0" smtClean="0"/>
                  <a:t>, </a:t>
                </a:r>
                <a:r>
                  <a:rPr lang="en-US" sz="2000" b="1" dirty="0" smtClean="0">
                    <a:solidFill>
                      <a:schemeClr val="tx1"/>
                    </a:solidFill>
                  </a:rPr>
                  <a:t>for round </a:t>
                </a:r>
                <a14:m>
                  <m:oMath xmlns:m="http://schemas.openxmlformats.org/officeDocument/2006/math">
                    <m:r>
                      <a:rPr lang="en-US" sz="2000" b="1" i="1" dirty="0" smtClean="0">
                        <a:solidFill>
                          <a:schemeClr val="tx1"/>
                        </a:solidFill>
                        <a:latin typeface="Cambria Math" panose="02040503050406030204" pitchFamily="18" charset="0"/>
                      </a:rPr>
                      <m:t>𝒊</m:t>
                    </m:r>
                  </m:oMath>
                </a14:m>
                <a:r>
                  <a:rPr lang="en-US" sz="2000" b="1" dirty="0" smtClean="0">
                    <a:solidFill>
                      <a:schemeClr val="tx1"/>
                    </a:solidFill>
                  </a:rPr>
                  <a:t> in range </a:t>
                </a:r>
                <a14:m>
                  <m:oMath xmlns:m="http://schemas.openxmlformats.org/officeDocument/2006/math">
                    <m:r>
                      <a:rPr lang="en-US" sz="2000" b="1" i="1" dirty="0" smtClean="0">
                        <a:solidFill>
                          <a:schemeClr val="tx1"/>
                        </a:solidFill>
                        <a:latin typeface="Cambria Math" panose="02040503050406030204" pitchFamily="18" charset="0"/>
                      </a:rPr>
                      <m:t>(</m:t>
                    </m:r>
                    <m:r>
                      <a:rPr lang="en-US" sz="2000" b="1" i="1" dirty="0" smtClean="0">
                        <a:solidFill>
                          <a:schemeClr val="tx1"/>
                        </a:solidFill>
                        <a:latin typeface="Cambria Math" panose="02040503050406030204" pitchFamily="18" charset="0"/>
                      </a:rPr>
                      <m:t>𝟎</m:t>
                    </m:r>
                    <m:r>
                      <a:rPr lang="en-US" sz="2000" b="1" i="1" dirty="0" smtClean="0">
                        <a:solidFill>
                          <a:schemeClr val="tx1"/>
                        </a:solidFill>
                        <a:latin typeface="Cambria Math" panose="02040503050406030204" pitchFamily="18" charset="0"/>
                      </a:rPr>
                      <m:t>, </m:t>
                    </m:r>
                    <m:r>
                      <a:rPr lang="en-US" sz="2000" b="1" i="1" dirty="0" smtClean="0">
                        <a:solidFill>
                          <a:schemeClr val="tx1"/>
                        </a:solidFill>
                        <a:latin typeface="Cambria Math" panose="02040503050406030204" pitchFamily="18" charset="0"/>
                      </a:rPr>
                      <m:t>𝒌</m:t>
                    </m:r>
                    <m:r>
                      <a:rPr lang="en-US" sz="2000" b="1" i="1" dirty="0" smtClean="0">
                        <a:solidFill>
                          <a:schemeClr val="tx1"/>
                        </a:solidFill>
                        <a:latin typeface="Cambria Math" panose="02040503050406030204" pitchFamily="18" charset="0"/>
                      </a:rPr>
                      <m:t>)</m:t>
                    </m:r>
                  </m:oMath>
                </a14:m>
                <a:r>
                  <a:rPr lang="en-US" sz="2000" b="1" dirty="0" smtClean="0">
                    <a:solidFill>
                      <a:schemeClr val="tx1"/>
                    </a:solidFill>
                  </a:rPr>
                  <a:t>:</a:t>
                </a:r>
                <a:endParaRPr lang="en-US" sz="2000" b="1" dirty="0">
                  <a:solidFill>
                    <a:schemeClr val="tx1"/>
                  </a:solidFill>
                </a:endParaRPr>
              </a:p>
              <a:p>
                <a:pPr marL="0" indent="0" algn="l">
                  <a:buNone/>
                </a:pPr>
                <a:r>
                  <a:rPr lang="en-US" sz="2000" b="1" dirty="0" smtClean="0"/>
                  <a:t>(A)- </a:t>
                </a:r>
                <a:r>
                  <a:rPr lang="en-US" sz="2000" dirty="0" smtClean="0"/>
                  <a:t>Start with the bipartite graph, </a:t>
                </a:r>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𝐺</m:t>
                        </m:r>
                      </m:e>
                      <m:sub>
                        <m:r>
                          <a:rPr lang="en-US" sz="2000" b="0" i="1" smtClean="0">
                            <a:latin typeface="Cambria Math" panose="02040503050406030204" pitchFamily="18" charset="0"/>
                          </a:rPr>
                          <m:t>𝑖</m:t>
                        </m:r>
                      </m:sub>
                    </m:sSub>
                  </m:oMath>
                </a14:m>
                <a:r>
                  <a:rPr lang="en-US" sz="2000" dirty="0" smtClean="0"/>
                  <a:t>, which has a perfect match. We know it doesn’t have cycles of length </a:t>
                </a:r>
                <a14:m>
                  <m:oMath xmlns:m="http://schemas.openxmlformats.org/officeDocument/2006/math">
                    <m:r>
                      <a:rPr lang="en-US" sz="2000" b="0" i="1" dirty="0" smtClean="0">
                        <a:latin typeface="Cambria Math" panose="02040503050406030204" pitchFamily="18" charset="0"/>
                      </a:rPr>
                      <m:t>≤</m:t>
                    </m:r>
                    <m:sSup>
                      <m:sSupPr>
                        <m:ctrlPr>
                          <a:rPr lang="en-US" sz="2000" b="0" i="1" dirty="0" smtClean="0">
                            <a:latin typeface="Cambria Math" panose="02040503050406030204" pitchFamily="18" charset="0"/>
                          </a:rPr>
                        </m:ctrlPr>
                      </m:sSupPr>
                      <m:e>
                        <m:r>
                          <a:rPr lang="en-US" sz="2000" i="1" dirty="0" smtClean="0">
                            <a:latin typeface="Cambria Math" panose="02040503050406030204" pitchFamily="18" charset="0"/>
                          </a:rPr>
                          <m:t>2</m:t>
                        </m:r>
                      </m:e>
                      <m:sup>
                        <m:r>
                          <a:rPr lang="en-US" sz="2000" b="0" i="1" dirty="0" smtClean="0">
                            <a:latin typeface="Cambria Math" panose="02040503050406030204" pitchFamily="18" charset="0"/>
                          </a:rPr>
                          <m:t>𝑖</m:t>
                        </m:r>
                        <m:r>
                          <a:rPr lang="en-US" sz="2000" b="0" i="1" dirty="0" smtClean="0">
                            <a:latin typeface="Cambria Math" panose="02040503050406030204" pitchFamily="18" charset="0"/>
                          </a:rPr>
                          <m:t>+</m:t>
                        </m:r>
                        <m:r>
                          <a:rPr lang="en-US" sz="2000" b="0" i="1" dirty="0" smtClean="0">
                            <a:latin typeface="Cambria Math" panose="02040503050406030204" pitchFamily="18" charset="0"/>
                          </a:rPr>
                          <m:t>1</m:t>
                        </m:r>
                      </m:sup>
                    </m:sSup>
                  </m:oMath>
                </a14:m>
                <a:r>
                  <a:rPr lang="en-US" sz="2000" dirty="0" smtClean="0"/>
                  <a:t>. The </a:t>
                </a:r>
                <a:r>
                  <a:rPr lang="en-US" sz="2000" b="1" dirty="0" smtClean="0"/>
                  <a:t>Doubling Lemma</a:t>
                </a:r>
                <a:r>
                  <a:rPr lang="en-US" sz="2000" dirty="0" smtClean="0"/>
                  <a:t> immediately tells us it has at most </a:t>
                </a:r>
                <a14:m>
                  <m:oMath xmlns:m="http://schemas.openxmlformats.org/officeDocument/2006/math">
                    <m:r>
                      <m:rPr>
                        <m:sty m:val="p"/>
                      </m:rPr>
                      <a:rPr lang="en-US" sz="2000" b="0" i="0" smtClean="0">
                        <a:latin typeface="Cambria Math" panose="02040503050406030204" pitchFamily="18" charset="0"/>
                      </a:rPr>
                      <m:t>s</m:t>
                    </m:r>
                    <m:r>
                      <a:rPr lang="en-US" sz="2000" b="0" i="0" smtClean="0">
                        <a:latin typeface="Cambria Math" panose="02040503050406030204" pitchFamily="18" charset="0"/>
                      </a:rPr>
                      <m:t>=</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𝑛</m:t>
                        </m:r>
                      </m:e>
                      <m:sup>
                        <m:r>
                          <a:rPr lang="en-US" sz="2000" b="0" i="1" smtClean="0">
                            <a:latin typeface="Cambria Math" panose="02040503050406030204" pitchFamily="18" charset="0"/>
                          </a:rPr>
                          <m:t>4</m:t>
                        </m:r>
                      </m:sup>
                    </m:sSup>
                  </m:oMath>
                </a14:m>
                <a:r>
                  <a:rPr lang="en-US" sz="2000" dirty="0" smtClean="0"/>
                  <a:t> cycles of length </a:t>
                </a:r>
                <a14:m>
                  <m:oMath xmlns:m="http://schemas.openxmlformats.org/officeDocument/2006/math">
                    <m:r>
                      <a:rPr lang="en-US" sz="2000" b="0" i="1" dirty="0" smtClean="0">
                        <a:latin typeface="Cambria Math" panose="02040503050406030204" pitchFamily="18" charset="0"/>
                      </a:rPr>
                      <m:t>≤</m:t>
                    </m:r>
                    <m:sSup>
                      <m:sSupPr>
                        <m:ctrlPr>
                          <a:rPr lang="en-US" sz="2000" b="0" i="1" dirty="0" smtClean="0">
                            <a:latin typeface="Cambria Math" panose="02040503050406030204" pitchFamily="18" charset="0"/>
                          </a:rPr>
                        </m:ctrlPr>
                      </m:sSupPr>
                      <m:e>
                        <m:r>
                          <a:rPr lang="en-US" sz="2000" b="0" i="1" dirty="0" smtClean="0">
                            <a:latin typeface="Cambria Math" panose="02040503050406030204" pitchFamily="18" charset="0"/>
                          </a:rPr>
                          <m:t>2</m:t>
                        </m:r>
                      </m:e>
                      <m:sup>
                        <m:r>
                          <a:rPr lang="en-US" sz="2000" b="0" i="1" dirty="0" smtClean="0">
                            <a:latin typeface="Cambria Math" panose="02040503050406030204" pitchFamily="18" charset="0"/>
                          </a:rPr>
                          <m:t>𝑖</m:t>
                        </m:r>
                        <m:r>
                          <a:rPr lang="en-US" sz="2000" b="0" i="1" dirty="0" smtClean="0">
                            <a:latin typeface="Cambria Math" panose="02040503050406030204" pitchFamily="18" charset="0"/>
                          </a:rPr>
                          <m:t>+</m:t>
                        </m:r>
                        <m:r>
                          <a:rPr lang="en-US" sz="2000" b="0" i="1" dirty="0" smtClean="0">
                            <a:latin typeface="Cambria Math" panose="02040503050406030204" pitchFamily="18" charset="0"/>
                          </a:rPr>
                          <m:t>2</m:t>
                        </m:r>
                      </m:sup>
                    </m:sSup>
                  </m:oMath>
                </a14:m>
                <a:r>
                  <a:rPr lang="en-US" sz="2000" dirty="0" smtClean="0"/>
                  <a:t>.</a:t>
                </a:r>
              </a:p>
              <a:p>
                <a:pPr marL="0" indent="0" algn="l">
                  <a:buNone/>
                </a:pPr>
                <a:r>
                  <a:rPr lang="en-US" sz="2000" b="1" dirty="0" smtClean="0"/>
                  <a:t>(B)- </a:t>
                </a:r>
                <a:r>
                  <a:rPr lang="en-US" sz="2000" dirty="0" smtClean="0"/>
                  <a:t>Hence, we know there’s a weight function  </a:t>
                </a:r>
                <a14:m>
                  <m:oMath xmlns:m="http://schemas.openxmlformats.org/officeDocument/2006/math">
                    <m:sSub>
                      <m:sSubPr>
                        <m:ctrlPr>
                          <a:rPr lang="en-US" sz="2000" b="0" i="1" smtClean="0">
                            <a:latin typeface="Cambria Math" panose="02040503050406030204" pitchFamily="18" charset="0"/>
                          </a:rPr>
                        </m:ctrlPr>
                      </m:sSubPr>
                      <m:e>
                        <m:r>
                          <m:rPr>
                            <m:sty m:val="p"/>
                          </m:rPr>
                          <a:rPr lang="en-US" sz="2000" b="0" i="0" smtClean="0">
                            <a:latin typeface="Cambria Math" panose="02040503050406030204" pitchFamily="18" charset="0"/>
                          </a:rPr>
                          <m:t>w</m:t>
                        </m:r>
                      </m:e>
                      <m:sub>
                        <m:r>
                          <m:rPr>
                            <m:sty m:val="p"/>
                          </m:rPr>
                          <a:rPr lang="en-US" sz="2000" b="0" i="0" smtClean="0">
                            <a:latin typeface="Cambria Math" panose="02040503050406030204" pitchFamily="18" charset="0"/>
                          </a:rPr>
                          <m:t>i</m:t>
                        </m:r>
                      </m:sub>
                    </m:sSub>
                    <m:r>
                      <a:rPr lang="en-US" sz="2000" b="0" i="1" smtClean="0">
                        <a:latin typeface="Cambria Math" panose="02040503050406030204" pitchFamily="18" charset="0"/>
                      </a:rPr>
                      <m:t>∈</m:t>
                    </m:r>
                    <m:r>
                      <a:rPr lang="en-US" sz="2000" b="1" i="1">
                        <a:latin typeface="Cambria Math" panose="02040503050406030204" pitchFamily="18" charset="0"/>
                      </a:rPr>
                      <m:t>𝑾</m:t>
                    </m:r>
                  </m:oMath>
                </a14:m>
                <a:r>
                  <a:rPr lang="en-US" sz="2000" dirty="0" smtClean="0"/>
                  <a:t>, forcing </a:t>
                </a:r>
                <a:r>
                  <a:rPr lang="en-US" sz="2000" dirty="0" err="1" smtClean="0"/>
                  <a:t>n.z.c</a:t>
                </a:r>
                <a:r>
                  <a:rPr lang="en-US" sz="2000" dirty="0" smtClean="0"/>
                  <a:t>. to all of those cycles (</a:t>
                </a:r>
                <a:r>
                  <a:rPr lang="en-US" sz="2000" b="1" dirty="0" smtClean="0"/>
                  <a:t>The Feasible Lemma</a:t>
                </a:r>
                <a:r>
                  <a:rPr lang="en-US" sz="2000" dirty="0" smtClean="0"/>
                  <a:t>).</a:t>
                </a:r>
              </a:p>
              <a:p>
                <a:pPr marL="0" indent="0" algn="l">
                  <a:buNone/>
                </a:pPr>
                <a:r>
                  <a:rPr lang="en-US" sz="2000" b="1" dirty="0" smtClean="0">
                    <a:solidFill>
                      <a:srgbClr val="FF0000"/>
                    </a:solidFill>
                  </a:rPr>
                  <a:t>(C)- </a:t>
                </a:r>
                <a:r>
                  <a:rPr lang="en-US" sz="2000" b="1" dirty="0">
                    <a:solidFill>
                      <a:srgbClr val="FF0000"/>
                    </a:solidFill>
                  </a:rPr>
                  <a:t>Now, </a:t>
                </a:r>
                <a:r>
                  <a:rPr lang="en-US" sz="2000" b="1" dirty="0" smtClean="0">
                    <a:solidFill>
                      <a:srgbClr val="FF0000"/>
                    </a:solidFill>
                  </a:rPr>
                  <a:t>having</a:t>
                </a:r>
                <a14:m>
                  <m:oMath xmlns:m="http://schemas.openxmlformats.org/officeDocument/2006/math">
                    <m:r>
                      <a:rPr lang="en-US" sz="2000" b="1" i="1">
                        <a:solidFill>
                          <a:srgbClr val="FF0000"/>
                        </a:solidFill>
                        <a:latin typeface="Cambria Math" panose="02040503050406030204" pitchFamily="18" charset="0"/>
                      </a:rPr>
                      <m:t> </m:t>
                    </m:r>
                    <m:r>
                      <a:rPr lang="en-US" sz="2000" b="1" i="1" smtClean="0">
                        <a:solidFill>
                          <a:srgbClr val="FF0000"/>
                        </a:solidFill>
                        <a:latin typeface="Cambria Math" panose="02040503050406030204" pitchFamily="18" charset="0"/>
                      </a:rPr>
                      <m:t>(</m:t>
                    </m:r>
                    <m:sSub>
                      <m:sSubPr>
                        <m:ctrlPr>
                          <a:rPr lang="en-US" sz="2000" b="1" i="1">
                            <a:solidFill>
                              <a:srgbClr val="FF0000"/>
                            </a:solidFill>
                            <a:latin typeface="Cambria Math" panose="02040503050406030204" pitchFamily="18" charset="0"/>
                          </a:rPr>
                        </m:ctrlPr>
                      </m:sSubPr>
                      <m:e>
                        <m:r>
                          <a:rPr lang="en-US" sz="2000" b="1" i="1">
                            <a:solidFill>
                              <a:srgbClr val="FF0000"/>
                            </a:solidFill>
                            <a:latin typeface="Cambria Math" panose="02040503050406030204" pitchFamily="18" charset="0"/>
                          </a:rPr>
                          <m:t>𝑮</m:t>
                        </m:r>
                      </m:e>
                      <m:sub>
                        <m:r>
                          <a:rPr lang="en-US" sz="2000" b="1" i="1" smtClean="0">
                            <a:solidFill>
                              <a:srgbClr val="FF0000"/>
                            </a:solidFill>
                            <a:latin typeface="Cambria Math" panose="02040503050406030204" pitchFamily="18" charset="0"/>
                          </a:rPr>
                          <m:t>𝒊</m:t>
                        </m:r>
                      </m:sub>
                    </m:sSub>
                    <m:r>
                      <a:rPr lang="en-US" sz="2000" b="1" i="1">
                        <a:solidFill>
                          <a:srgbClr val="FF0000"/>
                        </a:solidFill>
                        <a:latin typeface="Cambria Math" panose="02040503050406030204" pitchFamily="18" charset="0"/>
                      </a:rPr>
                      <m:t>, </m:t>
                    </m:r>
                    <m:sSub>
                      <m:sSubPr>
                        <m:ctrlPr>
                          <a:rPr lang="en-US" sz="2000" b="1" i="1">
                            <a:solidFill>
                              <a:srgbClr val="FF0000"/>
                            </a:solidFill>
                            <a:latin typeface="Cambria Math" panose="02040503050406030204" pitchFamily="18" charset="0"/>
                          </a:rPr>
                        </m:ctrlPr>
                      </m:sSubPr>
                      <m:e>
                        <m:r>
                          <a:rPr lang="en-US" sz="2000" b="1" i="1">
                            <a:solidFill>
                              <a:srgbClr val="FF0000"/>
                            </a:solidFill>
                            <a:latin typeface="Cambria Math" panose="02040503050406030204" pitchFamily="18" charset="0"/>
                          </a:rPr>
                          <m:t>𝒘</m:t>
                        </m:r>
                      </m:e>
                      <m:sub>
                        <m:r>
                          <a:rPr lang="en-US" sz="2000" b="1" i="1" smtClean="0">
                            <a:solidFill>
                              <a:srgbClr val="FF0000"/>
                            </a:solidFill>
                            <a:latin typeface="Cambria Math" panose="02040503050406030204" pitchFamily="18" charset="0"/>
                          </a:rPr>
                          <m:t>𝒊</m:t>
                        </m:r>
                      </m:sub>
                    </m:sSub>
                    <m:r>
                      <a:rPr lang="en-US" sz="2000" b="1" i="1" smtClean="0">
                        <a:solidFill>
                          <a:srgbClr val="FF0000"/>
                        </a:solidFill>
                        <a:latin typeface="Cambria Math" panose="02040503050406030204" pitchFamily="18" charset="0"/>
                      </a:rPr>
                      <m:t>)</m:t>
                    </m:r>
                  </m:oMath>
                </a14:m>
                <a:r>
                  <a:rPr lang="en-US" sz="2000" b="1" dirty="0" smtClean="0">
                    <a:solidFill>
                      <a:srgbClr val="FF0000"/>
                    </a:solidFill>
                  </a:rPr>
                  <a:t>,</a:t>
                </a:r>
                <a:r>
                  <a:rPr lang="en-US" sz="2000" b="1" dirty="0">
                    <a:solidFill>
                      <a:srgbClr val="FF0000"/>
                    </a:solidFill>
                  </a:rPr>
                  <a:t> </a:t>
                </a:r>
                <a:r>
                  <a:rPr lang="en-US" sz="2000" b="1" dirty="0" smtClean="0">
                    <a:solidFill>
                      <a:srgbClr val="FF0000"/>
                    </a:solidFill>
                  </a:rPr>
                  <a:t>output the derived graph,</a:t>
                </a:r>
              </a:p>
              <a:p>
                <a:pPr marL="0" indent="0" algn="l">
                  <a:buNone/>
                </a:pPr>
                <a:r>
                  <a:rPr lang="en-US" sz="2000" b="1" dirty="0" smtClean="0">
                    <a:solidFill>
                      <a:srgbClr val="FF0000"/>
                    </a:solidFill>
                  </a:rPr>
                  <a:t> </a:t>
                </a:r>
                <a14:m>
                  <m:oMath xmlns:m="http://schemas.openxmlformats.org/officeDocument/2006/math">
                    <m:sSub>
                      <m:sSubPr>
                        <m:ctrlPr>
                          <a:rPr lang="en-US" sz="2000" b="1" i="1">
                            <a:solidFill>
                              <a:srgbClr val="FF0000"/>
                            </a:solidFill>
                            <a:latin typeface="Cambria Math" panose="02040503050406030204" pitchFamily="18" charset="0"/>
                          </a:rPr>
                        </m:ctrlPr>
                      </m:sSubPr>
                      <m:e>
                        <m:r>
                          <a:rPr lang="en-US" sz="2000" b="1" i="1">
                            <a:solidFill>
                              <a:srgbClr val="FF0000"/>
                            </a:solidFill>
                            <a:latin typeface="Cambria Math" panose="02040503050406030204" pitchFamily="18" charset="0"/>
                          </a:rPr>
                          <m:t>𝑮</m:t>
                        </m:r>
                      </m:e>
                      <m:sub>
                        <m:r>
                          <a:rPr lang="en-US" sz="2000" b="1" i="1" smtClean="0">
                            <a:solidFill>
                              <a:srgbClr val="FF0000"/>
                            </a:solidFill>
                            <a:latin typeface="Cambria Math" panose="02040503050406030204" pitchFamily="18" charset="0"/>
                          </a:rPr>
                          <m:t>𝒊</m:t>
                        </m:r>
                        <m:r>
                          <a:rPr lang="en-US" sz="2000" b="1" i="1" smtClean="0">
                            <a:solidFill>
                              <a:srgbClr val="FF0000"/>
                            </a:solidFill>
                            <a:latin typeface="Cambria Math" panose="02040503050406030204" pitchFamily="18" charset="0"/>
                          </a:rPr>
                          <m:t>+</m:t>
                        </m:r>
                        <m:r>
                          <a:rPr lang="en-US" sz="2000" b="1" i="1" smtClean="0">
                            <a:solidFill>
                              <a:srgbClr val="FF0000"/>
                            </a:solidFill>
                            <a:latin typeface="Cambria Math" panose="02040503050406030204" pitchFamily="18" charset="0"/>
                          </a:rPr>
                          <m:t>𝟏</m:t>
                        </m:r>
                      </m:sub>
                    </m:sSub>
                    <m:r>
                      <a:rPr lang="en-US" sz="2000" b="1" i="1" smtClean="0">
                        <a:solidFill>
                          <a:srgbClr val="FF0000"/>
                        </a:solidFill>
                        <a:latin typeface="Cambria Math" panose="02040503050406030204" pitchFamily="18" charset="0"/>
                      </a:rPr>
                      <m:t>=</m:t>
                    </m:r>
                    <m:r>
                      <a:rPr lang="en-US" sz="2000" b="1" i="1" smtClean="0">
                        <a:solidFill>
                          <a:srgbClr val="FF0000"/>
                        </a:solidFill>
                        <a:latin typeface="Cambria Math" panose="02040503050406030204" pitchFamily="18" charset="0"/>
                      </a:rPr>
                      <m:t>𝑫𝒆𝒓𝒊𝒗𝒆𝒅</m:t>
                    </m:r>
                    <m:d>
                      <m:dPr>
                        <m:ctrlPr>
                          <a:rPr lang="en-US" sz="2000" b="1" i="1" smtClean="0">
                            <a:solidFill>
                              <a:srgbClr val="FF0000"/>
                            </a:solidFill>
                            <a:latin typeface="Cambria Math" panose="02040503050406030204" pitchFamily="18" charset="0"/>
                          </a:rPr>
                        </m:ctrlPr>
                      </m:dPr>
                      <m:e>
                        <m:sSub>
                          <m:sSubPr>
                            <m:ctrlPr>
                              <a:rPr lang="en-US" sz="2000" b="1" i="1" smtClean="0">
                                <a:solidFill>
                                  <a:srgbClr val="FF0000"/>
                                </a:solidFill>
                                <a:latin typeface="Cambria Math" panose="02040503050406030204" pitchFamily="18" charset="0"/>
                              </a:rPr>
                            </m:ctrlPr>
                          </m:sSubPr>
                          <m:e>
                            <m:r>
                              <a:rPr lang="en-US" sz="2000" b="1" i="1" smtClean="0">
                                <a:solidFill>
                                  <a:srgbClr val="FF0000"/>
                                </a:solidFill>
                                <a:latin typeface="Cambria Math" panose="02040503050406030204" pitchFamily="18" charset="0"/>
                              </a:rPr>
                              <m:t>𝑮</m:t>
                            </m:r>
                          </m:e>
                          <m:sub>
                            <m:r>
                              <a:rPr lang="en-US" sz="2000" b="1" i="1" smtClean="0">
                                <a:solidFill>
                                  <a:srgbClr val="FF0000"/>
                                </a:solidFill>
                                <a:latin typeface="Cambria Math" panose="02040503050406030204" pitchFamily="18" charset="0"/>
                              </a:rPr>
                              <m:t>𝒊</m:t>
                            </m:r>
                          </m:sub>
                        </m:sSub>
                        <m:r>
                          <a:rPr lang="en-US" sz="2000" b="1" i="1" smtClean="0">
                            <a:solidFill>
                              <a:srgbClr val="FF0000"/>
                            </a:solidFill>
                            <a:latin typeface="Cambria Math" panose="02040503050406030204" pitchFamily="18" charset="0"/>
                          </a:rPr>
                          <m:t>,</m:t>
                        </m:r>
                        <m:sSub>
                          <m:sSubPr>
                            <m:ctrlPr>
                              <a:rPr lang="en-US" sz="2000" b="1" i="1" smtClean="0">
                                <a:solidFill>
                                  <a:srgbClr val="FF0000"/>
                                </a:solidFill>
                                <a:latin typeface="Cambria Math" panose="02040503050406030204" pitchFamily="18" charset="0"/>
                              </a:rPr>
                            </m:ctrlPr>
                          </m:sSubPr>
                          <m:e>
                            <m:r>
                              <a:rPr lang="en-US" sz="2000" b="1" i="1" smtClean="0">
                                <a:solidFill>
                                  <a:srgbClr val="FF0000"/>
                                </a:solidFill>
                                <a:latin typeface="Cambria Math" panose="02040503050406030204" pitchFamily="18" charset="0"/>
                              </a:rPr>
                              <m:t>𝒘</m:t>
                            </m:r>
                          </m:e>
                          <m:sub>
                            <m:r>
                              <a:rPr lang="en-US" sz="2000" b="1" i="1" smtClean="0">
                                <a:solidFill>
                                  <a:srgbClr val="FF0000"/>
                                </a:solidFill>
                                <a:latin typeface="Cambria Math" panose="02040503050406030204" pitchFamily="18" charset="0"/>
                              </a:rPr>
                              <m:t>𝒊</m:t>
                            </m:r>
                          </m:sub>
                        </m:sSub>
                      </m:e>
                    </m:d>
                  </m:oMath>
                </a14:m>
                <a:r>
                  <a:rPr lang="en-US" sz="2000" b="1" dirty="0" smtClean="0">
                    <a:solidFill>
                      <a:srgbClr val="FF0000"/>
                    </a:solidFill>
                  </a:rPr>
                  <a:t>.</a:t>
                </a:r>
              </a:p>
              <a:p>
                <a:pPr marL="0" indent="0" algn="l">
                  <a:buNone/>
                </a:pPr>
                <a:r>
                  <a:rPr lang="en-US" sz="2000" b="1" dirty="0" smtClean="0">
                    <a:solidFill>
                      <a:srgbClr val="FF0000"/>
                    </a:solidFill>
                  </a:rPr>
                  <a:t>- The Key Lemma tells us it doesn’t contain the </a:t>
                </a:r>
                <a:r>
                  <a:rPr lang="en-US" sz="2000" b="1" dirty="0" err="1" smtClean="0">
                    <a:solidFill>
                      <a:srgbClr val="FF0000"/>
                    </a:solidFill>
                  </a:rPr>
                  <a:t>n.z.c</a:t>
                </a:r>
                <a:r>
                  <a:rPr lang="en-US" sz="2000" b="1" dirty="0" smtClean="0">
                    <a:solidFill>
                      <a:srgbClr val="FF0000"/>
                    </a:solidFill>
                  </a:rPr>
                  <a:t>. cycles.</a:t>
                </a:r>
              </a:p>
              <a:p>
                <a:pPr marL="0" indent="0" algn="l">
                  <a:buNone/>
                </a:pPr>
                <a:r>
                  <a:rPr lang="en-US" sz="2000" b="1" dirty="0" smtClean="0">
                    <a:solidFill>
                      <a:srgbClr val="FF0000"/>
                    </a:solidFill>
                  </a:rPr>
                  <a:t>- </a:t>
                </a:r>
                <a14:m>
                  <m:oMath xmlns:m="http://schemas.openxmlformats.org/officeDocument/2006/math">
                    <m:sSub>
                      <m:sSubPr>
                        <m:ctrlPr>
                          <a:rPr lang="en-US" sz="2000" b="1" i="1">
                            <a:solidFill>
                              <a:srgbClr val="FF0000"/>
                            </a:solidFill>
                            <a:latin typeface="Cambria Math" panose="02040503050406030204" pitchFamily="18" charset="0"/>
                          </a:rPr>
                        </m:ctrlPr>
                      </m:sSubPr>
                      <m:e>
                        <m:r>
                          <a:rPr lang="en-US" sz="2000" b="1" i="1">
                            <a:solidFill>
                              <a:srgbClr val="FF0000"/>
                            </a:solidFill>
                            <a:latin typeface="Cambria Math" panose="02040503050406030204" pitchFamily="18" charset="0"/>
                          </a:rPr>
                          <m:t>𝑮</m:t>
                        </m:r>
                      </m:e>
                      <m:sub>
                        <m:r>
                          <a:rPr lang="en-US" sz="2000" b="1" i="1">
                            <a:solidFill>
                              <a:srgbClr val="FF0000"/>
                            </a:solidFill>
                            <a:latin typeface="Cambria Math" panose="02040503050406030204" pitchFamily="18" charset="0"/>
                          </a:rPr>
                          <m:t>𝒊</m:t>
                        </m:r>
                        <m:r>
                          <a:rPr lang="en-US" sz="2000" b="1" i="1">
                            <a:solidFill>
                              <a:srgbClr val="FF0000"/>
                            </a:solidFill>
                            <a:latin typeface="Cambria Math" panose="02040503050406030204" pitchFamily="18" charset="0"/>
                          </a:rPr>
                          <m:t>+</m:t>
                        </m:r>
                        <m:r>
                          <a:rPr lang="en-US" sz="2000" b="1" i="1">
                            <a:solidFill>
                              <a:srgbClr val="FF0000"/>
                            </a:solidFill>
                            <a:latin typeface="Cambria Math" panose="02040503050406030204" pitchFamily="18" charset="0"/>
                          </a:rPr>
                          <m:t>𝟏</m:t>
                        </m:r>
                      </m:sub>
                    </m:sSub>
                  </m:oMath>
                </a14:m>
                <a:r>
                  <a:rPr lang="en-US" sz="2000" b="1" dirty="0" smtClean="0">
                    <a:solidFill>
                      <a:srgbClr val="FF0000"/>
                    </a:solidFill>
                  </a:rPr>
                  <a:t> is the union of all the minimal PMs in </a:t>
                </a:r>
                <a14:m>
                  <m:oMath xmlns:m="http://schemas.openxmlformats.org/officeDocument/2006/math">
                    <m:sSub>
                      <m:sSubPr>
                        <m:ctrlPr>
                          <a:rPr lang="en-US" sz="2000" b="1" i="1">
                            <a:solidFill>
                              <a:srgbClr val="FF0000"/>
                            </a:solidFill>
                            <a:latin typeface="Cambria Math" panose="02040503050406030204" pitchFamily="18" charset="0"/>
                          </a:rPr>
                        </m:ctrlPr>
                      </m:sSubPr>
                      <m:e>
                        <m:r>
                          <a:rPr lang="en-US" sz="2000" b="1" i="1">
                            <a:solidFill>
                              <a:srgbClr val="FF0000"/>
                            </a:solidFill>
                            <a:latin typeface="Cambria Math" panose="02040503050406030204" pitchFamily="18" charset="0"/>
                          </a:rPr>
                          <m:t>𝑮</m:t>
                        </m:r>
                      </m:e>
                      <m:sub>
                        <m:r>
                          <a:rPr lang="en-US" sz="2000" b="1" i="1">
                            <a:solidFill>
                              <a:srgbClr val="FF0000"/>
                            </a:solidFill>
                            <a:latin typeface="Cambria Math" panose="02040503050406030204" pitchFamily="18" charset="0"/>
                          </a:rPr>
                          <m:t>𝒊</m:t>
                        </m:r>
                      </m:sub>
                    </m:sSub>
                  </m:oMath>
                </a14:m>
                <a:r>
                  <a:rPr lang="en-US" sz="2000" b="1" dirty="0" smtClean="0">
                    <a:solidFill>
                      <a:srgbClr val="FF0000"/>
                    </a:solidFill>
                  </a:rPr>
                  <a:t>, hence contains a PM.</a:t>
                </a:r>
                <a:r>
                  <a:rPr lang="en-US" sz="2000" dirty="0" smtClean="0">
                    <a:solidFill>
                      <a:srgbClr val="FF0000"/>
                    </a:solidFill>
                  </a:rPr>
                  <a:t>  </a:t>
                </a:r>
              </a:p>
              <a:p>
                <a:pPr marL="0" indent="0" algn="l">
                  <a:buNone/>
                </a:pPr>
                <a:r>
                  <a:rPr lang="en-US" sz="2000" b="1" dirty="0" smtClean="0"/>
                  <a:t>(D)- </a:t>
                </a:r>
                <a:r>
                  <a:rPr lang="en-US" sz="2000" dirty="0" smtClean="0"/>
                  <a:t>We achieve a new graph, </a:t>
                </a:r>
                <a14:m>
                  <m:oMath xmlns:m="http://schemas.openxmlformats.org/officeDocument/2006/math">
                    <m:sSub>
                      <m:sSubPr>
                        <m:ctrlPr>
                          <a:rPr lang="en-US" sz="2000" b="1" i="1">
                            <a:latin typeface="Cambria Math" panose="02040503050406030204" pitchFamily="18" charset="0"/>
                          </a:rPr>
                        </m:ctrlPr>
                      </m:sSubPr>
                      <m:e>
                        <m:r>
                          <a:rPr lang="en-US" sz="2000" b="1" i="1">
                            <a:latin typeface="Cambria Math" panose="02040503050406030204" pitchFamily="18" charset="0"/>
                          </a:rPr>
                          <m:t>𝑮</m:t>
                        </m:r>
                      </m:e>
                      <m:sub>
                        <m:r>
                          <a:rPr lang="en-US" sz="2000" b="1" i="1">
                            <a:latin typeface="Cambria Math" panose="02040503050406030204" pitchFamily="18" charset="0"/>
                          </a:rPr>
                          <m:t>𝒊</m:t>
                        </m:r>
                        <m:r>
                          <a:rPr lang="en-US" sz="2000" b="1" i="1">
                            <a:latin typeface="Cambria Math" panose="02040503050406030204" pitchFamily="18" charset="0"/>
                          </a:rPr>
                          <m:t>+</m:t>
                        </m:r>
                        <m:r>
                          <a:rPr lang="en-US" sz="2000" b="1" i="1">
                            <a:latin typeface="Cambria Math" panose="02040503050406030204" pitchFamily="18" charset="0"/>
                          </a:rPr>
                          <m:t>𝟏</m:t>
                        </m:r>
                      </m:sub>
                    </m:sSub>
                  </m:oMath>
                </a14:m>
                <a:r>
                  <a:rPr lang="en-US" sz="2000" dirty="0" smtClean="0"/>
                  <a:t>,  with no cycles of length </a:t>
                </a:r>
                <a14:m>
                  <m:oMath xmlns:m="http://schemas.openxmlformats.org/officeDocument/2006/math">
                    <m:r>
                      <a:rPr lang="en-US" sz="2000" b="0" i="1" dirty="0" smtClean="0">
                        <a:latin typeface="Cambria Math" panose="02040503050406030204" pitchFamily="18" charset="0"/>
                      </a:rPr>
                      <m:t>≤</m:t>
                    </m:r>
                    <m:sSup>
                      <m:sSupPr>
                        <m:ctrlPr>
                          <a:rPr lang="en-US" sz="2000" b="0" i="1" dirty="0" smtClean="0">
                            <a:latin typeface="Cambria Math" panose="02040503050406030204" pitchFamily="18" charset="0"/>
                          </a:rPr>
                        </m:ctrlPr>
                      </m:sSupPr>
                      <m:e>
                        <m:r>
                          <a:rPr lang="en-US" sz="2000" b="0" i="1" dirty="0" smtClean="0">
                            <a:latin typeface="Cambria Math" panose="02040503050406030204" pitchFamily="18" charset="0"/>
                          </a:rPr>
                          <m:t>2</m:t>
                        </m:r>
                      </m:e>
                      <m:sup>
                        <m:r>
                          <a:rPr lang="en-US" sz="2000" b="0" i="1" dirty="0" smtClean="0">
                            <a:latin typeface="Cambria Math" panose="02040503050406030204" pitchFamily="18" charset="0"/>
                          </a:rPr>
                          <m:t>𝑖</m:t>
                        </m:r>
                        <m:r>
                          <a:rPr lang="en-US" sz="2000" b="0" i="1" dirty="0" smtClean="0">
                            <a:latin typeface="Cambria Math" panose="02040503050406030204" pitchFamily="18" charset="0"/>
                          </a:rPr>
                          <m:t>+</m:t>
                        </m:r>
                        <m:r>
                          <a:rPr lang="en-US" sz="2000" b="0" i="1" dirty="0" smtClean="0">
                            <a:latin typeface="Cambria Math" panose="02040503050406030204" pitchFamily="18" charset="0"/>
                          </a:rPr>
                          <m:t>2</m:t>
                        </m:r>
                      </m:sup>
                    </m:sSup>
                  </m:oMath>
                </a14:m>
                <a:r>
                  <a:rPr lang="en-US" sz="2000" dirty="0" smtClean="0"/>
                  <a:t>, which still has a perfect match.</a:t>
                </a:r>
              </a:p>
              <a:p>
                <a:pPr marL="0" indent="0" algn="l">
                  <a:buNone/>
                </a:pPr>
                <a:r>
                  <a:rPr lang="en-US" sz="2000" b="1" dirty="0" smtClean="0">
                    <a:solidFill>
                      <a:srgbClr val="00B050"/>
                    </a:solidFill>
                  </a:rPr>
                  <a:t>(END, </a:t>
                </a:r>
                <a:r>
                  <a:rPr lang="en-US" sz="2000" b="1" dirty="0" err="1" smtClean="0">
                    <a:solidFill>
                      <a:srgbClr val="00B050"/>
                    </a:solidFill>
                  </a:rPr>
                  <a:t>i</a:t>
                </a:r>
                <a:r>
                  <a:rPr lang="en-US" sz="2000" b="1" dirty="0" smtClean="0">
                    <a:solidFill>
                      <a:srgbClr val="00B050"/>
                    </a:solidFill>
                  </a:rPr>
                  <a:t>=k-1) </a:t>
                </a:r>
                <a14:m>
                  <m:oMath xmlns:m="http://schemas.openxmlformats.org/officeDocument/2006/math">
                    <m:sSub>
                      <m:sSubPr>
                        <m:ctrlPr>
                          <a:rPr lang="en-US" sz="2000" b="1" i="1">
                            <a:solidFill>
                              <a:srgbClr val="00B050"/>
                            </a:solidFill>
                            <a:latin typeface="Cambria Math" panose="02040503050406030204" pitchFamily="18" charset="0"/>
                          </a:rPr>
                        </m:ctrlPr>
                      </m:sSubPr>
                      <m:e>
                        <m:r>
                          <a:rPr lang="en-US" sz="2000" b="1" i="1">
                            <a:solidFill>
                              <a:srgbClr val="00B050"/>
                            </a:solidFill>
                            <a:latin typeface="Cambria Math" panose="02040503050406030204" pitchFamily="18" charset="0"/>
                          </a:rPr>
                          <m:t>𝑮</m:t>
                        </m:r>
                      </m:e>
                      <m:sub>
                        <m:r>
                          <a:rPr lang="en-US" sz="2000" b="1" i="1" smtClean="0">
                            <a:solidFill>
                              <a:srgbClr val="00B050"/>
                            </a:solidFill>
                            <a:latin typeface="Cambria Math" panose="02040503050406030204" pitchFamily="18" charset="0"/>
                          </a:rPr>
                          <m:t>𝒌</m:t>
                        </m:r>
                      </m:sub>
                    </m:sSub>
                  </m:oMath>
                </a14:m>
                <a:r>
                  <a:rPr lang="en-US" sz="2000" b="1" dirty="0" smtClean="0">
                    <a:solidFill>
                      <a:srgbClr val="00B050"/>
                    </a:solidFill>
                  </a:rPr>
                  <a:t> has no cycles, but has a PM, hence a unique PM. </a:t>
                </a:r>
              </a:p>
              <a:p>
                <a:pPr marL="0" indent="0" algn="l">
                  <a:buNone/>
                </a:pPr>
                <a:endParaRPr lang="en-US" sz="2000" dirty="0"/>
              </a:p>
              <a:p>
                <a:pPr marL="0" indent="0" algn="l">
                  <a:buNone/>
                </a:pPr>
                <a:endParaRPr lang="en-US" sz="2000" dirty="0"/>
              </a:p>
              <a:p>
                <a:pPr marL="0" indent="0" algn="l">
                  <a:buNone/>
                </a:pPr>
                <a:endParaRPr lang="en-US" sz="2000"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423160" y="1673352"/>
                <a:ext cx="9081452" cy="5184648"/>
              </a:xfrm>
              <a:blipFill rotWithShape="0">
                <a:blip r:embed="rId2"/>
                <a:stretch>
                  <a:fillRect l="-672" t="-706" b="-353"/>
                </a:stretch>
              </a:blipFill>
            </p:spPr>
            <p:txBody>
              <a:bodyPr/>
              <a:lstStyle/>
              <a:p>
                <a:r>
                  <a:rPr lang="en-US">
                    <a:noFill/>
                  </a:rPr>
                  <a:t> </a:t>
                </a:r>
              </a:p>
            </p:txBody>
          </p:sp>
        </mc:Fallback>
      </mc:AlternateContent>
    </p:spTree>
    <p:extLst>
      <p:ext uri="{BB962C8B-B14F-4D97-AF65-F5344CB8AC3E}">
        <p14:creationId xmlns:p14="http://schemas.microsoft.com/office/powerpoint/2010/main" val="19974006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Dream formed into… weight function</a:t>
            </a:r>
            <a:endParaRPr lang="he-IL" dirty="0"/>
          </a:p>
        </p:txBody>
      </p:sp>
      <p:sp>
        <p:nvSpPr>
          <p:cNvPr id="3" name="Content Placeholder 2"/>
          <p:cNvSpPr>
            <a:spLocks noGrp="1"/>
          </p:cNvSpPr>
          <p:nvPr>
            <p:ph idx="1"/>
          </p:nvPr>
        </p:nvSpPr>
        <p:spPr>
          <a:xfrm>
            <a:off x="2592925" y="1905000"/>
            <a:ext cx="8915400" cy="4340352"/>
          </a:xfrm>
        </p:spPr>
        <p:txBody>
          <a:bodyPr>
            <a:normAutofit/>
          </a:bodyPr>
          <a:lstStyle/>
          <a:p>
            <a:pPr marL="0" indent="0" algn="l">
              <a:buNone/>
            </a:pPr>
            <a:r>
              <a:rPr lang="en-US" sz="2400" dirty="0" smtClean="0"/>
              <a:t>Notice that the strategy we introduced so far, is very remoted from actually proving that the final construction is indeed correct.</a:t>
            </a:r>
          </a:p>
          <a:p>
            <a:pPr marL="0" indent="0" algn="l">
              <a:buNone/>
            </a:pPr>
            <a:endParaRPr lang="en-US" sz="1200" dirty="0"/>
          </a:p>
          <a:p>
            <a:pPr marL="0" indent="0" algn="l">
              <a:buNone/>
            </a:pPr>
            <a:r>
              <a:rPr lang="en-US" sz="2400" dirty="0" smtClean="0"/>
              <a:t>Before we review the formal proof , we will try to get some general sense about the process of moving from the idea we have just seen, to proving correctness of the final weight function.</a:t>
            </a:r>
          </a:p>
          <a:p>
            <a:pPr marL="0" indent="0" algn="l">
              <a:buNone/>
            </a:pPr>
            <a:endParaRPr lang="en-US" sz="2400" dirty="0"/>
          </a:p>
          <a:p>
            <a:pPr marL="0" indent="0" algn="l">
              <a:buNone/>
            </a:pPr>
            <a:endParaRPr lang="en-US" sz="2400" dirty="0" smtClean="0"/>
          </a:p>
          <a:p>
            <a:pPr marL="0" indent="0" algn="l">
              <a:buNone/>
            </a:pPr>
            <a:endParaRPr lang="en-US" sz="2400" dirty="0"/>
          </a:p>
          <a:p>
            <a:pPr marL="0" indent="0">
              <a:buNone/>
            </a:pPr>
            <a:endParaRPr lang="he-IL" dirty="0"/>
          </a:p>
        </p:txBody>
      </p:sp>
    </p:spTree>
    <p:extLst>
      <p:ext uri="{BB962C8B-B14F-4D97-AF65-F5344CB8AC3E}">
        <p14:creationId xmlns:p14="http://schemas.microsoft.com/office/powerpoint/2010/main" val="39133055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dirty="0" smtClean="0"/>
              <a:t>Bipartite Graph Perfect Matching is in QUASI-NC</a:t>
            </a:r>
            <a:endParaRPr lang="he-IL" dirty="0"/>
          </a:p>
        </p:txBody>
      </p:sp>
      <mc:AlternateContent xmlns:mc="http://schemas.openxmlformats.org/markup-compatibility/2006" xmlns:a14="http://schemas.microsoft.com/office/drawing/2010/main">
        <mc:Choice Requires="a14">
          <p:sp>
            <p:nvSpPr>
              <p:cNvPr id="3" name="מציין מיקום תוכן 2"/>
              <p:cNvSpPr>
                <a:spLocks noGrp="1"/>
              </p:cNvSpPr>
              <p:nvPr>
                <p:ph idx="1"/>
              </p:nvPr>
            </p:nvSpPr>
            <p:spPr/>
            <p:txBody>
              <a:bodyPr/>
              <a:lstStyle/>
              <a:p>
                <a:pPr algn="l" rtl="0">
                  <a:buFont typeface="Wingdings" panose="05000000000000000000" pitchFamily="2" charset="2"/>
                  <a:buChar char="Ø"/>
                </a:pPr>
                <a:r>
                  <a:rPr lang="en-US" dirty="0"/>
                  <a:t>GOAL: show that for </a:t>
                </a:r>
                <a:r>
                  <a:rPr lang="en-US" sz="2000" b="1" dirty="0"/>
                  <a:t>bipartite graphs</a:t>
                </a:r>
                <a:r>
                  <a:rPr lang="en-US" dirty="0"/>
                  <a:t>, the perfect matching problem is in </a:t>
                </a:r>
                <a:r>
                  <a:rPr lang="en-US" sz="2000" b="1" dirty="0"/>
                  <a:t>quasi-</a:t>
                </a:r>
                <a:r>
                  <a:rPr lang="en-US" sz="2000" b="1" dirty="0" err="1"/>
                  <a:t>nc</a:t>
                </a:r>
                <a:r>
                  <a:rPr lang="en-US" dirty="0"/>
                  <a:t>.</a:t>
                </a:r>
              </a:p>
              <a:p>
                <a:pPr algn="l" rtl="0">
                  <a:buFont typeface="Wingdings" panose="05000000000000000000" pitchFamily="2" charset="2"/>
                  <a:buChar char="Ø"/>
                </a:pPr>
                <a:r>
                  <a:rPr lang="en-US" dirty="0"/>
                  <a:t>So far, best bound </a:t>
                </a:r>
                <a:r>
                  <a:rPr lang="en-US" b="1" dirty="0"/>
                  <a:t>for poly logarithmic depth </a:t>
                </a:r>
                <a:r>
                  <a:rPr lang="en-US" dirty="0"/>
                  <a:t>bounded uniform circuits: </a:t>
                </a:r>
                <a14:m>
                  <m:oMath xmlns:m="http://schemas.openxmlformats.org/officeDocument/2006/math">
                    <m:r>
                      <a:rPr lang="en-US" b="1" i="1">
                        <a:latin typeface="Cambria Math" panose="02040503050406030204" pitchFamily="18" charset="0"/>
                      </a:rPr>
                      <m:t>𝑶</m:t>
                    </m:r>
                    <m:d>
                      <m:dPr>
                        <m:ctrlPr>
                          <a:rPr lang="en-US" b="1" i="1">
                            <a:latin typeface="Cambria Math" panose="02040503050406030204" pitchFamily="18" charset="0"/>
                          </a:rPr>
                        </m:ctrlPr>
                      </m:dPr>
                      <m:e>
                        <m:sSup>
                          <m:sSupPr>
                            <m:ctrlPr>
                              <a:rPr lang="en-US" b="1" i="1">
                                <a:latin typeface="Cambria Math" panose="02040503050406030204" pitchFamily="18" charset="0"/>
                              </a:rPr>
                            </m:ctrlPr>
                          </m:sSupPr>
                          <m:e>
                            <m:r>
                              <a:rPr lang="en-US" b="1" i="1">
                                <a:latin typeface="Cambria Math" panose="02040503050406030204" pitchFamily="18" charset="0"/>
                              </a:rPr>
                              <m:t>𝟐</m:t>
                            </m:r>
                          </m:e>
                          <m:sup>
                            <m:r>
                              <a:rPr lang="en-US" b="1" i="1">
                                <a:latin typeface="Cambria Math" panose="02040503050406030204" pitchFamily="18" charset="0"/>
                              </a:rPr>
                              <m:t>𝒏</m:t>
                            </m:r>
                          </m:sup>
                        </m:sSup>
                      </m:e>
                    </m:d>
                    <m:r>
                      <a:rPr lang="en-US" b="1" i="1">
                        <a:latin typeface="Cambria Math" panose="02040503050406030204" pitchFamily="18" charset="0"/>
                      </a:rPr>
                      <m:t> </m:t>
                    </m:r>
                    <m:r>
                      <a:rPr lang="en-US" b="1" i="1">
                        <a:latin typeface="Cambria Math" panose="02040503050406030204" pitchFamily="18" charset="0"/>
                      </a:rPr>
                      <m:t>𝒔𝒊𝒛𝒆</m:t>
                    </m:r>
                    <m:r>
                      <a:rPr lang="en-US" i="1">
                        <a:latin typeface="Cambria Math" panose="02040503050406030204" pitchFamily="18" charset="0"/>
                      </a:rPr>
                      <m:t>.</m:t>
                    </m:r>
                  </m:oMath>
                </a14:m>
                <a:endParaRPr lang="en-US" dirty="0"/>
              </a:p>
              <a:p>
                <a:pPr algn="l" rtl="0">
                  <a:buFont typeface="Wingdings" panose="05000000000000000000" pitchFamily="2" charset="2"/>
                  <a:buChar char="Ø"/>
                </a:pPr>
                <a:r>
                  <a:rPr lang="en-US" b="1" u="sng" dirty="0"/>
                  <a:t>De-Randomization</a:t>
                </a:r>
                <a:r>
                  <a:rPr lang="en-US" dirty="0"/>
                  <a:t>: solving a problem that uses random bits with almost no usage of random bits (</a:t>
                </a:r>
                <a:r>
                  <a:rPr lang="en-US" i="1" dirty="0">
                    <a:solidFill>
                      <a:srgbClr val="C00000"/>
                    </a:solidFill>
                  </a:rPr>
                  <a:t>complete de-randomization – O(log(n)) random bits</a:t>
                </a:r>
                <a:r>
                  <a:rPr lang="en-US" dirty="0"/>
                  <a:t>)</a:t>
                </a:r>
              </a:p>
              <a:p>
                <a:pPr algn="l" rtl="0">
                  <a:buFont typeface="Wingdings" panose="05000000000000000000" pitchFamily="2" charset="2"/>
                  <a:buChar char="Ø"/>
                </a:pPr>
                <a:r>
                  <a:rPr lang="en-US" b="1" u="sng" dirty="0"/>
                  <a:t>Parallelization</a:t>
                </a:r>
                <a:r>
                  <a:rPr lang="en-US" dirty="0"/>
                  <a:t>: solving a problem in </a:t>
                </a:r>
                <a:r>
                  <a:rPr lang="en-US" dirty="0" smtClean="0"/>
                  <a:t>parallel </a:t>
                </a:r>
                <a:r>
                  <a:rPr lang="en-US" dirty="0"/>
                  <a:t>by using multiple processors</a:t>
                </a:r>
              </a:p>
              <a:p>
                <a:pPr marL="0" indent="0" algn="l" rtl="0">
                  <a:buNone/>
                </a:pPr>
                <a:endParaRPr lang="en-US" dirty="0"/>
              </a:p>
              <a:p>
                <a:pPr marL="0" indent="0" algn="l" rtl="0">
                  <a:buNone/>
                </a:pPr>
                <a:r>
                  <a:rPr lang="en-US" b="0" dirty="0" smtClean="0"/>
                  <a:t>We will try to solve the problem of finding a perfect matching in a graph by </a:t>
                </a:r>
                <a:r>
                  <a:rPr lang="en-US" b="1" dirty="0" smtClean="0"/>
                  <a:t>de-randomizing</a:t>
                </a:r>
                <a:r>
                  <a:rPr lang="en-US" b="0" dirty="0" smtClean="0"/>
                  <a:t> the isolation lemm</a:t>
                </a:r>
                <a:r>
                  <a:rPr lang="en-US" dirty="0" smtClean="0"/>
                  <a:t>a, and </a:t>
                </a:r>
                <a:r>
                  <a:rPr lang="en-US" b="1" dirty="0" smtClean="0"/>
                  <a:t>parallel computation</a:t>
                </a:r>
                <a:r>
                  <a:rPr lang="en-US" dirty="0" smtClean="0"/>
                  <a:t>.</a:t>
                </a:r>
                <a:endParaRPr lang="en-US" b="0" dirty="0"/>
              </a:p>
            </p:txBody>
          </p:sp>
        </mc:Choice>
        <mc:Fallback xmlns="">
          <p:sp>
            <p:nvSpPr>
              <p:cNvPr id="3" name="מציין מיקום תוכן 2"/>
              <p:cNvSpPr>
                <a:spLocks noGrp="1" noRot="1" noChangeAspect="1" noMove="1" noResize="1" noEditPoints="1" noAdjustHandles="1" noChangeArrowheads="1" noChangeShapeType="1" noTextEdit="1"/>
              </p:cNvSpPr>
              <p:nvPr>
                <p:ph idx="1"/>
              </p:nvPr>
            </p:nvSpPr>
            <p:spPr>
              <a:blipFill rotWithShape="0">
                <a:blip r:embed="rId2"/>
                <a:stretch>
                  <a:fillRect l="-616" t="-806" r="-410"/>
                </a:stretch>
              </a:blipFill>
            </p:spPr>
            <p:txBody>
              <a:bodyPr/>
              <a:lstStyle/>
              <a:p>
                <a:r>
                  <a:rPr lang="he-IL">
                    <a:noFill/>
                  </a:rPr>
                  <a:t> </a:t>
                </a:r>
              </a:p>
            </p:txBody>
          </p:sp>
        </mc:Fallback>
      </mc:AlternateContent>
    </p:spTree>
    <p:extLst>
      <p:ext uri="{BB962C8B-B14F-4D97-AF65-F5344CB8AC3E}">
        <p14:creationId xmlns:p14="http://schemas.microsoft.com/office/powerpoint/2010/main" val="34201672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Dream formed into… weight function</a:t>
            </a:r>
            <a:endParaRPr lang="he-IL"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485623" y="1463898"/>
                <a:ext cx="9018989" cy="5142963"/>
              </a:xfrm>
            </p:spPr>
            <p:txBody>
              <a:bodyPr/>
              <a:lstStyle/>
              <a:p>
                <a:pPr marL="0" indent="0" algn="l">
                  <a:buNone/>
                </a:pPr>
                <a:r>
                  <a:rPr lang="en-US" dirty="0" smtClean="0"/>
                  <a:t>We can think of the sequential process we’ve just seen as some kind of an obstacle race,</a:t>
                </a:r>
              </a:p>
              <a:p>
                <a:pPr marL="0" indent="0" algn="l">
                  <a:buNone/>
                </a:pPr>
                <a:r>
                  <a:rPr lang="en-US" dirty="0" smtClean="0"/>
                  <a:t>with </a:t>
                </a:r>
                <a14:m>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m:t>
                    </m:r>
                    <m:r>
                      <a:rPr lang="en-US" b="0" i="1" smtClean="0">
                        <a:latin typeface="Cambria Math" panose="02040503050406030204" pitchFamily="18" charset="0"/>
                      </a:rPr>
                      <m:t>1</m:t>
                    </m:r>
                  </m:oMath>
                </a14:m>
                <a:r>
                  <a:rPr lang="en-US" dirty="0" smtClean="0"/>
                  <a:t> milestones (points) and </a:t>
                </a:r>
                <a14:m>
                  <m:oMath xmlns:m="http://schemas.openxmlformats.org/officeDocument/2006/math">
                    <m:r>
                      <a:rPr lang="en-US" b="0" i="1" smtClean="0">
                        <a:latin typeface="Cambria Math" panose="02040503050406030204" pitchFamily="18" charset="0"/>
                      </a:rPr>
                      <m:t>𝑘</m:t>
                    </m:r>
                  </m:oMath>
                </a14:m>
                <a:r>
                  <a:rPr lang="en-US" dirty="0" smtClean="0"/>
                  <a:t> obstacles. </a:t>
                </a:r>
              </a:p>
              <a:p>
                <a:pPr marL="0" indent="0" algn="l">
                  <a:buNone/>
                </a:pPr>
                <a:r>
                  <a:rPr lang="en-US" dirty="0" smtClean="0"/>
                  <a:t>The start point is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𝐺</m:t>
                        </m:r>
                      </m:e>
                      <m:sub>
                        <m:r>
                          <a:rPr lang="en-US" b="0" i="1" smtClean="0">
                            <a:latin typeface="Cambria Math" panose="02040503050406030204" pitchFamily="18" charset="0"/>
                          </a:rPr>
                          <m:t>0</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𝐺</m:t>
                        </m:r>
                      </m:e>
                      <m:sub>
                        <m:r>
                          <a:rPr lang="en-US" b="0" i="1" smtClean="0">
                            <a:latin typeface="Cambria Math" panose="02040503050406030204" pitchFamily="18" charset="0"/>
                          </a:rPr>
                          <m:t>𝐵𝐸𝐺𝐼𝑁</m:t>
                        </m:r>
                      </m:sub>
                    </m:sSub>
                  </m:oMath>
                </a14:m>
                <a:endParaRPr lang="en-US" dirty="0" smtClean="0"/>
              </a:p>
              <a:p>
                <a:pPr marL="0" indent="0" algn="l">
                  <a:buNone/>
                </a:pPr>
                <a:r>
                  <a:rPr lang="en-US" dirty="0" smtClean="0"/>
                  <a:t>The end point is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𝐺</m:t>
                        </m:r>
                      </m:e>
                      <m:sub>
                        <m:r>
                          <a:rPr lang="en-US" b="0" i="1" smtClean="0">
                            <a:latin typeface="Cambria Math" panose="02040503050406030204" pitchFamily="18" charset="0"/>
                          </a:rPr>
                          <m:t>𝑘</m:t>
                        </m:r>
                      </m:sub>
                    </m:sSub>
                    <m:r>
                      <a:rPr lang="en-US" i="1">
                        <a:latin typeface="Cambria Math" panose="02040503050406030204" pitchFamily="18" charset="0"/>
                      </a:rPr>
                      <m:t>=</m:t>
                    </m:r>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𝐺</m:t>
                        </m:r>
                      </m:e>
                      <m:sub>
                        <m:r>
                          <a:rPr lang="en-US" b="0" i="1" smtClean="0">
                            <a:latin typeface="Cambria Math" panose="02040503050406030204" pitchFamily="18" charset="0"/>
                          </a:rPr>
                          <m:t>𝐸𝑁𝐷</m:t>
                        </m:r>
                      </m:sub>
                    </m:sSub>
                  </m:oMath>
                </a14:m>
                <a:endParaRPr lang="en-US" dirty="0" smtClean="0"/>
              </a:p>
              <a:p>
                <a:pPr marL="0" indent="0" algn="l">
                  <a:buNone/>
                </a:pPr>
                <a:r>
                  <a:rPr lang="en-US" dirty="0" smtClean="0"/>
                  <a:t>And generally,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𝐺</m:t>
                        </m:r>
                      </m:e>
                      <m:sub>
                        <m:r>
                          <a:rPr lang="en-US" b="0" i="1" smtClean="0">
                            <a:latin typeface="Cambria Math" panose="02040503050406030204" pitchFamily="18" charset="0"/>
                          </a:rPr>
                          <m:t>𝑖</m:t>
                        </m:r>
                      </m:sub>
                    </m:sSub>
                  </m:oMath>
                </a14:m>
                <a:r>
                  <a:rPr lang="en-US" dirty="0" smtClean="0"/>
                  <a:t> is the </a:t>
                </a:r>
                <a14:m>
                  <m:oMath xmlns:m="http://schemas.openxmlformats.org/officeDocument/2006/math">
                    <m:sSup>
                      <m:sSupPr>
                        <m:ctrlPr>
                          <a:rPr lang="en-US" b="0" i="1" dirty="0" smtClean="0">
                            <a:latin typeface="Cambria Math" panose="02040503050406030204" pitchFamily="18" charset="0"/>
                          </a:rPr>
                        </m:ctrlPr>
                      </m:sSupPr>
                      <m:e>
                        <m:r>
                          <a:rPr lang="en-US" b="0" i="1" dirty="0" smtClean="0">
                            <a:latin typeface="Cambria Math" panose="02040503050406030204" pitchFamily="18" charset="0"/>
                          </a:rPr>
                          <m:t>𝑖</m:t>
                        </m:r>
                      </m:e>
                      <m:sup>
                        <m:r>
                          <a:rPr lang="en-US" b="0" i="1" dirty="0" smtClean="0">
                            <a:latin typeface="Cambria Math" panose="02040503050406030204" pitchFamily="18" charset="0"/>
                          </a:rPr>
                          <m:t>𝑡</m:t>
                        </m:r>
                        <m:r>
                          <a:rPr lang="en-US" b="0" i="1" dirty="0" smtClean="0">
                            <a:latin typeface="Cambria Math" panose="02040503050406030204" pitchFamily="18" charset="0"/>
                          </a:rPr>
                          <m:t>h</m:t>
                        </m:r>
                      </m:sup>
                    </m:sSup>
                  </m:oMath>
                </a14:m>
                <a:r>
                  <a:rPr lang="en-US" dirty="0" smtClean="0"/>
                  <a:t> milestone.</a:t>
                </a:r>
              </a:p>
              <a:p>
                <a:pPr marL="0" indent="0" algn="l">
                  <a:buNone/>
                </a:pPr>
                <a:r>
                  <a:rPr lang="en-US" dirty="0" smtClean="0"/>
                  <a:t>The participants are the perfect matchings.</a:t>
                </a:r>
              </a:p>
              <a:p>
                <a:pPr marL="0" indent="0" algn="l">
                  <a:buNone/>
                </a:pPr>
                <a:r>
                  <a:rPr lang="en-US" dirty="0" smtClean="0"/>
                  <a:t>Think of each weight function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𝑖</m:t>
                        </m:r>
                      </m:sub>
                    </m:sSub>
                  </m:oMath>
                </a14:m>
                <a:r>
                  <a:rPr lang="en-US" dirty="0" smtClean="0"/>
                  <a:t> as an obstacle, separating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𝐺</m:t>
                        </m:r>
                      </m:e>
                      <m:sub>
                        <m:r>
                          <a:rPr lang="en-US" b="0" i="1" smtClean="0">
                            <a:latin typeface="Cambria Math" panose="02040503050406030204" pitchFamily="18" charset="0"/>
                          </a:rPr>
                          <m:t>𝑖</m:t>
                        </m:r>
                      </m:sub>
                    </m:sSub>
                  </m:oMath>
                </a14:m>
                <a:r>
                  <a:rPr lang="en-US" dirty="0" smtClean="0"/>
                  <a:t> from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𝐺</m:t>
                        </m:r>
                      </m:e>
                      <m:sub>
                        <m:r>
                          <a:rPr lang="en-US" i="1">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1</m:t>
                        </m:r>
                      </m:sub>
                    </m:sSub>
                  </m:oMath>
                </a14:m>
                <a:r>
                  <a:rPr lang="en-US" dirty="0" smtClean="0"/>
                  <a:t>.</a:t>
                </a:r>
              </a:p>
              <a:p>
                <a:pPr marL="0" indent="0" algn="l">
                  <a:buNone/>
                </a:pPr>
                <a:r>
                  <a:rPr lang="en-US" dirty="0" smtClean="0"/>
                  <a:t>We know that there is some setup of the obstacles (specifically the weight functions chosen in each stage to give </a:t>
                </a:r>
                <a:r>
                  <a:rPr lang="en-US" dirty="0" err="1" smtClean="0"/>
                  <a:t>n.z.c</a:t>
                </a:r>
                <a:r>
                  <a:rPr lang="en-US" dirty="0" smtClean="0"/>
                  <a:t>. to all small cycles) which ensures that there will be only one winner.</a:t>
                </a:r>
              </a:p>
              <a:p>
                <a:pPr marL="0" indent="0" algn="l">
                  <a:buNone/>
                </a:pPr>
                <a:r>
                  <a:rPr lang="en-US" dirty="0" smtClean="0"/>
                  <a:t>We will use this “story” to describe some basic attributes.</a:t>
                </a:r>
              </a:p>
              <a:p>
                <a:pPr marL="0" indent="0" algn="l">
                  <a:buNone/>
                </a:pPr>
                <a:endParaRPr lang="en-US" dirty="0" smtClean="0"/>
              </a:p>
              <a:p>
                <a:pPr marL="0" indent="0" algn="l">
                  <a:buNone/>
                </a:pPr>
                <a:endParaRPr lang="en-US" dirty="0" smtClean="0"/>
              </a:p>
              <a:p>
                <a:pPr marL="0" indent="0" algn="l">
                  <a:buNone/>
                </a:pPr>
                <a:endParaRPr lang="en-US" dirty="0" smtClean="0"/>
              </a:p>
              <a:p>
                <a:pPr marL="0" indent="0" algn="l">
                  <a:buNone/>
                </a:pPr>
                <a:endParaRPr lang="he-IL"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485623" y="1463898"/>
                <a:ext cx="9018989" cy="5142963"/>
              </a:xfrm>
              <a:blipFill rotWithShape="0">
                <a:blip r:embed="rId2"/>
                <a:stretch>
                  <a:fillRect l="-1285" t="-592" b="-18602"/>
                </a:stretch>
              </a:blipFill>
            </p:spPr>
            <p:txBody>
              <a:bodyPr/>
              <a:lstStyle/>
              <a:p>
                <a:r>
                  <a:rPr lang="en-US">
                    <a:noFill/>
                  </a:rPr>
                  <a:t> </a:t>
                </a:r>
              </a:p>
            </p:txBody>
          </p:sp>
        </mc:Fallback>
      </mc:AlternateContent>
    </p:spTree>
    <p:extLst>
      <p:ext uri="{BB962C8B-B14F-4D97-AF65-F5344CB8AC3E}">
        <p14:creationId xmlns:p14="http://schemas.microsoft.com/office/powerpoint/2010/main" val="22990161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Dream formed into… weight </a:t>
            </a:r>
            <a:r>
              <a:rPr lang="en-US" dirty="0" smtClean="0"/>
              <a:t>function</a:t>
            </a:r>
            <a:br>
              <a:rPr lang="en-US" dirty="0" smtClean="0"/>
            </a:br>
            <a:r>
              <a:rPr lang="en-US" dirty="0"/>
              <a:t>(cont.)</a:t>
            </a:r>
            <a:endParaRPr lang="he-IL"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589212" y="2133600"/>
                <a:ext cx="8915400" cy="4312920"/>
              </a:xfrm>
            </p:spPr>
            <p:txBody>
              <a:bodyPr>
                <a:normAutofit fontScale="85000" lnSpcReduction="10000"/>
              </a:bodyPr>
              <a:lstStyle/>
              <a:p>
                <a:pPr marL="0" indent="0" algn="l">
                  <a:buNone/>
                </a:pPr>
                <a:r>
                  <a:rPr lang="en-US" sz="2800" dirty="0" smtClean="0"/>
                  <a:t>Assume there’s a perfect match in the graph.</a:t>
                </a:r>
              </a:p>
              <a:p>
                <a:pPr marL="0" indent="0" algn="l">
                  <a:buNone/>
                </a:pPr>
                <a:r>
                  <a:rPr lang="en-US" sz="2800" dirty="0" smtClean="0"/>
                  <a:t>Hence,</a:t>
                </a:r>
                <a:r>
                  <a:rPr lang="en-US" sz="2800" b="1" dirty="0" smtClean="0"/>
                  <a:t> </a:t>
                </a:r>
                <a:r>
                  <a:rPr lang="en-US" sz="2800" dirty="0" smtClean="0"/>
                  <a:t>from the</a:t>
                </a:r>
                <a:r>
                  <a:rPr lang="en-US" sz="2800" b="1" dirty="0" smtClean="0"/>
                  <a:t> </a:t>
                </a:r>
                <a:r>
                  <a:rPr lang="en-US" sz="2800" b="1" dirty="0"/>
                  <a:t>F</a:t>
                </a:r>
                <a:r>
                  <a:rPr lang="en-US" sz="2800" b="1" dirty="0" smtClean="0"/>
                  <a:t>easible Lemma, </a:t>
                </a:r>
                <a:r>
                  <a:rPr lang="en-US" sz="2800" dirty="0" smtClean="0"/>
                  <a:t>there </a:t>
                </a:r>
                <a:r>
                  <a:rPr lang="en-US" sz="2800" dirty="0"/>
                  <a:t>must be an ordered set </a:t>
                </a:r>
                <a:r>
                  <a:rPr lang="en-US" sz="2800" dirty="0" smtClean="0"/>
                  <a:t>of </a:t>
                </a:r>
                <a14:m>
                  <m:oMath xmlns:m="http://schemas.openxmlformats.org/officeDocument/2006/math">
                    <m:r>
                      <a:rPr lang="en-US" sz="2800" b="0" i="1" smtClean="0">
                        <a:latin typeface="Cambria Math" panose="02040503050406030204" pitchFamily="18" charset="0"/>
                      </a:rPr>
                      <m:t>𝑘</m:t>
                    </m:r>
                  </m:oMath>
                </a14:m>
                <a:r>
                  <a:rPr lang="en-US" sz="2800" dirty="0" smtClean="0"/>
                  <a:t> </a:t>
                </a:r>
                <a:r>
                  <a:rPr lang="en-US" sz="2800" dirty="0"/>
                  <a:t>weight functions</a:t>
                </a:r>
                <a:r>
                  <a:rPr lang="en-US" sz="2800" b="1" dirty="0"/>
                  <a:t> </a:t>
                </a:r>
                <a:r>
                  <a:rPr lang="en-US" sz="2800" dirty="0"/>
                  <a:t>chosen from our fixed </a:t>
                </a:r>
                <a:r>
                  <a:rPr lang="en-US" sz="2800" dirty="0" smtClean="0"/>
                  <a:t>set </a:t>
                </a:r>
                <a14:m>
                  <m:oMath xmlns:m="http://schemas.openxmlformats.org/officeDocument/2006/math">
                    <m:r>
                      <m:rPr>
                        <m:sty m:val="p"/>
                      </m:rPr>
                      <a:rPr lang="en-US" sz="2800">
                        <a:latin typeface="Cambria Math" panose="02040503050406030204" pitchFamily="18" charset="0"/>
                      </a:rPr>
                      <m:t>W</m:t>
                    </m:r>
                  </m:oMath>
                </a14:m>
                <a:r>
                  <a:rPr lang="en-US" sz="2800" dirty="0" smtClean="0"/>
                  <a:t>, denote it with </a:t>
                </a:r>
                <a14:m>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𝑊</m:t>
                        </m:r>
                      </m:e>
                      <m:sub>
                        <m:r>
                          <a:rPr lang="en-US" sz="2800" b="0" i="1" smtClean="0">
                            <a:latin typeface="Cambria Math" panose="02040503050406030204" pitchFamily="18" charset="0"/>
                          </a:rPr>
                          <m:t>𝑔𝑜𝑜𝑑</m:t>
                        </m:r>
                      </m:sub>
                    </m:sSub>
                    <m:r>
                      <a:rPr lang="en-US" sz="2800" b="0" i="0" smtClean="0">
                        <a:latin typeface="Cambria Math" panose="02040503050406030204" pitchFamily="18" charset="0"/>
                      </a:rPr>
                      <m:t>=</m:t>
                    </m:r>
                    <m:r>
                      <a:rPr lang="en-US" sz="2800" b="0" i="1" smtClean="0">
                        <a:latin typeface="Cambria Math" panose="02040503050406030204" pitchFamily="18" charset="0"/>
                      </a:rPr>
                      <m:t> </m:t>
                    </m:r>
                    <m:r>
                      <a:rPr lang="en-US" sz="2800" i="1">
                        <a:latin typeface="Cambria Math" panose="02040503050406030204" pitchFamily="18" charset="0"/>
                      </a:rPr>
                      <m:t>&lt;</m:t>
                    </m:r>
                    <m:sSub>
                      <m:sSubPr>
                        <m:ctrlPr>
                          <a:rPr lang="en-US" sz="2800" i="1">
                            <a:latin typeface="Cambria Math" panose="02040503050406030204" pitchFamily="18" charset="0"/>
                          </a:rPr>
                        </m:ctrlPr>
                      </m:sSubPr>
                      <m:e>
                        <m:r>
                          <a:rPr lang="en-US" sz="2800" i="1">
                            <a:latin typeface="Cambria Math" panose="02040503050406030204" pitchFamily="18" charset="0"/>
                          </a:rPr>
                          <m:t>𝑤</m:t>
                        </m:r>
                      </m:e>
                      <m:sub>
                        <m:r>
                          <a:rPr lang="en-US" sz="2800" i="1">
                            <a:latin typeface="Cambria Math" panose="02040503050406030204" pitchFamily="18" charset="0"/>
                          </a:rPr>
                          <m:t>0</m:t>
                        </m:r>
                      </m:sub>
                    </m:sSub>
                    <m:r>
                      <a:rPr lang="en-US" sz="2800" i="1">
                        <a:latin typeface="Cambria Math" panose="02040503050406030204" pitchFamily="18" charset="0"/>
                      </a:rPr>
                      <m:t>,   …, </m:t>
                    </m:r>
                    <m:sSub>
                      <m:sSubPr>
                        <m:ctrlPr>
                          <a:rPr lang="en-US" sz="2800" i="1">
                            <a:latin typeface="Cambria Math" panose="02040503050406030204" pitchFamily="18" charset="0"/>
                          </a:rPr>
                        </m:ctrlPr>
                      </m:sSubPr>
                      <m:e>
                        <m:r>
                          <a:rPr lang="en-US" sz="2800" i="1">
                            <a:latin typeface="Cambria Math" panose="02040503050406030204" pitchFamily="18" charset="0"/>
                          </a:rPr>
                          <m:t>𝑤</m:t>
                        </m:r>
                      </m:e>
                      <m:sub>
                        <m:r>
                          <a:rPr lang="en-US" sz="2800" b="0" i="1" smtClean="0">
                            <a:latin typeface="Cambria Math" panose="02040503050406030204" pitchFamily="18" charset="0"/>
                          </a:rPr>
                          <m:t>𝑘</m:t>
                        </m:r>
                        <m:r>
                          <a:rPr lang="en-US" sz="2800" b="0" i="1" smtClean="0">
                            <a:latin typeface="Cambria Math" panose="02040503050406030204" pitchFamily="18" charset="0"/>
                          </a:rPr>
                          <m:t>−</m:t>
                        </m:r>
                        <m:r>
                          <a:rPr lang="en-US" sz="2800" b="0" i="1" smtClean="0">
                            <a:latin typeface="Cambria Math" panose="02040503050406030204" pitchFamily="18" charset="0"/>
                          </a:rPr>
                          <m:t>1</m:t>
                        </m:r>
                      </m:sub>
                    </m:sSub>
                    <m:r>
                      <a:rPr lang="en-US" sz="2800" i="1">
                        <a:latin typeface="Cambria Math" panose="02040503050406030204" pitchFamily="18" charset="0"/>
                      </a:rPr>
                      <m:t>&gt;</m:t>
                    </m:r>
                  </m:oMath>
                </a14:m>
                <a:endParaRPr lang="en-US" sz="2800" dirty="0" smtClean="0"/>
              </a:p>
              <a:p>
                <a:pPr marL="0" indent="0" algn="l">
                  <a:buNone/>
                </a:pPr>
                <a:r>
                  <a:rPr lang="en-US" sz="2800" dirty="0" smtClean="0"/>
                  <a:t>, </a:t>
                </a:r>
                <a:r>
                  <a:rPr lang="en-US" sz="2800" dirty="0"/>
                  <a:t>that matches the process in each round (gives the </a:t>
                </a:r>
                <a:r>
                  <a:rPr lang="en-US" sz="2800" dirty="0" smtClean="0"/>
                  <a:t>small </a:t>
                </a:r>
                <a:r>
                  <a:rPr lang="en-US" sz="2800" dirty="0"/>
                  <a:t>cycles </a:t>
                </a:r>
                <a:r>
                  <a:rPr lang="en-US" sz="2800" dirty="0" err="1"/>
                  <a:t>n.z.c</a:t>
                </a:r>
                <a:r>
                  <a:rPr lang="en-US" sz="2800" dirty="0" smtClean="0"/>
                  <a:t>.), and by that, leading to the following fact :</a:t>
                </a:r>
              </a:p>
              <a:p>
                <a:pPr marL="0" indent="0" algn="l">
                  <a:buNone/>
                </a:pPr>
                <a:r>
                  <a:rPr lang="en-US" sz="2800" b="1" dirty="0" smtClean="0"/>
                  <a:t> In </a:t>
                </a:r>
                <a14:m>
                  <m:oMath xmlns:m="http://schemas.openxmlformats.org/officeDocument/2006/math">
                    <m:sSub>
                      <m:sSubPr>
                        <m:ctrlPr>
                          <a:rPr lang="en-US" sz="2800" b="1" i="1">
                            <a:latin typeface="Cambria Math" panose="02040503050406030204" pitchFamily="18" charset="0"/>
                          </a:rPr>
                        </m:ctrlPr>
                      </m:sSubPr>
                      <m:e>
                        <m:r>
                          <a:rPr lang="en-US" sz="2800" b="1" i="1">
                            <a:latin typeface="Cambria Math" panose="02040503050406030204" pitchFamily="18" charset="0"/>
                          </a:rPr>
                          <m:t>𝑮</m:t>
                        </m:r>
                      </m:e>
                      <m:sub>
                        <m:r>
                          <a:rPr lang="en-US" sz="2800" b="1" i="1" smtClean="0">
                            <a:latin typeface="Cambria Math" panose="02040503050406030204" pitchFamily="18" charset="0"/>
                          </a:rPr>
                          <m:t>𝑬𝑵𝑫</m:t>
                        </m:r>
                      </m:sub>
                    </m:sSub>
                  </m:oMath>
                </a14:m>
                <a:r>
                  <a:rPr lang="en-US" sz="2800" b="1" dirty="0" smtClean="0"/>
                  <a:t> there are no cycles,</a:t>
                </a:r>
              </a:p>
              <a:p>
                <a:pPr marL="0" indent="0" algn="l">
                  <a:buNone/>
                </a:pPr>
                <a:r>
                  <a:rPr lang="en-US" sz="2800" b="1" dirty="0" smtClean="0"/>
                  <a:t> but some PM still exists,</a:t>
                </a:r>
              </a:p>
              <a:p>
                <a:pPr marL="0" indent="0" algn="l">
                  <a:buNone/>
                </a:pPr>
                <a:r>
                  <a:rPr lang="en-US" sz="2800" b="1" dirty="0" smtClean="0"/>
                  <a:t> hence only one unique PM remains in </a:t>
                </a:r>
                <a14:m>
                  <m:oMath xmlns:m="http://schemas.openxmlformats.org/officeDocument/2006/math">
                    <m:sSub>
                      <m:sSubPr>
                        <m:ctrlPr>
                          <a:rPr lang="en-US" sz="2800" b="1" i="1">
                            <a:latin typeface="Cambria Math" panose="02040503050406030204" pitchFamily="18" charset="0"/>
                          </a:rPr>
                        </m:ctrlPr>
                      </m:sSubPr>
                      <m:e>
                        <m:r>
                          <a:rPr lang="en-US" sz="2800" b="1" i="1">
                            <a:latin typeface="Cambria Math" panose="02040503050406030204" pitchFamily="18" charset="0"/>
                          </a:rPr>
                          <m:t>𝑮</m:t>
                        </m:r>
                      </m:e>
                      <m:sub>
                        <m:r>
                          <a:rPr lang="en-US" sz="2800" b="1" i="1" smtClean="0">
                            <a:latin typeface="Cambria Math" panose="02040503050406030204" pitchFamily="18" charset="0"/>
                          </a:rPr>
                          <m:t>𝑬𝑵𝑫</m:t>
                        </m:r>
                      </m:sub>
                    </m:sSub>
                  </m:oMath>
                </a14:m>
                <a:r>
                  <a:rPr lang="en-US" sz="2800" b="1" dirty="0" smtClean="0"/>
                  <a:t> </a:t>
                </a:r>
                <a:r>
                  <a:rPr lang="en-US" sz="2800" dirty="0" smtClean="0"/>
                  <a:t>.</a:t>
                </a:r>
              </a:p>
              <a:p>
                <a:pPr marL="0" indent="0" algn="l">
                  <a:buNone/>
                </a:pPr>
                <a:r>
                  <a:rPr lang="en-US" sz="2800" dirty="0" smtClean="0"/>
                  <a:t>We will name it “</a:t>
                </a:r>
                <a:r>
                  <a:rPr lang="en-US" sz="2800" b="1" dirty="0" smtClean="0">
                    <a:solidFill>
                      <a:srgbClr val="FF0000"/>
                    </a:solidFill>
                  </a:rPr>
                  <a:t>The Unique Winner Attribute</a:t>
                </a:r>
                <a:r>
                  <a:rPr lang="en-US" sz="2800" dirty="0" smtClean="0"/>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589212" y="2133600"/>
                <a:ext cx="8915400" cy="4312920"/>
              </a:xfrm>
              <a:blipFill rotWithShape="0">
                <a:blip r:embed="rId2"/>
                <a:stretch>
                  <a:fillRect l="-1026" t="-1977" r="-1026"/>
                </a:stretch>
              </a:blipFill>
            </p:spPr>
            <p:txBody>
              <a:bodyPr/>
              <a:lstStyle/>
              <a:p>
                <a:r>
                  <a:rPr lang="en-US">
                    <a:noFill/>
                  </a:rPr>
                  <a:t> </a:t>
                </a:r>
              </a:p>
            </p:txBody>
          </p:sp>
        </mc:Fallback>
      </mc:AlternateContent>
    </p:spTree>
    <p:extLst>
      <p:ext uri="{BB962C8B-B14F-4D97-AF65-F5344CB8AC3E}">
        <p14:creationId xmlns:p14="http://schemas.microsoft.com/office/powerpoint/2010/main" val="9174037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Dream formed into… weight function</a:t>
            </a:r>
            <a:br>
              <a:rPr lang="en-US" dirty="0"/>
            </a:br>
            <a:r>
              <a:rPr lang="en-US" dirty="0"/>
              <a:t>(cont.)</a:t>
            </a:r>
            <a:endParaRPr lang="he-IL"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589212" y="2133600"/>
                <a:ext cx="8915400" cy="4367784"/>
              </a:xfrm>
            </p:spPr>
            <p:txBody>
              <a:bodyPr>
                <a:normAutofit fontScale="32500" lnSpcReduction="20000"/>
              </a:bodyPr>
              <a:lstStyle/>
              <a:p>
                <a:pPr marL="0" indent="0" algn="ctr">
                  <a:buNone/>
                </a:pPr>
                <a:endParaRPr lang="en-US" sz="7200" dirty="0" smtClean="0"/>
              </a:p>
              <a:p>
                <a:pPr marL="0" indent="0" algn="ctr">
                  <a:buNone/>
                </a:pPr>
                <a:r>
                  <a:rPr lang="en-US" sz="7200" dirty="0" smtClean="0"/>
                  <a:t>Overall, we know that under some setting, </a:t>
                </a:r>
                <a:r>
                  <a:rPr lang="en-US" sz="7200" b="1" dirty="0" smtClean="0"/>
                  <a:t>which we know that exists (if there are participants)</a:t>
                </a:r>
                <a:r>
                  <a:rPr lang="en-US" sz="7200" dirty="0" smtClean="0"/>
                  <a:t>, the race has a single winner, namely a unique PM that reached the final milestone, </a:t>
                </a:r>
                <a14:m>
                  <m:oMath xmlns:m="http://schemas.openxmlformats.org/officeDocument/2006/math">
                    <m:sSub>
                      <m:sSubPr>
                        <m:ctrlPr>
                          <a:rPr lang="en-US" sz="7200" b="0" i="1" smtClean="0">
                            <a:latin typeface="Cambria Math" panose="02040503050406030204" pitchFamily="18" charset="0"/>
                          </a:rPr>
                        </m:ctrlPr>
                      </m:sSubPr>
                      <m:e>
                        <m:r>
                          <a:rPr lang="en-US" sz="7200" b="0" i="1" smtClean="0">
                            <a:latin typeface="Cambria Math" panose="02040503050406030204" pitchFamily="18" charset="0"/>
                          </a:rPr>
                          <m:t>𝐺</m:t>
                        </m:r>
                      </m:e>
                      <m:sub>
                        <m:r>
                          <a:rPr lang="en-US" sz="7200" b="0" i="1" smtClean="0">
                            <a:latin typeface="Cambria Math" panose="02040503050406030204" pitchFamily="18" charset="0"/>
                          </a:rPr>
                          <m:t>𝐸𝑁𝐷</m:t>
                        </m:r>
                      </m:sub>
                    </m:sSub>
                    <m:r>
                      <a:rPr lang="en-US" sz="7200" b="0" i="1" smtClean="0">
                        <a:latin typeface="Cambria Math" panose="02040503050406030204" pitchFamily="18" charset="0"/>
                      </a:rPr>
                      <m:t>=</m:t>
                    </m:r>
                    <m:sSub>
                      <m:sSubPr>
                        <m:ctrlPr>
                          <a:rPr lang="en-US" sz="7200" b="0" i="1" smtClean="0">
                            <a:latin typeface="Cambria Math" panose="02040503050406030204" pitchFamily="18" charset="0"/>
                          </a:rPr>
                        </m:ctrlPr>
                      </m:sSubPr>
                      <m:e>
                        <m:r>
                          <a:rPr lang="en-US" sz="7200" b="0" i="1" smtClean="0">
                            <a:latin typeface="Cambria Math" panose="02040503050406030204" pitchFamily="18" charset="0"/>
                          </a:rPr>
                          <m:t>𝐺</m:t>
                        </m:r>
                      </m:e>
                      <m:sub>
                        <m:r>
                          <a:rPr lang="en-US" sz="7200" b="0" i="1" smtClean="0">
                            <a:latin typeface="Cambria Math" panose="02040503050406030204" pitchFamily="18" charset="0"/>
                          </a:rPr>
                          <m:t>𝑘</m:t>
                        </m:r>
                      </m:sub>
                    </m:sSub>
                  </m:oMath>
                </a14:m>
                <a:endParaRPr lang="en-US" sz="7200" dirty="0"/>
              </a:p>
              <a:p>
                <a:pPr marL="0" indent="0" algn="ctr">
                  <a:buNone/>
                </a:pPr>
                <a:endParaRPr lang="en-US" sz="7200" dirty="0" smtClean="0"/>
              </a:p>
              <a:p>
                <a:pPr marL="0" indent="0" algn="ctr">
                  <a:buNone/>
                </a:pPr>
                <a:endParaRPr lang="en-US" sz="7200" dirty="0"/>
              </a:p>
              <a:p>
                <a:pPr marL="0" indent="0" algn="ctr">
                  <a:buNone/>
                </a:pPr>
                <a:r>
                  <a:rPr lang="en-US" sz="7200" dirty="0" smtClean="0"/>
                  <a:t>Eventually, we would want the final weight function to isolate that </a:t>
                </a:r>
                <a:r>
                  <a:rPr lang="en-US" sz="7200" dirty="0" smtClean="0">
                    <a:solidFill>
                      <a:srgbClr val="FF0000"/>
                    </a:solidFill>
                  </a:rPr>
                  <a:t>Unique Winner</a:t>
                </a:r>
                <a:r>
                  <a:rPr lang="en-US" sz="7200" dirty="0" smtClean="0"/>
                  <a:t> PM, remained in </a:t>
                </a:r>
                <a14:m>
                  <m:oMath xmlns:m="http://schemas.openxmlformats.org/officeDocument/2006/math">
                    <m:sSub>
                      <m:sSubPr>
                        <m:ctrlPr>
                          <a:rPr lang="en-US" sz="7200" i="1">
                            <a:latin typeface="Cambria Math" panose="02040503050406030204" pitchFamily="18" charset="0"/>
                          </a:rPr>
                        </m:ctrlPr>
                      </m:sSubPr>
                      <m:e>
                        <m:r>
                          <a:rPr lang="en-US" sz="7200" i="1">
                            <a:latin typeface="Cambria Math" panose="02040503050406030204" pitchFamily="18" charset="0"/>
                          </a:rPr>
                          <m:t>𝐺</m:t>
                        </m:r>
                      </m:e>
                      <m:sub>
                        <m:r>
                          <a:rPr lang="en-US" sz="7200" b="0" i="1" smtClean="0">
                            <a:latin typeface="Cambria Math" panose="02040503050406030204" pitchFamily="18" charset="0"/>
                          </a:rPr>
                          <m:t>𝐸𝑁𝐷</m:t>
                        </m:r>
                      </m:sub>
                    </m:sSub>
                  </m:oMath>
                </a14:m>
                <a:r>
                  <a:rPr lang="en-US" sz="7200" dirty="0" smtClean="0"/>
                  <a:t>.</a:t>
                </a:r>
              </a:p>
              <a:p>
                <a:pPr marL="0" indent="0" algn="ctr">
                  <a:buNone/>
                </a:pPr>
                <a:endParaRPr lang="en-US" sz="7200" dirty="0"/>
              </a:p>
              <a:p>
                <a:pPr marL="0" indent="0" algn="ctr">
                  <a:buNone/>
                </a:pPr>
                <a:r>
                  <a:rPr lang="en-US" sz="7200" dirty="0" smtClean="0"/>
                  <a:t>Now we will review another important attribute.</a:t>
                </a:r>
              </a:p>
              <a:p>
                <a:pPr marL="0" indent="0" algn="l">
                  <a:buNone/>
                </a:pPr>
                <a:r>
                  <a:rPr lang="en-US" b="1" dirty="0" smtClean="0"/>
                  <a:t> </a:t>
                </a:r>
                <a:r>
                  <a:rPr lang="en-US" dirty="0" smtClean="0"/>
                  <a:t>   </a:t>
                </a:r>
              </a:p>
              <a:p>
                <a:pPr marL="0" indent="0" algn="l">
                  <a:buNone/>
                </a:pPr>
                <a:r>
                  <a:rPr lang="he-IL" dirty="0" smtClean="0"/>
                  <a:t> </a:t>
                </a:r>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589212" y="2133600"/>
                <a:ext cx="8915400" cy="4367784"/>
              </a:xfrm>
              <a:blipFill>
                <a:blip r:embed="rId2"/>
                <a:stretch>
                  <a:fillRect l="-889" r="-1984"/>
                </a:stretch>
              </a:blipFill>
            </p:spPr>
            <p:txBody>
              <a:bodyPr/>
              <a:lstStyle/>
              <a:p>
                <a:r>
                  <a:rPr lang="he-IL">
                    <a:noFill/>
                  </a:rPr>
                  <a:t> </a:t>
                </a:r>
              </a:p>
            </p:txBody>
          </p:sp>
        </mc:Fallback>
      </mc:AlternateContent>
    </p:spTree>
    <p:extLst>
      <p:ext uri="{BB962C8B-B14F-4D97-AF65-F5344CB8AC3E}">
        <p14:creationId xmlns:p14="http://schemas.microsoft.com/office/powerpoint/2010/main" val="26026959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Dream formed into… weight </a:t>
            </a:r>
            <a:r>
              <a:rPr lang="en-US" dirty="0" smtClean="0"/>
              <a:t>function</a:t>
            </a:r>
            <a:br>
              <a:rPr lang="en-US" dirty="0" smtClean="0"/>
            </a:br>
            <a:r>
              <a:rPr lang="en-US" dirty="0" smtClean="0"/>
              <a:t>(cont.).</a:t>
            </a:r>
            <a:endParaRPr lang="he-IL"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589212" y="2133600"/>
                <a:ext cx="9602788" cy="4724400"/>
              </a:xfrm>
            </p:spPr>
            <p:txBody>
              <a:bodyPr>
                <a:normAutofit fontScale="77500" lnSpcReduction="20000"/>
              </a:bodyPr>
              <a:lstStyle/>
              <a:p>
                <a:pPr marL="0" indent="0" algn="l">
                  <a:buNone/>
                </a:pPr>
                <a:r>
                  <a:rPr lang="en-US" sz="2600" dirty="0" smtClean="0"/>
                  <a:t>Notice that, due to the construction of the derived graph (the union of minimal PMs), if two different PMs, </a:t>
                </a:r>
                <a14:m>
                  <m:oMath xmlns:m="http://schemas.openxmlformats.org/officeDocument/2006/math">
                    <m:sSub>
                      <m:sSubPr>
                        <m:ctrlPr>
                          <a:rPr lang="en-US" sz="2600" b="0" i="1" smtClean="0">
                            <a:latin typeface="Cambria Math" panose="02040503050406030204" pitchFamily="18" charset="0"/>
                          </a:rPr>
                        </m:ctrlPr>
                      </m:sSubPr>
                      <m:e>
                        <m:r>
                          <a:rPr lang="en-US" sz="2600" b="0" i="1" smtClean="0">
                            <a:latin typeface="Cambria Math" panose="02040503050406030204" pitchFamily="18" charset="0"/>
                          </a:rPr>
                          <m:t>𝑀</m:t>
                        </m:r>
                      </m:e>
                      <m:sub>
                        <m:r>
                          <a:rPr lang="en-US" sz="2600" b="0" i="1" smtClean="0">
                            <a:latin typeface="Cambria Math" panose="02040503050406030204" pitchFamily="18" charset="0"/>
                          </a:rPr>
                          <m:t>1</m:t>
                        </m:r>
                      </m:sub>
                    </m:sSub>
                    <m:r>
                      <a:rPr lang="en-US" sz="2600" b="0" i="1" smtClean="0">
                        <a:latin typeface="Cambria Math" panose="02040503050406030204" pitchFamily="18" charset="0"/>
                      </a:rPr>
                      <m:t>≠</m:t>
                    </m:r>
                    <m:sSub>
                      <m:sSubPr>
                        <m:ctrlPr>
                          <a:rPr lang="en-US" sz="2600" b="0" i="1" smtClean="0">
                            <a:latin typeface="Cambria Math" panose="02040503050406030204" pitchFamily="18" charset="0"/>
                          </a:rPr>
                        </m:ctrlPr>
                      </m:sSubPr>
                      <m:e>
                        <m:r>
                          <a:rPr lang="en-US" sz="2600" b="0" i="1" smtClean="0">
                            <a:latin typeface="Cambria Math" panose="02040503050406030204" pitchFamily="18" charset="0"/>
                          </a:rPr>
                          <m:t>𝑀</m:t>
                        </m:r>
                      </m:e>
                      <m:sub>
                        <m:r>
                          <a:rPr lang="en-US" sz="2600" b="0" i="1" smtClean="0">
                            <a:latin typeface="Cambria Math" panose="02040503050406030204" pitchFamily="18" charset="0"/>
                          </a:rPr>
                          <m:t>2</m:t>
                        </m:r>
                      </m:sub>
                    </m:sSub>
                  </m:oMath>
                </a14:m>
                <a:r>
                  <a:rPr lang="en-US" sz="2600" dirty="0" smtClean="0"/>
                  <a:t> appear in the </a:t>
                </a:r>
                <a14:m>
                  <m:oMath xmlns:m="http://schemas.openxmlformats.org/officeDocument/2006/math">
                    <m:sSub>
                      <m:sSubPr>
                        <m:ctrlPr>
                          <a:rPr lang="en-US" sz="2600" b="1" i="1" dirty="0" smtClean="0">
                            <a:latin typeface="Cambria Math" panose="02040503050406030204" pitchFamily="18" charset="0"/>
                          </a:rPr>
                        </m:ctrlPr>
                      </m:sSubPr>
                      <m:e>
                        <m:r>
                          <a:rPr lang="en-US" sz="2600" b="1" i="1" dirty="0" smtClean="0">
                            <a:latin typeface="Cambria Math" panose="02040503050406030204" pitchFamily="18" charset="0"/>
                          </a:rPr>
                          <m:t>𝑮</m:t>
                        </m:r>
                      </m:e>
                      <m:sub>
                        <m:r>
                          <a:rPr lang="en-US" sz="2600" b="1" i="1" dirty="0" smtClean="0">
                            <a:latin typeface="Cambria Math" panose="02040503050406030204" pitchFamily="18" charset="0"/>
                          </a:rPr>
                          <m:t>𝒊</m:t>
                        </m:r>
                      </m:sub>
                    </m:sSub>
                  </m:oMath>
                </a14:m>
                <a:r>
                  <a:rPr lang="en-US" sz="2600" dirty="0"/>
                  <a:t> </a:t>
                </a:r>
                <a:r>
                  <a:rPr lang="en-US" sz="2600" dirty="0" smtClean="0"/>
                  <a:t>then we have that:</a:t>
                </a:r>
              </a:p>
              <a:p>
                <a:pPr marL="0" indent="0" algn="l">
                  <a:buNone/>
                </a:pPr>
                <a:r>
                  <a:rPr lang="en-US" sz="2600" b="0" dirty="0" smtClean="0"/>
                  <a:t>Not only </a:t>
                </a:r>
                <a14:m>
                  <m:oMath xmlns:m="http://schemas.openxmlformats.org/officeDocument/2006/math">
                    <m:sSub>
                      <m:sSubPr>
                        <m:ctrlPr>
                          <a:rPr lang="en-US" sz="2600" b="0" i="1" smtClean="0">
                            <a:latin typeface="Cambria Math" panose="02040503050406030204" pitchFamily="18" charset="0"/>
                          </a:rPr>
                        </m:ctrlPr>
                      </m:sSubPr>
                      <m:e>
                        <m:r>
                          <a:rPr lang="en-US" sz="2600" b="0" i="1" smtClean="0">
                            <a:latin typeface="Cambria Math" panose="02040503050406030204" pitchFamily="18" charset="0"/>
                          </a:rPr>
                          <m:t>𝑤</m:t>
                        </m:r>
                      </m:e>
                      <m:sub>
                        <m:r>
                          <a:rPr lang="en-US" sz="2600" b="0" i="1" smtClean="0">
                            <a:latin typeface="Cambria Math" panose="02040503050406030204" pitchFamily="18" charset="0"/>
                          </a:rPr>
                          <m:t>𝑖</m:t>
                        </m:r>
                        <m:r>
                          <a:rPr lang="en-US" sz="2600" b="0" i="1" smtClean="0">
                            <a:latin typeface="Cambria Math" panose="02040503050406030204" pitchFamily="18" charset="0"/>
                          </a:rPr>
                          <m:t>−</m:t>
                        </m:r>
                        <m:r>
                          <a:rPr lang="en-US" sz="2600" b="0" i="1" smtClean="0">
                            <a:latin typeface="Cambria Math" panose="02040503050406030204" pitchFamily="18" charset="0"/>
                          </a:rPr>
                          <m:t>1</m:t>
                        </m:r>
                        <m:r>
                          <a:rPr lang="en-US" sz="2600" b="0" i="1" smtClean="0">
                            <a:latin typeface="Cambria Math" panose="02040503050406030204" pitchFamily="18" charset="0"/>
                          </a:rPr>
                          <m:t> </m:t>
                        </m:r>
                      </m:sub>
                    </m:sSub>
                    <m:d>
                      <m:dPr>
                        <m:ctrlPr>
                          <a:rPr lang="en-US" sz="2600" b="0" i="1" smtClean="0">
                            <a:latin typeface="Cambria Math" panose="02040503050406030204" pitchFamily="18" charset="0"/>
                          </a:rPr>
                        </m:ctrlPr>
                      </m:dPr>
                      <m:e>
                        <m:sSub>
                          <m:sSubPr>
                            <m:ctrlPr>
                              <a:rPr lang="en-US" sz="2600" b="0" i="1" smtClean="0">
                                <a:latin typeface="Cambria Math" panose="02040503050406030204" pitchFamily="18" charset="0"/>
                              </a:rPr>
                            </m:ctrlPr>
                          </m:sSubPr>
                          <m:e>
                            <m:r>
                              <a:rPr lang="en-US" sz="2600" b="0" i="1" smtClean="0">
                                <a:latin typeface="Cambria Math" panose="02040503050406030204" pitchFamily="18" charset="0"/>
                              </a:rPr>
                              <m:t>𝑀</m:t>
                            </m:r>
                          </m:e>
                          <m:sub>
                            <m:r>
                              <a:rPr lang="en-US" sz="2600" b="0" i="1" smtClean="0">
                                <a:latin typeface="Cambria Math" panose="02040503050406030204" pitchFamily="18" charset="0"/>
                              </a:rPr>
                              <m:t>1</m:t>
                            </m:r>
                          </m:sub>
                        </m:sSub>
                      </m:e>
                    </m:d>
                    <m:r>
                      <a:rPr lang="en-US" sz="2600" b="0" i="1" smtClean="0">
                        <a:latin typeface="Cambria Math" panose="02040503050406030204" pitchFamily="18" charset="0"/>
                      </a:rPr>
                      <m:t>=</m:t>
                    </m:r>
                    <m:sSub>
                      <m:sSubPr>
                        <m:ctrlPr>
                          <a:rPr lang="en-US" sz="2600" b="0" i="1" smtClean="0">
                            <a:latin typeface="Cambria Math" panose="02040503050406030204" pitchFamily="18" charset="0"/>
                          </a:rPr>
                        </m:ctrlPr>
                      </m:sSubPr>
                      <m:e>
                        <m:r>
                          <a:rPr lang="en-US" sz="2600" b="0" i="1" smtClean="0">
                            <a:latin typeface="Cambria Math" panose="02040503050406030204" pitchFamily="18" charset="0"/>
                          </a:rPr>
                          <m:t>𝑤</m:t>
                        </m:r>
                      </m:e>
                      <m:sub>
                        <m:r>
                          <a:rPr lang="en-US" sz="2600" b="0" i="1" smtClean="0">
                            <a:latin typeface="Cambria Math" panose="02040503050406030204" pitchFamily="18" charset="0"/>
                          </a:rPr>
                          <m:t>𝑖</m:t>
                        </m:r>
                        <m:r>
                          <a:rPr lang="en-US" sz="2600" b="0" i="1" smtClean="0">
                            <a:latin typeface="Cambria Math" panose="02040503050406030204" pitchFamily="18" charset="0"/>
                          </a:rPr>
                          <m:t>−</m:t>
                        </m:r>
                        <m:r>
                          <a:rPr lang="en-US" sz="2600" b="0" i="1" smtClean="0">
                            <a:latin typeface="Cambria Math" panose="02040503050406030204" pitchFamily="18" charset="0"/>
                          </a:rPr>
                          <m:t>1</m:t>
                        </m:r>
                      </m:sub>
                    </m:sSub>
                    <m:d>
                      <m:dPr>
                        <m:ctrlPr>
                          <a:rPr lang="en-US" sz="2600" b="0" i="1" smtClean="0">
                            <a:latin typeface="Cambria Math" panose="02040503050406030204" pitchFamily="18" charset="0"/>
                          </a:rPr>
                        </m:ctrlPr>
                      </m:dPr>
                      <m:e>
                        <m:sSub>
                          <m:sSubPr>
                            <m:ctrlPr>
                              <a:rPr lang="en-US" sz="2600" b="0" i="1" smtClean="0">
                                <a:latin typeface="Cambria Math" panose="02040503050406030204" pitchFamily="18" charset="0"/>
                              </a:rPr>
                            </m:ctrlPr>
                          </m:sSubPr>
                          <m:e>
                            <m:r>
                              <a:rPr lang="en-US" sz="2600" b="0" i="1" smtClean="0">
                                <a:latin typeface="Cambria Math" panose="02040503050406030204" pitchFamily="18" charset="0"/>
                              </a:rPr>
                              <m:t>𝑀</m:t>
                            </m:r>
                          </m:e>
                          <m:sub>
                            <m:r>
                              <a:rPr lang="en-US" sz="2600" b="0" i="1" smtClean="0">
                                <a:latin typeface="Cambria Math" panose="02040503050406030204" pitchFamily="18" charset="0"/>
                              </a:rPr>
                              <m:t>2</m:t>
                            </m:r>
                          </m:sub>
                        </m:sSub>
                      </m:e>
                    </m:d>
                  </m:oMath>
                </a14:m>
                <a:endParaRPr lang="en-US" sz="2600" dirty="0" smtClean="0"/>
              </a:p>
              <a:p>
                <a:pPr marL="0" indent="0" algn="l">
                  <a:buNone/>
                </a:pPr>
                <a:r>
                  <a:rPr lang="en-US" sz="2600" dirty="0" smtClean="0"/>
                  <a:t>But also </a:t>
                </a:r>
                <a14:m>
                  <m:oMath xmlns:m="http://schemas.openxmlformats.org/officeDocument/2006/math">
                    <m:r>
                      <a:rPr lang="en-US" sz="2600" b="0" i="1" smtClean="0">
                        <a:latin typeface="Cambria Math" panose="02040503050406030204" pitchFamily="18" charset="0"/>
                      </a:rPr>
                      <m:t>∀</m:t>
                    </m:r>
                    <m:r>
                      <a:rPr lang="en-US" sz="2600" b="0" i="1" smtClean="0">
                        <a:latin typeface="Cambria Math" panose="02040503050406030204" pitchFamily="18" charset="0"/>
                      </a:rPr>
                      <m:t>0</m:t>
                    </m:r>
                    <m:r>
                      <a:rPr lang="en-US" sz="2600" b="0" i="1" smtClean="0">
                        <a:latin typeface="Cambria Math" panose="02040503050406030204" pitchFamily="18" charset="0"/>
                      </a:rPr>
                      <m:t>≤</m:t>
                    </m:r>
                    <m:r>
                      <a:rPr lang="en-US" sz="2600" b="0" i="1" smtClean="0">
                        <a:latin typeface="Cambria Math" panose="02040503050406030204" pitchFamily="18" charset="0"/>
                      </a:rPr>
                      <m:t>𝑗</m:t>
                    </m:r>
                    <m:r>
                      <a:rPr lang="en-US" sz="2600" b="0" i="1" smtClean="0">
                        <a:latin typeface="Cambria Math" panose="02040503050406030204" pitchFamily="18" charset="0"/>
                      </a:rPr>
                      <m:t>&lt;</m:t>
                    </m:r>
                    <m:r>
                      <a:rPr lang="en-US" sz="2600" b="0" i="1" smtClean="0">
                        <a:latin typeface="Cambria Math" panose="02040503050406030204" pitchFamily="18" charset="0"/>
                      </a:rPr>
                      <m:t>𝑖</m:t>
                    </m:r>
                    <m:r>
                      <a:rPr lang="en-US" sz="2600" b="0" i="1" smtClean="0">
                        <a:latin typeface="Cambria Math" panose="02040503050406030204" pitchFamily="18" charset="0"/>
                      </a:rPr>
                      <m:t>−</m:t>
                    </m:r>
                    <m:r>
                      <a:rPr lang="en-US" sz="2600" b="0" i="1" smtClean="0">
                        <a:latin typeface="Cambria Math" panose="02040503050406030204" pitchFamily="18" charset="0"/>
                      </a:rPr>
                      <m:t>1</m:t>
                    </m:r>
                    <m:r>
                      <a:rPr lang="en-US" sz="2600" b="0" i="1" smtClean="0">
                        <a:latin typeface="Cambria Math" panose="02040503050406030204" pitchFamily="18" charset="0"/>
                      </a:rPr>
                      <m:t>.  </m:t>
                    </m:r>
                    <m:sSub>
                      <m:sSubPr>
                        <m:ctrlPr>
                          <a:rPr lang="en-US" sz="2600" b="0" i="1" smtClean="0">
                            <a:latin typeface="Cambria Math" panose="02040503050406030204" pitchFamily="18" charset="0"/>
                          </a:rPr>
                        </m:ctrlPr>
                      </m:sSubPr>
                      <m:e>
                        <m:r>
                          <a:rPr lang="en-US" sz="2600" b="0" i="1" smtClean="0">
                            <a:latin typeface="Cambria Math" panose="02040503050406030204" pitchFamily="18" charset="0"/>
                          </a:rPr>
                          <m:t>𝑤</m:t>
                        </m:r>
                      </m:e>
                      <m:sub>
                        <m:r>
                          <a:rPr lang="en-US" sz="2600" b="0" i="1" smtClean="0">
                            <a:latin typeface="Cambria Math" panose="02040503050406030204" pitchFamily="18" charset="0"/>
                          </a:rPr>
                          <m:t>𝑗</m:t>
                        </m:r>
                      </m:sub>
                    </m:sSub>
                    <m:d>
                      <m:dPr>
                        <m:ctrlPr>
                          <a:rPr lang="en-US" sz="2600" b="0" i="1" smtClean="0">
                            <a:latin typeface="Cambria Math" panose="02040503050406030204" pitchFamily="18" charset="0"/>
                          </a:rPr>
                        </m:ctrlPr>
                      </m:dPr>
                      <m:e>
                        <m:sSub>
                          <m:sSubPr>
                            <m:ctrlPr>
                              <a:rPr lang="en-US" sz="2600" b="0" i="1" smtClean="0">
                                <a:latin typeface="Cambria Math" panose="02040503050406030204" pitchFamily="18" charset="0"/>
                              </a:rPr>
                            </m:ctrlPr>
                          </m:sSubPr>
                          <m:e>
                            <m:r>
                              <a:rPr lang="en-US" sz="2600" b="0" i="1" smtClean="0">
                                <a:latin typeface="Cambria Math" panose="02040503050406030204" pitchFamily="18" charset="0"/>
                              </a:rPr>
                              <m:t>𝑀</m:t>
                            </m:r>
                          </m:e>
                          <m:sub>
                            <m:r>
                              <a:rPr lang="en-US" sz="2600" b="0" i="1" smtClean="0">
                                <a:latin typeface="Cambria Math" panose="02040503050406030204" pitchFamily="18" charset="0"/>
                              </a:rPr>
                              <m:t>1</m:t>
                            </m:r>
                          </m:sub>
                        </m:sSub>
                      </m:e>
                    </m:d>
                    <m:r>
                      <a:rPr lang="en-US" sz="2600" b="0" i="1" smtClean="0">
                        <a:latin typeface="Cambria Math" panose="02040503050406030204" pitchFamily="18" charset="0"/>
                      </a:rPr>
                      <m:t>=</m:t>
                    </m:r>
                    <m:sSub>
                      <m:sSubPr>
                        <m:ctrlPr>
                          <a:rPr lang="en-US" sz="2600" b="0" i="1" smtClean="0">
                            <a:latin typeface="Cambria Math" panose="02040503050406030204" pitchFamily="18" charset="0"/>
                          </a:rPr>
                        </m:ctrlPr>
                      </m:sSubPr>
                      <m:e>
                        <m:r>
                          <a:rPr lang="en-US" sz="2600" b="0" i="1" smtClean="0">
                            <a:latin typeface="Cambria Math" panose="02040503050406030204" pitchFamily="18" charset="0"/>
                          </a:rPr>
                          <m:t>𝑤</m:t>
                        </m:r>
                      </m:e>
                      <m:sub>
                        <m:r>
                          <a:rPr lang="en-US" sz="2600" b="0" i="1" smtClean="0">
                            <a:latin typeface="Cambria Math" panose="02040503050406030204" pitchFamily="18" charset="0"/>
                          </a:rPr>
                          <m:t>𝑗</m:t>
                        </m:r>
                      </m:sub>
                    </m:sSub>
                    <m:r>
                      <a:rPr lang="en-US" sz="2600" b="0" i="1" smtClean="0">
                        <a:latin typeface="Cambria Math" panose="02040503050406030204" pitchFamily="18" charset="0"/>
                      </a:rPr>
                      <m:t>(</m:t>
                    </m:r>
                    <m:sSub>
                      <m:sSubPr>
                        <m:ctrlPr>
                          <a:rPr lang="en-US" sz="2600" b="0" i="1" smtClean="0">
                            <a:latin typeface="Cambria Math" panose="02040503050406030204" pitchFamily="18" charset="0"/>
                          </a:rPr>
                        </m:ctrlPr>
                      </m:sSubPr>
                      <m:e>
                        <m:r>
                          <a:rPr lang="en-US" sz="2600" b="0" i="1" smtClean="0">
                            <a:latin typeface="Cambria Math" panose="02040503050406030204" pitchFamily="18" charset="0"/>
                          </a:rPr>
                          <m:t>𝑀</m:t>
                        </m:r>
                      </m:e>
                      <m:sub>
                        <m:r>
                          <a:rPr lang="en-US" sz="2600" b="0" i="1" smtClean="0">
                            <a:latin typeface="Cambria Math" panose="02040503050406030204" pitchFamily="18" charset="0"/>
                          </a:rPr>
                          <m:t>2</m:t>
                        </m:r>
                      </m:sub>
                    </m:sSub>
                    <m:r>
                      <a:rPr lang="en-US" sz="2600" b="0" i="1" smtClean="0">
                        <a:latin typeface="Cambria Math" panose="02040503050406030204" pitchFamily="18" charset="0"/>
                      </a:rPr>
                      <m:t>)</m:t>
                    </m:r>
                  </m:oMath>
                </a14:m>
                <a:endParaRPr lang="en-US" sz="2600" dirty="0" smtClean="0"/>
              </a:p>
              <a:p>
                <a:pPr marL="0" indent="0" algn="l">
                  <a:buNone/>
                </a:pPr>
                <a:r>
                  <a:rPr lang="en-US" sz="2600" dirty="0" smtClean="0"/>
                  <a:t>It means that if two different PMs made it to </a:t>
                </a:r>
                <a14:m>
                  <m:oMath xmlns:m="http://schemas.openxmlformats.org/officeDocument/2006/math">
                    <m:sSub>
                      <m:sSubPr>
                        <m:ctrlPr>
                          <a:rPr lang="en-US" sz="2600" b="0" i="1" smtClean="0">
                            <a:latin typeface="Cambria Math" panose="02040503050406030204" pitchFamily="18" charset="0"/>
                          </a:rPr>
                        </m:ctrlPr>
                      </m:sSubPr>
                      <m:e>
                        <m:r>
                          <a:rPr lang="en-US" sz="2600" b="0" i="1" smtClean="0">
                            <a:latin typeface="Cambria Math" panose="02040503050406030204" pitchFamily="18" charset="0"/>
                          </a:rPr>
                          <m:t>𝐺</m:t>
                        </m:r>
                      </m:e>
                      <m:sub>
                        <m:r>
                          <a:rPr lang="en-US" sz="2600" b="0" i="1" smtClean="0">
                            <a:latin typeface="Cambria Math" panose="02040503050406030204" pitchFamily="18" charset="0"/>
                          </a:rPr>
                          <m:t>𝑖</m:t>
                        </m:r>
                      </m:sub>
                    </m:sSub>
                  </m:oMath>
                </a14:m>
                <a:r>
                  <a:rPr lang="en-US" sz="2600" dirty="0" smtClean="0"/>
                  <a:t> , they have the same weights according to the first </a:t>
                </a:r>
                <a14:m>
                  <m:oMath xmlns:m="http://schemas.openxmlformats.org/officeDocument/2006/math">
                    <m:r>
                      <a:rPr lang="en-US" sz="2600" b="1" i="1" dirty="0" smtClean="0">
                        <a:latin typeface="Cambria Math" panose="02040503050406030204" pitchFamily="18" charset="0"/>
                      </a:rPr>
                      <m:t>𝒊</m:t>
                    </m:r>
                  </m:oMath>
                </a14:m>
                <a:r>
                  <a:rPr lang="en-US" sz="2600" dirty="0" smtClean="0"/>
                  <a:t> weight functions.</a:t>
                </a:r>
              </a:p>
              <a:p>
                <a:pPr marL="0" indent="0" algn="l">
                  <a:buNone/>
                </a:pPr>
                <a:endParaRPr lang="en-US" sz="2600" dirty="0" smtClean="0"/>
              </a:p>
              <a:p>
                <a:pPr marL="0" indent="0" algn="l">
                  <a:buNone/>
                </a:pPr>
                <a:r>
                  <a:rPr lang="en-US" sz="2600" dirty="0" smtClean="0"/>
                  <a:t>We would want our final weight function to capture this idea, so PMs reaching the same point, would have same weight up until that point.</a:t>
                </a:r>
              </a:p>
              <a:p>
                <a:pPr marL="0" indent="0" algn="l">
                  <a:buNone/>
                </a:pPr>
                <a:endParaRPr lang="en-US" sz="2600" dirty="0" smtClean="0"/>
              </a:p>
              <a:p>
                <a:pPr marL="0" indent="0" algn="l">
                  <a:buNone/>
                </a:pPr>
                <a:r>
                  <a:rPr lang="en-US" sz="2800" dirty="0" smtClean="0">
                    <a:solidFill>
                      <a:schemeClr val="tx1"/>
                    </a:solidFill>
                  </a:rPr>
                  <a:t>And name this one:</a:t>
                </a:r>
                <a:r>
                  <a:rPr lang="en-US" sz="2800" b="1" dirty="0" smtClean="0">
                    <a:solidFill>
                      <a:schemeClr val="tx1"/>
                    </a:solidFill>
                  </a:rPr>
                  <a:t> </a:t>
                </a:r>
                <a:r>
                  <a:rPr lang="en-US" sz="2800" b="1" dirty="0" smtClean="0">
                    <a:solidFill>
                      <a:srgbClr val="FF0000"/>
                    </a:solidFill>
                  </a:rPr>
                  <a:t>“The </a:t>
                </a:r>
                <a:r>
                  <a:rPr lang="en-US" sz="2800" b="1" dirty="0">
                    <a:solidFill>
                      <a:srgbClr val="FF0000"/>
                    </a:solidFill>
                  </a:rPr>
                  <a:t>Equality </a:t>
                </a:r>
                <a:r>
                  <a:rPr lang="en-US" sz="2800" b="1" dirty="0" smtClean="0">
                    <a:solidFill>
                      <a:srgbClr val="FF0000"/>
                    </a:solidFill>
                  </a:rPr>
                  <a:t>Attribute”</a:t>
                </a:r>
              </a:p>
              <a:p>
                <a:pPr marL="0" indent="0" algn="l">
                  <a:buNone/>
                </a:pPr>
                <a:r>
                  <a:rPr lang="en-US" sz="2600" dirty="0" smtClean="0"/>
                  <a:t>  </a:t>
                </a:r>
              </a:p>
              <a:p>
                <a:pPr marL="0" indent="0" algn="l">
                  <a:buNone/>
                </a:pPr>
                <a:endParaRPr lang="en-US"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589212" y="2133600"/>
                <a:ext cx="9602788" cy="4724400"/>
              </a:xfrm>
              <a:blipFill>
                <a:blip r:embed="rId2"/>
                <a:stretch>
                  <a:fillRect l="-762" t="-1935" r="-635"/>
                </a:stretch>
              </a:blipFill>
            </p:spPr>
            <p:txBody>
              <a:bodyPr/>
              <a:lstStyle/>
              <a:p>
                <a:r>
                  <a:rPr lang="he-IL">
                    <a:noFill/>
                  </a:rPr>
                  <a:t> </a:t>
                </a:r>
              </a:p>
            </p:txBody>
          </p:sp>
        </mc:Fallback>
      </mc:AlternateContent>
    </p:spTree>
    <p:extLst>
      <p:ext uri="{BB962C8B-B14F-4D97-AF65-F5344CB8AC3E}">
        <p14:creationId xmlns:p14="http://schemas.microsoft.com/office/powerpoint/2010/main" val="31394867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Dream formed into… weight function</a:t>
            </a:r>
            <a:br>
              <a:rPr lang="en-US" dirty="0"/>
            </a:br>
            <a:r>
              <a:rPr lang="en-US" dirty="0"/>
              <a:t>(cont.)</a:t>
            </a:r>
            <a:endParaRPr lang="he-IL"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592925" y="1905000"/>
                <a:ext cx="8915400" cy="4642104"/>
              </a:xfrm>
            </p:spPr>
            <p:txBody>
              <a:bodyPr>
                <a:normAutofit fontScale="92500" lnSpcReduction="10000"/>
              </a:bodyPr>
              <a:lstStyle/>
              <a:p>
                <a:pPr marL="0" indent="0" algn="l">
                  <a:buNone/>
                </a:pPr>
                <a:r>
                  <a:rPr lang="en-US" sz="2800" dirty="0" smtClean="0"/>
                  <a:t>A </a:t>
                </a:r>
                <a:r>
                  <a:rPr lang="en-US" sz="2800" b="1" dirty="0"/>
                  <a:t>PM that didn’t </a:t>
                </a:r>
                <a:r>
                  <a:rPr lang="en-US" sz="2800" b="1" dirty="0" smtClean="0"/>
                  <a:t>make it </a:t>
                </a:r>
                <a:r>
                  <a:rPr lang="en-US" sz="2800" b="1" dirty="0"/>
                  <a:t>to </a:t>
                </a:r>
                <a14:m>
                  <m:oMath xmlns:m="http://schemas.openxmlformats.org/officeDocument/2006/math">
                    <m:sSub>
                      <m:sSubPr>
                        <m:ctrlPr>
                          <a:rPr lang="en-US" sz="2800" b="1" i="1" smtClean="0">
                            <a:latin typeface="Cambria Math" panose="02040503050406030204" pitchFamily="18" charset="0"/>
                          </a:rPr>
                        </m:ctrlPr>
                      </m:sSubPr>
                      <m:e>
                        <m:r>
                          <a:rPr lang="en-US" sz="2800" b="1" i="1" smtClean="0">
                            <a:latin typeface="Cambria Math" panose="02040503050406030204" pitchFamily="18" charset="0"/>
                          </a:rPr>
                          <m:t>𝑮</m:t>
                        </m:r>
                      </m:e>
                      <m:sub>
                        <m:r>
                          <a:rPr lang="en-US" sz="2800" b="1" i="1" smtClean="0">
                            <a:latin typeface="Cambria Math" panose="02040503050406030204" pitchFamily="18" charset="0"/>
                          </a:rPr>
                          <m:t>𝒊</m:t>
                        </m:r>
                      </m:sub>
                    </m:sSub>
                  </m:oMath>
                </a14:m>
                <a:r>
                  <a:rPr lang="en-US" sz="2800" dirty="0" smtClean="0"/>
                  <a:t>, </a:t>
                </a:r>
                <a:r>
                  <a:rPr lang="en-US" sz="2800" dirty="0"/>
                  <a:t>meaning it </a:t>
                </a:r>
                <a:r>
                  <a:rPr lang="en-US" sz="2800" dirty="0" smtClean="0"/>
                  <a:t>didn’t pass </a:t>
                </a:r>
                <a14:m>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𝑤</m:t>
                        </m:r>
                      </m:e>
                      <m:sub>
                        <m:r>
                          <a:rPr lang="en-US" sz="2800" i="1">
                            <a:latin typeface="Cambria Math" panose="02040503050406030204" pitchFamily="18" charset="0"/>
                          </a:rPr>
                          <m:t>𝑖</m:t>
                        </m:r>
                        <m:r>
                          <a:rPr lang="en-US" sz="2800" i="1">
                            <a:latin typeface="Cambria Math" panose="02040503050406030204" pitchFamily="18" charset="0"/>
                          </a:rPr>
                          <m:t>−</m:t>
                        </m:r>
                        <m:r>
                          <a:rPr lang="en-US" sz="2800" i="1">
                            <a:latin typeface="Cambria Math" panose="02040503050406030204" pitchFamily="18" charset="0"/>
                          </a:rPr>
                          <m:t>1</m:t>
                        </m:r>
                        <m:r>
                          <a:rPr lang="en-US" sz="2800" i="1">
                            <a:latin typeface="Cambria Math" panose="02040503050406030204" pitchFamily="18" charset="0"/>
                          </a:rPr>
                          <m:t> </m:t>
                        </m:r>
                      </m:sub>
                    </m:sSub>
                  </m:oMath>
                </a14:m>
                <a:r>
                  <a:rPr lang="en-US" sz="2800" dirty="0" smtClean="0"/>
                  <a:t>,</a:t>
                </a:r>
              </a:p>
              <a:p>
                <a:pPr marL="0" indent="0" algn="l">
                  <a:buNone/>
                </a:pPr>
                <a:r>
                  <a:rPr lang="en-US" sz="2800" dirty="0" smtClean="0"/>
                  <a:t>would have a total weight </a:t>
                </a:r>
                <a:r>
                  <a:rPr lang="en-US" sz="2800" dirty="0"/>
                  <a:t>high enough</a:t>
                </a:r>
                <a:r>
                  <a:rPr lang="en-US" sz="2800" dirty="0" smtClean="0"/>
                  <a:t>,</a:t>
                </a:r>
              </a:p>
              <a:p>
                <a:pPr marL="0" indent="0" algn="l">
                  <a:buNone/>
                </a:pPr>
                <a:r>
                  <a:rPr lang="en-US" sz="2800" dirty="0" smtClean="0"/>
                  <a:t>that </a:t>
                </a:r>
                <a:r>
                  <a:rPr lang="en-US" sz="2800" dirty="0"/>
                  <a:t>no matter which weight it would get under </a:t>
                </a:r>
                <a14:m>
                  <m:oMath xmlns:m="http://schemas.openxmlformats.org/officeDocument/2006/math">
                    <m:sSub>
                      <m:sSubPr>
                        <m:ctrlPr>
                          <a:rPr lang="en-US" sz="2800" i="1">
                            <a:latin typeface="Cambria Math" panose="02040503050406030204" pitchFamily="18" charset="0"/>
                          </a:rPr>
                        </m:ctrlPr>
                      </m:sSubPr>
                      <m:e>
                        <m:r>
                          <a:rPr lang="en-US" sz="2800" b="0" i="1">
                            <a:latin typeface="Cambria Math" panose="02040503050406030204" pitchFamily="18" charset="0"/>
                          </a:rPr>
                          <m:t>𝑤</m:t>
                        </m:r>
                      </m:e>
                      <m:sub>
                        <m:r>
                          <a:rPr lang="en-US" sz="2800" b="0" i="1">
                            <a:latin typeface="Cambria Math" panose="02040503050406030204" pitchFamily="18" charset="0"/>
                          </a:rPr>
                          <m:t>𝑖</m:t>
                        </m:r>
                        <m:r>
                          <a:rPr lang="en-US" sz="2800" b="0" i="1">
                            <a:latin typeface="Cambria Math" panose="02040503050406030204" pitchFamily="18" charset="0"/>
                          </a:rPr>
                          <m:t> </m:t>
                        </m:r>
                      </m:sub>
                    </m:sSub>
                    <m:r>
                      <a:rPr lang="en-US" sz="2800" b="0" i="1">
                        <a:latin typeface="Cambria Math" panose="02040503050406030204" pitchFamily="18" charset="0"/>
                      </a:rPr>
                      <m:t>,…, </m:t>
                    </m:r>
                    <m:sSub>
                      <m:sSubPr>
                        <m:ctrlPr>
                          <a:rPr lang="en-US" sz="2800" i="1">
                            <a:latin typeface="Cambria Math" panose="02040503050406030204" pitchFamily="18" charset="0"/>
                          </a:rPr>
                        </m:ctrlPr>
                      </m:sSubPr>
                      <m:e>
                        <m:r>
                          <a:rPr lang="en-US" sz="2800" b="0" i="1">
                            <a:latin typeface="Cambria Math" panose="02040503050406030204" pitchFamily="18" charset="0"/>
                          </a:rPr>
                          <m:t>𝑤</m:t>
                        </m:r>
                      </m:e>
                      <m:sub>
                        <m:r>
                          <a:rPr lang="en-US" sz="2800" b="0" i="1">
                            <a:latin typeface="Cambria Math" panose="02040503050406030204" pitchFamily="18" charset="0"/>
                          </a:rPr>
                          <m:t>~</m:t>
                        </m:r>
                        <m:func>
                          <m:funcPr>
                            <m:ctrlPr>
                              <a:rPr lang="en-US" sz="2800" i="1">
                                <a:latin typeface="Cambria Math" panose="02040503050406030204" pitchFamily="18" charset="0"/>
                              </a:rPr>
                            </m:ctrlPr>
                          </m:funcPr>
                          <m:fName>
                            <m:r>
                              <m:rPr>
                                <m:sty m:val="p"/>
                              </m:rPr>
                              <a:rPr lang="en-US" sz="2800" b="0" i="1">
                                <a:latin typeface="Cambria Math" panose="02040503050406030204" pitchFamily="18" charset="0"/>
                              </a:rPr>
                              <m:t>log</m:t>
                            </m:r>
                          </m:fName>
                          <m:e>
                            <m:d>
                              <m:dPr>
                                <m:ctrlPr>
                                  <a:rPr lang="en-US" sz="2800" i="1">
                                    <a:latin typeface="Cambria Math" panose="02040503050406030204" pitchFamily="18" charset="0"/>
                                  </a:rPr>
                                </m:ctrlPr>
                              </m:dPr>
                              <m:e>
                                <m:r>
                                  <a:rPr lang="en-US" sz="2800" b="0" i="1">
                                    <a:latin typeface="Cambria Math" panose="02040503050406030204" pitchFamily="18" charset="0"/>
                                  </a:rPr>
                                  <m:t>𝑛</m:t>
                                </m:r>
                              </m:e>
                            </m:d>
                          </m:e>
                        </m:func>
                      </m:sub>
                    </m:sSub>
                  </m:oMath>
                </a14:m>
                <a:endParaRPr lang="en-US" sz="2800" dirty="0" smtClean="0"/>
              </a:p>
              <a:p>
                <a:pPr marL="0" indent="0" algn="l">
                  <a:buNone/>
                </a:pPr>
                <a:r>
                  <a:rPr lang="en-US" sz="2800" dirty="0" smtClean="0"/>
                  <a:t>it </a:t>
                </a:r>
                <a:r>
                  <a:rPr lang="en-US" sz="2800" dirty="0"/>
                  <a:t>would </a:t>
                </a:r>
                <a:r>
                  <a:rPr lang="en-US" sz="2800" dirty="0" smtClean="0"/>
                  <a:t>be finally </a:t>
                </a:r>
                <a:r>
                  <a:rPr lang="en-US" sz="2800" dirty="0"/>
                  <a:t>heavier than all other PMs that did </a:t>
                </a:r>
                <a:r>
                  <a:rPr lang="en-US" sz="2800" dirty="0" smtClean="0"/>
                  <a:t>make </a:t>
                </a:r>
                <a:r>
                  <a:rPr lang="en-US" sz="2800" dirty="0"/>
                  <a:t>it to </a:t>
                </a:r>
                <a14:m>
                  <m:oMath xmlns:m="http://schemas.openxmlformats.org/officeDocument/2006/math">
                    <m:sSub>
                      <m:sSubPr>
                        <m:ctrlPr>
                          <a:rPr lang="en-US" sz="2800" b="1" i="1">
                            <a:latin typeface="Cambria Math" panose="02040503050406030204" pitchFamily="18" charset="0"/>
                          </a:rPr>
                        </m:ctrlPr>
                      </m:sSubPr>
                      <m:e>
                        <m:r>
                          <a:rPr lang="en-US" sz="2800" b="1" i="1">
                            <a:latin typeface="Cambria Math" panose="02040503050406030204" pitchFamily="18" charset="0"/>
                          </a:rPr>
                          <m:t>𝑮</m:t>
                        </m:r>
                      </m:e>
                      <m:sub>
                        <m:r>
                          <a:rPr lang="en-US" sz="2800" b="1" i="1">
                            <a:latin typeface="Cambria Math" panose="02040503050406030204" pitchFamily="18" charset="0"/>
                          </a:rPr>
                          <m:t>𝒊</m:t>
                        </m:r>
                      </m:sub>
                    </m:sSub>
                  </m:oMath>
                </a14:m>
                <a:r>
                  <a:rPr lang="en-US" sz="2800" dirty="0" smtClean="0"/>
                  <a:t> or further. </a:t>
                </a:r>
                <a:endParaRPr lang="en-US" sz="2800" dirty="0"/>
              </a:p>
              <a:p>
                <a:pPr marL="0" indent="0" algn="l">
                  <a:buNone/>
                </a:pPr>
                <a:r>
                  <a:rPr lang="en-US" sz="2800" dirty="0"/>
                  <a:t>In other words, we want our final weight function to prioritize the PMs that </a:t>
                </a:r>
                <a:r>
                  <a:rPr lang="en-US" sz="2800" dirty="0" smtClean="0"/>
                  <a:t>reached a better milestone.</a:t>
                </a:r>
                <a:endParaRPr lang="en-US" sz="2800" dirty="0"/>
              </a:p>
              <a:p>
                <a:pPr marL="0" indent="0" algn="l">
                  <a:buNone/>
                </a:pPr>
                <a:r>
                  <a:rPr lang="en-US" sz="2800" b="1" dirty="0"/>
                  <a:t>Namely,  “</a:t>
                </a:r>
                <a:r>
                  <a:rPr lang="en-US" sz="2800" b="1" dirty="0">
                    <a:solidFill>
                      <a:srgbClr val="FF0000"/>
                    </a:solidFill>
                  </a:rPr>
                  <a:t>The Priority Attribute</a:t>
                </a:r>
                <a:r>
                  <a:rPr lang="en-US" sz="2800" b="1" dirty="0"/>
                  <a:t>”</a:t>
                </a:r>
                <a:endParaRPr lang="en-US" sz="2800" dirty="0"/>
              </a:p>
              <a:p>
                <a:pPr marL="0" indent="0" algn="l">
                  <a:buNone/>
                </a:pPr>
                <a:endParaRPr lang="en-US" b="1"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592925" y="1905000"/>
                <a:ext cx="8915400" cy="4642104"/>
              </a:xfrm>
              <a:blipFill>
                <a:blip r:embed="rId2"/>
                <a:stretch>
                  <a:fillRect l="-1162" t="-2102"/>
                </a:stretch>
              </a:blipFill>
            </p:spPr>
            <p:txBody>
              <a:bodyPr/>
              <a:lstStyle/>
              <a:p>
                <a:r>
                  <a:rPr lang="he-IL">
                    <a:noFill/>
                  </a:rPr>
                  <a:t> </a:t>
                </a:r>
              </a:p>
            </p:txBody>
          </p:sp>
        </mc:Fallback>
      </mc:AlternateContent>
    </p:spTree>
    <p:extLst>
      <p:ext uri="{BB962C8B-B14F-4D97-AF65-F5344CB8AC3E}">
        <p14:creationId xmlns:p14="http://schemas.microsoft.com/office/powerpoint/2010/main" val="591256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The Motivation- Sum Up</a:t>
            </a:r>
            <a:endParaRPr lang="he-IL" dirty="0"/>
          </a:p>
        </p:txBody>
      </p:sp>
      <mc:AlternateContent xmlns:mc="http://schemas.openxmlformats.org/markup-compatibility/2006" xmlns:a14="http://schemas.microsoft.com/office/drawing/2010/main">
        <mc:Choice Requires="a14">
          <p:graphicFrame>
            <p:nvGraphicFramePr>
              <p:cNvPr id="5" name="Content Placeholder 4"/>
              <p:cNvGraphicFramePr>
                <a:graphicFrameLocks noGrp="1"/>
              </p:cNvGraphicFramePr>
              <p:nvPr>
                <p:ph idx="1"/>
                <p:extLst>
                  <p:ext uri="{D42A27DB-BD31-4B8C-83A1-F6EECF244321}">
                    <p14:modId xmlns:p14="http://schemas.microsoft.com/office/powerpoint/2010/main" val="2593118283"/>
                  </p:ext>
                </p:extLst>
              </p:nvPr>
            </p:nvGraphicFramePr>
            <p:xfrm>
              <a:off x="1591056" y="1307592"/>
              <a:ext cx="9913557" cy="52852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mc:Choice>
        <mc:Fallback xmlns="">
          <p:graphicFrame>
            <p:nvGraphicFramePr>
              <p:cNvPr id="5" name="Content Placeholder 4"/>
              <p:cNvGraphicFramePr>
                <a:graphicFrameLocks noGrp="1"/>
              </p:cNvGraphicFramePr>
              <p:nvPr>
                <p:ph idx="1"/>
                <p:extLst>
                  <p:ext uri="{D42A27DB-BD31-4B8C-83A1-F6EECF244321}">
                    <p14:modId xmlns:p14="http://schemas.microsoft.com/office/powerpoint/2010/main" val="2593118283"/>
                  </p:ext>
                </p:extLst>
              </p:nvPr>
            </p:nvGraphicFramePr>
            <p:xfrm>
              <a:off x="1591056" y="1307592"/>
              <a:ext cx="9913557" cy="528523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mc:Fallback>
      </mc:AlternateContent>
      <p:sp>
        <p:nvSpPr>
          <p:cNvPr id="6" name="Down Arrow 5"/>
          <p:cNvSpPr/>
          <p:nvPr/>
        </p:nvSpPr>
        <p:spPr>
          <a:xfrm>
            <a:off x="5532120" y="4910328"/>
            <a:ext cx="393191" cy="6035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 name="Plus 6"/>
          <p:cNvSpPr/>
          <p:nvPr/>
        </p:nvSpPr>
        <p:spPr>
          <a:xfrm>
            <a:off x="3822192" y="3355848"/>
            <a:ext cx="1014984" cy="1088136"/>
          </a:xfrm>
          <a:prstGeom prst="mathPlus">
            <a:avLst/>
          </a:prstGeom>
        </p:spPr>
        <p:style>
          <a:lnRef idx="1">
            <a:schemeClr val="accent1"/>
          </a:lnRef>
          <a:fillRef idx="2">
            <a:schemeClr val="accent1"/>
          </a:fillRef>
          <a:effectRef idx="1">
            <a:schemeClr val="accent1"/>
          </a:effectRef>
          <a:fontRef idx="minor">
            <a:schemeClr val="dk1"/>
          </a:fontRef>
        </p:style>
        <p:txBody>
          <a:bodyPr rtlCol="1" anchor="ctr"/>
          <a:lstStyle/>
          <a:p>
            <a:pPr algn="ctr"/>
            <a:endParaRPr lang="he-IL">
              <a:solidFill>
                <a:schemeClr val="tx1"/>
              </a:solidFill>
            </a:endParaRPr>
          </a:p>
        </p:txBody>
      </p:sp>
      <p:sp>
        <p:nvSpPr>
          <p:cNvPr id="8" name="Plus 7"/>
          <p:cNvSpPr/>
          <p:nvPr/>
        </p:nvSpPr>
        <p:spPr>
          <a:xfrm>
            <a:off x="6909816" y="3355848"/>
            <a:ext cx="1127760" cy="1088136"/>
          </a:xfrm>
          <a:prstGeom prst="mathPlus">
            <a:avLst/>
          </a:prstGeom>
        </p:spPr>
        <p:style>
          <a:lnRef idx="1">
            <a:schemeClr val="accent1"/>
          </a:lnRef>
          <a:fillRef idx="2">
            <a:schemeClr val="accent1"/>
          </a:fillRef>
          <a:effectRef idx="1">
            <a:schemeClr val="accent1"/>
          </a:effectRef>
          <a:fontRef idx="minor">
            <a:schemeClr val="dk1"/>
          </a:fontRef>
        </p:style>
        <p:txBody>
          <a:bodyPr rtlCol="1" anchor="ctr"/>
          <a:lstStyle/>
          <a:p>
            <a:pPr algn="ctr"/>
            <a:endParaRPr lang="he-IL"/>
          </a:p>
        </p:txBody>
      </p:sp>
      <p:sp>
        <p:nvSpPr>
          <p:cNvPr id="9" name="Down Arrow 8"/>
          <p:cNvSpPr/>
          <p:nvPr/>
        </p:nvSpPr>
        <p:spPr>
          <a:xfrm>
            <a:off x="5728715" y="2359152"/>
            <a:ext cx="393191" cy="5669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1908969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Motivation</a:t>
            </a:r>
            <a:endParaRPr lang="he-IL"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592925" y="1905000"/>
                <a:ext cx="8915400" cy="4404360"/>
              </a:xfrm>
            </p:spPr>
            <p:txBody>
              <a:bodyPr>
                <a:noAutofit/>
              </a:bodyPr>
              <a:lstStyle/>
              <a:p>
                <a:pPr marL="0" indent="0" algn="l">
                  <a:buNone/>
                </a:pPr>
                <a:r>
                  <a:rPr lang="en-US" sz="2400" dirty="0" smtClean="0"/>
                  <a:t>Now we might have a better sense for the correctness of the final construction. </a:t>
                </a:r>
              </a:p>
              <a:p>
                <a:pPr marL="0" indent="0" algn="l">
                  <a:buNone/>
                </a:pPr>
                <a:r>
                  <a:rPr lang="en-US" sz="2400" dirty="0" smtClean="0"/>
                  <a:t>Given the good set of </a:t>
                </a:r>
                <a14:m>
                  <m:oMath xmlns:m="http://schemas.openxmlformats.org/officeDocument/2006/math">
                    <m:r>
                      <a:rPr lang="en-US" sz="2400" b="0" i="1" dirty="0" smtClean="0">
                        <a:latin typeface="Cambria Math" panose="02040503050406030204" pitchFamily="18" charset="0"/>
                      </a:rPr>
                      <m:t>𝑘</m:t>
                    </m:r>
                  </m:oMath>
                </a14:m>
                <a:r>
                  <a:rPr lang="en-US" sz="2400" dirty="0" smtClean="0"/>
                  <a:t> weight functions,</a:t>
                </a:r>
              </a:p>
              <a:p>
                <a:pPr marL="0" indent="0" algn="l">
                  <a:buNone/>
                </a:pPr>
                <a14:m>
                  <m:oMath xmlns:m="http://schemas.openxmlformats.org/officeDocument/2006/math">
                    <m:r>
                      <a:rPr lang="en-US" sz="2400" i="1">
                        <a:latin typeface="Cambria Math" panose="02040503050406030204" pitchFamily="18" charset="0"/>
                      </a:rPr>
                      <m:t>&lt;</m:t>
                    </m:r>
                    <m:sSub>
                      <m:sSubPr>
                        <m:ctrlPr>
                          <a:rPr lang="en-US" sz="2400" i="1">
                            <a:latin typeface="Cambria Math" panose="02040503050406030204" pitchFamily="18" charset="0"/>
                          </a:rPr>
                        </m:ctrlPr>
                      </m:sSubPr>
                      <m:e>
                        <m:r>
                          <a:rPr lang="en-US" sz="2400" i="1">
                            <a:latin typeface="Cambria Math" panose="02040503050406030204" pitchFamily="18" charset="0"/>
                          </a:rPr>
                          <m:t>𝑤</m:t>
                        </m:r>
                      </m:e>
                      <m:sub>
                        <m:r>
                          <a:rPr lang="en-US" sz="2400" i="1">
                            <a:latin typeface="Cambria Math" panose="02040503050406030204" pitchFamily="18" charset="0"/>
                          </a:rPr>
                          <m:t>0</m:t>
                        </m:r>
                      </m:sub>
                    </m:sSub>
                    <m:r>
                      <a:rPr lang="en-US" sz="2400" i="1">
                        <a:latin typeface="Cambria Math" panose="02040503050406030204" pitchFamily="18" charset="0"/>
                      </a:rPr>
                      <m:t>,   …, </m:t>
                    </m:r>
                    <m:sSub>
                      <m:sSubPr>
                        <m:ctrlPr>
                          <a:rPr lang="en-US" sz="2400" i="1">
                            <a:latin typeface="Cambria Math" panose="02040503050406030204" pitchFamily="18" charset="0"/>
                          </a:rPr>
                        </m:ctrlPr>
                      </m:sSubPr>
                      <m:e>
                        <m:r>
                          <a:rPr lang="en-US" sz="2400" i="1">
                            <a:latin typeface="Cambria Math" panose="02040503050406030204" pitchFamily="18" charset="0"/>
                          </a:rPr>
                          <m:t>𝑤</m:t>
                        </m:r>
                      </m:e>
                      <m:sub>
                        <m:r>
                          <a:rPr lang="en-US" sz="2400" b="0" i="1" smtClean="0">
                            <a:latin typeface="Cambria Math" panose="02040503050406030204" pitchFamily="18" charset="0"/>
                          </a:rPr>
                          <m:t>𝑘</m:t>
                        </m:r>
                        <m:r>
                          <a:rPr lang="en-US" sz="2400" b="0" i="1" smtClean="0">
                            <a:latin typeface="Cambria Math" panose="02040503050406030204" pitchFamily="18" charset="0"/>
                          </a:rPr>
                          <m:t>−</m:t>
                        </m:r>
                        <m:r>
                          <a:rPr lang="en-US" sz="2400" b="0" i="1" smtClean="0">
                            <a:latin typeface="Cambria Math" panose="02040503050406030204" pitchFamily="18" charset="0"/>
                          </a:rPr>
                          <m:t>1</m:t>
                        </m:r>
                      </m:sub>
                    </m:sSub>
                    <m:r>
                      <a:rPr lang="en-US" sz="2400" i="1">
                        <a:latin typeface="Cambria Math" panose="02040503050406030204" pitchFamily="18" charset="0"/>
                      </a:rPr>
                      <m:t>&gt;</m:t>
                    </m:r>
                  </m:oMath>
                </a14:m>
                <a:r>
                  <a:rPr lang="en-US" sz="2400" dirty="0" smtClean="0"/>
                  <a:t>,</a:t>
                </a:r>
              </a:p>
              <a:p>
                <a:pPr marL="0" indent="0" algn="l">
                  <a:buNone/>
                </a:pPr>
                <a:r>
                  <a:rPr lang="en-US" sz="2400" dirty="0" smtClean="0"/>
                  <a:t>chosen from our fixed set </a:t>
                </a:r>
                <a14:m>
                  <m:oMath xmlns:m="http://schemas.openxmlformats.org/officeDocument/2006/math">
                    <m:r>
                      <a:rPr lang="en-US" sz="2400" i="1" dirty="0" smtClean="0">
                        <a:latin typeface="Cambria Math" panose="02040503050406030204" pitchFamily="18" charset="0"/>
                      </a:rPr>
                      <m:t>𝑊</m:t>
                    </m:r>
                  </m:oMath>
                </a14:m>
                <a:r>
                  <a:rPr lang="en-US" sz="2400" dirty="0" smtClean="0"/>
                  <a:t>, we get a </a:t>
                </a:r>
                <a:r>
                  <a:rPr lang="en-US" sz="2400" dirty="0" smtClean="0">
                    <a:solidFill>
                      <a:srgbClr val="FF0000"/>
                    </a:solidFill>
                  </a:rPr>
                  <a:t>Unique Winner</a:t>
                </a:r>
              </a:p>
              <a:p>
                <a:pPr marL="0" indent="0" algn="l">
                  <a:buNone/>
                </a:pPr>
                <a:r>
                  <a:rPr lang="en-US" sz="2400" dirty="0" smtClean="0"/>
                  <a:t>The final weight function will assign to each PM in the graph, </a:t>
                </a:r>
                <a14:m>
                  <m:oMath xmlns:m="http://schemas.openxmlformats.org/officeDocument/2006/math">
                    <m:r>
                      <a:rPr lang="en-US" sz="2400" i="1" dirty="0" smtClean="0">
                        <a:latin typeface="Cambria Math" panose="02040503050406030204" pitchFamily="18" charset="0"/>
                      </a:rPr>
                      <m:t>𝑀</m:t>
                    </m:r>
                  </m:oMath>
                </a14:m>
                <a:r>
                  <a:rPr lang="en-US" sz="2400" dirty="0" smtClean="0"/>
                  <a:t>:</a:t>
                </a:r>
              </a:p>
              <a:p>
                <a:pPr marL="0" lvl="0" indent="0" algn="l">
                  <a:buNone/>
                </a:pPr>
                <a:r>
                  <a:rPr lang="en-US" sz="2400" b="1" dirty="0" smtClean="0"/>
                  <a:t>the number represented by </a:t>
                </a:r>
                <a14:m>
                  <m:oMath xmlns:m="http://schemas.openxmlformats.org/officeDocument/2006/math">
                    <m:r>
                      <a:rPr lang="en-US" sz="2400" b="1" i="1">
                        <a:latin typeface="Cambria Math" panose="02040503050406030204" pitchFamily="18" charset="0"/>
                      </a:rPr>
                      <m:t>|</m:t>
                    </m:r>
                    <m:sSub>
                      <m:sSubPr>
                        <m:ctrlPr>
                          <a:rPr lang="en-US" sz="2400" b="1" i="1">
                            <a:latin typeface="Cambria Math" panose="02040503050406030204" pitchFamily="18" charset="0"/>
                          </a:rPr>
                        </m:ctrlPr>
                      </m:sSubPr>
                      <m:e>
                        <m:r>
                          <a:rPr lang="en-US" sz="2400" b="1" i="1">
                            <a:latin typeface="Cambria Math" panose="02040503050406030204" pitchFamily="18" charset="0"/>
                          </a:rPr>
                          <m:t>𝒘</m:t>
                        </m:r>
                      </m:e>
                      <m:sub>
                        <m:r>
                          <a:rPr lang="en-US" sz="2400" b="1" i="1">
                            <a:latin typeface="Cambria Math" panose="02040503050406030204" pitchFamily="18" charset="0"/>
                          </a:rPr>
                          <m:t>𝟎</m:t>
                        </m:r>
                      </m:sub>
                    </m:sSub>
                    <m:d>
                      <m:dPr>
                        <m:ctrlPr>
                          <a:rPr lang="en-US" sz="2400" b="1" i="1">
                            <a:latin typeface="Cambria Math" panose="02040503050406030204" pitchFamily="18" charset="0"/>
                          </a:rPr>
                        </m:ctrlPr>
                      </m:dPr>
                      <m:e>
                        <m:r>
                          <a:rPr lang="en-US" sz="2400" b="1" i="1">
                            <a:latin typeface="Cambria Math" panose="02040503050406030204" pitchFamily="18" charset="0"/>
                          </a:rPr>
                          <m:t>𝑴</m:t>
                        </m:r>
                      </m:e>
                    </m:d>
                    <m:r>
                      <a:rPr lang="en-US" sz="2400" b="1" i="1">
                        <a:latin typeface="Cambria Math" panose="02040503050406030204" pitchFamily="18" charset="0"/>
                      </a:rPr>
                      <m:t>|</m:t>
                    </m:r>
                    <m:sSub>
                      <m:sSubPr>
                        <m:ctrlPr>
                          <a:rPr lang="en-US" sz="2400" b="1" i="1">
                            <a:latin typeface="Cambria Math" panose="02040503050406030204" pitchFamily="18" charset="0"/>
                          </a:rPr>
                        </m:ctrlPr>
                      </m:sSubPr>
                      <m:e>
                        <m:r>
                          <a:rPr lang="en-US" sz="2400" b="1" i="1">
                            <a:latin typeface="Cambria Math" panose="02040503050406030204" pitchFamily="18" charset="0"/>
                          </a:rPr>
                          <m:t>𝒘</m:t>
                        </m:r>
                      </m:e>
                      <m:sub>
                        <m:r>
                          <a:rPr lang="en-US" sz="2400" b="1" i="1">
                            <a:latin typeface="Cambria Math" panose="02040503050406030204" pitchFamily="18" charset="0"/>
                          </a:rPr>
                          <m:t>𝟏</m:t>
                        </m:r>
                      </m:sub>
                    </m:sSub>
                    <m:d>
                      <m:dPr>
                        <m:ctrlPr>
                          <a:rPr lang="en-US" sz="2400" b="1" i="1">
                            <a:latin typeface="Cambria Math" panose="02040503050406030204" pitchFamily="18" charset="0"/>
                          </a:rPr>
                        </m:ctrlPr>
                      </m:dPr>
                      <m:e>
                        <m:r>
                          <a:rPr lang="en-US" sz="2400" b="1" i="1">
                            <a:latin typeface="Cambria Math" panose="02040503050406030204" pitchFamily="18" charset="0"/>
                          </a:rPr>
                          <m:t>𝑴</m:t>
                        </m:r>
                      </m:e>
                    </m:d>
                    <m:r>
                      <a:rPr lang="en-US" sz="2400" b="1" i="1">
                        <a:latin typeface="Cambria Math" panose="02040503050406030204" pitchFamily="18" charset="0"/>
                      </a:rPr>
                      <m:t>|…|</m:t>
                    </m:r>
                    <m:sSub>
                      <m:sSubPr>
                        <m:ctrlPr>
                          <a:rPr lang="en-US" sz="2400" b="1" i="1">
                            <a:latin typeface="Cambria Math" panose="02040503050406030204" pitchFamily="18" charset="0"/>
                          </a:rPr>
                        </m:ctrlPr>
                      </m:sSubPr>
                      <m:e>
                        <m:r>
                          <a:rPr lang="en-US" sz="2400" b="1" i="1">
                            <a:latin typeface="Cambria Math" panose="02040503050406030204" pitchFamily="18" charset="0"/>
                          </a:rPr>
                          <m:t>𝒘</m:t>
                        </m:r>
                      </m:e>
                      <m:sub>
                        <m:r>
                          <a:rPr lang="en-US" sz="2400" b="1" i="1" smtClean="0">
                            <a:latin typeface="Cambria Math" panose="02040503050406030204" pitchFamily="18" charset="0"/>
                          </a:rPr>
                          <m:t>𝒌</m:t>
                        </m:r>
                        <m:r>
                          <a:rPr lang="en-US" sz="2400" b="1" i="1" smtClean="0">
                            <a:latin typeface="Cambria Math" panose="02040503050406030204" pitchFamily="18" charset="0"/>
                          </a:rPr>
                          <m:t>−</m:t>
                        </m:r>
                        <m:r>
                          <a:rPr lang="en-US" sz="2400" b="1" i="1" smtClean="0">
                            <a:latin typeface="Cambria Math" panose="02040503050406030204" pitchFamily="18" charset="0"/>
                          </a:rPr>
                          <m:t>𝟏</m:t>
                        </m:r>
                      </m:sub>
                    </m:sSub>
                    <m:d>
                      <m:dPr>
                        <m:ctrlPr>
                          <a:rPr lang="en-US" sz="2400" b="1" i="1">
                            <a:latin typeface="Cambria Math" panose="02040503050406030204" pitchFamily="18" charset="0"/>
                          </a:rPr>
                        </m:ctrlPr>
                      </m:dPr>
                      <m:e>
                        <m:r>
                          <a:rPr lang="en-US" sz="2400" b="1" i="1">
                            <a:latin typeface="Cambria Math" panose="02040503050406030204" pitchFamily="18" charset="0"/>
                          </a:rPr>
                          <m:t>𝑴</m:t>
                        </m:r>
                      </m:e>
                    </m:d>
                    <m:r>
                      <a:rPr lang="en-US" sz="2400" b="1" i="1">
                        <a:latin typeface="Cambria Math" panose="02040503050406030204" pitchFamily="18" charset="0"/>
                      </a:rPr>
                      <m:t>|</m:t>
                    </m:r>
                  </m:oMath>
                </a14:m>
                <a:endParaRPr lang="en-US" sz="2400" b="1" dirty="0" smtClean="0"/>
              </a:p>
              <a:p>
                <a:pPr marL="0" indent="0" algn="l">
                  <a:buNone/>
                </a:pPr>
                <a:r>
                  <a:rPr lang="en-US" sz="2400" b="1" dirty="0" smtClean="0"/>
                  <a:t> </a:t>
                </a:r>
                <a:endParaRPr lang="he-IL" sz="2400" b="1"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592925" y="1905000"/>
                <a:ext cx="8915400" cy="4404360"/>
              </a:xfrm>
              <a:blipFill>
                <a:blip r:embed="rId2"/>
                <a:stretch>
                  <a:fillRect l="-1982" t="-1108"/>
                </a:stretch>
              </a:blipFill>
            </p:spPr>
            <p:txBody>
              <a:bodyPr/>
              <a:lstStyle/>
              <a:p>
                <a:r>
                  <a:rPr lang="he-IL">
                    <a:noFill/>
                  </a:rPr>
                  <a:t> </a:t>
                </a:r>
              </a:p>
            </p:txBody>
          </p:sp>
        </mc:Fallback>
      </mc:AlternateContent>
    </p:spTree>
    <p:extLst>
      <p:ext uri="{BB962C8B-B14F-4D97-AF65-F5344CB8AC3E}">
        <p14:creationId xmlns:p14="http://schemas.microsoft.com/office/powerpoint/2010/main" val="27610326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Motivation</a:t>
            </a:r>
            <a:endParaRPr lang="he-IL"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marL="0" indent="0" algn="l">
                  <a:buNone/>
                </a:pPr>
                <a:r>
                  <a:rPr lang="en-US" dirty="0" smtClean="0"/>
                  <a:t>With such construction , think of two “racing” PMs,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𝑀</m:t>
                        </m:r>
                      </m:e>
                      <m:sub>
                        <m:r>
                          <a:rPr lang="en-US" b="0" i="1" smtClean="0">
                            <a:latin typeface="Cambria Math" panose="02040503050406030204" pitchFamily="18" charset="0"/>
                          </a:rPr>
                          <m:t>1</m:t>
                        </m:r>
                      </m:sub>
                    </m:sSub>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𝑀</m:t>
                        </m:r>
                      </m:e>
                      <m:sub>
                        <m:r>
                          <a:rPr lang="en-US" b="0" i="1" smtClean="0">
                            <a:latin typeface="Cambria Math" panose="02040503050406030204" pitchFamily="18" charset="0"/>
                          </a:rPr>
                          <m:t>2</m:t>
                        </m:r>
                      </m:sub>
                    </m:sSub>
                  </m:oMath>
                </a14:m>
                <a:r>
                  <a:rPr lang="en-US" dirty="0" smtClean="0"/>
                  <a:t>, starting at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𝐺</m:t>
                        </m:r>
                      </m:e>
                      <m:sub>
                        <m:r>
                          <a:rPr lang="en-US" b="0" i="1" smtClean="0">
                            <a:latin typeface="Cambria Math" panose="02040503050406030204" pitchFamily="18" charset="0"/>
                          </a:rPr>
                          <m:t>0</m:t>
                        </m:r>
                      </m:sub>
                    </m:sSub>
                    <m:r>
                      <a:rPr lang="en-US" b="0" i="1" smtClean="0">
                        <a:latin typeface="Cambria Math" panose="02040503050406030204" pitchFamily="18" charset="0"/>
                      </a:rPr>
                      <m:t>=</m:t>
                    </m:r>
                    <m:r>
                      <a:rPr lang="en-US" b="0" i="1" smtClean="0">
                        <a:latin typeface="Cambria Math" panose="02040503050406030204" pitchFamily="18" charset="0"/>
                      </a:rPr>
                      <m:t>𝐺</m:t>
                    </m:r>
                  </m:oMath>
                </a14:m>
                <a:r>
                  <a:rPr lang="en-US" dirty="0" smtClean="0"/>
                  <a:t>. </a:t>
                </a:r>
              </a:p>
              <a:p>
                <a:pPr marL="0" indent="0" algn="l">
                  <a:buNone/>
                </a:pPr>
                <a:r>
                  <a:rPr lang="en-US" dirty="0" smtClean="0"/>
                  <a:t>Such that “</a:t>
                </a:r>
                <a14:m>
                  <m:oMath xmlns:m="http://schemas.openxmlformats.org/officeDocument/2006/math">
                    <m:sSub>
                      <m:sSubPr>
                        <m:ctrlPr>
                          <a:rPr lang="en-US" b="1" i="1">
                            <a:latin typeface="Cambria Math" panose="02040503050406030204" pitchFamily="18" charset="0"/>
                          </a:rPr>
                        </m:ctrlPr>
                      </m:sSubPr>
                      <m:e>
                        <m:r>
                          <a:rPr lang="en-US" b="1" i="1" smtClean="0">
                            <a:latin typeface="Cambria Math" panose="02040503050406030204" pitchFamily="18" charset="0"/>
                          </a:rPr>
                          <m:t>𝑴</m:t>
                        </m:r>
                      </m:e>
                      <m:sub>
                        <m:r>
                          <a:rPr lang="en-US" b="1" i="1" smtClean="0">
                            <a:latin typeface="Cambria Math" panose="02040503050406030204" pitchFamily="18" charset="0"/>
                          </a:rPr>
                          <m:t>𝟐</m:t>
                        </m:r>
                      </m:sub>
                    </m:sSub>
                  </m:oMath>
                </a14:m>
                <a:r>
                  <a:rPr lang="en-US" b="1" dirty="0" smtClean="0"/>
                  <a:t> lost to </a:t>
                </a:r>
                <a14:m>
                  <m:oMath xmlns:m="http://schemas.openxmlformats.org/officeDocument/2006/math">
                    <m:sSub>
                      <m:sSubPr>
                        <m:ctrlPr>
                          <a:rPr lang="en-US" b="1" i="1">
                            <a:latin typeface="Cambria Math" panose="02040503050406030204" pitchFamily="18" charset="0"/>
                          </a:rPr>
                        </m:ctrlPr>
                      </m:sSubPr>
                      <m:e>
                        <m:r>
                          <a:rPr lang="en-US" b="1" i="1">
                            <a:latin typeface="Cambria Math" panose="02040503050406030204" pitchFamily="18" charset="0"/>
                          </a:rPr>
                          <m:t>𝑴</m:t>
                        </m:r>
                      </m:e>
                      <m:sub>
                        <m:r>
                          <a:rPr lang="en-US" b="1" i="1" smtClean="0">
                            <a:latin typeface="Cambria Math" panose="02040503050406030204" pitchFamily="18" charset="0"/>
                          </a:rPr>
                          <m:t>𝟏</m:t>
                        </m:r>
                      </m:sub>
                    </m:sSub>
                  </m:oMath>
                </a14:m>
                <a:r>
                  <a:rPr lang="en-US" b="1" dirty="0" smtClean="0"/>
                  <a:t> in the </a:t>
                </a:r>
                <a14:m>
                  <m:oMath xmlns:m="http://schemas.openxmlformats.org/officeDocument/2006/math">
                    <m:sSup>
                      <m:sSupPr>
                        <m:ctrlPr>
                          <a:rPr lang="en-US" b="1" i="1" dirty="0" smtClean="0">
                            <a:latin typeface="Cambria Math" panose="02040503050406030204" pitchFamily="18" charset="0"/>
                          </a:rPr>
                        </m:ctrlPr>
                      </m:sSupPr>
                      <m:e>
                        <m:r>
                          <a:rPr lang="en-US" b="1" i="1" dirty="0" smtClean="0">
                            <a:latin typeface="Cambria Math" panose="02040503050406030204" pitchFamily="18" charset="0"/>
                          </a:rPr>
                          <m:t>𝒊</m:t>
                        </m:r>
                      </m:e>
                      <m:sup>
                        <m:r>
                          <a:rPr lang="en-US" b="1" i="1" dirty="0" smtClean="0">
                            <a:latin typeface="Cambria Math" panose="02040503050406030204" pitchFamily="18" charset="0"/>
                          </a:rPr>
                          <m:t>𝒕𝒉</m:t>
                        </m:r>
                      </m:sup>
                    </m:sSup>
                  </m:oMath>
                </a14:m>
                <a:r>
                  <a:rPr lang="en-US" b="1" dirty="0" smtClean="0"/>
                  <a:t> round</a:t>
                </a:r>
                <a:r>
                  <a:rPr lang="en-US" dirty="0" smtClean="0"/>
                  <a:t>”, meaning </a:t>
                </a:r>
                <a14:m>
                  <m:oMath xmlns:m="http://schemas.openxmlformats.org/officeDocument/2006/math">
                    <m:sSub>
                      <m:sSubPr>
                        <m:ctrlPr>
                          <a:rPr lang="en-US" b="1" i="1">
                            <a:latin typeface="Cambria Math" panose="02040503050406030204" pitchFamily="18" charset="0"/>
                          </a:rPr>
                        </m:ctrlPr>
                      </m:sSubPr>
                      <m:e>
                        <m:r>
                          <a:rPr lang="en-US" b="1" i="1">
                            <a:latin typeface="Cambria Math" panose="02040503050406030204" pitchFamily="18" charset="0"/>
                          </a:rPr>
                          <m:t>𝑴</m:t>
                        </m:r>
                      </m:e>
                      <m:sub>
                        <m:r>
                          <a:rPr lang="en-US" b="1" i="1">
                            <a:latin typeface="Cambria Math" panose="02040503050406030204" pitchFamily="18" charset="0"/>
                          </a:rPr>
                          <m:t>𝟐</m:t>
                        </m:r>
                      </m:sub>
                    </m:sSub>
                  </m:oMath>
                </a14:m>
                <a:r>
                  <a:rPr lang="en-US" dirty="0" smtClean="0"/>
                  <a:t> was not minimal in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𝐺</m:t>
                        </m:r>
                      </m:e>
                      <m:sub>
                        <m:r>
                          <a:rPr lang="en-US" b="0" i="1" smtClean="0">
                            <a:latin typeface="Cambria Math" panose="02040503050406030204" pitchFamily="18" charset="0"/>
                          </a:rPr>
                          <m:t>𝑘</m:t>
                        </m:r>
                        <m:r>
                          <a:rPr lang="en-US" b="0" i="1" smtClean="0">
                            <a:latin typeface="Cambria Math" panose="02040503050406030204" pitchFamily="18" charset="0"/>
                          </a:rPr>
                          <m:t>−</m:t>
                        </m:r>
                        <m:r>
                          <a:rPr lang="en-US" b="0" i="1" smtClean="0">
                            <a:latin typeface="Cambria Math" panose="02040503050406030204" pitchFamily="18" charset="0"/>
                          </a:rPr>
                          <m:t>1</m:t>
                        </m:r>
                        <m:r>
                          <a:rPr lang="en-US" b="0" i="1" smtClean="0">
                            <a:latin typeface="Cambria Math" panose="02040503050406030204" pitchFamily="18" charset="0"/>
                          </a:rPr>
                          <m:t> </m:t>
                        </m:r>
                      </m:sub>
                    </m:sSub>
                    <m:r>
                      <a:rPr lang="en-US" b="0" i="1" smtClean="0">
                        <a:latin typeface="Cambria Math" panose="02040503050406030204" pitchFamily="18" charset="0"/>
                      </a:rPr>
                      <m:t>𝑎𝑐𝑐𝑜𝑟𝑑𝑖𝑛𝑔</m:t>
                    </m:r>
                    <m:r>
                      <a:rPr lang="en-US" b="0" i="1" smtClean="0">
                        <a:latin typeface="Cambria Math" panose="02040503050406030204" pitchFamily="18" charset="0"/>
                      </a:rPr>
                      <m:t> </m:t>
                    </m:r>
                    <m:r>
                      <a:rPr lang="en-US" b="0" i="1" smtClean="0">
                        <a:latin typeface="Cambria Math" panose="02040503050406030204" pitchFamily="18" charset="0"/>
                      </a:rPr>
                      <m:t>𝑡𝑜</m:t>
                    </m:r>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𝑘</m:t>
                        </m:r>
                        <m:r>
                          <a:rPr lang="en-US" b="0" i="1" smtClean="0">
                            <a:latin typeface="Cambria Math" panose="02040503050406030204" pitchFamily="18" charset="0"/>
                          </a:rPr>
                          <m:t>−</m:t>
                        </m:r>
                        <m:r>
                          <a:rPr lang="en-US" b="0" i="1" smtClean="0">
                            <a:latin typeface="Cambria Math" panose="02040503050406030204" pitchFamily="18" charset="0"/>
                          </a:rPr>
                          <m:t>1</m:t>
                        </m:r>
                        <m:r>
                          <a:rPr lang="en-US" b="0" i="1" smtClean="0">
                            <a:latin typeface="Cambria Math" panose="02040503050406030204" pitchFamily="18" charset="0"/>
                          </a:rPr>
                          <m:t> </m:t>
                        </m:r>
                      </m:sub>
                    </m:sSub>
                  </m:oMath>
                </a14:m>
                <a:r>
                  <a:rPr lang="en-US" dirty="0" smtClean="0"/>
                  <a:t>, hence did not appear in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𝐺</m:t>
                        </m:r>
                      </m:e>
                      <m:sub>
                        <m:r>
                          <a:rPr lang="en-US" b="0" i="1" smtClean="0">
                            <a:latin typeface="Cambria Math" panose="02040503050406030204" pitchFamily="18" charset="0"/>
                          </a:rPr>
                          <m:t>𝑘</m:t>
                        </m:r>
                      </m:sub>
                    </m:sSub>
                  </m:oMath>
                </a14:m>
                <a:r>
                  <a:rPr lang="en-US" dirty="0" smtClean="0"/>
                  <a:t>, but </a:t>
                </a:r>
                <a14:m>
                  <m:oMath xmlns:m="http://schemas.openxmlformats.org/officeDocument/2006/math">
                    <m:sSub>
                      <m:sSubPr>
                        <m:ctrlPr>
                          <a:rPr lang="en-US" b="1" i="1">
                            <a:latin typeface="Cambria Math" panose="02040503050406030204" pitchFamily="18" charset="0"/>
                          </a:rPr>
                        </m:ctrlPr>
                      </m:sSubPr>
                      <m:e>
                        <m:r>
                          <a:rPr lang="en-US" b="1" i="1">
                            <a:latin typeface="Cambria Math" panose="02040503050406030204" pitchFamily="18" charset="0"/>
                          </a:rPr>
                          <m:t>𝑴</m:t>
                        </m:r>
                      </m:e>
                      <m:sub>
                        <m:r>
                          <a:rPr lang="en-US" b="1" i="1">
                            <a:latin typeface="Cambria Math" panose="02040503050406030204" pitchFamily="18" charset="0"/>
                          </a:rPr>
                          <m:t>𝟏</m:t>
                        </m:r>
                      </m:sub>
                    </m:sSub>
                  </m:oMath>
                </a14:m>
                <a:r>
                  <a:rPr lang="en-US" dirty="0" smtClean="0"/>
                  <a:t> did. </a:t>
                </a:r>
              </a:p>
              <a:p>
                <a:pPr marL="0" indent="0" algn="l">
                  <a:buNone/>
                </a:pPr>
                <a:r>
                  <a:rPr lang="en-US" dirty="0" smtClean="0"/>
                  <a:t>We would have</a:t>
                </a:r>
              </a:p>
              <a:p>
                <a:pPr marL="0" lvl="0" indent="0" algn="l">
                  <a:buNone/>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𝑓𝑖𝑛𝑎𝑙</m:t>
                          </m:r>
                        </m:sub>
                      </m:sSub>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𝑀</m:t>
                              </m:r>
                            </m:e>
                            <m:sub>
                              <m:r>
                                <a:rPr lang="en-US" b="0" i="1" smtClean="0">
                                  <a:latin typeface="Cambria Math" panose="02040503050406030204" pitchFamily="18" charset="0"/>
                                </a:rPr>
                                <m:t>1</m:t>
                              </m:r>
                            </m:sub>
                          </m:sSub>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rPr>
                                <m:t>0</m:t>
                              </m:r>
                            </m:sub>
                          </m:sSub>
                          <m:d>
                            <m:dPr>
                              <m:ctrlPr>
                                <a:rPr lang="en-US" i="1">
                                  <a:latin typeface="Cambria Math" panose="02040503050406030204" pitchFamily="18" charset="0"/>
                                </a:rPr>
                              </m:ctrlPr>
                            </m:dPr>
                            <m:e>
                              <m:sSub>
                                <m:sSubPr>
                                  <m:ctrlPr>
                                    <a:rPr lang="en-US" b="0" i="1" smtClean="0">
                                      <a:latin typeface="Cambria Math" panose="02040503050406030204" pitchFamily="18" charset="0"/>
                                    </a:rPr>
                                  </m:ctrlPr>
                                </m:sSubPr>
                                <m:e>
                                  <m:r>
                                    <a:rPr lang="en-US" i="1">
                                      <a:latin typeface="Cambria Math" panose="02040503050406030204" pitchFamily="18" charset="0"/>
                                    </a:rPr>
                                    <m:t>𝑀</m:t>
                                  </m:r>
                                </m:e>
                                <m:sub>
                                  <m:r>
                                    <a:rPr lang="en-US" b="0" i="1" smtClean="0">
                                      <a:latin typeface="Cambria Math" panose="02040503050406030204" pitchFamily="18" charset="0"/>
                                    </a:rPr>
                                    <m:t>1</m:t>
                                  </m:r>
                                </m:sub>
                              </m:sSub>
                            </m:e>
                          </m:d>
                        </m:e>
                      </m:d>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rPr>
                            <m:t>1</m:t>
                          </m:r>
                        </m:sub>
                      </m:sSub>
                      <m:d>
                        <m:dPr>
                          <m:ctrlPr>
                            <a:rPr lang="en-US" i="1">
                              <a:latin typeface="Cambria Math" panose="02040503050406030204" pitchFamily="18" charset="0"/>
                            </a:rPr>
                          </m:ctrlPr>
                        </m:dPr>
                        <m:e>
                          <m:sSub>
                            <m:sSubPr>
                              <m:ctrlPr>
                                <a:rPr lang="en-US" b="0" i="1" smtClean="0">
                                  <a:latin typeface="Cambria Math" panose="02040503050406030204" pitchFamily="18" charset="0"/>
                                </a:rPr>
                              </m:ctrlPr>
                            </m:sSubPr>
                            <m:e>
                              <m:r>
                                <a:rPr lang="en-US" i="1">
                                  <a:latin typeface="Cambria Math" panose="02040503050406030204" pitchFamily="18" charset="0"/>
                                </a:rPr>
                                <m:t>𝑀</m:t>
                              </m:r>
                            </m:e>
                            <m:sub>
                              <m:r>
                                <a:rPr lang="en-US" b="0" i="1" smtClean="0">
                                  <a:latin typeface="Cambria Math" panose="02040503050406030204" pitchFamily="18" charset="0"/>
                                </a:rPr>
                                <m:t>1</m:t>
                              </m:r>
                            </m:sub>
                          </m:sSub>
                        </m:e>
                      </m:d>
                      <m:d>
                        <m:dPr>
                          <m:begChr m:val="|"/>
                          <m:endChr m:val="|"/>
                          <m:ctrlPr>
                            <a:rPr lang="en-US" i="1">
                              <a:latin typeface="Cambria Math" panose="02040503050406030204" pitchFamily="18" charset="0"/>
                            </a:rPr>
                          </m:ctrlPr>
                        </m:dPr>
                        <m:e>
                          <m:r>
                            <a:rPr lang="en-US" i="1">
                              <a:latin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2</m:t>
                                  </m:r>
                                </m:sub>
                              </m:sSub>
                              <m:d>
                                <m:dPr>
                                  <m:ctrlPr>
                                    <a:rPr lang="en-US" i="1">
                                      <a:latin typeface="Cambria Math" panose="02040503050406030204" pitchFamily="18" charset="0"/>
                                    </a:rPr>
                                  </m:ctrlPr>
                                </m:dPr>
                                <m:e>
                                  <m:sSub>
                                    <m:sSubPr>
                                      <m:ctrlPr>
                                        <a:rPr lang="en-US" b="0" i="1" smtClean="0">
                                          <a:latin typeface="Cambria Math" panose="02040503050406030204" pitchFamily="18" charset="0"/>
                                        </a:rPr>
                                      </m:ctrlPr>
                                    </m:sSubPr>
                                    <m:e>
                                      <m:r>
                                        <a:rPr lang="en-US" i="1">
                                          <a:latin typeface="Cambria Math" panose="02040503050406030204" pitchFamily="18" charset="0"/>
                                        </a:rPr>
                                        <m:t>𝑀</m:t>
                                      </m:r>
                                    </m:e>
                                    <m:sub>
                                      <m:r>
                                        <a:rPr lang="en-US" b="0" i="1" smtClean="0">
                                          <a:latin typeface="Cambria Math" panose="02040503050406030204" pitchFamily="18" charset="0"/>
                                        </a:rPr>
                                        <m:t>1</m:t>
                                      </m:r>
                                    </m:sub>
                                  </m:sSub>
                                </m:e>
                              </m:d>
                            </m:e>
                          </m:d>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1</m:t>
                              </m:r>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𝑀</m:t>
                                  </m:r>
                                </m:e>
                                <m:sub>
                                  <m:r>
                                    <a:rPr lang="en-US" i="1">
                                      <a:latin typeface="Cambria Math" panose="02040503050406030204" pitchFamily="18" charset="0"/>
                                    </a:rPr>
                                    <m:t>1</m:t>
                                  </m:r>
                                </m:sub>
                              </m:sSub>
                            </m:e>
                          </m:d>
                        </m:e>
                      </m:d>
                      <m:r>
                        <a:rPr lang="en-US" b="0" i="1" smtClean="0">
                          <a:latin typeface="Cambria Math" panose="02040503050406030204" pitchFamily="18" charset="0"/>
                        </a:rPr>
                        <m:t>…</m:t>
                      </m:r>
                    </m:oMath>
                  </m:oMathPara>
                </a14:m>
                <a:endParaRPr lang="en-US" dirty="0" smtClean="0"/>
              </a:p>
              <a:p>
                <a:pPr marL="0" lvl="0" indent="0" algn="l">
                  <a:buNone/>
                </a:pPr>
                <a:r>
                  <a:rPr lang="en-US" dirty="0" smtClean="0"/>
                  <a:t>                                                      =           =     …     =            </a:t>
                </a:r>
                <a14:m>
                  <m:oMath xmlns:m="http://schemas.openxmlformats.org/officeDocument/2006/math">
                    <m:r>
                      <a:rPr lang="en-US" sz="2800" i="1" smtClean="0">
                        <a:latin typeface="Cambria Math" panose="02040503050406030204" pitchFamily="18" charset="0"/>
                      </a:rPr>
                      <m:t>˄</m:t>
                    </m:r>
                  </m:oMath>
                </a14:m>
                <a:r>
                  <a:rPr lang="en-US" dirty="0" smtClean="0"/>
                  <a:t>      </a:t>
                </a:r>
              </a:p>
              <a:p>
                <a:pPr marL="0" indent="0" algn="l">
                  <a:buNone/>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𝑓𝑖𝑛𝑎𝑙</m:t>
                          </m:r>
                        </m:sub>
                      </m:sSub>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𝑀</m:t>
                              </m:r>
                            </m:e>
                            <m:sub>
                              <m:r>
                                <a:rPr lang="en-US" b="0" i="1" smtClean="0">
                                  <a:latin typeface="Cambria Math" panose="02040503050406030204" pitchFamily="18" charset="0"/>
                                </a:rPr>
                                <m:t>2</m:t>
                              </m:r>
                            </m:sub>
                          </m:sSub>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rPr>
                                <m:t>0</m:t>
                              </m:r>
                            </m:sub>
                          </m:sSub>
                          <m:d>
                            <m:dPr>
                              <m:ctrlPr>
                                <a:rPr lang="en-US" i="1">
                                  <a:latin typeface="Cambria Math" panose="02040503050406030204" pitchFamily="18" charset="0"/>
                                </a:rPr>
                              </m:ctrlPr>
                            </m:dPr>
                            <m:e>
                              <m:sSub>
                                <m:sSubPr>
                                  <m:ctrlPr>
                                    <a:rPr lang="en-US" b="0" i="1" smtClean="0">
                                      <a:latin typeface="Cambria Math" panose="02040503050406030204" pitchFamily="18" charset="0"/>
                                    </a:rPr>
                                  </m:ctrlPr>
                                </m:sSubPr>
                                <m:e>
                                  <m:r>
                                    <a:rPr lang="en-US" i="1">
                                      <a:latin typeface="Cambria Math" panose="02040503050406030204" pitchFamily="18" charset="0"/>
                                    </a:rPr>
                                    <m:t>𝑀</m:t>
                                  </m:r>
                                </m:e>
                                <m:sub>
                                  <m:r>
                                    <a:rPr lang="en-US" b="0" i="1" smtClean="0">
                                      <a:latin typeface="Cambria Math" panose="02040503050406030204" pitchFamily="18" charset="0"/>
                                    </a:rPr>
                                    <m:t>2</m:t>
                                  </m:r>
                                </m:sub>
                              </m:sSub>
                            </m:e>
                          </m:d>
                        </m:e>
                      </m:d>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rPr>
                            <m:t>1</m:t>
                          </m:r>
                        </m:sub>
                      </m:sSub>
                      <m:d>
                        <m:dPr>
                          <m:ctrlPr>
                            <a:rPr lang="en-US" i="1">
                              <a:latin typeface="Cambria Math" panose="02040503050406030204" pitchFamily="18" charset="0"/>
                            </a:rPr>
                          </m:ctrlPr>
                        </m:dPr>
                        <m:e>
                          <m:sSub>
                            <m:sSubPr>
                              <m:ctrlPr>
                                <a:rPr lang="en-US" b="0" i="1" smtClean="0">
                                  <a:latin typeface="Cambria Math" panose="02040503050406030204" pitchFamily="18" charset="0"/>
                                </a:rPr>
                              </m:ctrlPr>
                            </m:sSubPr>
                            <m:e>
                              <m:r>
                                <a:rPr lang="en-US" i="1">
                                  <a:latin typeface="Cambria Math" panose="02040503050406030204" pitchFamily="18" charset="0"/>
                                </a:rPr>
                                <m:t>𝑀</m:t>
                              </m:r>
                            </m:e>
                            <m:sub>
                              <m:r>
                                <a:rPr lang="en-US" b="0" i="1" smtClean="0">
                                  <a:latin typeface="Cambria Math" panose="02040503050406030204" pitchFamily="18" charset="0"/>
                                </a:rPr>
                                <m:t>2</m:t>
                              </m:r>
                            </m:sub>
                          </m:sSub>
                        </m:e>
                      </m:d>
                      <m:d>
                        <m:dPr>
                          <m:begChr m:val="|"/>
                          <m:endChr m:val="|"/>
                          <m:ctrlPr>
                            <a:rPr lang="en-US" i="1">
                              <a:latin typeface="Cambria Math" panose="02040503050406030204" pitchFamily="18" charset="0"/>
                            </a:rPr>
                          </m:ctrlPr>
                        </m:dPr>
                        <m:e>
                          <m:r>
                            <a:rPr lang="en-US" i="1">
                              <a:latin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2</m:t>
                                  </m:r>
                                </m:sub>
                              </m:sSub>
                              <m:d>
                                <m:dPr>
                                  <m:ctrlPr>
                                    <a:rPr lang="en-US" i="1">
                                      <a:latin typeface="Cambria Math" panose="02040503050406030204" pitchFamily="18" charset="0"/>
                                    </a:rPr>
                                  </m:ctrlPr>
                                </m:dPr>
                                <m:e>
                                  <m:sSub>
                                    <m:sSubPr>
                                      <m:ctrlPr>
                                        <a:rPr lang="en-US" b="0" i="1" smtClean="0">
                                          <a:latin typeface="Cambria Math" panose="02040503050406030204" pitchFamily="18" charset="0"/>
                                        </a:rPr>
                                      </m:ctrlPr>
                                    </m:sSubPr>
                                    <m:e>
                                      <m:r>
                                        <a:rPr lang="en-US" i="1">
                                          <a:latin typeface="Cambria Math" panose="02040503050406030204" pitchFamily="18" charset="0"/>
                                        </a:rPr>
                                        <m:t>𝑀</m:t>
                                      </m:r>
                                    </m:e>
                                    <m:sub>
                                      <m:r>
                                        <a:rPr lang="en-US" b="0" i="1" smtClean="0">
                                          <a:latin typeface="Cambria Math" panose="02040503050406030204" pitchFamily="18" charset="0"/>
                                        </a:rPr>
                                        <m:t>2</m:t>
                                      </m:r>
                                    </m:sub>
                                  </m:sSub>
                                </m:e>
                              </m:d>
                            </m:e>
                          </m:d>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1</m:t>
                              </m:r>
                            </m:sub>
                          </m:sSub>
                          <m:d>
                            <m:dPr>
                              <m:ctrlPr>
                                <a:rPr lang="en-US" i="1">
                                  <a:latin typeface="Cambria Math" panose="02040503050406030204" pitchFamily="18" charset="0"/>
                                </a:rPr>
                              </m:ctrlPr>
                            </m:dPr>
                            <m:e>
                              <m:sSub>
                                <m:sSubPr>
                                  <m:ctrlPr>
                                    <a:rPr lang="en-US" b="0" i="1" smtClean="0">
                                      <a:latin typeface="Cambria Math" panose="02040503050406030204" pitchFamily="18" charset="0"/>
                                    </a:rPr>
                                  </m:ctrlPr>
                                </m:sSubPr>
                                <m:e>
                                  <m:r>
                                    <a:rPr lang="en-US" i="1">
                                      <a:latin typeface="Cambria Math" panose="02040503050406030204" pitchFamily="18" charset="0"/>
                                    </a:rPr>
                                    <m:t>𝑀</m:t>
                                  </m:r>
                                </m:e>
                                <m:sub>
                                  <m:r>
                                    <a:rPr lang="en-US" b="0" i="1" smtClean="0">
                                      <a:latin typeface="Cambria Math" panose="02040503050406030204" pitchFamily="18" charset="0"/>
                                    </a:rPr>
                                    <m:t>2</m:t>
                                  </m:r>
                                </m:sub>
                              </m:sSub>
                            </m:e>
                          </m:d>
                        </m:e>
                      </m:d>
                      <m:r>
                        <a:rPr lang="en-US" b="0" i="1" smtClean="0">
                          <a:latin typeface="Cambria Math" panose="02040503050406030204" pitchFamily="18" charset="0"/>
                        </a:rPr>
                        <m:t>…</m:t>
                      </m:r>
                    </m:oMath>
                  </m:oMathPara>
                </a14:m>
                <a:endParaRPr lang="en-US" dirty="0" smtClean="0"/>
              </a:p>
              <a:p>
                <a:pPr marL="0" indent="0" algn="l">
                  <a:buNone/>
                </a:pPr>
                <a:r>
                  <a:rPr lang="en-US" dirty="0" smtClean="0"/>
                  <a:t>Hence, we would get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rPr>
                          <m:t>𝑓𝑖𝑛𝑎𝑙</m:t>
                        </m:r>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𝑀</m:t>
                            </m:r>
                          </m:e>
                          <m:sub>
                            <m:r>
                              <a:rPr lang="en-US" i="1">
                                <a:latin typeface="Cambria Math" panose="02040503050406030204" pitchFamily="18" charset="0"/>
                              </a:rPr>
                              <m:t>1</m:t>
                            </m:r>
                          </m:sub>
                        </m:sSub>
                      </m:e>
                    </m:d>
                    <m:r>
                      <a:rPr lang="en-US" b="0" i="0" smtClean="0">
                        <a:latin typeface="Cambria Math" panose="02040503050406030204" pitchFamily="18" charset="0"/>
                      </a:rPr>
                      <m:t>&lt;</m:t>
                    </m:r>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rPr>
                          <m:t>𝑓𝑖𝑛𝑎𝑙</m:t>
                        </m:r>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𝑀</m:t>
                            </m:r>
                          </m:e>
                          <m:sub>
                            <m:r>
                              <a:rPr lang="en-US" i="1">
                                <a:latin typeface="Cambria Math" panose="02040503050406030204" pitchFamily="18" charset="0"/>
                              </a:rPr>
                              <m:t>2</m:t>
                            </m:r>
                          </m:sub>
                        </m:sSub>
                      </m:e>
                    </m:d>
                  </m:oMath>
                </a14:m>
                <a:endParaRPr lang="en-US" dirty="0" smtClean="0"/>
              </a:p>
              <a:p>
                <a:pPr marL="0" indent="0" algn="l">
                  <a:buNone/>
                </a:pPr>
                <a:r>
                  <a:rPr lang="en-US" dirty="0" smtClean="0"/>
                  <a:t>Since all PMs will eventually “lose” at some point to the </a:t>
                </a:r>
                <a:r>
                  <a:rPr lang="en-US" dirty="0" smtClean="0">
                    <a:solidFill>
                      <a:srgbClr val="FF0000"/>
                    </a:solidFill>
                  </a:rPr>
                  <a:t>Unique Winner</a:t>
                </a:r>
                <a:r>
                  <a:rPr lang="en-US" dirty="0" smtClean="0"/>
                  <a:t>, it will have total minimal weight.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547" t="-806" b="-161"/>
                </a:stretch>
              </a:blipFill>
            </p:spPr>
            <p:txBody>
              <a:bodyPr/>
              <a:lstStyle/>
              <a:p>
                <a:r>
                  <a:rPr lang="en-US">
                    <a:noFill/>
                  </a:rPr>
                  <a:t> </a:t>
                </a:r>
              </a:p>
            </p:txBody>
          </p:sp>
        </mc:Fallback>
      </mc:AlternateContent>
    </p:spTree>
    <p:extLst>
      <p:ext uri="{BB962C8B-B14F-4D97-AF65-F5344CB8AC3E}">
        <p14:creationId xmlns:p14="http://schemas.microsoft.com/office/powerpoint/2010/main" val="21202626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The Motivation- Sum Up</a:t>
            </a:r>
            <a:endParaRPr lang="he-IL" dirty="0"/>
          </a:p>
        </p:txBody>
      </p:sp>
      <mc:AlternateContent xmlns:mc="http://schemas.openxmlformats.org/markup-compatibility/2006" xmlns:a14="http://schemas.microsoft.com/office/drawing/2010/main">
        <mc:Choice Requires="a14">
          <p:graphicFrame>
            <p:nvGraphicFramePr>
              <p:cNvPr id="5" name="Content Placeholder 4"/>
              <p:cNvGraphicFramePr>
                <a:graphicFrameLocks noGrp="1"/>
              </p:cNvGraphicFramePr>
              <p:nvPr>
                <p:ph idx="1"/>
                <p:extLst>
                  <p:ext uri="{D42A27DB-BD31-4B8C-83A1-F6EECF244321}">
                    <p14:modId xmlns:p14="http://schemas.microsoft.com/office/powerpoint/2010/main" val="3471499302"/>
                  </p:ext>
                </p:extLst>
              </p:nvPr>
            </p:nvGraphicFramePr>
            <p:xfrm>
              <a:off x="1591056" y="1307592"/>
              <a:ext cx="9913557" cy="52852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mc:Choice>
        <mc:Fallback xmlns="">
          <p:graphicFrame>
            <p:nvGraphicFramePr>
              <p:cNvPr id="5" name="Content Placeholder 4"/>
              <p:cNvGraphicFramePr>
                <a:graphicFrameLocks noGrp="1"/>
              </p:cNvGraphicFramePr>
              <p:nvPr>
                <p:ph idx="1"/>
                <p:extLst>
                  <p:ext uri="{D42A27DB-BD31-4B8C-83A1-F6EECF244321}">
                    <p14:modId xmlns:p14="http://schemas.microsoft.com/office/powerpoint/2010/main" val="3471499302"/>
                  </p:ext>
                </p:extLst>
              </p:nvPr>
            </p:nvGraphicFramePr>
            <p:xfrm>
              <a:off x="1591056" y="1307592"/>
              <a:ext cx="9913557" cy="528523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mc:Fallback>
      </mc:AlternateContent>
      <p:sp>
        <p:nvSpPr>
          <p:cNvPr id="6" name="Down Arrow 5"/>
          <p:cNvSpPr/>
          <p:nvPr/>
        </p:nvSpPr>
        <p:spPr>
          <a:xfrm>
            <a:off x="5532120" y="4910328"/>
            <a:ext cx="393191" cy="6035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 name="Plus 6"/>
          <p:cNvSpPr/>
          <p:nvPr/>
        </p:nvSpPr>
        <p:spPr>
          <a:xfrm>
            <a:off x="3822192" y="3355848"/>
            <a:ext cx="1014984" cy="1088136"/>
          </a:xfrm>
          <a:prstGeom prst="mathPlus">
            <a:avLst/>
          </a:prstGeom>
        </p:spPr>
        <p:style>
          <a:lnRef idx="1">
            <a:schemeClr val="accent1"/>
          </a:lnRef>
          <a:fillRef idx="2">
            <a:schemeClr val="accent1"/>
          </a:fillRef>
          <a:effectRef idx="1">
            <a:schemeClr val="accent1"/>
          </a:effectRef>
          <a:fontRef idx="minor">
            <a:schemeClr val="dk1"/>
          </a:fontRef>
        </p:style>
        <p:txBody>
          <a:bodyPr rtlCol="1" anchor="ctr"/>
          <a:lstStyle/>
          <a:p>
            <a:pPr algn="ctr"/>
            <a:endParaRPr lang="he-IL">
              <a:solidFill>
                <a:schemeClr val="tx1"/>
              </a:solidFill>
            </a:endParaRPr>
          </a:p>
        </p:txBody>
      </p:sp>
      <p:sp>
        <p:nvSpPr>
          <p:cNvPr id="8" name="Plus 7"/>
          <p:cNvSpPr/>
          <p:nvPr/>
        </p:nvSpPr>
        <p:spPr>
          <a:xfrm>
            <a:off x="6909816" y="3355848"/>
            <a:ext cx="1127760" cy="1088136"/>
          </a:xfrm>
          <a:prstGeom prst="mathPlus">
            <a:avLst/>
          </a:prstGeom>
        </p:spPr>
        <p:style>
          <a:lnRef idx="1">
            <a:schemeClr val="accent1"/>
          </a:lnRef>
          <a:fillRef idx="2">
            <a:schemeClr val="accent1"/>
          </a:fillRef>
          <a:effectRef idx="1">
            <a:schemeClr val="accent1"/>
          </a:effectRef>
          <a:fontRef idx="minor">
            <a:schemeClr val="dk1"/>
          </a:fontRef>
        </p:style>
        <p:txBody>
          <a:bodyPr rtlCol="1" anchor="ctr"/>
          <a:lstStyle/>
          <a:p>
            <a:pPr algn="ctr"/>
            <a:endParaRPr lang="he-IL"/>
          </a:p>
        </p:txBody>
      </p:sp>
      <p:sp>
        <p:nvSpPr>
          <p:cNvPr id="9" name="Down Arrow 8"/>
          <p:cNvSpPr/>
          <p:nvPr/>
        </p:nvSpPr>
        <p:spPr>
          <a:xfrm>
            <a:off x="5728715" y="2359152"/>
            <a:ext cx="393191" cy="5669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35562738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80874" y="1360868"/>
            <a:ext cx="8915400" cy="3777622"/>
          </a:xfrm>
        </p:spPr>
        <p:txBody>
          <a:bodyPr/>
          <a:lstStyle/>
          <a:p>
            <a:pPr marL="0" indent="0" algn="ctr">
              <a:buNone/>
            </a:pPr>
            <a:r>
              <a:rPr lang="en-US" sz="4400" dirty="0"/>
              <a:t>Now, we </a:t>
            </a:r>
            <a:r>
              <a:rPr lang="en-US" sz="4400" dirty="0" smtClean="0"/>
              <a:t>will prove the correctness, and we can think</a:t>
            </a:r>
          </a:p>
          <a:p>
            <a:pPr marL="0" indent="0" algn="ctr">
              <a:buNone/>
            </a:pPr>
            <a:r>
              <a:rPr lang="en-US" sz="4400" dirty="0" smtClean="0"/>
              <a:t>of the attributes we have just seen as guidelines.</a:t>
            </a:r>
            <a:endParaRPr lang="he-IL" dirty="0"/>
          </a:p>
        </p:txBody>
      </p:sp>
    </p:spTree>
    <p:extLst>
      <p:ext uri="{BB962C8B-B14F-4D97-AF65-F5344CB8AC3E}">
        <p14:creationId xmlns:p14="http://schemas.microsoft.com/office/powerpoint/2010/main" val="15747638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dirty="0" smtClean="0"/>
              <a:t>Lemma 1.1 (Isolation Lemma)</a:t>
            </a:r>
            <a:endParaRPr lang="he-IL" dirty="0"/>
          </a:p>
        </p:txBody>
      </p:sp>
      <p:sp>
        <p:nvSpPr>
          <p:cNvPr id="3" name="מציין מיקום תוכן 2"/>
          <p:cNvSpPr>
            <a:spLocks noGrp="1"/>
          </p:cNvSpPr>
          <p:nvPr>
            <p:ph idx="1"/>
          </p:nvPr>
        </p:nvSpPr>
        <p:spPr/>
        <p:txBody>
          <a:bodyPr/>
          <a:lstStyle/>
          <a:p>
            <a:pPr marL="0" indent="0" algn="l" rtl="0">
              <a:buNone/>
            </a:pPr>
            <a:r>
              <a:rPr lang="en-US" i="1" dirty="0"/>
              <a:t>For a graph G(V, E), let w be a random weight assignment, where edges are assigned weights chosen uniformly and independently at random </a:t>
            </a:r>
            <a:r>
              <a:rPr lang="en-US" i="1" dirty="0" smtClean="0"/>
              <a:t>from</a:t>
            </a:r>
            <a:br>
              <a:rPr lang="en-US" i="1" dirty="0" smtClean="0"/>
            </a:br>
            <a:r>
              <a:rPr lang="en-US" i="1" dirty="0" smtClean="0"/>
              <a:t> </a:t>
            </a:r>
            <a:r>
              <a:rPr lang="en-US" i="1" dirty="0"/>
              <a:t>{1, 2, . . . </a:t>
            </a:r>
            <a:r>
              <a:rPr lang="en-US" i="1" dirty="0" smtClean="0"/>
              <a:t>, </a:t>
            </a:r>
            <a:r>
              <a:rPr lang="en-US" i="1" dirty="0"/>
              <a:t>2|E|}. Then w is isolating with probability ≥ 1/2</a:t>
            </a:r>
            <a:r>
              <a:rPr lang="en-US" i="1" dirty="0" smtClean="0"/>
              <a:t>.</a:t>
            </a:r>
          </a:p>
          <a:p>
            <a:pPr marL="0" indent="0" algn="l" rtl="0">
              <a:buNone/>
            </a:pPr>
            <a:endParaRPr lang="en-US" i="1" dirty="0"/>
          </a:p>
        </p:txBody>
      </p:sp>
    </p:spTree>
    <p:extLst>
      <p:ext uri="{BB962C8B-B14F-4D97-AF65-F5344CB8AC3E}">
        <p14:creationId xmlns:p14="http://schemas.microsoft.com/office/powerpoint/2010/main" val="40283158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Correctness of construction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485623" y="1506829"/>
                <a:ext cx="9018989" cy="5151548"/>
              </a:xfrm>
            </p:spPr>
            <p:txBody>
              <a:bodyPr>
                <a:normAutofit/>
              </a:bodyPr>
              <a:lstStyle/>
              <a:p>
                <a:pPr marL="0" indent="0" algn="l">
                  <a:buNone/>
                </a:pPr>
                <a:r>
                  <a:rPr lang="en-US" dirty="0" smtClean="0"/>
                  <a:t>Let’s quickly recall with the final construction:</a:t>
                </a:r>
              </a:p>
              <a:p>
                <a:pPr marL="0" indent="0" algn="l">
                  <a:buNone/>
                </a:pPr>
                <a:r>
                  <a:rPr lang="en-US" dirty="0" smtClean="0"/>
                  <a:t>Given </a:t>
                </a:r>
                <a:r>
                  <a:rPr lang="en-US" dirty="0"/>
                  <a:t>a bipartite graph </a:t>
                </a:r>
                <a14:m>
                  <m:oMath xmlns:m="http://schemas.openxmlformats.org/officeDocument/2006/math">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𝐺</m:t>
                        </m:r>
                      </m:e>
                      <m:sub>
                        <m:r>
                          <a:rPr lang="en-US" b="0" i="1" dirty="0" smtClean="0">
                            <a:latin typeface="Cambria Math" panose="02040503050406030204" pitchFamily="18" charset="0"/>
                          </a:rPr>
                          <m:t>0</m:t>
                        </m:r>
                      </m:sub>
                    </m:sSub>
                    <m:r>
                      <a:rPr lang="en-US" b="0" i="1" dirty="0" smtClean="0">
                        <a:latin typeface="Cambria Math" panose="02040503050406030204" pitchFamily="18" charset="0"/>
                      </a:rPr>
                      <m:t>=</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𝐺</m:t>
                        </m:r>
                      </m:e>
                      <m:sub>
                        <m:r>
                          <a:rPr lang="en-US" b="0" i="1" dirty="0" smtClean="0">
                            <a:latin typeface="Cambria Math" panose="02040503050406030204" pitchFamily="18" charset="0"/>
                          </a:rPr>
                          <m:t>𝐵𝐸𝐺𝐼𝑁</m:t>
                        </m:r>
                      </m:sub>
                    </m:sSub>
                    <m:r>
                      <a:rPr lang="en-US" b="0" i="1" dirty="0" smtClean="0">
                        <a:latin typeface="Cambria Math" panose="02040503050406030204" pitchFamily="18" charset="0"/>
                      </a:rPr>
                      <m:t>=</m:t>
                    </m:r>
                    <m:d>
                      <m:dPr>
                        <m:ctrlPr>
                          <a:rPr lang="en-US" b="0" i="1" dirty="0" smtClean="0">
                            <a:latin typeface="Cambria Math" panose="02040503050406030204" pitchFamily="18" charset="0"/>
                          </a:rPr>
                        </m:ctrlPr>
                      </m:dPr>
                      <m:e>
                        <m:r>
                          <a:rPr lang="en-US" b="0" i="1" dirty="0" smtClean="0">
                            <a:latin typeface="Cambria Math" panose="02040503050406030204" pitchFamily="18" charset="0"/>
                          </a:rPr>
                          <m:t>𝑉</m:t>
                        </m:r>
                        <m:r>
                          <a:rPr lang="en-US" b="0" i="1" dirty="0" smtClean="0">
                            <a:latin typeface="Cambria Math" panose="02040503050406030204" pitchFamily="18" charset="0"/>
                          </a:rPr>
                          <m:t>,</m:t>
                        </m:r>
                        <m:r>
                          <a:rPr lang="en-US" b="0" i="1" dirty="0" smtClean="0">
                            <a:latin typeface="Cambria Math" panose="02040503050406030204" pitchFamily="18" charset="0"/>
                          </a:rPr>
                          <m:t>𝐸</m:t>
                        </m:r>
                      </m:e>
                    </m:d>
                    <m:r>
                      <a:rPr lang="en-US" b="0" i="1" dirty="0" smtClean="0">
                        <a:latin typeface="Cambria Math" panose="02040503050406030204" pitchFamily="18" charset="0"/>
                      </a:rPr>
                      <m:t>,   </m:t>
                    </m:r>
                    <m:d>
                      <m:dPr>
                        <m:begChr m:val="|"/>
                        <m:endChr m:val="|"/>
                        <m:ctrlPr>
                          <a:rPr lang="en-US" b="0" i="1" dirty="0" smtClean="0">
                            <a:latin typeface="Cambria Math" panose="02040503050406030204" pitchFamily="18" charset="0"/>
                          </a:rPr>
                        </m:ctrlPr>
                      </m:dPr>
                      <m:e>
                        <m:r>
                          <a:rPr lang="en-US" b="0" i="1" dirty="0" smtClean="0">
                            <a:latin typeface="Cambria Math" panose="02040503050406030204" pitchFamily="18" charset="0"/>
                          </a:rPr>
                          <m:t>𝑉</m:t>
                        </m:r>
                      </m:e>
                    </m:d>
                    <m:r>
                      <a:rPr lang="en-US" b="0" i="1" dirty="0" smtClean="0">
                        <a:latin typeface="Cambria Math" panose="02040503050406030204" pitchFamily="18" charset="0"/>
                      </a:rPr>
                      <m:t>=</m:t>
                    </m:r>
                    <m:r>
                      <a:rPr lang="en-US" b="0" i="1" dirty="0" smtClean="0">
                        <a:latin typeface="Cambria Math" panose="02040503050406030204" pitchFamily="18" charset="0"/>
                      </a:rPr>
                      <m:t>𝑛</m:t>
                    </m:r>
                  </m:oMath>
                </a14:m>
                <a:r>
                  <a:rPr lang="en-US" dirty="0"/>
                  <a:t>, we can fix a number </a:t>
                </a:r>
                <a14:m>
                  <m:oMath xmlns:m="http://schemas.openxmlformats.org/officeDocument/2006/math">
                    <m:r>
                      <a:rPr lang="en-US" b="1" i="1">
                        <a:latin typeface="Cambria Math" panose="02040503050406030204" pitchFamily="18" charset="0"/>
                      </a:rPr>
                      <m:t>𝒔</m:t>
                    </m:r>
                    <m:r>
                      <a:rPr lang="en-US" b="1" i="1" smtClean="0">
                        <a:latin typeface="Cambria Math" panose="02040503050406030204" pitchFamily="18" charset="0"/>
                      </a:rPr>
                      <m:t>=</m:t>
                    </m:r>
                    <m:sSup>
                      <m:sSupPr>
                        <m:ctrlPr>
                          <a:rPr lang="en-US" b="1" i="1" smtClean="0">
                            <a:latin typeface="Cambria Math" panose="02040503050406030204" pitchFamily="18" charset="0"/>
                          </a:rPr>
                        </m:ctrlPr>
                      </m:sSupPr>
                      <m:e>
                        <m:r>
                          <a:rPr lang="en-US" b="1" i="1" smtClean="0">
                            <a:latin typeface="Cambria Math" panose="02040503050406030204" pitchFamily="18" charset="0"/>
                          </a:rPr>
                          <m:t>𝒏</m:t>
                        </m:r>
                      </m:e>
                      <m:sup>
                        <m:r>
                          <a:rPr lang="en-US" b="1" i="1" smtClean="0">
                            <a:latin typeface="Cambria Math" panose="02040503050406030204" pitchFamily="18" charset="0"/>
                          </a:rPr>
                          <m:t>𝟒</m:t>
                        </m:r>
                      </m:sup>
                    </m:sSup>
                  </m:oMath>
                </a14:m>
                <a:r>
                  <a:rPr lang="en-US" dirty="0"/>
                  <a:t> and get </a:t>
                </a:r>
                <a:endParaRPr lang="en-US" dirty="0">
                  <a:latin typeface="Cambria Math" panose="02040503050406030204" pitchFamily="18" charset="0"/>
                </a:endParaRPr>
              </a:p>
              <a:p>
                <a:pPr marL="0" indent="0" algn="l">
                  <a:buNone/>
                </a:pPr>
                <a14:m>
                  <m:oMath xmlns:m="http://schemas.openxmlformats.org/officeDocument/2006/math">
                    <m:r>
                      <m:rPr>
                        <m:sty m:val="p"/>
                      </m:rPr>
                      <a:rPr lang="en-US">
                        <a:latin typeface="Cambria Math" panose="02040503050406030204" pitchFamily="18" charset="0"/>
                      </a:rPr>
                      <m:t>W</m:t>
                    </m:r>
                    <m:r>
                      <a:rPr lang="en-US">
                        <a:latin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rPr>
                              <m:t>𝑡𝑟</m:t>
                            </m:r>
                          </m:sub>
                        </m:sSub>
                        <m:r>
                          <a:rPr lang="en-US" i="1">
                            <a:latin typeface="Cambria Math" panose="02040503050406030204" pitchFamily="18" charset="0"/>
                          </a:rPr>
                          <m:t> </m:t>
                        </m:r>
                        <m:r>
                          <a:rPr lang="en-US" i="1">
                            <a:latin typeface="Cambria Math" panose="02040503050406030204" pitchFamily="18" charset="0"/>
                          </a:rPr>
                          <m:t>𝑚𝑜𝑑𝑗</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rPr>
                              <m:t>𝑗</m:t>
                            </m:r>
                          </m:sub>
                        </m:sSub>
                        <m:r>
                          <a:rPr lang="en-US" i="1">
                            <a:latin typeface="Cambria Math" panose="02040503050406030204" pitchFamily="18" charset="0"/>
                          </a:rPr>
                          <m:t> </m:t>
                        </m:r>
                      </m:e>
                    </m:d>
                    <m:r>
                      <a:rPr lang="en-US" i="1">
                        <a:latin typeface="Cambria Math" panose="02040503050406030204" pitchFamily="18" charset="0"/>
                      </a:rPr>
                      <m:t> </m:t>
                    </m:r>
                    <m:r>
                      <a:rPr lang="en-US" i="1">
                        <a:latin typeface="Cambria Math" panose="02040503050406030204" pitchFamily="18" charset="0"/>
                      </a:rPr>
                      <m:t>2</m:t>
                    </m:r>
                    <m:r>
                      <a:rPr lang="en-US" i="1">
                        <a:latin typeface="Cambria Math" panose="02040503050406030204" pitchFamily="18" charset="0"/>
                      </a:rPr>
                      <m:t>≤</m:t>
                    </m:r>
                    <m:r>
                      <a:rPr lang="en-US" i="1">
                        <a:latin typeface="Cambria Math" panose="02040503050406030204" pitchFamily="18" charset="0"/>
                      </a:rPr>
                      <m:t>𝑗</m:t>
                    </m:r>
                    <m:r>
                      <a:rPr lang="en-US" i="1">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𝑛</m:t>
                        </m:r>
                      </m:e>
                      <m:sup>
                        <m:r>
                          <a:rPr lang="en-US" b="0" i="1" smtClean="0">
                            <a:latin typeface="Cambria Math" panose="02040503050406030204" pitchFamily="18" charset="0"/>
                          </a:rPr>
                          <m:t>6</m:t>
                        </m:r>
                      </m:sup>
                    </m:sSup>
                    <m:r>
                      <a:rPr lang="en-US" i="1">
                        <a:latin typeface="Cambria Math" panose="02040503050406030204" pitchFamily="18" charset="0"/>
                      </a:rPr>
                      <m:t>}</m:t>
                    </m:r>
                  </m:oMath>
                </a14:m>
                <a:r>
                  <a:rPr lang="en-US" dirty="0"/>
                  <a:t>. </a:t>
                </a:r>
              </a:p>
              <a:p>
                <a:pPr marL="0" indent="0" algn="l">
                  <a:buNone/>
                </a:pPr>
                <a:r>
                  <a:rPr lang="en-US" dirty="0"/>
                  <a:t>Given that, the set of final weight functions will be:   </a:t>
                </a:r>
              </a:p>
              <a:p>
                <a:pPr marL="0" indent="0" algn="ctr">
                  <a:buNone/>
                </a:pPr>
                <a:endParaRPr lang="en-US" dirty="0"/>
              </a:p>
              <a:p>
                <a:pPr marL="0" indent="0" algn="ctr">
                  <a:buNone/>
                </a:pPr>
                <a14:m>
                  <m:oMathPara xmlns:m="http://schemas.openxmlformats.org/officeDocument/2006/math">
                    <m:oMathParaPr>
                      <m:jc m:val="centerGroup"/>
                    </m:oMathParaPr>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𝑊</m:t>
                          </m:r>
                        </m:e>
                        <m:sub>
                          <m:r>
                            <a:rPr lang="en-US" sz="2400" i="1">
                              <a:latin typeface="Cambria Math" panose="02040503050406030204" pitchFamily="18" charset="0"/>
                            </a:rPr>
                            <m:t>𝑓𝑖𝑛𝑎𝑙</m:t>
                          </m:r>
                        </m:sub>
                      </m:sSub>
                      <m:r>
                        <a:rPr lang="en-US" sz="2400" i="1">
                          <a:latin typeface="Cambria Math" panose="02040503050406030204" pitchFamily="18" charset="0"/>
                        </a:rPr>
                        <m:t>=</m:t>
                      </m:r>
                      <m:d>
                        <m:dPr>
                          <m:begChr m:val="{"/>
                          <m:endChr m:val="}"/>
                          <m:ctrlPr>
                            <a:rPr lang="en-US" sz="2400" i="1">
                              <a:latin typeface="Cambria Math" panose="02040503050406030204" pitchFamily="18" charset="0"/>
                            </a:rPr>
                          </m:ctrlPr>
                        </m:dPr>
                        <m:e>
                          <m:r>
                            <a:rPr lang="en-US" sz="2400" i="1">
                              <a:latin typeface="Cambria Math" panose="02040503050406030204" pitchFamily="18" charset="0"/>
                            </a:rPr>
                            <m:t>𝑤</m:t>
                          </m:r>
                          <m:r>
                            <a:rPr lang="en-US" sz="2400" i="1">
                              <a:latin typeface="Cambria Math" panose="02040503050406030204" pitchFamily="18" charset="0"/>
                            </a:rPr>
                            <m:t>=</m:t>
                          </m:r>
                          <m:nary>
                            <m:naryPr>
                              <m:chr m:val="∑"/>
                              <m:ctrlPr>
                                <a:rPr lang="en-US" sz="2400" i="1">
                                  <a:latin typeface="Cambria Math" panose="02040503050406030204" pitchFamily="18" charset="0"/>
                                </a:rPr>
                              </m:ctrlPr>
                            </m:naryPr>
                            <m:sub>
                              <m:r>
                                <m:rPr>
                                  <m:brk m:alnAt="23"/>
                                </m:rPr>
                                <a:rPr lang="en-US" sz="2400" i="1">
                                  <a:latin typeface="Cambria Math" panose="02040503050406030204" pitchFamily="18" charset="0"/>
                                </a:rPr>
                                <m:t>𝑖</m:t>
                              </m:r>
                              <m:r>
                                <a:rPr lang="en-US" sz="2400" i="1">
                                  <a:latin typeface="Cambria Math" panose="02040503050406030204" pitchFamily="18" charset="0"/>
                                </a:rPr>
                                <m:t>=</m:t>
                              </m:r>
                              <m:r>
                                <m:rPr>
                                  <m:brk m:alnAt="23"/>
                                </m:rPr>
                                <a:rPr lang="en-US" sz="2400" i="1">
                                  <a:latin typeface="Cambria Math" panose="02040503050406030204" pitchFamily="18" charset="0"/>
                                </a:rPr>
                                <m:t>0</m:t>
                              </m:r>
                            </m:sub>
                            <m:sup>
                              <m:r>
                                <a:rPr lang="en-US" sz="2400" i="1">
                                  <a:latin typeface="Cambria Math" panose="02040503050406030204" pitchFamily="18" charset="0"/>
                                </a:rPr>
                                <m:t>𝑘</m:t>
                              </m:r>
                              <m:r>
                                <a:rPr lang="en-US" sz="2400" i="1">
                                  <a:latin typeface="Cambria Math" panose="02040503050406030204" pitchFamily="18" charset="0"/>
                                </a:rPr>
                                <m:t>−</m:t>
                              </m:r>
                              <m:r>
                                <a:rPr lang="en-US" sz="2400" i="1">
                                  <a:latin typeface="Cambria Math" panose="02040503050406030204" pitchFamily="18" charset="0"/>
                                </a:rPr>
                                <m:t>1</m:t>
                              </m:r>
                            </m:sup>
                            <m:e>
                              <m:sSub>
                                <m:sSubPr>
                                  <m:ctrlPr>
                                    <a:rPr lang="en-US" sz="2400" i="1">
                                      <a:latin typeface="Cambria Math" panose="02040503050406030204" pitchFamily="18" charset="0"/>
                                    </a:rPr>
                                  </m:ctrlPr>
                                </m:sSubPr>
                                <m:e>
                                  <m:r>
                                    <a:rPr lang="en-US" sz="2400" i="1">
                                      <a:latin typeface="Cambria Math" panose="02040503050406030204" pitchFamily="18" charset="0"/>
                                    </a:rPr>
                                    <m:t>𝑤</m:t>
                                  </m:r>
                                </m:e>
                                <m:sub>
                                  <m:r>
                                    <a:rPr lang="en-US" sz="2400" i="1">
                                      <a:latin typeface="Cambria Math" panose="02040503050406030204" pitchFamily="18" charset="0"/>
                                    </a:rPr>
                                    <m:t>𝑖</m:t>
                                  </m:r>
                                </m:sub>
                              </m:sSub>
                              <m:sSup>
                                <m:sSupPr>
                                  <m:ctrlPr>
                                    <a:rPr lang="en-US" sz="2400" i="1">
                                      <a:latin typeface="Cambria Math" panose="02040503050406030204" pitchFamily="18" charset="0"/>
                                    </a:rPr>
                                  </m:ctrlPr>
                                </m:sSupPr>
                                <m:e>
                                  <m:r>
                                    <a:rPr lang="en-US" sz="2400" i="1">
                                      <a:latin typeface="Cambria Math" panose="02040503050406030204" pitchFamily="18" charset="0"/>
                                    </a:rPr>
                                    <m:t>𝐵</m:t>
                                  </m:r>
                                </m:e>
                                <m:sup>
                                  <m:r>
                                    <a:rPr lang="en-US" sz="2400" i="1">
                                      <a:latin typeface="Cambria Math" panose="02040503050406030204" pitchFamily="18" charset="0"/>
                                    </a:rPr>
                                    <m:t>𝑘</m:t>
                                  </m:r>
                                  <m:r>
                                    <a:rPr lang="en-US" sz="2400" i="1">
                                      <a:latin typeface="Cambria Math" panose="02040503050406030204" pitchFamily="18" charset="0"/>
                                    </a:rPr>
                                    <m:t>−</m:t>
                                  </m:r>
                                  <m:r>
                                    <a:rPr lang="en-US" sz="2400" i="1">
                                      <a:latin typeface="Cambria Math" panose="02040503050406030204" pitchFamily="18" charset="0"/>
                                    </a:rPr>
                                    <m:t>1</m:t>
                                  </m:r>
                                  <m:r>
                                    <a:rPr lang="en-US" sz="2400" i="1">
                                      <a:latin typeface="Cambria Math" panose="02040503050406030204" pitchFamily="18" charset="0"/>
                                    </a:rPr>
                                    <m:t>−</m:t>
                                  </m:r>
                                  <m:r>
                                    <a:rPr lang="en-US" sz="2400" i="1">
                                      <a:latin typeface="Cambria Math" panose="02040503050406030204" pitchFamily="18" charset="0"/>
                                    </a:rPr>
                                    <m:t>𝑖</m:t>
                                  </m:r>
                                </m:sup>
                              </m:sSup>
                            </m:e>
                          </m:nary>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𝑤</m:t>
                              </m:r>
                            </m:e>
                            <m:sub>
                              <m:r>
                                <a:rPr lang="en-US" sz="2400" i="1">
                                  <a:latin typeface="Cambria Math" panose="02040503050406030204" pitchFamily="18" charset="0"/>
                                </a:rPr>
                                <m:t>0</m:t>
                              </m:r>
                            </m:sub>
                          </m:sSub>
                          <m:sSup>
                            <m:sSupPr>
                              <m:ctrlPr>
                                <a:rPr lang="en-US" sz="2400" i="1">
                                  <a:latin typeface="Cambria Math" panose="02040503050406030204" pitchFamily="18" charset="0"/>
                                </a:rPr>
                              </m:ctrlPr>
                            </m:sSupPr>
                            <m:e>
                              <m:r>
                                <a:rPr lang="en-US" sz="2400" i="1">
                                  <a:latin typeface="Cambria Math" panose="02040503050406030204" pitchFamily="18" charset="0"/>
                                </a:rPr>
                                <m:t>𝐵</m:t>
                              </m:r>
                            </m:e>
                            <m:sup>
                              <m:r>
                                <a:rPr lang="en-US" sz="2400" i="1">
                                  <a:latin typeface="Cambria Math" panose="02040503050406030204" pitchFamily="18" charset="0"/>
                                </a:rPr>
                                <m:t>𝑘</m:t>
                              </m:r>
                              <m:r>
                                <a:rPr lang="en-US" sz="2400" i="1">
                                  <a:latin typeface="Cambria Math" panose="02040503050406030204" pitchFamily="18" charset="0"/>
                                </a:rPr>
                                <m:t>−</m:t>
                              </m:r>
                              <m:r>
                                <a:rPr lang="en-US" sz="2400" i="1">
                                  <a:latin typeface="Cambria Math" panose="02040503050406030204" pitchFamily="18" charset="0"/>
                                </a:rPr>
                                <m:t>1</m:t>
                              </m:r>
                            </m:sup>
                          </m:sSup>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𝑤</m:t>
                              </m:r>
                            </m:e>
                            <m:sub>
                              <m:r>
                                <a:rPr lang="en-US" sz="2400" i="1">
                                  <a:latin typeface="Cambria Math" panose="02040503050406030204" pitchFamily="18" charset="0"/>
                                </a:rPr>
                                <m:t>𝑘</m:t>
                              </m:r>
                              <m:r>
                                <a:rPr lang="en-US" sz="2400" i="1">
                                  <a:latin typeface="Cambria Math" panose="02040503050406030204" pitchFamily="18" charset="0"/>
                                </a:rPr>
                                <m:t>−</m:t>
                              </m:r>
                              <m:r>
                                <a:rPr lang="en-US" sz="2400" i="1">
                                  <a:latin typeface="Cambria Math" panose="02040503050406030204" pitchFamily="18" charset="0"/>
                                </a:rPr>
                                <m:t>1</m:t>
                              </m:r>
                            </m:sub>
                          </m:sSub>
                          <m:sSup>
                            <m:sSupPr>
                              <m:ctrlPr>
                                <a:rPr lang="en-US" sz="2400" i="1">
                                  <a:latin typeface="Cambria Math" panose="02040503050406030204" pitchFamily="18" charset="0"/>
                                </a:rPr>
                              </m:ctrlPr>
                            </m:sSupPr>
                            <m:e>
                              <m:r>
                                <a:rPr lang="en-US" sz="2400" i="1">
                                  <a:latin typeface="Cambria Math" panose="02040503050406030204" pitchFamily="18" charset="0"/>
                                </a:rPr>
                                <m:t>𝐵</m:t>
                              </m:r>
                            </m:e>
                            <m:sup>
                              <m:r>
                                <a:rPr lang="en-US" sz="2400" i="1">
                                  <a:latin typeface="Cambria Math" panose="02040503050406030204" pitchFamily="18" charset="0"/>
                                </a:rPr>
                                <m:t>0</m:t>
                              </m:r>
                            </m:sup>
                          </m:sSup>
                          <m:r>
                            <a:rPr lang="en-US" sz="2400" i="1">
                              <a:latin typeface="Cambria Math" panose="02040503050406030204" pitchFamily="18" charset="0"/>
                            </a:rPr>
                            <m:t>  </m:t>
                          </m:r>
                          <m:r>
                            <a:rPr lang="en-US" sz="2400">
                              <a:latin typeface="Cambria Math" panose="02040503050406030204" pitchFamily="18" charset="0"/>
                            </a:rPr>
                            <m:t>|   </m:t>
                          </m:r>
                          <m:sSub>
                            <m:sSubPr>
                              <m:ctrlPr>
                                <a:rPr lang="en-US" sz="2400" i="1">
                                  <a:latin typeface="Cambria Math" panose="02040503050406030204" pitchFamily="18" charset="0"/>
                                </a:rPr>
                              </m:ctrlPr>
                            </m:sSubPr>
                            <m:e>
                              <m:r>
                                <m:rPr>
                                  <m:sty m:val="p"/>
                                </m:rPr>
                                <a:rPr lang="en-US" sz="2400">
                                  <a:latin typeface="Cambria Math" panose="02040503050406030204" pitchFamily="18" charset="0"/>
                                </a:rPr>
                                <m:t>w</m:t>
                              </m:r>
                            </m:e>
                            <m:sub>
                              <m:r>
                                <m:rPr>
                                  <m:sty m:val="p"/>
                                </m:rPr>
                                <a:rPr lang="en-US" sz="2400">
                                  <a:latin typeface="Cambria Math" panose="02040503050406030204" pitchFamily="18" charset="0"/>
                                </a:rPr>
                                <m:t>i</m:t>
                              </m:r>
                            </m:sub>
                          </m:sSub>
                          <m:r>
                            <a:rPr lang="en-US" sz="2400" i="1">
                              <a:latin typeface="Cambria Math" panose="02040503050406030204" pitchFamily="18" charset="0"/>
                            </a:rPr>
                            <m:t>∈</m:t>
                          </m:r>
                          <m:r>
                            <a:rPr lang="en-US" sz="2400" i="1">
                              <a:latin typeface="Cambria Math" panose="02040503050406030204" pitchFamily="18" charset="0"/>
                            </a:rPr>
                            <m:t>𝑊</m:t>
                          </m:r>
                        </m:e>
                      </m:d>
                    </m:oMath>
                  </m:oMathPara>
                </a14:m>
                <a:endParaRPr lang="en-US" sz="2400" dirty="0"/>
              </a:p>
              <a:p>
                <a:pPr marL="0" indent="0" algn="ctr">
                  <a:buNone/>
                </a:pPr>
                <a:r>
                  <a:rPr lang="en-US" sz="2400" dirty="0"/>
                  <a:t>Where </a:t>
                </a:r>
                <a14:m>
                  <m:oMath xmlns:m="http://schemas.openxmlformats.org/officeDocument/2006/math">
                    <m:r>
                      <a:rPr lang="en-US" sz="2400" i="1">
                        <a:latin typeface="Cambria Math" panose="02040503050406030204" pitchFamily="18" charset="0"/>
                      </a:rPr>
                      <m:t>𝑘</m:t>
                    </m:r>
                    <m:r>
                      <a:rPr lang="en-US" sz="2400" i="1">
                        <a:latin typeface="Cambria Math" panose="02040503050406030204" pitchFamily="18" charset="0"/>
                      </a:rPr>
                      <m:t>=</m:t>
                    </m:r>
                    <m:d>
                      <m:dPr>
                        <m:begChr m:val="⌈"/>
                        <m:endChr m:val="⌉"/>
                        <m:ctrlPr>
                          <a:rPr lang="en-US" sz="2400" i="1" smtClean="0">
                            <a:latin typeface="Cambria Math" panose="02040503050406030204" pitchFamily="18" charset="0"/>
                          </a:rPr>
                        </m:ctrlPr>
                      </m:dPr>
                      <m:e>
                        <m:func>
                          <m:funcPr>
                            <m:ctrlPr>
                              <a:rPr lang="en-US" sz="2400" b="0" i="1" smtClean="0">
                                <a:latin typeface="Cambria Math" panose="02040503050406030204" pitchFamily="18" charset="0"/>
                              </a:rPr>
                            </m:ctrlPr>
                          </m:funcPr>
                          <m:fName>
                            <m:r>
                              <m:rPr>
                                <m:sty m:val="p"/>
                              </m:rPr>
                              <a:rPr lang="en-US" sz="2400" b="0" i="0" smtClean="0">
                                <a:latin typeface="Cambria Math" panose="02040503050406030204" pitchFamily="18" charset="0"/>
                              </a:rPr>
                              <m:t>log</m:t>
                            </m:r>
                          </m:fName>
                          <m:e>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𝑛</m:t>
                                </m:r>
                              </m:e>
                            </m:d>
                          </m:e>
                        </m:func>
                      </m:e>
                    </m:d>
                    <m:r>
                      <a:rPr lang="en-US" sz="2400" b="0" i="1" smtClean="0">
                        <a:latin typeface="Cambria Math" panose="02040503050406030204" pitchFamily="18" charset="0"/>
                      </a:rPr>
                      <m:t>−</m:t>
                    </m:r>
                    <m:r>
                      <a:rPr lang="en-US" sz="2400" b="0" i="1" smtClean="0">
                        <a:latin typeface="Cambria Math" panose="02040503050406030204" pitchFamily="18" charset="0"/>
                      </a:rPr>
                      <m:t>1</m:t>
                    </m:r>
                  </m:oMath>
                </a14:m>
                <a:endParaRPr lang="en-US" sz="2400" dirty="0" smtClean="0"/>
              </a:p>
              <a:p>
                <a:pPr marL="0" indent="0" algn="ctr">
                  <a:buNone/>
                </a:pPr>
                <a:endParaRPr lang="en-US" sz="2400" dirty="0"/>
              </a:p>
              <a:p>
                <a:pPr marL="0" indent="0" algn="ctr">
                  <a:buNone/>
                </a:pP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rPr>
                        <m:t>𝐵</m:t>
                      </m:r>
                      <m:r>
                        <a:rPr lang="en-US" sz="2400" i="1">
                          <a:latin typeface="Cambria Math" panose="02040503050406030204" pitchFamily="18" charset="0"/>
                        </a:rPr>
                        <m:t>&gt;</m:t>
                      </m:r>
                      <m:r>
                        <m:rPr>
                          <m:sty m:val="p"/>
                        </m:rPr>
                        <a:rPr lang="en-US" sz="2400">
                          <a:latin typeface="Cambria Math" panose="02040503050406030204" pitchFamily="18" charset="0"/>
                        </a:rPr>
                        <m:t>max</m:t>
                      </m:r>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𝑤</m:t>
                          </m:r>
                        </m:e>
                        <m:sub>
                          <m:r>
                            <a:rPr lang="en-US" sz="2400" i="1">
                              <a:latin typeface="Cambria Math" panose="02040503050406030204" pitchFamily="18" charset="0"/>
                            </a:rPr>
                            <m:t>𝑖</m:t>
                          </m:r>
                        </m:sub>
                      </m:sSub>
                      <m:r>
                        <a:rPr lang="en-US" sz="2400" i="1">
                          <a:latin typeface="Cambria Math" panose="02040503050406030204" pitchFamily="18" charset="0"/>
                        </a:rPr>
                        <m:t>(</m:t>
                      </m:r>
                      <m:r>
                        <a:rPr lang="en-US" sz="2400" i="1">
                          <a:latin typeface="Cambria Math" panose="02040503050406030204" pitchFamily="18" charset="0"/>
                        </a:rPr>
                        <m:t>𝐸</m:t>
                      </m:r>
                      <m:r>
                        <a:rPr lang="en-US" sz="2400" i="1">
                          <a:latin typeface="Cambria Math" panose="02040503050406030204" pitchFamily="18" charset="0"/>
                        </a:rPr>
                        <m:t>)|   </m:t>
                      </m:r>
                      <m:r>
                        <a:rPr lang="en-US" sz="2400" i="1">
                          <a:latin typeface="Cambria Math" panose="02040503050406030204" pitchFamily="18" charset="0"/>
                        </a:rPr>
                        <m:t>0</m:t>
                      </m:r>
                      <m:r>
                        <a:rPr lang="en-US" sz="2400" i="1">
                          <a:latin typeface="Cambria Math" panose="02040503050406030204" pitchFamily="18" charset="0"/>
                        </a:rPr>
                        <m:t>≤</m:t>
                      </m:r>
                      <m:r>
                        <a:rPr lang="en-US" sz="2400" i="1">
                          <a:latin typeface="Cambria Math" panose="02040503050406030204" pitchFamily="18" charset="0"/>
                        </a:rPr>
                        <m:t>𝑖</m:t>
                      </m:r>
                      <m:r>
                        <a:rPr lang="en-US" sz="2400" i="1">
                          <a:latin typeface="Cambria Math" panose="02040503050406030204" pitchFamily="18" charset="0"/>
                        </a:rPr>
                        <m:t>≤</m:t>
                      </m:r>
                      <m:r>
                        <a:rPr lang="en-US" sz="2400" i="1">
                          <a:latin typeface="Cambria Math" panose="02040503050406030204" pitchFamily="18" charset="0"/>
                        </a:rPr>
                        <m:t>𝑘</m:t>
                      </m:r>
                      <m:r>
                        <a:rPr lang="en-US" sz="2400" i="1">
                          <a:latin typeface="Cambria Math" panose="02040503050406030204" pitchFamily="18" charset="0"/>
                        </a:rPr>
                        <m:t>}</m:t>
                      </m:r>
                    </m:oMath>
                  </m:oMathPara>
                </a14:m>
                <a:endParaRPr lang="en-US" sz="2400" dirty="0"/>
              </a:p>
              <a:p>
                <a:pPr marL="0" indent="0" algn="l">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485623" y="1506829"/>
                <a:ext cx="9018989" cy="5151548"/>
              </a:xfrm>
              <a:blipFill rotWithShape="0">
                <a:blip r:embed="rId2"/>
                <a:stretch>
                  <a:fillRect l="-541" t="-592"/>
                </a:stretch>
              </a:blipFill>
            </p:spPr>
            <p:txBody>
              <a:bodyPr/>
              <a:lstStyle/>
              <a:p>
                <a:r>
                  <a:rPr lang="en-US">
                    <a:noFill/>
                  </a:rPr>
                  <a:t> </a:t>
                </a:r>
              </a:p>
            </p:txBody>
          </p:sp>
        </mc:Fallback>
      </mc:AlternateContent>
    </p:spTree>
    <p:extLst>
      <p:ext uri="{BB962C8B-B14F-4D97-AF65-F5344CB8AC3E}">
        <p14:creationId xmlns:p14="http://schemas.microsoft.com/office/powerpoint/2010/main" val="28893458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Correctness of construction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20000"/>
              </a:bodyPr>
              <a:lstStyle/>
              <a:p>
                <a:pPr marL="0" indent="0" algn="l">
                  <a:buNone/>
                </a:pPr>
                <a:r>
                  <a:rPr lang="en-US" sz="2400" dirty="0" smtClean="0"/>
                  <a:t>We define </a:t>
                </a:r>
                <a14:m>
                  <m:oMath xmlns:m="http://schemas.openxmlformats.org/officeDocument/2006/math">
                    <m:sSub>
                      <m:sSubPr>
                        <m:ctrlPr>
                          <a:rPr lang="en-US" sz="2400" b="1" i="1" smtClean="0">
                            <a:latin typeface="Cambria Math" panose="02040503050406030204" pitchFamily="18" charset="0"/>
                          </a:rPr>
                        </m:ctrlPr>
                      </m:sSubPr>
                      <m:e>
                        <m:r>
                          <a:rPr lang="en-US" sz="2400" b="1" i="1" smtClean="0">
                            <a:latin typeface="Cambria Math" panose="02040503050406030204" pitchFamily="18" charset="0"/>
                          </a:rPr>
                          <m:t>𝑾</m:t>
                        </m:r>
                      </m:e>
                      <m:sub>
                        <m:r>
                          <a:rPr lang="en-US" sz="2400" b="1" i="1" smtClean="0">
                            <a:latin typeface="Cambria Math" panose="02040503050406030204" pitchFamily="18" charset="0"/>
                          </a:rPr>
                          <m:t>𝒈𝒐𝒐𝒅</m:t>
                        </m:r>
                      </m:sub>
                    </m:sSub>
                    <m:r>
                      <a:rPr lang="en-US" sz="2400" b="1" i="1" smtClean="0">
                        <a:latin typeface="Cambria Math" panose="02040503050406030204" pitchFamily="18" charset="0"/>
                      </a:rPr>
                      <m:t>=&lt;</m:t>
                    </m:r>
                    <m:sSub>
                      <m:sSubPr>
                        <m:ctrlPr>
                          <a:rPr lang="en-US" sz="2400" b="1" i="1" smtClean="0">
                            <a:latin typeface="Cambria Math" panose="02040503050406030204" pitchFamily="18" charset="0"/>
                          </a:rPr>
                        </m:ctrlPr>
                      </m:sSubPr>
                      <m:e>
                        <m:r>
                          <a:rPr lang="en-US" sz="2400" b="1" i="1" smtClean="0">
                            <a:latin typeface="Cambria Math" panose="02040503050406030204" pitchFamily="18" charset="0"/>
                          </a:rPr>
                          <m:t>𝒘</m:t>
                        </m:r>
                      </m:e>
                      <m:sub>
                        <m:r>
                          <a:rPr lang="en-US" sz="2400" b="1" i="1" smtClean="0">
                            <a:latin typeface="Cambria Math" panose="02040503050406030204" pitchFamily="18" charset="0"/>
                          </a:rPr>
                          <m:t>𝟎</m:t>
                        </m:r>
                      </m:sub>
                    </m:sSub>
                    <m:r>
                      <a:rPr lang="en-US" sz="2400" b="1" i="1" smtClean="0">
                        <a:latin typeface="Cambria Math" panose="02040503050406030204" pitchFamily="18" charset="0"/>
                      </a:rPr>
                      <m:t>, </m:t>
                    </m:r>
                    <m:sSub>
                      <m:sSubPr>
                        <m:ctrlPr>
                          <a:rPr lang="en-US" sz="2400" b="1" i="1" smtClean="0">
                            <a:latin typeface="Cambria Math" panose="02040503050406030204" pitchFamily="18" charset="0"/>
                          </a:rPr>
                        </m:ctrlPr>
                      </m:sSubPr>
                      <m:e>
                        <m:r>
                          <a:rPr lang="en-US" sz="2400" b="1" i="1" smtClean="0">
                            <a:latin typeface="Cambria Math" panose="02040503050406030204" pitchFamily="18" charset="0"/>
                          </a:rPr>
                          <m:t>𝒘</m:t>
                        </m:r>
                      </m:e>
                      <m:sub>
                        <m:r>
                          <a:rPr lang="en-US" sz="2400" b="1" i="1" smtClean="0">
                            <a:latin typeface="Cambria Math" panose="02040503050406030204" pitchFamily="18" charset="0"/>
                          </a:rPr>
                          <m:t>𝟏</m:t>
                        </m:r>
                      </m:sub>
                    </m:sSub>
                    <m:r>
                      <a:rPr lang="en-US" sz="2400" b="1" i="1" smtClean="0">
                        <a:latin typeface="Cambria Math" panose="02040503050406030204" pitchFamily="18" charset="0"/>
                      </a:rPr>
                      <m:t>,…,</m:t>
                    </m:r>
                    <m:sSub>
                      <m:sSubPr>
                        <m:ctrlPr>
                          <a:rPr lang="en-US" sz="2400" b="1" i="1" smtClean="0">
                            <a:latin typeface="Cambria Math" panose="02040503050406030204" pitchFamily="18" charset="0"/>
                          </a:rPr>
                        </m:ctrlPr>
                      </m:sSubPr>
                      <m:e>
                        <m:r>
                          <a:rPr lang="en-US" sz="2400" b="1" i="1" smtClean="0">
                            <a:latin typeface="Cambria Math" panose="02040503050406030204" pitchFamily="18" charset="0"/>
                          </a:rPr>
                          <m:t>𝒘</m:t>
                        </m:r>
                      </m:e>
                      <m:sub>
                        <m:r>
                          <a:rPr lang="en-US" sz="2400" b="1" i="1" smtClean="0">
                            <a:latin typeface="Cambria Math" panose="02040503050406030204" pitchFamily="18" charset="0"/>
                          </a:rPr>
                          <m:t>𝒌</m:t>
                        </m:r>
                        <m:r>
                          <a:rPr lang="en-US" sz="2400" b="1" i="1" smtClean="0">
                            <a:latin typeface="Cambria Math" panose="02040503050406030204" pitchFamily="18" charset="0"/>
                          </a:rPr>
                          <m:t>−</m:t>
                        </m:r>
                        <m:r>
                          <a:rPr lang="en-US" sz="2400" b="1" i="1" smtClean="0">
                            <a:latin typeface="Cambria Math" panose="02040503050406030204" pitchFamily="18" charset="0"/>
                          </a:rPr>
                          <m:t>𝟏</m:t>
                        </m:r>
                      </m:sub>
                    </m:sSub>
                    <m:r>
                      <a:rPr lang="en-US" sz="2400" b="1" i="1" smtClean="0">
                        <a:latin typeface="Cambria Math" panose="02040503050406030204" pitchFamily="18" charset="0"/>
                      </a:rPr>
                      <m:t>&gt;∈</m:t>
                    </m:r>
                    <m:sSup>
                      <m:sSupPr>
                        <m:ctrlPr>
                          <a:rPr lang="en-US" sz="2400" b="1" i="1" smtClean="0">
                            <a:latin typeface="Cambria Math" panose="02040503050406030204" pitchFamily="18" charset="0"/>
                          </a:rPr>
                        </m:ctrlPr>
                      </m:sSupPr>
                      <m:e>
                        <m:r>
                          <a:rPr lang="en-US" sz="2400" b="1" i="1" smtClean="0">
                            <a:latin typeface="Cambria Math" panose="02040503050406030204" pitchFamily="18" charset="0"/>
                          </a:rPr>
                          <m:t>𝑾</m:t>
                        </m:r>
                      </m:e>
                      <m:sup>
                        <m:r>
                          <a:rPr lang="en-US" sz="2400" b="1" i="1" smtClean="0">
                            <a:latin typeface="Cambria Math" panose="02040503050406030204" pitchFamily="18" charset="0"/>
                          </a:rPr>
                          <m:t>𝒌</m:t>
                        </m:r>
                      </m:sup>
                    </m:sSup>
                  </m:oMath>
                </a14:m>
                <a:endParaRPr lang="en-US" sz="2400" b="1" dirty="0" smtClean="0"/>
              </a:p>
              <a:p>
                <a:pPr marL="0" indent="0" algn="l">
                  <a:buNone/>
                </a:pPr>
                <a:r>
                  <a:rPr lang="en-US" sz="2400" dirty="0" smtClean="0"/>
                  <a:t>The ordered set of weight function such that:</a:t>
                </a:r>
              </a:p>
              <a:p>
                <a:pPr marL="0" indent="0" algn="l">
                  <a:buNone/>
                </a:pPr>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𝑤</m:t>
                        </m:r>
                      </m:e>
                      <m:sub>
                        <m:r>
                          <a:rPr lang="en-US" sz="2400" b="0" i="1" smtClean="0">
                            <a:latin typeface="Cambria Math" panose="02040503050406030204" pitchFamily="18" charset="0"/>
                          </a:rPr>
                          <m:t>𝑖</m:t>
                        </m:r>
                      </m:sub>
                    </m:sSub>
                  </m:oMath>
                </a14:m>
                <a:r>
                  <a:rPr lang="en-US" sz="2400" dirty="0" smtClean="0"/>
                  <a:t> gives </a:t>
                </a:r>
                <a:r>
                  <a:rPr lang="en-US" sz="2400" dirty="0" err="1" smtClean="0"/>
                  <a:t>n.z.c</a:t>
                </a:r>
                <a:r>
                  <a:rPr lang="en-US" sz="2400" dirty="0" smtClean="0"/>
                  <a:t>. to all cycles in </a:t>
                </a:r>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𝐺</m:t>
                        </m:r>
                      </m:e>
                      <m:sub>
                        <m:r>
                          <a:rPr lang="en-US" sz="2400" b="0" i="1" smtClean="0">
                            <a:latin typeface="Cambria Math" panose="02040503050406030204" pitchFamily="18" charset="0"/>
                          </a:rPr>
                          <m:t>𝑖</m:t>
                        </m:r>
                      </m:sub>
                    </m:sSub>
                  </m:oMath>
                </a14:m>
                <a:r>
                  <a:rPr lang="en-US" sz="2400" dirty="0" smtClean="0"/>
                  <a:t> of length </a:t>
                </a:r>
                <a14:m>
                  <m:oMath xmlns:m="http://schemas.openxmlformats.org/officeDocument/2006/math">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2</m:t>
                        </m:r>
                      </m:e>
                      <m:sup>
                        <m:r>
                          <a:rPr lang="en-US" sz="2400" b="0" i="1" smtClean="0">
                            <a:latin typeface="Cambria Math" panose="02040503050406030204" pitchFamily="18" charset="0"/>
                          </a:rPr>
                          <m:t>𝑖</m:t>
                        </m:r>
                        <m:r>
                          <a:rPr lang="en-US" sz="2400" b="0" i="1" smtClean="0">
                            <a:latin typeface="Cambria Math" panose="02040503050406030204" pitchFamily="18" charset="0"/>
                          </a:rPr>
                          <m:t>+</m:t>
                        </m:r>
                        <m:r>
                          <a:rPr lang="en-US" sz="2400" b="0" i="1" smtClean="0">
                            <a:latin typeface="Cambria Math" panose="02040503050406030204" pitchFamily="18" charset="0"/>
                          </a:rPr>
                          <m:t>2</m:t>
                        </m:r>
                      </m:sup>
                    </m:sSup>
                  </m:oMath>
                </a14:m>
                <a:r>
                  <a:rPr lang="en-US" sz="2400" dirty="0" smtClean="0"/>
                  <a:t>.</a:t>
                </a:r>
              </a:p>
              <a:p>
                <a:pPr marL="0" indent="0" algn="l">
                  <a:buNone/>
                </a:pPr>
                <a:r>
                  <a:rPr lang="en-US" sz="2400" dirty="0" smtClean="0"/>
                  <a:t>The Feasible Lemma tells us that such set exists.</a:t>
                </a:r>
              </a:p>
              <a:p>
                <a:pPr marL="0" indent="0" algn="l">
                  <a:buNone/>
                </a:pPr>
                <a:r>
                  <a:rPr lang="en-US" sz="2400" dirty="0" smtClean="0"/>
                  <a:t>And as we saw, under that set, we have a </a:t>
                </a:r>
                <a:r>
                  <a:rPr lang="en-US" sz="2400" b="1" dirty="0" smtClean="0">
                    <a:solidFill>
                      <a:srgbClr val="FF0000"/>
                    </a:solidFill>
                  </a:rPr>
                  <a:t>Unique Winner</a:t>
                </a:r>
                <a:r>
                  <a:rPr lang="en-US" sz="2400" dirty="0" smtClean="0"/>
                  <a:t>, meaning that in </a:t>
                </a:r>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𝐺</m:t>
                        </m:r>
                      </m:e>
                      <m:sub>
                        <m:r>
                          <a:rPr lang="en-US" sz="2400" b="0" i="1" smtClean="0">
                            <a:latin typeface="Cambria Math" panose="02040503050406030204" pitchFamily="18" charset="0"/>
                          </a:rPr>
                          <m:t>𝑘</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𝐺</m:t>
                        </m:r>
                      </m:e>
                      <m:sub>
                        <m:r>
                          <a:rPr lang="en-US" sz="2400" b="0" i="1" smtClean="0">
                            <a:latin typeface="Cambria Math" panose="02040503050406030204" pitchFamily="18" charset="0"/>
                          </a:rPr>
                          <m:t>𝐸𝑁𝐷</m:t>
                        </m:r>
                      </m:sub>
                    </m:sSub>
                  </m:oMath>
                </a14:m>
                <a:r>
                  <a:rPr lang="en-US" sz="2400" dirty="0" smtClean="0"/>
                  <a:t> there are no cycles, </a:t>
                </a:r>
              </a:p>
              <a:p>
                <a:pPr marL="0" indent="0" algn="l">
                  <a:buNone/>
                </a:pPr>
                <a:r>
                  <a:rPr lang="en-US" sz="2400" dirty="0" smtClean="0"/>
                  <a:t>And if </a:t>
                </a:r>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𝐺</m:t>
                        </m:r>
                      </m:e>
                      <m:sub>
                        <m:r>
                          <a:rPr lang="en-US" sz="2400" b="0" i="1" smtClean="0">
                            <a:latin typeface="Cambria Math" panose="02040503050406030204" pitchFamily="18" charset="0"/>
                          </a:rPr>
                          <m:t>0</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𝐺</m:t>
                        </m:r>
                      </m:e>
                      <m:sub>
                        <m:r>
                          <a:rPr lang="en-US" sz="2400" b="0" i="1" smtClean="0">
                            <a:latin typeface="Cambria Math" panose="02040503050406030204" pitchFamily="18" charset="0"/>
                          </a:rPr>
                          <m:t>𝐵𝐸𝐺𝐼𝑁</m:t>
                        </m:r>
                      </m:sub>
                    </m:sSub>
                  </m:oMath>
                </a14:m>
                <a:r>
                  <a:rPr lang="en-US" sz="2400" dirty="0" smtClean="0"/>
                  <a:t> has a PM, it is unique.</a:t>
                </a:r>
              </a:p>
              <a:p>
                <a:pPr marL="0" indent="0" algn="l">
                  <a:buNone/>
                </a:pPr>
                <a:endParaRPr lang="en-US" dirty="0" smtClean="0"/>
              </a:p>
              <a:p>
                <a:pPr marL="0" indent="0" algn="l">
                  <a:buNone/>
                </a:pPr>
                <a:r>
                  <a:rPr lang="en-US" dirty="0" smtClean="0"/>
                  <a:t>  </a:t>
                </a:r>
              </a:p>
              <a:p>
                <a:pPr marL="0" indent="0" algn="l">
                  <a:buNone/>
                </a:pPr>
                <a:r>
                  <a:rPr lang="en-US" dirty="0" smtClean="0"/>
                  <a:t> </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821" t="-2419"/>
                </a:stretch>
              </a:blipFill>
            </p:spPr>
            <p:txBody>
              <a:bodyPr/>
              <a:lstStyle/>
              <a:p>
                <a:r>
                  <a:rPr lang="he-IL">
                    <a:noFill/>
                  </a:rPr>
                  <a:t> </a:t>
                </a:r>
              </a:p>
            </p:txBody>
          </p:sp>
        </mc:Fallback>
      </mc:AlternateContent>
    </p:spTree>
    <p:extLst>
      <p:ext uri="{BB962C8B-B14F-4D97-AF65-F5344CB8AC3E}">
        <p14:creationId xmlns:p14="http://schemas.microsoft.com/office/powerpoint/2010/main" val="31495293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Correctness of construction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lgn="l">
                  <a:buNone/>
                </a:pPr>
                <a:r>
                  <a:rPr lang="en-US" dirty="0" smtClean="0"/>
                  <a:t>Recall that we want to prove:</a:t>
                </a:r>
                <a:endParaRPr lang="en-US" dirty="0"/>
              </a:p>
              <a:p>
                <a:pPr marL="0" indent="0" algn="l">
                  <a:buNone/>
                </a:pPr>
                <a:endParaRPr lang="en-US" dirty="0"/>
              </a:p>
              <a:p>
                <a:pPr marL="0" indent="0" algn="l">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𝐼𝑓</m:t>
                      </m:r>
                      <m:r>
                        <a:rPr lang="en-US" i="1">
                          <a:latin typeface="Cambria Math" panose="02040503050406030204" pitchFamily="18" charset="0"/>
                        </a:rPr>
                        <m:t> </m:t>
                      </m:r>
                      <m:r>
                        <a:rPr lang="en-US" i="1">
                          <a:latin typeface="Cambria Math" panose="02040503050406030204" pitchFamily="18" charset="0"/>
                        </a:rPr>
                        <m:t>𝐺</m:t>
                      </m:r>
                      <m:r>
                        <a:rPr lang="en-US" i="1">
                          <a:latin typeface="Cambria Math" panose="02040503050406030204" pitchFamily="18" charset="0"/>
                        </a:rPr>
                        <m:t> </m:t>
                      </m:r>
                      <m:r>
                        <a:rPr lang="en-US" i="1">
                          <a:latin typeface="Cambria Math" panose="02040503050406030204" pitchFamily="18" charset="0"/>
                        </a:rPr>
                        <m:t>h</m:t>
                      </m:r>
                      <m:r>
                        <a:rPr lang="en-US" i="1">
                          <a:latin typeface="Cambria Math" panose="02040503050406030204" pitchFamily="18" charset="0"/>
                        </a:rPr>
                        <m:t>𝑎𝑠</m:t>
                      </m:r>
                      <m:r>
                        <a:rPr lang="en-US" i="1">
                          <a:latin typeface="Cambria Math" panose="02040503050406030204" pitchFamily="18" charset="0"/>
                        </a:rPr>
                        <m:t> </m:t>
                      </m:r>
                      <m:r>
                        <a:rPr lang="en-US" i="1">
                          <a:latin typeface="Cambria Math" panose="02040503050406030204" pitchFamily="18" charset="0"/>
                        </a:rPr>
                        <m:t>𝑎</m:t>
                      </m:r>
                      <m:r>
                        <a:rPr lang="en-US" i="1">
                          <a:latin typeface="Cambria Math" panose="02040503050406030204" pitchFamily="18" charset="0"/>
                        </a:rPr>
                        <m:t> </m:t>
                      </m:r>
                      <m:r>
                        <a:rPr lang="en-US" i="1">
                          <a:latin typeface="Cambria Math" panose="02040503050406030204" pitchFamily="18" charset="0"/>
                        </a:rPr>
                        <m:t>𝑃𝑀</m:t>
                      </m:r>
                      <m:r>
                        <a:rPr lang="en-US" i="1">
                          <a:latin typeface="Cambria Math" panose="02040503050406030204" pitchFamily="18" charset="0"/>
                        </a:rPr>
                        <m:t>,  ∃</m:t>
                      </m:r>
                      <m:r>
                        <a:rPr lang="en-US" i="1">
                          <a:latin typeface="Cambria Math" panose="02040503050406030204" pitchFamily="18" charset="0"/>
                        </a:rPr>
                        <m:t>𝑤</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𝑊</m:t>
                          </m:r>
                        </m:e>
                        <m:sub>
                          <m:r>
                            <a:rPr lang="en-US" i="1">
                              <a:latin typeface="Cambria Math" panose="02040503050406030204" pitchFamily="18" charset="0"/>
                            </a:rPr>
                            <m:t>𝑓𝑖𝑛𝑎𝑙</m:t>
                          </m:r>
                        </m:sub>
                      </m:sSub>
                      <m:r>
                        <a:rPr lang="en-US" i="1">
                          <a:latin typeface="Cambria Math" panose="02040503050406030204" pitchFamily="18" charset="0"/>
                        </a:rPr>
                        <m:t>. </m:t>
                      </m:r>
                      <m:r>
                        <a:rPr lang="en-US" i="1">
                          <a:latin typeface="Cambria Math" panose="02040503050406030204" pitchFamily="18" charset="0"/>
                        </a:rPr>
                        <m:t>𝑤</m:t>
                      </m:r>
                      <m:r>
                        <a:rPr lang="en-US" i="1">
                          <a:latin typeface="Cambria Math" panose="02040503050406030204" pitchFamily="18" charset="0"/>
                        </a:rPr>
                        <m:t> </m:t>
                      </m:r>
                      <m:r>
                        <a:rPr lang="en-US" i="1">
                          <a:latin typeface="Cambria Math" panose="02040503050406030204" pitchFamily="18" charset="0"/>
                        </a:rPr>
                        <m:t>𝑖𝑠</m:t>
                      </m:r>
                      <m:r>
                        <a:rPr lang="en-US" i="1">
                          <a:latin typeface="Cambria Math" panose="02040503050406030204" pitchFamily="18" charset="0"/>
                        </a:rPr>
                        <m:t> </m:t>
                      </m:r>
                      <m:r>
                        <a:rPr lang="en-US" i="1">
                          <a:latin typeface="Cambria Math" panose="02040503050406030204" pitchFamily="18" charset="0"/>
                        </a:rPr>
                        <m:t>𝑖𝑠𝑜𝑙𝑎𝑡𝑖𝑛𝑔</m:t>
                      </m:r>
                    </m:oMath>
                  </m:oMathPara>
                </a14:m>
                <a:endParaRPr lang="en-US" dirty="0"/>
              </a:p>
              <a:p>
                <a:pPr marL="0" indent="0" algn="l">
                  <a:buNone/>
                </a:pPr>
                <a:r>
                  <a:rPr lang="en-US" dirty="0"/>
                  <a:t>We will prove that the isolating </a:t>
                </a:r>
                <a14:m>
                  <m:oMath xmlns:m="http://schemas.openxmlformats.org/officeDocument/2006/math">
                    <m:r>
                      <a:rPr lang="en-US" i="1">
                        <a:latin typeface="Cambria Math" panose="02040503050406030204" pitchFamily="18" charset="0"/>
                      </a:rPr>
                      <m:t>𝑤</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𝑊</m:t>
                        </m:r>
                      </m:e>
                      <m:sub>
                        <m:r>
                          <a:rPr lang="en-US" i="1">
                            <a:latin typeface="Cambria Math" panose="02040503050406030204" pitchFamily="18" charset="0"/>
                          </a:rPr>
                          <m:t>𝑓𝑖𝑛𝑎𝑙</m:t>
                        </m:r>
                      </m:sub>
                    </m:sSub>
                  </m:oMath>
                </a14:m>
                <a:r>
                  <a:rPr lang="en-US" dirty="0"/>
                  <a:t> is exactly</a:t>
                </a:r>
              </a:p>
              <a:p>
                <a:pPr marL="0" indent="0" algn="l">
                  <a:buNone/>
                </a:pPr>
                <a:endParaRPr lang="en-US" i="1" dirty="0" smtClean="0">
                  <a:latin typeface="Cambria Math" panose="02040503050406030204" pitchFamily="18" charset="0"/>
                </a:endParaRPr>
              </a:p>
              <a:p>
                <a:pPr marL="0" indent="0" algn="l">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𝑤</m:t>
                      </m:r>
                      <m:r>
                        <a:rPr lang="en-US" i="1">
                          <a:latin typeface="Cambria Math" panose="02040503050406030204" pitchFamily="18" charset="0"/>
                        </a:rPr>
                        <m:t>=</m:t>
                      </m:r>
                      <m:nary>
                        <m:naryPr>
                          <m:chr m:val="∑"/>
                          <m:ctrlPr>
                            <a:rPr lang="en-US" i="1">
                              <a:latin typeface="Cambria Math" panose="02040503050406030204" pitchFamily="18" charset="0"/>
                            </a:rPr>
                          </m:ctrlPr>
                        </m:naryPr>
                        <m:sub>
                          <m:r>
                            <m:rPr>
                              <m:brk m:alnAt="23"/>
                            </m:rPr>
                            <a:rPr lang="en-US" i="1">
                              <a:latin typeface="Cambria Math" panose="02040503050406030204" pitchFamily="18" charset="0"/>
                            </a:rPr>
                            <m:t>𝑖</m:t>
                          </m:r>
                          <m:r>
                            <a:rPr lang="en-US" i="1">
                              <a:latin typeface="Cambria Math" panose="02040503050406030204" pitchFamily="18" charset="0"/>
                            </a:rPr>
                            <m:t>=</m:t>
                          </m:r>
                          <m:r>
                            <m:rPr>
                              <m:brk m:alnAt="23"/>
                            </m:rPr>
                            <a:rPr lang="en-US" i="1">
                              <a:latin typeface="Cambria Math" panose="02040503050406030204" pitchFamily="18" charset="0"/>
                            </a:rPr>
                            <m:t>0</m:t>
                          </m:r>
                        </m:sub>
                        <m:sup>
                          <m:r>
                            <a:rPr lang="en-US" i="1">
                              <a:latin typeface="Cambria Math" panose="02040503050406030204" pitchFamily="18" charset="0"/>
                            </a:rPr>
                            <m:t>𝑘</m:t>
                          </m:r>
                          <m:r>
                            <a:rPr lang="en-US" i="1">
                              <a:latin typeface="Cambria Math" panose="02040503050406030204" pitchFamily="18" charset="0"/>
                            </a:rPr>
                            <m:t>−</m:t>
                          </m:r>
                          <m:r>
                            <a:rPr lang="en-US" i="1">
                              <a:latin typeface="Cambria Math" panose="02040503050406030204" pitchFamily="18" charset="0"/>
                            </a:rPr>
                            <m:t>1</m:t>
                          </m:r>
                        </m:sup>
                        <m:e>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rPr>
                                <m:t>𝑖</m:t>
                              </m:r>
                            </m:sub>
                          </m:sSub>
                          <m:sSup>
                            <m:sSupPr>
                              <m:ctrlPr>
                                <a:rPr lang="en-US" i="1">
                                  <a:latin typeface="Cambria Math" panose="02040503050406030204" pitchFamily="18" charset="0"/>
                                </a:rPr>
                              </m:ctrlPr>
                            </m:sSupPr>
                            <m:e>
                              <m:r>
                                <a:rPr lang="en-US" i="1">
                                  <a:latin typeface="Cambria Math" panose="02040503050406030204" pitchFamily="18" charset="0"/>
                                </a:rPr>
                                <m:t>𝐵</m:t>
                              </m:r>
                            </m:e>
                            <m:sup>
                              <m:r>
                                <a:rPr lang="en-US" i="1">
                                  <a:latin typeface="Cambria Math" panose="02040503050406030204" pitchFamily="18" charset="0"/>
                                </a:rPr>
                                <m:t>𝑘</m:t>
                              </m:r>
                              <m:r>
                                <a:rPr lang="en-US" i="1">
                                  <a:latin typeface="Cambria Math" panose="02040503050406030204" pitchFamily="18" charset="0"/>
                                </a:rPr>
                                <m:t>−</m:t>
                              </m:r>
                              <m:r>
                                <a:rPr lang="en-US" i="1">
                                  <a:latin typeface="Cambria Math" panose="02040503050406030204" pitchFamily="18" charset="0"/>
                                </a:rPr>
                                <m:t>1</m:t>
                              </m:r>
                              <m:r>
                                <a:rPr lang="en-US" i="1">
                                  <a:latin typeface="Cambria Math" panose="02040503050406030204" pitchFamily="18" charset="0"/>
                                </a:rPr>
                                <m:t>−</m:t>
                              </m:r>
                              <m:r>
                                <a:rPr lang="en-US" i="1">
                                  <a:latin typeface="Cambria Math" panose="02040503050406030204" pitchFamily="18" charset="0"/>
                                </a:rPr>
                                <m:t>𝑖</m:t>
                              </m:r>
                            </m:sup>
                          </m:sSup>
                        </m:e>
                      </m:nary>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rPr>
                            <m:t>0</m:t>
                          </m:r>
                        </m:sub>
                      </m:sSub>
                      <m:sSup>
                        <m:sSupPr>
                          <m:ctrlPr>
                            <a:rPr lang="en-US" i="1">
                              <a:latin typeface="Cambria Math" panose="02040503050406030204" pitchFamily="18" charset="0"/>
                            </a:rPr>
                          </m:ctrlPr>
                        </m:sSupPr>
                        <m:e>
                          <m:r>
                            <a:rPr lang="en-US" i="1">
                              <a:latin typeface="Cambria Math" panose="02040503050406030204" pitchFamily="18" charset="0"/>
                            </a:rPr>
                            <m:t>𝐵</m:t>
                          </m:r>
                        </m:e>
                        <m:sup>
                          <m:r>
                            <a:rPr lang="en-US" i="1">
                              <a:latin typeface="Cambria Math" panose="02040503050406030204" pitchFamily="18" charset="0"/>
                            </a:rPr>
                            <m:t>𝑘</m:t>
                          </m:r>
                          <m:r>
                            <a:rPr lang="en-US" i="1">
                              <a:latin typeface="Cambria Math" panose="02040503050406030204" pitchFamily="18" charset="0"/>
                            </a:rPr>
                            <m:t>−</m:t>
                          </m:r>
                          <m:r>
                            <a:rPr lang="en-US" i="1">
                              <a:latin typeface="Cambria Math" panose="02040503050406030204" pitchFamily="18" charset="0"/>
                            </a:rPr>
                            <m:t>1</m:t>
                          </m:r>
                        </m:sup>
                      </m:sSup>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rPr>
                            <m:t>𝑘</m:t>
                          </m:r>
                          <m:r>
                            <a:rPr lang="en-US" i="1">
                              <a:latin typeface="Cambria Math" panose="02040503050406030204" pitchFamily="18" charset="0"/>
                            </a:rPr>
                            <m:t>−</m:t>
                          </m:r>
                          <m:r>
                            <a:rPr lang="en-US" i="1">
                              <a:latin typeface="Cambria Math" panose="02040503050406030204" pitchFamily="18" charset="0"/>
                            </a:rPr>
                            <m:t>1</m:t>
                          </m:r>
                        </m:sub>
                      </m:sSub>
                      <m:sSup>
                        <m:sSupPr>
                          <m:ctrlPr>
                            <a:rPr lang="en-US" i="1">
                              <a:latin typeface="Cambria Math" panose="02040503050406030204" pitchFamily="18" charset="0"/>
                            </a:rPr>
                          </m:ctrlPr>
                        </m:sSupPr>
                        <m:e>
                          <m:r>
                            <a:rPr lang="en-US" i="1">
                              <a:latin typeface="Cambria Math" panose="02040503050406030204" pitchFamily="18" charset="0"/>
                            </a:rPr>
                            <m:t>𝐵</m:t>
                          </m:r>
                        </m:e>
                        <m:sup>
                          <m:r>
                            <a:rPr lang="en-US" i="1">
                              <a:latin typeface="Cambria Math" panose="02040503050406030204" pitchFamily="18" charset="0"/>
                            </a:rPr>
                            <m:t>0</m:t>
                          </m:r>
                        </m:sup>
                      </m:sSup>
                    </m:oMath>
                  </m:oMathPara>
                </a14:m>
                <a:endParaRPr lang="en-US" dirty="0" smtClean="0"/>
              </a:p>
              <a:p>
                <a:pPr marL="0" indent="0" algn="l">
                  <a:buNone/>
                </a:pPr>
                <a:r>
                  <a:rPr lang="en-US" dirty="0" smtClean="0"/>
                  <a:t>Where </a:t>
                </a:r>
                <a14:m>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𝒘</m:t>
                        </m:r>
                      </m:e>
                      <m:sub>
                        <m:r>
                          <a:rPr lang="en-US" b="1" i="1" smtClean="0">
                            <a:latin typeface="Cambria Math" panose="02040503050406030204" pitchFamily="18" charset="0"/>
                          </a:rPr>
                          <m:t>𝒊</m:t>
                        </m:r>
                      </m:sub>
                    </m:sSub>
                    <m:r>
                      <a:rPr lang="en-US" b="1" i="1" smtClean="0">
                        <a:latin typeface="Cambria Math" panose="02040503050406030204" pitchFamily="18" charset="0"/>
                      </a:rPr>
                      <m:t>=</m:t>
                    </m:r>
                    <m:sSub>
                      <m:sSubPr>
                        <m:ctrlPr>
                          <a:rPr lang="en-US" b="1" i="1" smtClean="0">
                            <a:latin typeface="Cambria Math" panose="02040503050406030204" pitchFamily="18" charset="0"/>
                          </a:rPr>
                        </m:ctrlPr>
                      </m:sSubPr>
                      <m:e>
                        <m:r>
                          <a:rPr lang="en-US" b="1" i="1" smtClean="0">
                            <a:latin typeface="Cambria Math" panose="02040503050406030204" pitchFamily="18" charset="0"/>
                          </a:rPr>
                          <m:t>𝑾</m:t>
                        </m:r>
                      </m:e>
                      <m:sub>
                        <m:r>
                          <a:rPr lang="en-US" b="1" i="1" smtClean="0">
                            <a:latin typeface="Cambria Math" panose="02040503050406030204" pitchFamily="18" charset="0"/>
                          </a:rPr>
                          <m:t>𝒈𝒐𝒐𝒅</m:t>
                        </m:r>
                      </m:sub>
                    </m:sSub>
                    <m:r>
                      <a:rPr lang="en-US" b="1" i="1" smtClean="0">
                        <a:latin typeface="Cambria Math" panose="02040503050406030204" pitchFamily="18" charset="0"/>
                      </a:rPr>
                      <m:t>[</m:t>
                    </m:r>
                    <m:r>
                      <a:rPr lang="en-US" b="1" i="1" smtClean="0">
                        <a:latin typeface="Cambria Math" panose="02040503050406030204" pitchFamily="18" charset="0"/>
                      </a:rPr>
                      <m:t>𝒊</m:t>
                    </m:r>
                    <m:r>
                      <a:rPr lang="en-US" b="1" i="1" smtClean="0">
                        <a:latin typeface="Cambria Math" panose="02040503050406030204" pitchFamily="18" charset="0"/>
                      </a:rPr>
                      <m:t>]</m:t>
                    </m:r>
                  </m:oMath>
                </a14:m>
                <a:endParaRPr lang="en-US" b="1" dirty="0" smtClean="0"/>
              </a:p>
              <a:p>
                <a:pPr marL="0" indent="0" algn="l">
                  <a:buNone/>
                </a:pPr>
                <a:r>
                  <a:rPr lang="en-US" b="1" dirty="0" smtClean="0"/>
                  <a:t>So from now on, consider </a:t>
                </a:r>
                <a14:m>
                  <m:oMath xmlns:m="http://schemas.openxmlformats.org/officeDocument/2006/math">
                    <m:sSub>
                      <m:sSubPr>
                        <m:ctrlPr>
                          <a:rPr lang="en-US" b="1" i="1">
                            <a:latin typeface="Cambria Math" panose="02040503050406030204" pitchFamily="18" charset="0"/>
                          </a:rPr>
                        </m:ctrlPr>
                      </m:sSubPr>
                      <m:e>
                        <m:r>
                          <a:rPr lang="en-US" b="1" i="1">
                            <a:latin typeface="Cambria Math" panose="02040503050406030204" pitchFamily="18" charset="0"/>
                          </a:rPr>
                          <m:t>𝒘</m:t>
                        </m:r>
                      </m:e>
                      <m:sub>
                        <m:r>
                          <a:rPr lang="en-US" b="1" i="1">
                            <a:latin typeface="Cambria Math" panose="02040503050406030204" pitchFamily="18" charset="0"/>
                          </a:rPr>
                          <m:t>𝒊</m:t>
                        </m:r>
                      </m:sub>
                    </m:sSub>
                  </m:oMath>
                </a14:m>
                <a:r>
                  <a:rPr lang="en-US" b="1" dirty="0" smtClean="0"/>
                  <a:t> as the weight function that gives </a:t>
                </a:r>
                <a:r>
                  <a:rPr lang="en-US" b="1" dirty="0" err="1" smtClean="0"/>
                  <a:t>n.z.c</a:t>
                </a:r>
                <a:r>
                  <a:rPr lang="en-US" b="1" dirty="0" smtClean="0"/>
                  <a:t>. to all cycles of length </a:t>
                </a:r>
                <a14:m>
                  <m:oMath xmlns:m="http://schemas.openxmlformats.org/officeDocument/2006/math">
                    <m:r>
                      <a:rPr lang="en-US" b="1" i="1" smtClean="0">
                        <a:latin typeface="Cambria Math" panose="02040503050406030204" pitchFamily="18" charset="0"/>
                      </a:rPr>
                      <m:t>≤</m:t>
                    </m:r>
                    <m:sSup>
                      <m:sSupPr>
                        <m:ctrlPr>
                          <a:rPr lang="en-US" b="1" i="1" smtClean="0">
                            <a:latin typeface="Cambria Math" panose="02040503050406030204" pitchFamily="18" charset="0"/>
                          </a:rPr>
                        </m:ctrlPr>
                      </m:sSupPr>
                      <m:e>
                        <m:r>
                          <a:rPr lang="en-US" b="1" i="1" smtClean="0">
                            <a:latin typeface="Cambria Math" panose="02040503050406030204" pitchFamily="18" charset="0"/>
                          </a:rPr>
                          <m:t>𝟐</m:t>
                        </m:r>
                      </m:e>
                      <m:sup>
                        <m:r>
                          <a:rPr lang="en-US" b="1" i="1" smtClean="0">
                            <a:latin typeface="Cambria Math" panose="02040503050406030204" pitchFamily="18" charset="0"/>
                          </a:rPr>
                          <m:t>𝒊</m:t>
                        </m:r>
                        <m:r>
                          <a:rPr lang="en-US" b="1" i="1" smtClean="0">
                            <a:latin typeface="Cambria Math" panose="02040503050406030204" pitchFamily="18" charset="0"/>
                          </a:rPr>
                          <m:t>+</m:t>
                        </m:r>
                        <m:r>
                          <a:rPr lang="en-US" b="1" i="1" smtClean="0">
                            <a:latin typeface="Cambria Math" panose="02040503050406030204" pitchFamily="18" charset="0"/>
                          </a:rPr>
                          <m:t>𝟐</m:t>
                        </m:r>
                      </m:sup>
                    </m:sSup>
                  </m:oMath>
                </a14:m>
                <a:r>
                  <a:rPr lang="en-US" b="1" dirty="0" smtClean="0"/>
                  <a:t> in </a:t>
                </a:r>
                <a14:m>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𝑮</m:t>
                        </m:r>
                      </m:e>
                      <m:sub>
                        <m:r>
                          <a:rPr lang="en-US" b="1" i="1" smtClean="0">
                            <a:latin typeface="Cambria Math" panose="02040503050406030204" pitchFamily="18" charset="0"/>
                          </a:rPr>
                          <m:t>𝒊</m:t>
                        </m:r>
                      </m:sub>
                    </m:sSub>
                  </m:oMath>
                </a14:m>
                <a:r>
                  <a:rPr lang="en-US" b="1" dirty="0" smtClean="0"/>
                  <a:t>, hence </a:t>
                </a:r>
                <a14:m>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𝑮</m:t>
                        </m:r>
                      </m:e>
                      <m:sub>
                        <m:r>
                          <a:rPr lang="en-US" b="1" i="1" smtClean="0">
                            <a:latin typeface="Cambria Math" panose="02040503050406030204" pitchFamily="18" charset="0"/>
                          </a:rPr>
                          <m:t>𝒊</m:t>
                        </m:r>
                        <m:r>
                          <a:rPr lang="en-US" b="1" i="1" smtClean="0">
                            <a:latin typeface="Cambria Math" panose="02040503050406030204" pitchFamily="18" charset="0"/>
                          </a:rPr>
                          <m:t>+</m:t>
                        </m:r>
                        <m:r>
                          <a:rPr lang="en-US" b="1" i="1" smtClean="0">
                            <a:latin typeface="Cambria Math" panose="02040503050406030204" pitchFamily="18" charset="0"/>
                          </a:rPr>
                          <m:t>𝟏</m:t>
                        </m:r>
                      </m:sub>
                    </m:sSub>
                    <m:r>
                      <a:rPr lang="en-US" b="1" i="1" smtClean="0">
                        <a:latin typeface="Cambria Math" panose="02040503050406030204" pitchFamily="18" charset="0"/>
                      </a:rPr>
                      <m:t>=</m:t>
                    </m:r>
                    <m:r>
                      <a:rPr lang="en-US" b="1" i="1" smtClean="0">
                        <a:latin typeface="Cambria Math" panose="02040503050406030204" pitchFamily="18" charset="0"/>
                      </a:rPr>
                      <m:t>𝑫𝒆𝒓𝒊𝒗𝒆𝒅</m:t>
                    </m:r>
                    <m:r>
                      <a:rPr lang="en-US" b="1" i="1" smtClean="0">
                        <a:latin typeface="Cambria Math" panose="02040503050406030204" pitchFamily="18" charset="0"/>
                      </a:rPr>
                      <m:t>(</m:t>
                    </m:r>
                    <m:sSub>
                      <m:sSubPr>
                        <m:ctrlPr>
                          <a:rPr lang="en-US" b="1" i="1" smtClean="0">
                            <a:latin typeface="Cambria Math" panose="02040503050406030204" pitchFamily="18" charset="0"/>
                          </a:rPr>
                        </m:ctrlPr>
                      </m:sSubPr>
                      <m:e>
                        <m:r>
                          <a:rPr lang="en-US" b="1" i="1" smtClean="0">
                            <a:latin typeface="Cambria Math" panose="02040503050406030204" pitchFamily="18" charset="0"/>
                          </a:rPr>
                          <m:t>𝑮</m:t>
                        </m:r>
                      </m:e>
                      <m:sub>
                        <m:r>
                          <a:rPr lang="en-US" b="1" i="1" smtClean="0">
                            <a:latin typeface="Cambria Math" panose="02040503050406030204" pitchFamily="18" charset="0"/>
                          </a:rPr>
                          <m:t>𝒊</m:t>
                        </m:r>
                      </m:sub>
                    </m:sSub>
                    <m:r>
                      <a:rPr lang="en-US" b="1" i="1" smtClean="0">
                        <a:latin typeface="Cambria Math" panose="02040503050406030204" pitchFamily="18" charset="0"/>
                      </a:rPr>
                      <m:t>,</m:t>
                    </m:r>
                    <m:sSub>
                      <m:sSubPr>
                        <m:ctrlPr>
                          <a:rPr lang="en-US" b="1" i="1" smtClean="0">
                            <a:latin typeface="Cambria Math" panose="02040503050406030204" pitchFamily="18" charset="0"/>
                          </a:rPr>
                        </m:ctrlPr>
                      </m:sSubPr>
                      <m:e>
                        <m:r>
                          <a:rPr lang="en-US" b="1" i="1" smtClean="0">
                            <a:latin typeface="Cambria Math" panose="02040503050406030204" pitchFamily="18" charset="0"/>
                          </a:rPr>
                          <m:t>𝒘</m:t>
                        </m:r>
                      </m:e>
                      <m:sub>
                        <m:r>
                          <a:rPr lang="en-US" b="1" i="1" smtClean="0">
                            <a:latin typeface="Cambria Math" panose="02040503050406030204" pitchFamily="18" charset="0"/>
                          </a:rPr>
                          <m:t>𝒊</m:t>
                        </m:r>
                      </m:sub>
                    </m:sSub>
                    <m:r>
                      <a:rPr lang="en-US" b="1" i="1" smtClean="0">
                        <a:latin typeface="Cambria Math" panose="02040503050406030204" pitchFamily="18" charset="0"/>
                      </a:rPr>
                      <m:t>)</m:t>
                    </m:r>
                  </m:oMath>
                </a14:m>
                <a:endParaRPr lang="en-US" b="1"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547" t="-806" b="-2419"/>
                </a:stretch>
              </a:blipFill>
            </p:spPr>
            <p:txBody>
              <a:bodyPr/>
              <a:lstStyle/>
              <a:p>
                <a:r>
                  <a:rPr lang="he-IL">
                    <a:noFill/>
                  </a:rPr>
                  <a:t> </a:t>
                </a:r>
              </a:p>
            </p:txBody>
          </p:sp>
        </mc:Fallback>
      </mc:AlternateContent>
    </p:spTree>
    <p:extLst>
      <p:ext uri="{BB962C8B-B14F-4D97-AF65-F5344CB8AC3E}">
        <p14:creationId xmlns:p14="http://schemas.microsoft.com/office/powerpoint/2010/main" val="25148802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Correctness of </a:t>
            </a:r>
            <a:r>
              <a:rPr lang="en-US" dirty="0" smtClean="0"/>
              <a:t>construction (cont.)</a:t>
            </a:r>
            <a:br>
              <a:rPr lang="en-US" dirty="0" smtClean="0"/>
            </a:br>
            <a:endParaRPr lang="he-IL"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021983" y="2133600"/>
                <a:ext cx="9482629" cy="4532376"/>
              </a:xfrm>
            </p:spPr>
            <p:txBody>
              <a:bodyPr>
                <a:normAutofit/>
              </a:bodyPr>
              <a:lstStyle/>
              <a:p>
                <a:pPr marL="0" indent="0" algn="l">
                  <a:buNone/>
                </a:pPr>
                <a:r>
                  <a:rPr lang="en-US" sz="2000" b="1" dirty="0" smtClean="0"/>
                  <a:t>Claim (</a:t>
                </a:r>
                <a:r>
                  <a:rPr lang="en-US" sz="2000" b="1" dirty="0" smtClean="0">
                    <a:solidFill>
                      <a:srgbClr val="FF0000"/>
                    </a:solidFill>
                  </a:rPr>
                  <a:t>Priority Attribute</a:t>
                </a:r>
                <a:r>
                  <a:rPr lang="en-US" sz="2000" b="1" dirty="0" smtClean="0"/>
                  <a:t>)</a:t>
                </a:r>
                <a:r>
                  <a:rPr lang="en-US" sz="2000" dirty="0" smtClean="0"/>
                  <a:t>: </a:t>
                </a:r>
                <a:r>
                  <a:rPr lang="en-US" sz="2000" dirty="0"/>
                  <a:t>For any two PMs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𝑀</m:t>
                        </m:r>
                      </m:e>
                      <m:sub>
                        <m:r>
                          <a:rPr lang="en-US" sz="2000" i="1">
                            <a:latin typeface="Cambria Math" panose="02040503050406030204" pitchFamily="18" charset="0"/>
                          </a:rPr>
                          <m:t>1</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𝑀</m:t>
                        </m:r>
                      </m:e>
                      <m:sub>
                        <m:r>
                          <a:rPr lang="en-US" sz="2000" i="1">
                            <a:latin typeface="Cambria Math" panose="02040503050406030204" pitchFamily="18" charset="0"/>
                          </a:rPr>
                          <m:t>2</m:t>
                        </m:r>
                      </m:sub>
                    </m:sSub>
                    <m:r>
                      <a:rPr lang="en-US" sz="2000" i="1">
                        <a:latin typeface="Cambria Math" panose="02040503050406030204" pitchFamily="18" charset="0"/>
                      </a:rPr>
                      <m:t> </m:t>
                    </m:r>
                    <m:r>
                      <a:rPr lang="en-US" sz="2000" i="1">
                        <a:latin typeface="Cambria Math" panose="02040503050406030204" pitchFamily="18" charset="0"/>
                      </a:rPr>
                      <m:t>𝑖𝑛</m:t>
                    </m:r>
                    <m:r>
                      <a:rPr lang="en-US" sz="2000" i="1">
                        <a:latin typeface="Cambria Math" panose="02040503050406030204" pitchFamily="18" charset="0"/>
                      </a:rPr>
                      <m:t> </m:t>
                    </m:r>
                    <m:sSub>
                      <m:sSubPr>
                        <m:ctrlPr>
                          <a:rPr lang="en-US" sz="2000" i="1">
                            <a:latin typeface="Cambria Math" panose="02040503050406030204" pitchFamily="18" charset="0"/>
                          </a:rPr>
                        </m:ctrlPr>
                      </m:sSubPr>
                      <m:e>
                        <m:r>
                          <a:rPr lang="en-US" sz="2000" i="1">
                            <a:latin typeface="Cambria Math" panose="02040503050406030204" pitchFamily="18" charset="0"/>
                          </a:rPr>
                          <m:t>𝐺</m:t>
                        </m:r>
                      </m:e>
                      <m:sub>
                        <m:r>
                          <a:rPr lang="en-US" sz="2000" i="1">
                            <a:latin typeface="Cambria Math" panose="02040503050406030204" pitchFamily="18" charset="0"/>
                          </a:rPr>
                          <m:t>0</m:t>
                        </m:r>
                      </m:sub>
                    </m:sSub>
                  </m:oMath>
                </a14:m>
                <a:r>
                  <a:rPr lang="en-US" sz="2000" dirty="0"/>
                  <a:t>, we </a:t>
                </a:r>
                <a:r>
                  <a:rPr lang="en-US" sz="2000" dirty="0" smtClean="0"/>
                  <a:t>have</a:t>
                </a:r>
                <a:endParaRPr lang="en-US" sz="2000" dirty="0"/>
              </a:p>
              <a:p>
                <a:pPr marL="0" indent="0" algn="l">
                  <a:buNone/>
                </a:pPr>
                <a:r>
                  <a:rPr lang="en-US" sz="2000" dirty="0"/>
                  <a:t> </a:t>
                </a:r>
                <a14:m>
                  <m:oMath xmlns:m="http://schemas.openxmlformats.org/officeDocument/2006/math">
                    <m:r>
                      <a:rPr lang="en-US" sz="2000" b="0" i="0" smtClean="0">
                        <a:latin typeface="Cambria Math" panose="02040503050406030204" pitchFamily="18" charset="0"/>
                      </a:rPr>
                      <m:t>  </m:t>
                    </m:r>
                    <m:r>
                      <a:rPr lang="en-US" sz="2000" i="1">
                        <a:latin typeface="Cambria Math" panose="02040503050406030204" pitchFamily="18" charset="0"/>
                      </a:rPr>
                      <m:t>𝑤</m:t>
                    </m:r>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𝑀</m:t>
                            </m:r>
                          </m:e>
                          <m:sub>
                            <m:r>
                              <a:rPr lang="en-US" sz="2000" i="1">
                                <a:latin typeface="Cambria Math" panose="02040503050406030204" pitchFamily="18" charset="0"/>
                              </a:rPr>
                              <m:t>1</m:t>
                            </m:r>
                          </m:sub>
                        </m:sSub>
                      </m:e>
                    </m:d>
                    <m:r>
                      <a:rPr lang="en-US" sz="2000" i="1">
                        <a:latin typeface="Cambria Math" panose="02040503050406030204" pitchFamily="18" charset="0"/>
                      </a:rPr>
                      <m:t>&lt;</m:t>
                    </m:r>
                    <m:r>
                      <a:rPr lang="en-US" sz="2000" i="1">
                        <a:latin typeface="Cambria Math" panose="02040503050406030204" pitchFamily="18" charset="0"/>
                      </a:rPr>
                      <m:t>𝑤</m:t>
                    </m:r>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𝑀</m:t>
                            </m:r>
                          </m:e>
                          <m:sub>
                            <m:r>
                              <a:rPr lang="en-US" sz="2000" i="1">
                                <a:latin typeface="Cambria Math" panose="02040503050406030204" pitchFamily="18" charset="0"/>
                              </a:rPr>
                              <m:t>2</m:t>
                            </m:r>
                          </m:sub>
                        </m:sSub>
                      </m:e>
                    </m:d>
                    <m:r>
                      <a:rPr lang="en-US" sz="2000" b="0" i="1">
                        <a:latin typeface="Cambria Math" panose="02040503050406030204" pitchFamily="18" charset="0"/>
                      </a:rPr>
                      <m:t>   </m:t>
                    </m:r>
                    <m:r>
                      <a:rPr lang="en-US" sz="2000" i="1">
                        <a:latin typeface="Cambria Math" panose="02040503050406030204" pitchFamily="18" charset="0"/>
                      </a:rPr>
                      <m:t> </m:t>
                    </m:r>
                    <m:r>
                      <a:rPr lang="en-US" sz="2000" b="1" i="1">
                        <a:latin typeface="Cambria Math" panose="02040503050406030204" pitchFamily="18" charset="0"/>
                      </a:rPr>
                      <m:t>𝒊𝒇</m:t>
                    </m:r>
                    <m:r>
                      <a:rPr lang="en-US" sz="2000" b="1" i="1">
                        <a:latin typeface="Cambria Math" panose="02040503050406030204" pitchFamily="18" charset="0"/>
                      </a:rPr>
                      <m:t> </m:t>
                    </m:r>
                    <m:r>
                      <a:rPr lang="en-US" sz="2000" b="1" i="1">
                        <a:latin typeface="Cambria Math" panose="02040503050406030204" pitchFamily="18" charset="0"/>
                      </a:rPr>
                      <m:t>𝒂𝒏𝒅</m:t>
                    </m:r>
                    <m:r>
                      <a:rPr lang="en-US" sz="2000" b="1" i="1">
                        <a:latin typeface="Cambria Math" panose="02040503050406030204" pitchFamily="18" charset="0"/>
                      </a:rPr>
                      <m:t> </m:t>
                    </m:r>
                    <m:r>
                      <a:rPr lang="en-US" sz="2000" b="1" i="1">
                        <a:latin typeface="Cambria Math" panose="02040503050406030204" pitchFamily="18" charset="0"/>
                      </a:rPr>
                      <m:t>𝒐𝒏𝒍𝒚</m:t>
                    </m:r>
                    <m:r>
                      <a:rPr lang="en-US" sz="2000" b="1" i="1">
                        <a:latin typeface="Cambria Math" panose="02040503050406030204" pitchFamily="18" charset="0"/>
                      </a:rPr>
                      <m:t> </m:t>
                    </m:r>
                    <m:r>
                      <a:rPr lang="en-US" sz="2000" b="1" i="1">
                        <a:latin typeface="Cambria Math" panose="02040503050406030204" pitchFamily="18" charset="0"/>
                      </a:rPr>
                      <m:t>𝒊𝒇</m:t>
                    </m:r>
                  </m:oMath>
                </a14:m>
                <a:endParaRPr lang="en-US" sz="2000" b="1" i="1" dirty="0" smtClean="0">
                  <a:latin typeface="Cambria Math" panose="02040503050406030204" pitchFamily="18" charset="0"/>
                </a:endParaRPr>
              </a:p>
              <a:p>
                <a:pPr marL="0" indent="0" algn="l">
                  <a:buNone/>
                </a:pP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rPr>
                        <m:t>∃ </m:t>
                      </m:r>
                      <m:r>
                        <a:rPr lang="en-US" sz="2000" i="1">
                          <a:latin typeface="Cambria Math" panose="02040503050406030204" pitchFamily="18" charset="0"/>
                        </a:rPr>
                        <m:t>0</m:t>
                      </m:r>
                      <m:r>
                        <a:rPr lang="en-US" sz="2000" i="1">
                          <a:latin typeface="Cambria Math" panose="02040503050406030204" pitchFamily="18" charset="0"/>
                        </a:rPr>
                        <m:t>≤</m:t>
                      </m:r>
                      <m:r>
                        <a:rPr lang="en-US" sz="2000" i="1">
                          <a:latin typeface="Cambria Math" panose="02040503050406030204" pitchFamily="18" charset="0"/>
                        </a:rPr>
                        <m:t>𝑖</m:t>
                      </m:r>
                      <m:r>
                        <a:rPr lang="en-US" sz="2000" i="1">
                          <a:latin typeface="Cambria Math" panose="02040503050406030204" pitchFamily="18" charset="0"/>
                        </a:rPr>
                        <m:t>≤</m:t>
                      </m:r>
                      <m:r>
                        <a:rPr lang="en-US" sz="2000" i="1">
                          <a:latin typeface="Cambria Math" panose="02040503050406030204" pitchFamily="18" charset="0"/>
                        </a:rPr>
                        <m:t>𝑘</m:t>
                      </m:r>
                      <m:r>
                        <a:rPr lang="en-US" sz="2000" i="1">
                          <a:latin typeface="Cambria Math" panose="02040503050406030204" pitchFamily="18" charset="0"/>
                        </a:rPr>
                        <m:t>−</m:t>
                      </m:r>
                      <m:r>
                        <a:rPr lang="en-US" sz="2000" i="1">
                          <a:latin typeface="Cambria Math" panose="02040503050406030204" pitchFamily="18" charset="0"/>
                        </a:rPr>
                        <m:t>1</m:t>
                      </m:r>
                      <m:r>
                        <a:rPr lang="en-US" sz="2000" i="1">
                          <a:latin typeface="Cambria Math" panose="02040503050406030204" pitchFamily="18" charset="0"/>
                        </a:rPr>
                        <m:t> </m:t>
                      </m:r>
                      <m:r>
                        <a:rPr lang="en-US" sz="2000" i="1">
                          <a:latin typeface="Cambria Math" panose="02040503050406030204" pitchFamily="18" charset="0"/>
                        </a:rPr>
                        <m:t>𝑠𝑢𝑐</m:t>
                      </m:r>
                      <m:r>
                        <a:rPr lang="en-US" sz="2000" i="1">
                          <a:latin typeface="Cambria Math" panose="02040503050406030204" pitchFamily="18" charset="0"/>
                        </a:rPr>
                        <m:t>h</m:t>
                      </m:r>
                      <m:r>
                        <a:rPr lang="en-US" sz="2000" i="1">
                          <a:latin typeface="Cambria Math" panose="02040503050406030204" pitchFamily="18" charset="0"/>
                        </a:rPr>
                        <m:t> </m:t>
                      </m:r>
                      <m:r>
                        <a:rPr lang="en-US" sz="2000" i="1">
                          <a:latin typeface="Cambria Math" panose="02040503050406030204" pitchFamily="18" charset="0"/>
                        </a:rPr>
                        <m:t>𝑡</m:t>
                      </m:r>
                      <m:r>
                        <a:rPr lang="en-US" sz="2000" i="1">
                          <a:latin typeface="Cambria Math" panose="02040503050406030204" pitchFamily="18" charset="0"/>
                        </a:rPr>
                        <m:t>h</m:t>
                      </m:r>
                      <m:r>
                        <a:rPr lang="en-US" sz="2000" i="1">
                          <a:latin typeface="Cambria Math" panose="02040503050406030204" pitchFamily="18" charset="0"/>
                        </a:rPr>
                        <m:t>𝑎𝑡</m:t>
                      </m:r>
                      <m:r>
                        <a:rPr lang="en-US" sz="2000" b="0" i="1" smtClean="0">
                          <a:latin typeface="Cambria Math" panose="02040503050406030204" pitchFamily="18" charset="0"/>
                        </a:rPr>
                        <m:t>   </m:t>
                      </m:r>
                      <m:r>
                        <a:rPr lang="en-US" sz="2000" i="1">
                          <a:latin typeface="Cambria Math" panose="02040503050406030204" pitchFamily="18" charset="0"/>
                        </a:rPr>
                        <m:t>∀ </m:t>
                      </m:r>
                      <m:r>
                        <a:rPr lang="en-US" sz="2000" i="1">
                          <a:latin typeface="Cambria Math" panose="02040503050406030204" pitchFamily="18" charset="0"/>
                        </a:rPr>
                        <m:t>0</m:t>
                      </m:r>
                      <m:r>
                        <a:rPr lang="en-US" sz="2000" i="1">
                          <a:latin typeface="Cambria Math" panose="02040503050406030204" pitchFamily="18" charset="0"/>
                        </a:rPr>
                        <m:t>≤</m:t>
                      </m:r>
                      <m:r>
                        <a:rPr lang="en-US" sz="2000" i="1">
                          <a:latin typeface="Cambria Math" panose="02040503050406030204" pitchFamily="18" charset="0"/>
                        </a:rPr>
                        <m:t>𝑗</m:t>
                      </m:r>
                      <m:r>
                        <a:rPr lang="en-US" sz="2000" i="1">
                          <a:latin typeface="Cambria Math" panose="02040503050406030204" pitchFamily="18" charset="0"/>
                        </a:rPr>
                        <m:t>&lt;</m:t>
                      </m:r>
                      <m:r>
                        <a:rPr lang="en-US" sz="2000" i="1">
                          <a:latin typeface="Cambria Math" panose="02040503050406030204" pitchFamily="18" charset="0"/>
                        </a:rPr>
                        <m:t>𝑖</m:t>
                      </m:r>
                      <m:r>
                        <a:rPr lang="en-US" sz="2000" i="1">
                          <a:latin typeface="Cambria Math" panose="02040503050406030204" pitchFamily="18" charset="0"/>
                        </a:rPr>
                        <m:t>.  </m:t>
                      </m:r>
                      <m:sSub>
                        <m:sSubPr>
                          <m:ctrlPr>
                            <a:rPr lang="en-US" sz="2000" i="1">
                              <a:latin typeface="Cambria Math" panose="02040503050406030204" pitchFamily="18" charset="0"/>
                            </a:rPr>
                          </m:ctrlPr>
                        </m:sSubPr>
                        <m:e>
                          <m:r>
                            <a:rPr lang="en-US" sz="2000" i="1">
                              <a:latin typeface="Cambria Math" panose="02040503050406030204" pitchFamily="18" charset="0"/>
                            </a:rPr>
                            <m:t>𝑤</m:t>
                          </m:r>
                        </m:e>
                        <m:sub>
                          <m:r>
                            <a:rPr lang="en-US" sz="2000" i="1">
                              <a:latin typeface="Cambria Math" panose="02040503050406030204" pitchFamily="18" charset="0"/>
                            </a:rPr>
                            <m:t>𝑗</m:t>
                          </m:r>
                        </m:sub>
                      </m:sSub>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𝑀</m:t>
                              </m:r>
                            </m:e>
                            <m:sub>
                              <m:r>
                                <a:rPr lang="en-US" sz="2000" i="1">
                                  <a:latin typeface="Cambria Math" panose="02040503050406030204" pitchFamily="18" charset="0"/>
                                </a:rPr>
                                <m:t>1</m:t>
                              </m:r>
                            </m:sub>
                          </m:sSub>
                        </m:e>
                      </m:d>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𝑤</m:t>
                          </m:r>
                        </m:e>
                        <m:sub>
                          <m:r>
                            <a:rPr lang="en-US" sz="2000" i="1">
                              <a:latin typeface="Cambria Math" panose="02040503050406030204" pitchFamily="18" charset="0"/>
                            </a:rPr>
                            <m:t>𝑗</m:t>
                          </m:r>
                        </m:sub>
                      </m:sSub>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𝑀</m:t>
                              </m:r>
                            </m:e>
                            <m:sub>
                              <m:r>
                                <a:rPr lang="en-US" sz="2000" i="1">
                                  <a:latin typeface="Cambria Math" panose="02040503050406030204" pitchFamily="18" charset="0"/>
                                </a:rPr>
                                <m:t>2</m:t>
                              </m:r>
                            </m:sub>
                          </m:sSub>
                        </m:e>
                      </m:d>
                      <m:r>
                        <a:rPr lang="en-US" sz="2000" i="1">
                          <a:latin typeface="Cambria Math" panose="02040503050406030204" pitchFamily="18" charset="0"/>
                        </a:rPr>
                        <m:t>  </m:t>
                      </m:r>
                      <m:r>
                        <a:rPr lang="en-US" sz="2000" i="1">
                          <a:latin typeface="Cambria Math" panose="02040503050406030204" pitchFamily="18" charset="0"/>
                        </a:rPr>
                        <m:t>𝑎𝑛𝑑</m:t>
                      </m:r>
                      <m:r>
                        <a:rPr lang="en-US" sz="2000" i="1">
                          <a:latin typeface="Cambria Math" panose="02040503050406030204" pitchFamily="18" charset="0"/>
                        </a:rPr>
                        <m:t>  </m:t>
                      </m:r>
                      <m:sSub>
                        <m:sSubPr>
                          <m:ctrlPr>
                            <a:rPr lang="en-US" sz="2000" i="1">
                              <a:latin typeface="Cambria Math" panose="02040503050406030204" pitchFamily="18" charset="0"/>
                            </a:rPr>
                          </m:ctrlPr>
                        </m:sSubPr>
                        <m:e>
                          <m:r>
                            <a:rPr lang="en-US" sz="2000" i="1">
                              <a:latin typeface="Cambria Math" panose="02040503050406030204" pitchFamily="18" charset="0"/>
                            </a:rPr>
                            <m:t>𝑤</m:t>
                          </m:r>
                        </m:e>
                        <m:sub>
                          <m:r>
                            <a:rPr lang="en-US" sz="2000" i="1">
                              <a:latin typeface="Cambria Math" panose="02040503050406030204" pitchFamily="18" charset="0"/>
                            </a:rPr>
                            <m:t>𝑖</m:t>
                          </m:r>
                        </m:sub>
                      </m:sSub>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𝑀</m:t>
                              </m:r>
                            </m:e>
                            <m:sub>
                              <m:r>
                                <a:rPr lang="en-US" sz="2000" i="1">
                                  <a:latin typeface="Cambria Math" panose="02040503050406030204" pitchFamily="18" charset="0"/>
                                </a:rPr>
                                <m:t>1</m:t>
                              </m:r>
                            </m:sub>
                          </m:sSub>
                        </m:e>
                      </m:d>
                      <m:r>
                        <a:rPr lang="en-US" sz="2000" i="1">
                          <a:latin typeface="Cambria Math" panose="02040503050406030204" pitchFamily="18" charset="0"/>
                        </a:rPr>
                        <m:t>&lt;</m:t>
                      </m:r>
                      <m:sSub>
                        <m:sSubPr>
                          <m:ctrlPr>
                            <a:rPr lang="en-US" sz="2000" i="1">
                              <a:latin typeface="Cambria Math" panose="02040503050406030204" pitchFamily="18" charset="0"/>
                            </a:rPr>
                          </m:ctrlPr>
                        </m:sSubPr>
                        <m:e>
                          <m:r>
                            <a:rPr lang="en-US" sz="2000" i="1">
                              <a:latin typeface="Cambria Math" panose="02040503050406030204" pitchFamily="18" charset="0"/>
                            </a:rPr>
                            <m:t>𝑤</m:t>
                          </m:r>
                        </m:e>
                        <m:sub>
                          <m:r>
                            <a:rPr lang="en-US" sz="2000" i="1">
                              <a:latin typeface="Cambria Math" panose="02040503050406030204" pitchFamily="18" charset="0"/>
                            </a:rPr>
                            <m:t>𝑖</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𝑀</m:t>
                          </m:r>
                        </m:e>
                        <m:sub>
                          <m:r>
                            <a:rPr lang="en-US" sz="2000" i="1">
                              <a:latin typeface="Cambria Math" panose="02040503050406030204" pitchFamily="18" charset="0"/>
                            </a:rPr>
                            <m:t>2</m:t>
                          </m:r>
                        </m:sub>
                      </m:sSub>
                      <m:r>
                        <a:rPr lang="en-US" sz="2000" i="1">
                          <a:latin typeface="Cambria Math" panose="02040503050406030204" pitchFamily="18" charset="0"/>
                        </a:rPr>
                        <m:t>) </m:t>
                      </m:r>
                    </m:oMath>
                  </m:oMathPara>
                </a14:m>
                <a:endParaRPr lang="en-US" sz="2000" dirty="0"/>
              </a:p>
              <a:p>
                <a:pPr marL="0" indent="0" algn="l">
                  <a:buNone/>
                </a:pPr>
                <a:r>
                  <a:rPr lang="en-US" sz="2000" dirty="0"/>
                  <a:t>This is </a:t>
                </a:r>
                <a:r>
                  <a:rPr lang="en-US" sz="2000" dirty="0" smtClean="0"/>
                  <a:t>immediate, </a:t>
                </a:r>
                <a:r>
                  <a:rPr lang="en-US" sz="2000" dirty="0"/>
                  <a:t>since in any base </a:t>
                </a:r>
                <a14:m>
                  <m:oMath xmlns:m="http://schemas.openxmlformats.org/officeDocument/2006/math">
                    <m:r>
                      <a:rPr lang="en-US" sz="2000" i="1">
                        <a:latin typeface="Cambria Math" panose="02040503050406030204" pitchFamily="18" charset="0"/>
                      </a:rPr>
                      <m:t>𝐵</m:t>
                    </m:r>
                  </m:oMath>
                </a14:m>
                <a:r>
                  <a:rPr lang="en-US" sz="2000" dirty="0"/>
                  <a:t> , </a:t>
                </a:r>
                <a14:m>
                  <m:oMath xmlns:m="http://schemas.openxmlformats.org/officeDocument/2006/math">
                    <m:r>
                      <a:rPr lang="en-US" sz="2000" i="1">
                        <a:latin typeface="Cambria Math" panose="02040503050406030204" pitchFamily="18" charset="0"/>
                      </a:rPr>
                      <m:t>𝑎</m:t>
                    </m:r>
                    <m:r>
                      <a:rPr lang="en-US" sz="2000" i="1">
                        <a:latin typeface="Cambria Math" panose="02040503050406030204" pitchFamily="18" charset="0"/>
                      </a:rPr>
                      <m:t>&lt;</m:t>
                    </m:r>
                    <m:r>
                      <a:rPr lang="en-US" sz="2000" i="1">
                        <a:latin typeface="Cambria Math" panose="02040503050406030204" pitchFamily="18" charset="0"/>
                      </a:rPr>
                      <m:t>𝑏</m:t>
                    </m:r>
                  </m:oMath>
                </a14:m>
                <a:r>
                  <a:rPr lang="en-US" sz="2000" dirty="0"/>
                  <a:t> if and only if, the first MSB on which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𝑎</m:t>
                        </m:r>
                      </m:e>
                      <m:sub>
                        <m:r>
                          <a:rPr lang="en-US" sz="2000" i="1">
                            <a:latin typeface="Cambria Math" panose="02040503050406030204" pitchFamily="18" charset="0"/>
                          </a:rPr>
                          <m:t>𝐵</m:t>
                        </m:r>
                      </m:sub>
                    </m:sSub>
                  </m:oMath>
                </a14:m>
                <a:r>
                  <a:rPr lang="en-US" sz="2000" dirty="0"/>
                  <a:t> differs from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𝑏</m:t>
                        </m:r>
                      </m:e>
                      <m:sub>
                        <m:r>
                          <a:rPr lang="en-US" sz="2000" i="1">
                            <a:latin typeface="Cambria Math" panose="02040503050406030204" pitchFamily="18" charset="0"/>
                          </a:rPr>
                          <m:t>𝐵</m:t>
                        </m:r>
                      </m:sub>
                    </m:sSub>
                  </m:oMath>
                </a14:m>
                <a:r>
                  <a:rPr lang="en-US" sz="2000" dirty="0"/>
                  <a:t>, is inferior in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𝑎</m:t>
                        </m:r>
                      </m:e>
                      <m:sub>
                        <m:r>
                          <a:rPr lang="en-US" sz="2000" i="1">
                            <a:latin typeface="Cambria Math" panose="02040503050406030204" pitchFamily="18" charset="0"/>
                          </a:rPr>
                          <m:t>𝐵</m:t>
                        </m:r>
                      </m:sub>
                    </m:sSub>
                  </m:oMath>
                </a14:m>
                <a:r>
                  <a:rPr lang="en-US" sz="2000" dirty="0"/>
                  <a:t>.</a:t>
                </a:r>
              </a:p>
              <a:p>
                <a:pPr marL="0" indent="0" algn="l">
                  <a:buNone/>
                </a:pPr>
                <a:endParaRPr lang="en-US" sz="2400" dirty="0" smtClean="0"/>
              </a:p>
              <a:p>
                <a:pPr marL="0" indent="0" algn="l">
                  <a:buNone/>
                </a:pPr>
                <a:r>
                  <a:rPr lang="en-US" sz="2400" dirty="0" smtClean="0"/>
                  <a:t>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021983" y="2133600"/>
                <a:ext cx="9482629" cy="4532376"/>
              </a:xfrm>
              <a:blipFill>
                <a:blip r:embed="rId2"/>
                <a:stretch>
                  <a:fillRect l="-643" t="-672"/>
                </a:stretch>
              </a:blipFill>
            </p:spPr>
            <p:txBody>
              <a:bodyPr/>
              <a:lstStyle/>
              <a:p>
                <a:r>
                  <a:rPr lang="he-IL">
                    <a:noFill/>
                  </a:rPr>
                  <a:t> </a:t>
                </a:r>
              </a:p>
            </p:txBody>
          </p:sp>
        </mc:Fallback>
      </mc:AlternateContent>
      <p:cxnSp>
        <p:nvCxnSpPr>
          <p:cNvPr id="5" name="Straight Connector 4"/>
          <p:cNvCxnSpPr/>
          <p:nvPr/>
        </p:nvCxnSpPr>
        <p:spPr>
          <a:xfrm>
            <a:off x="2434107" y="5937161"/>
            <a:ext cx="8718997" cy="12878"/>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 name="Isosceles Triangle 6"/>
              <p:cNvSpPr/>
              <p:nvPr/>
            </p:nvSpPr>
            <p:spPr>
              <a:xfrm>
                <a:off x="3451538" y="5254580"/>
                <a:ext cx="785611" cy="695459"/>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0</m:t>
                          </m:r>
                        </m:sub>
                      </m:sSub>
                    </m:oMath>
                  </m:oMathPara>
                </a14:m>
                <a:endParaRPr lang="en-US" dirty="0"/>
              </a:p>
            </p:txBody>
          </p:sp>
        </mc:Choice>
        <mc:Fallback xmlns="">
          <p:sp>
            <p:nvSpPr>
              <p:cNvPr id="7" name="Isosceles Triangle 6"/>
              <p:cNvSpPr>
                <a:spLocks noRot="1" noChangeAspect="1" noMove="1" noResize="1" noEditPoints="1" noAdjustHandles="1" noChangeArrowheads="1" noChangeShapeType="1" noTextEdit="1"/>
              </p:cNvSpPr>
              <p:nvPr/>
            </p:nvSpPr>
            <p:spPr>
              <a:xfrm>
                <a:off x="3451538" y="5254580"/>
                <a:ext cx="785611" cy="695459"/>
              </a:xfrm>
              <a:prstGeom prst="triangle">
                <a:avLst/>
              </a:prstGeom>
              <a:blipFill rotWithShape="0">
                <a:blip r:embed="rId3"/>
                <a:stretch>
                  <a:fillRect b="-170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Isosceles Triangle 8"/>
              <p:cNvSpPr/>
              <p:nvPr/>
            </p:nvSpPr>
            <p:spPr>
              <a:xfrm>
                <a:off x="7867316" y="5241702"/>
                <a:ext cx="785611" cy="695459"/>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3</m:t>
                          </m:r>
                        </m:sub>
                      </m:sSub>
                    </m:oMath>
                  </m:oMathPara>
                </a14:m>
                <a:endParaRPr lang="en-US" dirty="0"/>
              </a:p>
            </p:txBody>
          </p:sp>
        </mc:Choice>
        <mc:Fallback xmlns="">
          <p:sp>
            <p:nvSpPr>
              <p:cNvPr id="9" name="Isosceles Triangle 8"/>
              <p:cNvSpPr>
                <a:spLocks noRot="1" noChangeAspect="1" noMove="1" noResize="1" noEditPoints="1" noAdjustHandles="1" noChangeArrowheads="1" noChangeShapeType="1" noTextEdit="1"/>
              </p:cNvSpPr>
              <p:nvPr/>
            </p:nvSpPr>
            <p:spPr>
              <a:xfrm>
                <a:off x="7867316" y="5241702"/>
                <a:ext cx="785611" cy="695459"/>
              </a:xfrm>
              <a:prstGeom prst="triangle">
                <a:avLst/>
              </a:prstGeom>
              <a:blipFill rotWithShape="0">
                <a:blip r:embed="rId4"/>
                <a:stretch>
                  <a:fillRect b="-85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Isosceles Triangle 9"/>
              <p:cNvSpPr/>
              <p:nvPr/>
            </p:nvSpPr>
            <p:spPr>
              <a:xfrm>
                <a:off x="6395390" y="5254580"/>
                <a:ext cx="785611" cy="695459"/>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2</m:t>
                          </m:r>
                        </m:sub>
                      </m:sSub>
                    </m:oMath>
                  </m:oMathPara>
                </a14:m>
                <a:endParaRPr lang="en-US" dirty="0"/>
              </a:p>
            </p:txBody>
          </p:sp>
        </mc:Choice>
        <mc:Fallback xmlns="">
          <p:sp>
            <p:nvSpPr>
              <p:cNvPr id="10" name="Isosceles Triangle 9"/>
              <p:cNvSpPr>
                <a:spLocks noRot="1" noChangeAspect="1" noMove="1" noResize="1" noEditPoints="1" noAdjustHandles="1" noChangeArrowheads="1" noChangeShapeType="1" noTextEdit="1"/>
              </p:cNvSpPr>
              <p:nvPr/>
            </p:nvSpPr>
            <p:spPr>
              <a:xfrm>
                <a:off x="6395390" y="5254580"/>
                <a:ext cx="785611" cy="695459"/>
              </a:xfrm>
              <a:prstGeom prst="triangle">
                <a:avLst/>
              </a:prstGeom>
              <a:blipFill rotWithShape="0">
                <a:blip r:embed="rId5"/>
                <a:stretch>
                  <a:fillRect b="-170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Isosceles Triangle 10"/>
              <p:cNvSpPr/>
              <p:nvPr/>
            </p:nvSpPr>
            <p:spPr>
              <a:xfrm>
                <a:off x="4923464" y="5254580"/>
                <a:ext cx="785611" cy="695459"/>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1</m:t>
                          </m:r>
                        </m:sub>
                      </m:sSub>
                    </m:oMath>
                  </m:oMathPara>
                </a14:m>
                <a:endParaRPr lang="en-US" dirty="0"/>
              </a:p>
            </p:txBody>
          </p:sp>
        </mc:Choice>
        <mc:Fallback xmlns="">
          <p:sp>
            <p:nvSpPr>
              <p:cNvPr id="11" name="Isosceles Triangle 10"/>
              <p:cNvSpPr>
                <a:spLocks noRot="1" noChangeAspect="1" noMove="1" noResize="1" noEditPoints="1" noAdjustHandles="1" noChangeArrowheads="1" noChangeShapeType="1" noTextEdit="1"/>
              </p:cNvSpPr>
              <p:nvPr/>
            </p:nvSpPr>
            <p:spPr>
              <a:xfrm>
                <a:off x="4923464" y="5254580"/>
                <a:ext cx="785611" cy="695459"/>
              </a:xfrm>
              <a:prstGeom prst="triangle">
                <a:avLst/>
              </a:prstGeom>
              <a:blipFill rotWithShape="0">
                <a:blip r:embed="rId6"/>
                <a:stretch>
                  <a:fillRect b="-1709"/>
                </a:stretch>
              </a:blipFill>
            </p:spPr>
            <p:txBody>
              <a:bodyPr/>
              <a:lstStyle/>
              <a:p>
                <a:r>
                  <a:rPr lang="en-US">
                    <a:noFill/>
                  </a:rPr>
                  <a:t> </a:t>
                </a:r>
              </a:p>
            </p:txBody>
          </p:sp>
        </mc:Fallback>
      </mc:AlternateContent>
      <p:sp>
        <p:nvSpPr>
          <p:cNvPr id="12" name="Chord 11"/>
          <p:cNvSpPr/>
          <p:nvPr/>
        </p:nvSpPr>
        <p:spPr>
          <a:xfrm rot="17435341">
            <a:off x="2601812" y="5683381"/>
            <a:ext cx="837126" cy="862885"/>
          </a:xfrm>
          <a:prstGeom prst="chor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Chord 12"/>
          <p:cNvSpPr/>
          <p:nvPr/>
        </p:nvSpPr>
        <p:spPr>
          <a:xfrm rot="17540576">
            <a:off x="7105595" y="5678103"/>
            <a:ext cx="837126" cy="862885"/>
          </a:xfrm>
          <a:prstGeom prst="chor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hord 13"/>
          <p:cNvSpPr/>
          <p:nvPr/>
        </p:nvSpPr>
        <p:spPr>
          <a:xfrm rot="17540576">
            <a:off x="5659524" y="5678102"/>
            <a:ext cx="837126" cy="862885"/>
          </a:xfrm>
          <a:prstGeom prst="chor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hord 14"/>
          <p:cNvSpPr/>
          <p:nvPr/>
        </p:nvSpPr>
        <p:spPr>
          <a:xfrm rot="17540576">
            <a:off x="4156701" y="5670997"/>
            <a:ext cx="837126" cy="862885"/>
          </a:xfrm>
          <a:prstGeom prst="chor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hord 15"/>
          <p:cNvSpPr/>
          <p:nvPr/>
        </p:nvSpPr>
        <p:spPr>
          <a:xfrm rot="17540576">
            <a:off x="8640984" y="5670996"/>
            <a:ext cx="837126" cy="862885"/>
          </a:xfrm>
          <a:prstGeom prst="chor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7" name="TextBox 16"/>
              <p:cNvSpPr txBox="1"/>
              <p:nvPr/>
            </p:nvSpPr>
            <p:spPr>
              <a:xfrm>
                <a:off x="2728114" y="5991825"/>
                <a:ext cx="52803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𝐺</m:t>
                          </m:r>
                        </m:e>
                        <m:sub>
                          <m:r>
                            <a:rPr lang="en-US" b="0" i="1" smtClean="0">
                              <a:solidFill>
                                <a:schemeClr val="bg1"/>
                              </a:solidFill>
                              <a:latin typeface="Cambria Math" panose="02040503050406030204" pitchFamily="18" charset="0"/>
                            </a:rPr>
                            <m:t>0</m:t>
                          </m:r>
                        </m:sub>
                      </m:sSub>
                    </m:oMath>
                  </m:oMathPara>
                </a14:m>
                <a:endParaRPr lang="en-US" dirty="0">
                  <a:solidFill>
                    <a:schemeClr val="bg1"/>
                  </a:solidFill>
                </a:endParaRPr>
              </a:p>
            </p:txBody>
          </p:sp>
        </mc:Choice>
        <mc:Fallback xmlns="">
          <p:sp>
            <p:nvSpPr>
              <p:cNvPr id="17" name="TextBox 16"/>
              <p:cNvSpPr txBox="1">
                <a:spLocks noRot="1" noChangeAspect="1" noMove="1" noResize="1" noEditPoints="1" noAdjustHandles="1" noChangeArrowheads="1" noChangeShapeType="1" noTextEdit="1"/>
              </p:cNvSpPr>
              <p:nvPr/>
            </p:nvSpPr>
            <p:spPr>
              <a:xfrm>
                <a:off x="2728114" y="5991825"/>
                <a:ext cx="528034" cy="369332"/>
              </a:xfrm>
              <a:prstGeom prst="rect">
                <a:avLst/>
              </a:prstGeom>
              <a:blipFill rotWithShape="0">
                <a:blip r:embed="rId7"/>
                <a:stretch>
                  <a:fillRect b="-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5814070" y="5993973"/>
                <a:ext cx="52803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𝐺</m:t>
                          </m:r>
                        </m:e>
                        <m:sub>
                          <m:r>
                            <a:rPr lang="en-US" b="0" i="1" smtClean="0">
                              <a:solidFill>
                                <a:schemeClr val="bg1"/>
                              </a:solidFill>
                              <a:latin typeface="Cambria Math" panose="02040503050406030204" pitchFamily="18" charset="0"/>
                            </a:rPr>
                            <m:t>2</m:t>
                          </m:r>
                        </m:sub>
                      </m:sSub>
                    </m:oMath>
                  </m:oMathPara>
                </a14:m>
                <a:endParaRPr lang="en-US" dirty="0">
                  <a:solidFill>
                    <a:schemeClr val="bg1"/>
                  </a:solidFill>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5814070" y="5993973"/>
                <a:ext cx="528034" cy="369332"/>
              </a:xfrm>
              <a:prstGeom prst="rect">
                <a:avLst/>
              </a:prstGeom>
              <a:blipFill rotWithShape="0">
                <a:blip r:embed="rId8"/>
                <a:stretch>
                  <a:fillRect b="-163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7260141" y="5999253"/>
                <a:ext cx="52803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𝐺</m:t>
                          </m:r>
                        </m:e>
                        <m:sub>
                          <m:r>
                            <a:rPr lang="en-US" b="0" i="1" smtClean="0">
                              <a:solidFill>
                                <a:schemeClr val="bg1"/>
                              </a:solidFill>
                              <a:latin typeface="Cambria Math" panose="02040503050406030204" pitchFamily="18" charset="0"/>
                            </a:rPr>
                            <m:t>3</m:t>
                          </m:r>
                        </m:sub>
                      </m:sSub>
                    </m:oMath>
                  </m:oMathPara>
                </a14:m>
                <a:endParaRPr lang="en-US" dirty="0">
                  <a:solidFill>
                    <a:schemeClr val="bg1"/>
                  </a:solidFill>
                </a:endParaRPr>
              </a:p>
            </p:txBody>
          </p:sp>
        </mc:Choice>
        <mc:Fallback xmlns="">
          <p:sp>
            <p:nvSpPr>
              <p:cNvPr id="21" name="TextBox 20"/>
              <p:cNvSpPr txBox="1">
                <a:spLocks noRot="1" noChangeAspect="1" noMove="1" noResize="1" noEditPoints="1" noAdjustHandles="1" noChangeArrowheads="1" noChangeShapeType="1" noTextEdit="1"/>
              </p:cNvSpPr>
              <p:nvPr/>
            </p:nvSpPr>
            <p:spPr>
              <a:xfrm>
                <a:off x="7260141" y="5999253"/>
                <a:ext cx="528034" cy="369332"/>
              </a:xfrm>
              <a:prstGeom prst="rect">
                <a:avLst/>
              </a:prstGeom>
              <a:blipFill rotWithShape="0">
                <a:blip r:embed="rId9"/>
                <a:stretch>
                  <a:fillRect b="-163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8752883" y="5993973"/>
                <a:ext cx="52803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𝐺</m:t>
                          </m:r>
                        </m:e>
                        <m:sub>
                          <m:r>
                            <a:rPr lang="en-US" b="0" i="1" smtClean="0">
                              <a:solidFill>
                                <a:schemeClr val="bg1"/>
                              </a:solidFill>
                              <a:latin typeface="Cambria Math" panose="02040503050406030204" pitchFamily="18" charset="0"/>
                            </a:rPr>
                            <m:t>4</m:t>
                          </m:r>
                        </m:sub>
                      </m:sSub>
                    </m:oMath>
                  </m:oMathPara>
                </a14:m>
                <a:endParaRPr lang="en-US" dirty="0">
                  <a:solidFill>
                    <a:schemeClr val="bg1"/>
                  </a:solidFill>
                </a:endParaRPr>
              </a:p>
            </p:txBody>
          </p:sp>
        </mc:Choice>
        <mc:Fallback xmlns="">
          <p:sp>
            <p:nvSpPr>
              <p:cNvPr id="22" name="TextBox 21"/>
              <p:cNvSpPr txBox="1">
                <a:spLocks noRot="1" noChangeAspect="1" noMove="1" noResize="1" noEditPoints="1" noAdjustHandles="1" noChangeArrowheads="1" noChangeShapeType="1" noTextEdit="1"/>
              </p:cNvSpPr>
              <p:nvPr/>
            </p:nvSpPr>
            <p:spPr>
              <a:xfrm>
                <a:off x="8752883" y="5993973"/>
                <a:ext cx="528034" cy="369332"/>
              </a:xfrm>
              <a:prstGeom prst="rect">
                <a:avLst/>
              </a:prstGeom>
              <a:blipFill rotWithShape="0">
                <a:blip r:embed="rId10"/>
                <a:stretch>
                  <a:fillRect b="-163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4289126" y="5993973"/>
                <a:ext cx="52803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𝐺</m:t>
                          </m:r>
                        </m:e>
                        <m:sub>
                          <m:r>
                            <a:rPr lang="en-US" b="0" i="1" smtClean="0">
                              <a:solidFill>
                                <a:schemeClr val="bg1"/>
                              </a:solidFill>
                              <a:latin typeface="Cambria Math" panose="02040503050406030204" pitchFamily="18" charset="0"/>
                            </a:rPr>
                            <m:t>1</m:t>
                          </m:r>
                        </m:sub>
                      </m:sSub>
                    </m:oMath>
                  </m:oMathPara>
                </a14:m>
                <a:endParaRPr lang="en-US" dirty="0">
                  <a:solidFill>
                    <a:schemeClr val="bg1"/>
                  </a:solidFill>
                </a:endParaRPr>
              </a:p>
            </p:txBody>
          </p:sp>
        </mc:Choice>
        <mc:Fallback xmlns="">
          <p:sp>
            <p:nvSpPr>
              <p:cNvPr id="23" name="TextBox 22"/>
              <p:cNvSpPr txBox="1">
                <a:spLocks noRot="1" noChangeAspect="1" noMove="1" noResize="1" noEditPoints="1" noAdjustHandles="1" noChangeArrowheads="1" noChangeShapeType="1" noTextEdit="1"/>
              </p:cNvSpPr>
              <p:nvPr/>
            </p:nvSpPr>
            <p:spPr>
              <a:xfrm>
                <a:off x="4289126" y="5993973"/>
                <a:ext cx="528034" cy="369332"/>
              </a:xfrm>
              <a:prstGeom prst="rect">
                <a:avLst/>
              </a:prstGeom>
              <a:blipFill rotWithShape="0">
                <a:blip r:embed="rId11"/>
                <a:stretch>
                  <a:fillRect b="-1639"/>
                </a:stretch>
              </a:blipFill>
            </p:spPr>
            <p:txBody>
              <a:bodyPr/>
              <a:lstStyle/>
              <a:p>
                <a:r>
                  <a:rPr lang="en-US">
                    <a:noFill/>
                  </a:rPr>
                  <a:t> </a:t>
                </a:r>
              </a:p>
            </p:txBody>
          </p:sp>
        </mc:Fallback>
      </mc:AlternateContent>
      <p:cxnSp>
        <p:nvCxnSpPr>
          <p:cNvPr id="26" name="Straight Arrow Connector 25"/>
          <p:cNvCxnSpPr/>
          <p:nvPr/>
        </p:nvCxnSpPr>
        <p:spPr>
          <a:xfrm flipV="1">
            <a:off x="2470279" y="4422410"/>
            <a:ext cx="6687582" cy="33852"/>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28" name="Straight Arrow Connector 27"/>
          <p:cNvCxnSpPr/>
          <p:nvPr/>
        </p:nvCxnSpPr>
        <p:spPr>
          <a:xfrm>
            <a:off x="2469297" y="4749887"/>
            <a:ext cx="5790824" cy="1011"/>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31" name="Straight Arrow Connector 30"/>
          <p:cNvCxnSpPr/>
          <p:nvPr/>
        </p:nvCxnSpPr>
        <p:spPr>
          <a:xfrm flipV="1">
            <a:off x="8260121" y="4585478"/>
            <a:ext cx="0" cy="8601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4" name="TextBox 33"/>
              <p:cNvSpPr txBox="1"/>
              <p:nvPr/>
            </p:nvSpPr>
            <p:spPr>
              <a:xfrm>
                <a:off x="2333101" y="4095254"/>
                <a:ext cx="52803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1" i="1" smtClean="0">
                              <a:solidFill>
                                <a:srgbClr val="FF0000"/>
                              </a:solidFill>
                              <a:latin typeface="Cambria Math" panose="02040503050406030204" pitchFamily="18" charset="0"/>
                            </a:rPr>
                          </m:ctrlPr>
                        </m:sSubPr>
                        <m:e>
                          <m:r>
                            <a:rPr lang="en-US" b="1" i="1" smtClean="0">
                              <a:solidFill>
                                <a:srgbClr val="FF0000"/>
                              </a:solidFill>
                              <a:latin typeface="Cambria Math" panose="02040503050406030204" pitchFamily="18" charset="0"/>
                            </a:rPr>
                            <m:t>𝑴</m:t>
                          </m:r>
                        </m:e>
                        <m:sub>
                          <m:r>
                            <a:rPr lang="en-US" b="1" i="1" smtClean="0">
                              <a:solidFill>
                                <a:srgbClr val="FF0000"/>
                              </a:solidFill>
                              <a:latin typeface="Cambria Math" panose="02040503050406030204" pitchFamily="18" charset="0"/>
                            </a:rPr>
                            <m:t>𝟏</m:t>
                          </m:r>
                        </m:sub>
                      </m:sSub>
                    </m:oMath>
                  </m:oMathPara>
                </a14:m>
                <a:endParaRPr lang="en-US" b="1" dirty="0">
                  <a:solidFill>
                    <a:schemeClr val="bg1"/>
                  </a:solidFill>
                </a:endParaRPr>
              </a:p>
            </p:txBody>
          </p:sp>
        </mc:Choice>
        <mc:Fallback xmlns="">
          <p:sp>
            <p:nvSpPr>
              <p:cNvPr id="34" name="TextBox 33"/>
              <p:cNvSpPr txBox="1">
                <a:spLocks noRot="1" noChangeAspect="1" noMove="1" noResize="1" noEditPoints="1" noAdjustHandles="1" noChangeArrowheads="1" noChangeShapeType="1" noTextEdit="1"/>
              </p:cNvSpPr>
              <p:nvPr/>
            </p:nvSpPr>
            <p:spPr>
              <a:xfrm>
                <a:off x="2333101" y="4095254"/>
                <a:ext cx="528034" cy="369332"/>
              </a:xfrm>
              <a:prstGeom prst="rect">
                <a:avLst/>
              </a:prstGeom>
              <a:blipFill rotWithShape="0">
                <a:blip r:embed="rId12"/>
                <a:stretch>
                  <a:fillRect b="-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Box 34"/>
              <p:cNvSpPr txBox="1"/>
              <p:nvPr/>
            </p:nvSpPr>
            <p:spPr>
              <a:xfrm>
                <a:off x="2333101" y="4710466"/>
                <a:ext cx="52803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1" i="1" smtClean="0">
                              <a:solidFill>
                                <a:srgbClr val="FF0000"/>
                              </a:solidFill>
                              <a:latin typeface="Cambria Math" panose="02040503050406030204" pitchFamily="18" charset="0"/>
                            </a:rPr>
                          </m:ctrlPr>
                        </m:sSubPr>
                        <m:e>
                          <m:r>
                            <a:rPr lang="en-US" b="1" i="1" smtClean="0">
                              <a:solidFill>
                                <a:srgbClr val="FF0000"/>
                              </a:solidFill>
                              <a:latin typeface="Cambria Math" panose="02040503050406030204" pitchFamily="18" charset="0"/>
                            </a:rPr>
                            <m:t>𝑴</m:t>
                          </m:r>
                        </m:e>
                        <m:sub>
                          <m:r>
                            <a:rPr lang="en-US" b="1" i="1" smtClean="0">
                              <a:solidFill>
                                <a:srgbClr val="FF0000"/>
                              </a:solidFill>
                              <a:latin typeface="Cambria Math" panose="02040503050406030204" pitchFamily="18" charset="0"/>
                            </a:rPr>
                            <m:t>𝟐</m:t>
                          </m:r>
                        </m:sub>
                      </m:sSub>
                    </m:oMath>
                  </m:oMathPara>
                </a14:m>
                <a:endParaRPr lang="en-US" b="1" dirty="0">
                  <a:solidFill>
                    <a:schemeClr val="bg1"/>
                  </a:solidFill>
                </a:endParaRPr>
              </a:p>
            </p:txBody>
          </p:sp>
        </mc:Choice>
        <mc:Fallback xmlns="">
          <p:sp>
            <p:nvSpPr>
              <p:cNvPr id="35" name="TextBox 34"/>
              <p:cNvSpPr txBox="1">
                <a:spLocks noRot="1" noChangeAspect="1" noMove="1" noResize="1" noEditPoints="1" noAdjustHandles="1" noChangeArrowheads="1" noChangeShapeType="1" noTextEdit="1"/>
              </p:cNvSpPr>
              <p:nvPr/>
            </p:nvSpPr>
            <p:spPr>
              <a:xfrm>
                <a:off x="2333101" y="4710466"/>
                <a:ext cx="528034" cy="369332"/>
              </a:xfrm>
              <a:prstGeom prst="rect">
                <a:avLst/>
              </a:prstGeom>
              <a:blipFill rotWithShape="0">
                <a:blip r:embed="rId13"/>
                <a:stretch>
                  <a:fillRect b="-3333"/>
                </a:stretch>
              </a:blipFill>
            </p:spPr>
            <p:txBody>
              <a:bodyPr/>
              <a:lstStyle/>
              <a:p>
                <a:r>
                  <a:rPr lang="en-US">
                    <a:noFill/>
                  </a:rPr>
                  <a:t> </a:t>
                </a:r>
              </a:p>
            </p:txBody>
          </p:sp>
        </mc:Fallback>
      </mc:AlternateContent>
      <p:cxnSp>
        <p:nvCxnSpPr>
          <p:cNvPr id="37" name="Straight Arrow Connector 36"/>
          <p:cNvCxnSpPr/>
          <p:nvPr/>
        </p:nvCxnSpPr>
        <p:spPr>
          <a:xfrm flipV="1">
            <a:off x="6788195" y="4811646"/>
            <a:ext cx="0" cy="8601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V="1">
            <a:off x="5316269" y="4895132"/>
            <a:ext cx="0" cy="8601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H="1" flipV="1">
            <a:off x="3837904" y="4811646"/>
            <a:ext cx="6439" cy="10973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1" name="TextBox 40"/>
              <p:cNvSpPr txBox="1"/>
              <p:nvPr/>
            </p:nvSpPr>
            <p:spPr>
              <a:xfrm>
                <a:off x="9427335" y="4081589"/>
                <a:ext cx="109470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𝑤</m:t>
                      </m:r>
                      <m:r>
                        <a:rPr lang="en-US" i="1" dirty="0" smtClean="0">
                          <a:latin typeface="Cambria Math" panose="02040503050406030204" pitchFamily="18" charset="0"/>
                        </a:rPr>
                        <m:t>(</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𝑀</m:t>
                          </m:r>
                        </m:e>
                        <m:sub>
                          <m:r>
                            <a:rPr lang="en-US" b="0" i="1" dirty="0" smtClean="0">
                              <a:latin typeface="Cambria Math" panose="02040503050406030204" pitchFamily="18" charset="0"/>
                            </a:rPr>
                            <m:t>1</m:t>
                          </m:r>
                        </m:sub>
                      </m:sSub>
                      <m:r>
                        <a:rPr lang="en-US" i="1" dirty="0" smtClean="0">
                          <a:latin typeface="Cambria Math" panose="02040503050406030204" pitchFamily="18" charset="0"/>
                        </a:rPr>
                        <m:t>)</m:t>
                      </m:r>
                    </m:oMath>
                  </m:oMathPara>
                </a14:m>
                <a:endParaRPr lang="en-US" dirty="0"/>
              </a:p>
            </p:txBody>
          </p:sp>
        </mc:Choice>
        <mc:Fallback xmlns="">
          <p:sp>
            <p:nvSpPr>
              <p:cNvPr id="41" name="TextBox 40"/>
              <p:cNvSpPr txBox="1">
                <a:spLocks noRot="1" noChangeAspect="1" noMove="1" noResize="1" noEditPoints="1" noAdjustHandles="1" noChangeArrowheads="1" noChangeShapeType="1" noTextEdit="1"/>
              </p:cNvSpPr>
              <p:nvPr/>
            </p:nvSpPr>
            <p:spPr>
              <a:xfrm>
                <a:off x="9427335" y="4081589"/>
                <a:ext cx="1094704" cy="369332"/>
              </a:xfrm>
              <a:prstGeom prst="rect">
                <a:avLst/>
              </a:prstGeom>
              <a:blipFill rotWithShape="0">
                <a:blip r:embed="rId14"/>
                <a:stretch>
                  <a:fillRect b="-1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TextBox 41"/>
              <p:cNvSpPr txBox="1"/>
              <p:nvPr/>
            </p:nvSpPr>
            <p:spPr>
              <a:xfrm>
                <a:off x="9427335" y="4756174"/>
                <a:ext cx="109470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𝑤</m:t>
                      </m:r>
                      <m:r>
                        <a:rPr lang="en-US" i="1" dirty="0" smtClean="0">
                          <a:latin typeface="Cambria Math" panose="02040503050406030204" pitchFamily="18" charset="0"/>
                        </a:rPr>
                        <m:t>(</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𝑀</m:t>
                          </m:r>
                        </m:e>
                        <m:sub>
                          <m:r>
                            <a:rPr lang="en-US" b="0" i="1" dirty="0" smtClean="0">
                              <a:latin typeface="Cambria Math" panose="02040503050406030204" pitchFamily="18" charset="0"/>
                            </a:rPr>
                            <m:t>2</m:t>
                          </m:r>
                        </m:sub>
                      </m:sSub>
                      <m:r>
                        <a:rPr lang="en-US" i="1" dirty="0" smtClean="0">
                          <a:latin typeface="Cambria Math" panose="02040503050406030204" pitchFamily="18" charset="0"/>
                        </a:rPr>
                        <m:t>)</m:t>
                      </m:r>
                    </m:oMath>
                  </m:oMathPara>
                </a14:m>
                <a:endParaRPr lang="en-US" dirty="0"/>
              </a:p>
            </p:txBody>
          </p:sp>
        </mc:Choice>
        <mc:Fallback xmlns="">
          <p:sp>
            <p:nvSpPr>
              <p:cNvPr id="42" name="TextBox 41"/>
              <p:cNvSpPr txBox="1">
                <a:spLocks noRot="1" noChangeAspect="1" noMove="1" noResize="1" noEditPoints="1" noAdjustHandles="1" noChangeArrowheads="1" noChangeShapeType="1" noTextEdit="1"/>
              </p:cNvSpPr>
              <p:nvPr/>
            </p:nvSpPr>
            <p:spPr>
              <a:xfrm>
                <a:off x="9427335" y="4756174"/>
                <a:ext cx="1094704" cy="369332"/>
              </a:xfrm>
              <a:prstGeom prst="rect">
                <a:avLst/>
              </a:prstGeom>
              <a:blipFill rotWithShape="0">
                <a:blip r:embed="rId15"/>
                <a:stretch>
                  <a:fillRect b="-163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TextBox 42"/>
              <p:cNvSpPr txBox="1"/>
              <p:nvPr/>
            </p:nvSpPr>
            <p:spPr>
              <a:xfrm>
                <a:off x="9732046" y="4407901"/>
                <a:ext cx="38504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m:t>
                      </m:r>
                    </m:oMath>
                  </m:oMathPara>
                </a14:m>
                <a:endParaRPr lang="en-US" dirty="0"/>
              </a:p>
            </p:txBody>
          </p:sp>
        </mc:Choice>
        <mc:Fallback xmlns="">
          <p:sp>
            <p:nvSpPr>
              <p:cNvPr id="43" name="TextBox 42"/>
              <p:cNvSpPr txBox="1">
                <a:spLocks noRot="1" noChangeAspect="1" noMove="1" noResize="1" noEditPoints="1" noAdjustHandles="1" noChangeArrowheads="1" noChangeShapeType="1" noTextEdit="1"/>
              </p:cNvSpPr>
              <p:nvPr/>
            </p:nvSpPr>
            <p:spPr>
              <a:xfrm>
                <a:off x="9732046" y="4407901"/>
                <a:ext cx="385042" cy="369332"/>
              </a:xfrm>
              <a:prstGeom prst="rect">
                <a:avLst/>
              </a:prstGeom>
              <a:blipFill rotWithShape="0">
                <a:blip r:embed="rId1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8487090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Correctness of </a:t>
            </a:r>
            <a:r>
              <a:rPr lang="en-US" dirty="0" smtClean="0"/>
              <a:t>construction (cont.)</a:t>
            </a:r>
            <a:br>
              <a:rPr lang="en-US" dirty="0" smtClean="0"/>
            </a:br>
            <a:endParaRPr lang="he-IL"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021983" y="2133600"/>
                <a:ext cx="9482629" cy="4532376"/>
              </a:xfrm>
            </p:spPr>
            <p:txBody>
              <a:bodyPr>
                <a:normAutofit/>
              </a:bodyPr>
              <a:lstStyle/>
              <a:p>
                <a:pPr marL="0" indent="0" algn="l">
                  <a:buNone/>
                </a:pPr>
                <a:endParaRPr lang="en-US" sz="2400" b="1" dirty="0" smtClean="0"/>
              </a:p>
              <a:p>
                <a:pPr marL="0" indent="0" algn="l">
                  <a:buNone/>
                </a:pPr>
                <a:r>
                  <a:rPr lang="en-US" sz="2400" b="1" u="sng" dirty="0" smtClean="0"/>
                  <a:t>Lemma 3.5 :</a:t>
                </a:r>
                <a:r>
                  <a:rPr lang="en-US" sz="2400" b="1" dirty="0" smtClean="0"/>
                  <a:t> </a:t>
                </a:r>
                <a:r>
                  <a:rPr lang="en-US" sz="2400" dirty="0" smtClean="0"/>
                  <a:t>For any </a:t>
                </a:r>
                <a14:m>
                  <m:oMath xmlns:m="http://schemas.openxmlformats.org/officeDocument/2006/math">
                    <m:r>
                      <a:rPr lang="en-US" sz="2400" b="0" i="1" smtClean="0">
                        <a:latin typeface="Cambria Math" panose="02040503050406030204" pitchFamily="18" charset="0"/>
                      </a:rPr>
                      <m:t>1</m:t>
                    </m:r>
                    <m:r>
                      <a:rPr lang="en-US" sz="2400" b="0" i="1" smtClean="0">
                        <a:latin typeface="Cambria Math" panose="02040503050406030204" pitchFamily="18" charset="0"/>
                      </a:rPr>
                      <m:t>≤</m:t>
                    </m:r>
                    <m:r>
                      <a:rPr lang="en-US" sz="2400" b="0" i="1" smtClean="0">
                        <a:latin typeface="Cambria Math" panose="02040503050406030204" pitchFamily="18" charset="0"/>
                      </a:rPr>
                      <m:t>𝑖</m:t>
                    </m:r>
                    <m:r>
                      <a:rPr lang="en-US" sz="2400" b="0" i="1" smtClean="0">
                        <a:latin typeface="Cambria Math" panose="02040503050406030204" pitchFamily="18" charset="0"/>
                      </a:rPr>
                      <m:t>≤</m:t>
                    </m:r>
                    <m:r>
                      <a:rPr lang="en-US" sz="2400" b="0" i="1" smtClean="0">
                        <a:latin typeface="Cambria Math" panose="02040503050406030204" pitchFamily="18" charset="0"/>
                      </a:rPr>
                      <m:t>𝑘</m:t>
                    </m:r>
                  </m:oMath>
                </a14:m>
                <a:r>
                  <a:rPr lang="en-US" sz="2400" dirty="0" smtClean="0"/>
                  <a:t>, let </a:t>
                </a:r>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𝑀</m:t>
                        </m:r>
                      </m:e>
                      <m:sub>
                        <m:r>
                          <a:rPr lang="en-US" sz="2400" b="0" i="1" smtClean="0">
                            <a:latin typeface="Cambria Math" panose="02040503050406030204" pitchFamily="18" charset="0"/>
                          </a:rPr>
                          <m:t>1</m:t>
                        </m:r>
                      </m:sub>
                    </m:sSub>
                  </m:oMath>
                </a14:m>
                <a:r>
                  <a:rPr lang="en-US" sz="2400" dirty="0" smtClean="0"/>
                  <a:t> be a PM in </a:t>
                </a:r>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𝐺</m:t>
                        </m:r>
                      </m:e>
                      <m:sub>
                        <m:r>
                          <a:rPr lang="en-US" sz="2400" b="0" i="1" smtClean="0">
                            <a:latin typeface="Cambria Math" panose="02040503050406030204" pitchFamily="18" charset="0"/>
                          </a:rPr>
                          <m:t>𝑖</m:t>
                        </m:r>
                      </m:sub>
                    </m:sSub>
                  </m:oMath>
                </a14:m>
                <a:r>
                  <a:rPr lang="en-US" sz="2400" dirty="0" smtClean="0"/>
                  <a:t>, and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𝑀</m:t>
                        </m:r>
                      </m:e>
                      <m:sub>
                        <m:r>
                          <a:rPr lang="en-US" sz="2400" b="0" i="1" smtClean="0">
                            <a:latin typeface="Cambria Math" panose="02040503050406030204" pitchFamily="18" charset="0"/>
                          </a:rPr>
                          <m:t>2</m:t>
                        </m:r>
                      </m:sub>
                    </m:sSub>
                  </m:oMath>
                </a14:m>
                <a:r>
                  <a:rPr lang="en-US" sz="2400" dirty="0" smtClean="0"/>
                  <a:t> be </a:t>
                </a:r>
                <a:r>
                  <a:rPr lang="en-US" sz="2400" dirty="0"/>
                  <a:t>a PM in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𝐺</m:t>
                        </m:r>
                      </m:e>
                      <m:sub>
                        <m:r>
                          <a:rPr lang="en-US" sz="2400" i="1">
                            <a:latin typeface="Cambria Math" panose="02040503050406030204" pitchFamily="18" charset="0"/>
                          </a:rPr>
                          <m:t>𝑖</m:t>
                        </m:r>
                        <m:r>
                          <a:rPr lang="en-US" sz="2400" b="0" i="1" smtClean="0">
                            <a:latin typeface="Cambria Math" panose="02040503050406030204" pitchFamily="18" charset="0"/>
                          </a:rPr>
                          <m:t>−</m:t>
                        </m:r>
                        <m:r>
                          <a:rPr lang="en-US" sz="2400" b="0" i="1" smtClean="0">
                            <a:latin typeface="Cambria Math" panose="02040503050406030204" pitchFamily="18" charset="0"/>
                          </a:rPr>
                          <m:t>1</m:t>
                        </m:r>
                      </m:sub>
                    </m:sSub>
                  </m:oMath>
                </a14:m>
                <a:r>
                  <a:rPr lang="en-US" sz="2400" dirty="0" smtClean="0"/>
                  <a:t> and not in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𝐺</m:t>
                        </m:r>
                      </m:e>
                      <m:sub>
                        <m:r>
                          <a:rPr lang="en-US" sz="2400" i="1">
                            <a:latin typeface="Cambria Math" panose="02040503050406030204" pitchFamily="18" charset="0"/>
                          </a:rPr>
                          <m:t>𝑖</m:t>
                        </m:r>
                      </m:sub>
                    </m:sSub>
                  </m:oMath>
                </a14:m>
                <a:r>
                  <a:rPr lang="en-US" sz="2400" dirty="0" smtClean="0"/>
                  <a:t>. Hence, </a:t>
                </a:r>
                <a14:m>
                  <m:oMath xmlns:m="http://schemas.openxmlformats.org/officeDocument/2006/math">
                    <m:r>
                      <a:rPr lang="en-US" sz="2400" b="0" i="1" smtClean="0">
                        <a:latin typeface="Cambria Math" panose="02040503050406030204" pitchFamily="18" charset="0"/>
                      </a:rPr>
                      <m:t>𝑤</m:t>
                    </m:r>
                    <m:d>
                      <m:dPr>
                        <m:ctrlPr>
                          <a:rPr lang="en-US" sz="2400" b="0" i="1" smtClean="0">
                            <a:latin typeface="Cambria Math" panose="02040503050406030204" pitchFamily="18" charset="0"/>
                          </a:rPr>
                        </m:ctrlPr>
                      </m:dPr>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𝑀</m:t>
                            </m:r>
                          </m:e>
                          <m:sub>
                            <m:r>
                              <a:rPr lang="en-US" sz="2400" b="0" i="1" smtClean="0">
                                <a:latin typeface="Cambria Math" panose="02040503050406030204" pitchFamily="18" charset="0"/>
                              </a:rPr>
                              <m:t>1</m:t>
                            </m:r>
                          </m:sub>
                        </m:sSub>
                      </m:e>
                    </m:d>
                    <m:r>
                      <a:rPr lang="en-US" sz="2400" b="0" i="1" smtClean="0">
                        <a:latin typeface="Cambria Math" panose="02040503050406030204" pitchFamily="18" charset="0"/>
                      </a:rPr>
                      <m:t>&lt;</m:t>
                    </m:r>
                    <m:r>
                      <a:rPr lang="en-US" sz="2400" b="0" i="1" smtClean="0">
                        <a:latin typeface="Cambria Math" panose="02040503050406030204" pitchFamily="18" charset="0"/>
                      </a:rPr>
                      <m:t>𝑤</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𝑀</m:t>
                        </m:r>
                      </m:e>
                      <m:sub>
                        <m:r>
                          <a:rPr lang="en-US" sz="2400" b="0" i="1" smtClean="0">
                            <a:latin typeface="Cambria Math" panose="02040503050406030204" pitchFamily="18" charset="0"/>
                          </a:rPr>
                          <m:t>2</m:t>
                        </m:r>
                      </m:sub>
                    </m:sSub>
                    <m:r>
                      <a:rPr lang="en-US" sz="2400" b="0" i="1" smtClean="0">
                        <a:latin typeface="Cambria Math" panose="02040503050406030204" pitchFamily="18" charset="0"/>
                      </a:rPr>
                      <m:t>)</m:t>
                    </m:r>
                  </m:oMath>
                </a14:m>
                <a:r>
                  <a:rPr lang="en-US" sz="2400" dirty="0" smtClean="0"/>
                  <a:t>.</a:t>
                </a:r>
              </a:p>
              <a:p>
                <a:pPr marL="0" indent="0" algn="l">
                  <a:buNone/>
                </a:pPr>
                <a:r>
                  <a:rPr lang="en-US" sz="2400" dirty="0" smtClean="0"/>
                  <a:t>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021983" y="2133600"/>
                <a:ext cx="9482629" cy="4532376"/>
              </a:xfrm>
              <a:blipFill>
                <a:blip r:embed="rId2"/>
                <a:stretch>
                  <a:fillRect l="-965"/>
                </a:stretch>
              </a:blipFill>
            </p:spPr>
            <p:txBody>
              <a:bodyPr/>
              <a:lstStyle/>
              <a:p>
                <a:r>
                  <a:rPr lang="he-IL">
                    <a:noFill/>
                  </a:rPr>
                  <a:t> </a:t>
                </a:r>
              </a:p>
            </p:txBody>
          </p:sp>
        </mc:Fallback>
      </mc:AlternateContent>
      <p:cxnSp>
        <p:nvCxnSpPr>
          <p:cNvPr id="5" name="Straight Connector 4"/>
          <p:cNvCxnSpPr/>
          <p:nvPr/>
        </p:nvCxnSpPr>
        <p:spPr>
          <a:xfrm>
            <a:off x="2434107" y="5937161"/>
            <a:ext cx="8718997" cy="12878"/>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 name="Isosceles Triangle 6"/>
              <p:cNvSpPr/>
              <p:nvPr/>
            </p:nvSpPr>
            <p:spPr>
              <a:xfrm>
                <a:off x="3451538" y="5254580"/>
                <a:ext cx="785611" cy="695459"/>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0</m:t>
                          </m:r>
                        </m:sub>
                      </m:sSub>
                    </m:oMath>
                  </m:oMathPara>
                </a14:m>
                <a:endParaRPr lang="en-US" dirty="0"/>
              </a:p>
            </p:txBody>
          </p:sp>
        </mc:Choice>
        <mc:Fallback xmlns="">
          <p:sp>
            <p:nvSpPr>
              <p:cNvPr id="7" name="Isosceles Triangle 6"/>
              <p:cNvSpPr>
                <a:spLocks noRot="1" noChangeAspect="1" noMove="1" noResize="1" noEditPoints="1" noAdjustHandles="1" noChangeArrowheads="1" noChangeShapeType="1" noTextEdit="1"/>
              </p:cNvSpPr>
              <p:nvPr/>
            </p:nvSpPr>
            <p:spPr>
              <a:xfrm>
                <a:off x="3451538" y="5254580"/>
                <a:ext cx="785611" cy="695459"/>
              </a:xfrm>
              <a:prstGeom prst="triangle">
                <a:avLst/>
              </a:prstGeom>
              <a:blipFill rotWithShape="0">
                <a:blip r:embed="rId3"/>
                <a:stretch>
                  <a:fillRect b="-170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Isosceles Triangle 8"/>
              <p:cNvSpPr/>
              <p:nvPr/>
            </p:nvSpPr>
            <p:spPr>
              <a:xfrm>
                <a:off x="7867316" y="5241702"/>
                <a:ext cx="785611" cy="695459"/>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3</m:t>
                          </m:r>
                        </m:sub>
                      </m:sSub>
                    </m:oMath>
                  </m:oMathPara>
                </a14:m>
                <a:endParaRPr lang="en-US" dirty="0"/>
              </a:p>
            </p:txBody>
          </p:sp>
        </mc:Choice>
        <mc:Fallback xmlns="">
          <p:sp>
            <p:nvSpPr>
              <p:cNvPr id="9" name="Isosceles Triangle 8"/>
              <p:cNvSpPr>
                <a:spLocks noRot="1" noChangeAspect="1" noMove="1" noResize="1" noEditPoints="1" noAdjustHandles="1" noChangeArrowheads="1" noChangeShapeType="1" noTextEdit="1"/>
              </p:cNvSpPr>
              <p:nvPr/>
            </p:nvSpPr>
            <p:spPr>
              <a:xfrm>
                <a:off x="7867316" y="5241702"/>
                <a:ext cx="785611" cy="695459"/>
              </a:xfrm>
              <a:prstGeom prst="triangle">
                <a:avLst/>
              </a:prstGeom>
              <a:blipFill rotWithShape="0">
                <a:blip r:embed="rId4"/>
                <a:stretch>
                  <a:fillRect b="-85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Isosceles Triangle 9"/>
              <p:cNvSpPr/>
              <p:nvPr/>
            </p:nvSpPr>
            <p:spPr>
              <a:xfrm>
                <a:off x="6395390" y="5254580"/>
                <a:ext cx="785611" cy="695459"/>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2</m:t>
                          </m:r>
                        </m:sub>
                      </m:sSub>
                    </m:oMath>
                  </m:oMathPara>
                </a14:m>
                <a:endParaRPr lang="en-US" dirty="0"/>
              </a:p>
            </p:txBody>
          </p:sp>
        </mc:Choice>
        <mc:Fallback xmlns="">
          <p:sp>
            <p:nvSpPr>
              <p:cNvPr id="10" name="Isosceles Triangle 9"/>
              <p:cNvSpPr>
                <a:spLocks noRot="1" noChangeAspect="1" noMove="1" noResize="1" noEditPoints="1" noAdjustHandles="1" noChangeArrowheads="1" noChangeShapeType="1" noTextEdit="1"/>
              </p:cNvSpPr>
              <p:nvPr/>
            </p:nvSpPr>
            <p:spPr>
              <a:xfrm>
                <a:off x="6395390" y="5254580"/>
                <a:ext cx="785611" cy="695459"/>
              </a:xfrm>
              <a:prstGeom prst="triangle">
                <a:avLst/>
              </a:prstGeom>
              <a:blipFill rotWithShape="0">
                <a:blip r:embed="rId5"/>
                <a:stretch>
                  <a:fillRect b="-170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Isosceles Triangle 10"/>
              <p:cNvSpPr/>
              <p:nvPr/>
            </p:nvSpPr>
            <p:spPr>
              <a:xfrm>
                <a:off x="4923464" y="5254580"/>
                <a:ext cx="785611" cy="695459"/>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1</m:t>
                          </m:r>
                        </m:sub>
                      </m:sSub>
                    </m:oMath>
                  </m:oMathPara>
                </a14:m>
                <a:endParaRPr lang="en-US" dirty="0"/>
              </a:p>
            </p:txBody>
          </p:sp>
        </mc:Choice>
        <mc:Fallback xmlns="">
          <p:sp>
            <p:nvSpPr>
              <p:cNvPr id="11" name="Isosceles Triangle 10"/>
              <p:cNvSpPr>
                <a:spLocks noRot="1" noChangeAspect="1" noMove="1" noResize="1" noEditPoints="1" noAdjustHandles="1" noChangeArrowheads="1" noChangeShapeType="1" noTextEdit="1"/>
              </p:cNvSpPr>
              <p:nvPr/>
            </p:nvSpPr>
            <p:spPr>
              <a:xfrm>
                <a:off x="4923464" y="5254580"/>
                <a:ext cx="785611" cy="695459"/>
              </a:xfrm>
              <a:prstGeom prst="triangle">
                <a:avLst/>
              </a:prstGeom>
              <a:blipFill rotWithShape="0">
                <a:blip r:embed="rId6"/>
                <a:stretch>
                  <a:fillRect b="-1709"/>
                </a:stretch>
              </a:blipFill>
            </p:spPr>
            <p:txBody>
              <a:bodyPr/>
              <a:lstStyle/>
              <a:p>
                <a:r>
                  <a:rPr lang="en-US">
                    <a:noFill/>
                  </a:rPr>
                  <a:t> </a:t>
                </a:r>
              </a:p>
            </p:txBody>
          </p:sp>
        </mc:Fallback>
      </mc:AlternateContent>
      <p:sp>
        <p:nvSpPr>
          <p:cNvPr id="12" name="Chord 11"/>
          <p:cNvSpPr/>
          <p:nvPr/>
        </p:nvSpPr>
        <p:spPr>
          <a:xfrm rot="17435341">
            <a:off x="2601812" y="5683381"/>
            <a:ext cx="837126" cy="862885"/>
          </a:xfrm>
          <a:prstGeom prst="chor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Chord 12"/>
          <p:cNvSpPr/>
          <p:nvPr/>
        </p:nvSpPr>
        <p:spPr>
          <a:xfrm rot="17540576">
            <a:off x="7105595" y="5678103"/>
            <a:ext cx="837126" cy="862885"/>
          </a:xfrm>
          <a:prstGeom prst="chor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hord 13"/>
          <p:cNvSpPr/>
          <p:nvPr/>
        </p:nvSpPr>
        <p:spPr>
          <a:xfrm rot="17540576">
            <a:off x="5659524" y="5678102"/>
            <a:ext cx="837126" cy="862885"/>
          </a:xfrm>
          <a:prstGeom prst="chor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hord 14"/>
          <p:cNvSpPr/>
          <p:nvPr/>
        </p:nvSpPr>
        <p:spPr>
          <a:xfrm rot="17540576">
            <a:off x="4156701" y="5670997"/>
            <a:ext cx="837126" cy="862885"/>
          </a:xfrm>
          <a:prstGeom prst="chor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hord 15"/>
          <p:cNvSpPr/>
          <p:nvPr/>
        </p:nvSpPr>
        <p:spPr>
          <a:xfrm rot="17540576">
            <a:off x="8640984" y="5670996"/>
            <a:ext cx="837126" cy="862885"/>
          </a:xfrm>
          <a:prstGeom prst="chor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7" name="TextBox 16"/>
              <p:cNvSpPr txBox="1"/>
              <p:nvPr/>
            </p:nvSpPr>
            <p:spPr>
              <a:xfrm>
                <a:off x="2728114" y="5991825"/>
                <a:ext cx="52803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𝐺</m:t>
                          </m:r>
                        </m:e>
                        <m:sub>
                          <m:r>
                            <a:rPr lang="en-US" b="0" i="1" smtClean="0">
                              <a:solidFill>
                                <a:schemeClr val="bg1"/>
                              </a:solidFill>
                              <a:latin typeface="Cambria Math" panose="02040503050406030204" pitchFamily="18" charset="0"/>
                            </a:rPr>
                            <m:t>0</m:t>
                          </m:r>
                        </m:sub>
                      </m:sSub>
                    </m:oMath>
                  </m:oMathPara>
                </a14:m>
                <a:endParaRPr lang="en-US" dirty="0">
                  <a:solidFill>
                    <a:schemeClr val="bg1"/>
                  </a:solidFill>
                </a:endParaRPr>
              </a:p>
            </p:txBody>
          </p:sp>
        </mc:Choice>
        <mc:Fallback xmlns="">
          <p:sp>
            <p:nvSpPr>
              <p:cNvPr id="17" name="TextBox 16"/>
              <p:cNvSpPr txBox="1">
                <a:spLocks noRot="1" noChangeAspect="1" noMove="1" noResize="1" noEditPoints="1" noAdjustHandles="1" noChangeArrowheads="1" noChangeShapeType="1" noTextEdit="1"/>
              </p:cNvSpPr>
              <p:nvPr/>
            </p:nvSpPr>
            <p:spPr>
              <a:xfrm>
                <a:off x="2728114" y="5991825"/>
                <a:ext cx="528034" cy="369332"/>
              </a:xfrm>
              <a:prstGeom prst="rect">
                <a:avLst/>
              </a:prstGeom>
              <a:blipFill rotWithShape="0">
                <a:blip r:embed="rId7"/>
                <a:stretch>
                  <a:fillRect b="-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5814070" y="5993973"/>
                <a:ext cx="52803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𝐺</m:t>
                          </m:r>
                        </m:e>
                        <m:sub>
                          <m:r>
                            <a:rPr lang="en-US" b="0" i="1" smtClean="0">
                              <a:solidFill>
                                <a:schemeClr val="bg1"/>
                              </a:solidFill>
                              <a:latin typeface="Cambria Math" panose="02040503050406030204" pitchFamily="18" charset="0"/>
                            </a:rPr>
                            <m:t>2</m:t>
                          </m:r>
                        </m:sub>
                      </m:sSub>
                    </m:oMath>
                  </m:oMathPara>
                </a14:m>
                <a:endParaRPr lang="en-US" dirty="0">
                  <a:solidFill>
                    <a:schemeClr val="bg1"/>
                  </a:solidFill>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5814070" y="5993973"/>
                <a:ext cx="528034" cy="369332"/>
              </a:xfrm>
              <a:prstGeom prst="rect">
                <a:avLst/>
              </a:prstGeom>
              <a:blipFill rotWithShape="0">
                <a:blip r:embed="rId8"/>
                <a:stretch>
                  <a:fillRect b="-163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7260141" y="5999253"/>
                <a:ext cx="52803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𝐺</m:t>
                          </m:r>
                        </m:e>
                        <m:sub>
                          <m:r>
                            <a:rPr lang="en-US" b="0" i="1" smtClean="0">
                              <a:solidFill>
                                <a:schemeClr val="bg1"/>
                              </a:solidFill>
                              <a:latin typeface="Cambria Math" panose="02040503050406030204" pitchFamily="18" charset="0"/>
                            </a:rPr>
                            <m:t>3</m:t>
                          </m:r>
                        </m:sub>
                      </m:sSub>
                    </m:oMath>
                  </m:oMathPara>
                </a14:m>
                <a:endParaRPr lang="en-US" dirty="0">
                  <a:solidFill>
                    <a:schemeClr val="bg1"/>
                  </a:solidFill>
                </a:endParaRPr>
              </a:p>
            </p:txBody>
          </p:sp>
        </mc:Choice>
        <mc:Fallback xmlns="">
          <p:sp>
            <p:nvSpPr>
              <p:cNvPr id="21" name="TextBox 20"/>
              <p:cNvSpPr txBox="1">
                <a:spLocks noRot="1" noChangeAspect="1" noMove="1" noResize="1" noEditPoints="1" noAdjustHandles="1" noChangeArrowheads="1" noChangeShapeType="1" noTextEdit="1"/>
              </p:cNvSpPr>
              <p:nvPr/>
            </p:nvSpPr>
            <p:spPr>
              <a:xfrm>
                <a:off x="7260141" y="5999253"/>
                <a:ext cx="528034" cy="369332"/>
              </a:xfrm>
              <a:prstGeom prst="rect">
                <a:avLst/>
              </a:prstGeom>
              <a:blipFill rotWithShape="0">
                <a:blip r:embed="rId9"/>
                <a:stretch>
                  <a:fillRect b="-163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8752883" y="5993973"/>
                <a:ext cx="52803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𝐺</m:t>
                          </m:r>
                        </m:e>
                        <m:sub>
                          <m:r>
                            <a:rPr lang="en-US" b="0" i="1" smtClean="0">
                              <a:solidFill>
                                <a:schemeClr val="bg1"/>
                              </a:solidFill>
                              <a:latin typeface="Cambria Math" panose="02040503050406030204" pitchFamily="18" charset="0"/>
                            </a:rPr>
                            <m:t>4</m:t>
                          </m:r>
                        </m:sub>
                      </m:sSub>
                    </m:oMath>
                  </m:oMathPara>
                </a14:m>
                <a:endParaRPr lang="en-US" dirty="0">
                  <a:solidFill>
                    <a:schemeClr val="bg1"/>
                  </a:solidFill>
                </a:endParaRPr>
              </a:p>
            </p:txBody>
          </p:sp>
        </mc:Choice>
        <mc:Fallback xmlns="">
          <p:sp>
            <p:nvSpPr>
              <p:cNvPr id="22" name="TextBox 21"/>
              <p:cNvSpPr txBox="1">
                <a:spLocks noRot="1" noChangeAspect="1" noMove="1" noResize="1" noEditPoints="1" noAdjustHandles="1" noChangeArrowheads="1" noChangeShapeType="1" noTextEdit="1"/>
              </p:cNvSpPr>
              <p:nvPr/>
            </p:nvSpPr>
            <p:spPr>
              <a:xfrm>
                <a:off x="8752883" y="5993973"/>
                <a:ext cx="528034" cy="369332"/>
              </a:xfrm>
              <a:prstGeom prst="rect">
                <a:avLst/>
              </a:prstGeom>
              <a:blipFill rotWithShape="0">
                <a:blip r:embed="rId10"/>
                <a:stretch>
                  <a:fillRect b="-163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4289126" y="5993973"/>
                <a:ext cx="52803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𝐺</m:t>
                          </m:r>
                        </m:e>
                        <m:sub>
                          <m:r>
                            <a:rPr lang="en-US" b="0" i="1" smtClean="0">
                              <a:solidFill>
                                <a:schemeClr val="bg1"/>
                              </a:solidFill>
                              <a:latin typeface="Cambria Math" panose="02040503050406030204" pitchFamily="18" charset="0"/>
                            </a:rPr>
                            <m:t>1</m:t>
                          </m:r>
                        </m:sub>
                      </m:sSub>
                    </m:oMath>
                  </m:oMathPara>
                </a14:m>
                <a:endParaRPr lang="en-US" dirty="0">
                  <a:solidFill>
                    <a:schemeClr val="bg1"/>
                  </a:solidFill>
                </a:endParaRPr>
              </a:p>
            </p:txBody>
          </p:sp>
        </mc:Choice>
        <mc:Fallback xmlns="">
          <p:sp>
            <p:nvSpPr>
              <p:cNvPr id="23" name="TextBox 22"/>
              <p:cNvSpPr txBox="1">
                <a:spLocks noRot="1" noChangeAspect="1" noMove="1" noResize="1" noEditPoints="1" noAdjustHandles="1" noChangeArrowheads="1" noChangeShapeType="1" noTextEdit="1"/>
              </p:cNvSpPr>
              <p:nvPr/>
            </p:nvSpPr>
            <p:spPr>
              <a:xfrm>
                <a:off x="4289126" y="5993973"/>
                <a:ext cx="528034" cy="369332"/>
              </a:xfrm>
              <a:prstGeom prst="rect">
                <a:avLst/>
              </a:prstGeom>
              <a:blipFill rotWithShape="0">
                <a:blip r:embed="rId11"/>
                <a:stretch>
                  <a:fillRect b="-1639"/>
                </a:stretch>
              </a:blipFill>
            </p:spPr>
            <p:txBody>
              <a:bodyPr/>
              <a:lstStyle/>
              <a:p>
                <a:r>
                  <a:rPr lang="en-US">
                    <a:noFill/>
                  </a:rPr>
                  <a:t> </a:t>
                </a:r>
              </a:p>
            </p:txBody>
          </p:sp>
        </mc:Fallback>
      </mc:AlternateContent>
      <p:cxnSp>
        <p:nvCxnSpPr>
          <p:cNvPr id="26" name="Straight Arrow Connector 25"/>
          <p:cNvCxnSpPr/>
          <p:nvPr/>
        </p:nvCxnSpPr>
        <p:spPr>
          <a:xfrm flipV="1">
            <a:off x="2470279" y="4422410"/>
            <a:ext cx="6687582" cy="33852"/>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28" name="Straight Arrow Connector 27"/>
          <p:cNvCxnSpPr/>
          <p:nvPr/>
        </p:nvCxnSpPr>
        <p:spPr>
          <a:xfrm>
            <a:off x="2469297" y="4749887"/>
            <a:ext cx="5790824" cy="1011"/>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31" name="Straight Arrow Connector 30"/>
          <p:cNvCxnSpPr/>
          <p:nvPr/>
        </p:nvCxnSpPr>
        <p:spPr>
          <a:xfrm flipV="1">
            <a:off x="8260121" y="4585478"/>
            <a:ext cx="0" cy="8601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4" name="TextBox 33"/>
              <p:cNvSpPr txBox="1"/>
              <p:nvPr/>
            </p:nvSpPr>
            <p:spPr>
              <a:xfrm>
                <a:off x="2333101" y="4095254"/>
                <a:ext cx="52803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1" i="1" smtClean="0">
                              <a:solidFill>
                                <a:srgbClr val="FF0000"/>
                              </a:solidFill>
                              <a:latin typeface="Cambria Math" panose="02040503050406030204" pitchFamily="18" charset="0"/>
                            </a:rPr>
                          </m:ctrlPr>
                        </m:sSubPr>
                        <m:e>
                          <m:r>
                            <a:rPr lang="en-US" b="1" i="1" smtClean="0">
                              <a:solidFill>
                                <a:srgbClr val="FF0000"/>
                              </a:solidFill>
                              <a:latin typeface="Cambria Math" panose="02040503050406030204" pitchFamily="18" charset="0"/>
                            </a:rPr>
                            <m:t>𝑴</m:t>
                          </m:r>
                        </m:e>
                        <m:sub>
                          <m:r>
                            <a:rPr lang="en-US" b="1" i="1" smtClean="0">
                              <a:solidFill>
                                <a:srgbClr val="FF0000"/>
                              </a:solidFill>
                              <a:latin typeface="Cambria Math" panose="02040503050406030204" pitchFamily="18" charset="0"/>
                            </a:rPr>
                            <m:t>𝟏</m:t>
                          </m:r>
                        </m:sub>
                      </m:sSub>
                    </m:oMath>
                  </m:oMathPara>
                </a14:m>
                <a:endParaRPr lang="en-US" b="1" dirty="0">
                  <a:solidFill>
                    <a:schemeClr val="bg1"/>
                  </a:solidFill>
                </a:endParaRPr>
              </a:p>
            </p:txBody>
          </p:sp>
        </mc:Choice>
        <mc:Fallback xmlns="">
          <p:sp>
            <p:nvSpPr>
              <p:cNvPr id="34" name="TextBox 33"/>
              <p:cNvSpPr txBox="1">
                <a:spLocks noRot="1" noChangeAspect="1" noMove="1" noResize="1" noEditPoints="1" noAdjustHandles="1" noChangeArrowheads="1" noChangeShapeType="1" noTextEdit="1"/>
              </p:cNvSpPr>
              <p:nvPr/>
            </p:nvSpPr>
            <p:spPr>
              <a:xfrm>
                <a:off x="2333101" y="4095254"/>
                <a:ext cx="528034" cy="369332"/>
              </a:xfrm>
              <a:prstGeom prst="rect">
                <a:avLst/>
              </a:prstGeom>
              <a:blipFill rotWithShape="0">
                <a:blip r:embed="rId12"/>
                <a:stretch>
                  <a:fillRect b="-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Box 34"/>
              <p:cNvSpPr txBox="1"/>
              <p:nvPr/>
            </p:nvSpPr>
            <p:spPr>
              <a:xfrm>
                <a:off x="2333101" y="4710466"/>
                <a:ext cx="52803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1" i="1" smtClean="0">
                              <a:solidFill>
                                <a:srgbClr val="FF0000"/>
                              </a:solidFill>
                              <a:latin typeface="Cambria Math" panose="02040503050406030204" pitchFamily="18" charset="0"/>
                            </a:rPr>
                          </m:ctrlPr>
                        </m:sSubPr>
                        <m:e>
                          <m:r>
                            <a:rPr lang="en-US" b="1" i="1" smtClean="0">
                              <a:solidFill>
                                <a:srgbClr val="FF0000"/>
                              </a:solidFill>
                              <a:latin typeface="Cambria Math" panose="02040503050406030204" pitchFamily="18" charset="0"/>
                            </a:rPr>
                            <m:t>𝑴</m:t>
                          </m:r>
                        </m:e>
                        <m:sub>
                          <m:r>
                            <a:rPr lang="en-US" b="1" i="1" smtClean="0">
                              <a:solidFill>
                                <a:srgbClr val="FF0000"/>
                              </a:solidFill>
                              <a:latin typeface="Cambria Math" panose="02040503050406030204" pitchFamily="18" charset="0"/>
                            </a:rPr>
                            <m:t>𝟐</m:t>
                          </m:r>
                        </m:sub>
                      </m:sSub>
                    </m:oMath>
                  </m:oMathPara>
                </a14:m>
                <a:endParaRPr lang="en-US" b="1" dirty="0">
                  <a:solidFill>
                    <a:schemeClr val="bg1"/>
                  </a:solidFill>
                </a:endParaRPr>
              </a:p>
            </p:txBody>
          </p:sp>
        </mc:Choice>
        <mc:Fallback xmlns="">
          <p:sp>
            <p:nvSpPr>
              <p:cNvPr id="35" name="TextBox 34"/>
              <p:cNvSpPr txBox="1">
                <a:spLocks noRot="1" noChangeAspect="1" noMove="1" noResize="1" noEditPoints="1" noAdjustHandles="1" noChangeArrowheads="1" noChangeShapeType="1" noTextEdit="1"/>
              </p:cNvSpPr>
              <p:nvPr/>
            </p:nvSpPr>
            <p:spPr>
              <a:xfrm>
                <a:off x="2333101" y="4710466"/>
                <a:ext cx="528034" cy="369332"/>
              </a:xfrm>
              <a:prstGeom prst="rect">
                <a:avLst/>
              </a:prstGeom>
              <a:blipFill rotWithShape="0">
                <a:blip r:embed="rId13"/>
                <a:stretch>
                  <a:fillRect b="-3333"/>
                </a:stretch>
              </a:blipFill>
            </p:spPr>
            <p:txBody>
              <a:bodyPr/>
              <a:lstStyle/>
              <a:p>
                <a:r>
                  <a:rPr lang="en-US">
                    <a:noFill/>
                  </a:rPr>
                  <a:t> </a:t>
                </a:r>
              </a:p>
            </p:txBody>
          </p:sp>
        </mc:Fallback>
      </mc:AlternateContent>
      <p:cxnSp>
        <p:nvCxnSpPr>
          <p:cNvPr id="37" name="Straight Arrow Connector 36"/>
          <p:cNvCxnSpPr/>
          <p:nvPr/>
        </p:nvCxnSpPr>
        <p:spPr>
          <a:xfrm flipV="1">
            <a:off x="6788195" y="4811646"/>
            <a:ext cx="0" cy="8601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V="1">
            <a:off x="5316269" y="4895132"/>
            <a:ext cx="0" cy="8601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H="1" flipV="1">
            <a:off x="3837904" y="4811646"/>
            <a:ext cx="6439" cy="10973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1" name="TextBox 40"/>
              <p:cNvSpPr txBox="1"/>
              <p:nvPr/>
            </p:nvSpPr>
            <p:spPr>
              <a:xfrm>
                <a:off x="9427335" y="4081589"/>
                <a:ext cx="109470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𝑤</m:t>
                      </m:r>
                      <m:r>
                        <a:rPr lang="en-US" i="1" dirty="0" smtClean="0">
                          <a:latin typeface="Cambria Math" panose="02040503050406030204" pitchFamily="18" charset="0"/>
                        </a:rPr>
                        <m:t>(</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𝑀</m:t>
                          </m:r>
                        </m:e>
                        <m:sub>
                          <m:r>
                            <a:rPr lang="en-US" b="0" i="1" dirty="0" smtClean="0">
                              <a:latin typeface="Cambria Math" panose="02040503050406030204" pitchFamily="18" charset="0"/>
                            </a:rPr>
                            <m:t>1</m:t>
                          </m:r>
                        </m:sub>
                      </m:sSub>
                      <m:r>
                        <a:rPr lang="en-US" i="1" dirty="0" smtClean="0">
                          <a:latin typeface="Cambria Math" panose="02040503050406030204" pitchFamily="18" charset="0"/>
                        </a:rPr>
                        <m:t>)</m:t>
                      </m:r>
                    </m:oMath>
                  </m:oMathPara>
                </a14:m>
                <a:endParaRPr lang="en-US" dirty="0"/>
              </a:p>
            </p:txBody>
          </p:sp>
        </mc:Choice>
        <mc:Fallback xmlns="">
          <p:sp>
            <p:nvSpPr>
              <p:cNvPr id="41" name="TextBox 40"/>
              <p:cNvSpPr txBox="1">
                <a:spLocks noRot="1" noChangeAspect="1" noMove="1" noResize="1" noEditPoints="1" noAdjustHandles="1" noChangeArrowheads="1" noChangeShapeType="1" noTextEdit="1"/>
              </p:cNvSpPr>
              <p:nvPr/>
            </p:nvSpPr>
            <p:spPr>
              <a:xfrm>
                <a:off x="9427335" y="4081589"/>
                <a:ext cx="1094704" cy="369332"/>
              </a:xfrm>
              <a:prstGeom prst="rect">
                <a:avLst/>
              </a:prstGeom>
              <a:blipFill rotWithShape="0">
                <a:blip r:embed="rId14"/>
                <a:stretch>
                  <a:fillRect b="-1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TextBox 41"/>
              <p:cNvSpPr txBox="1"/>
              <p:nvPr/>
            </p:nvSpPr>
            <p:spPr>
              <a:xfrm>
                <a:off x="9427335" y="4756174"/>
                <a:ext cx="109470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𝑤</m:t>
                      </m:r>
                      <m:r>
                        <a:rPr lang="en-US" i="1" dirty="0" smtClean="0">
                          <a:latin typeface="Cambria Math" panose="02040503050406030204" pitchFamily="18" charset="0"/>
                        </a:rPr>
                        <m:t>(</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𝑀</m:t>
                          </m:r>
                        </m:e>
                        <m:sub>
                          <m:r>
                            <a:rPr lang="en-US" b="0" i="1" dirty="0" smtClean="0">
                              <a:latin typeface="Cambria Math" panose="02040503050406030204" pitchFamily="18" charset="0"/>
                            </a:rPr>
                            <m:t>2</m:t>
                          </m:r>
                        </m:sub>
                      </m:sSub>
                      <m:r>
                        <a:rPr lang="en-US" i="1" dirty="0" smtClean="0">
                          <a:latin typeface="Cambria Math" panose="02040503050406030204" pitchFamily="18" charset="0"/>
                        </a:rPr>
                        <m:t>)</m:t>
                      </m:r>
                    </m:oMath>
                  </m:oMathPara>
                </a14:m>
                <a:endParaRPr lang="en-US" dirty="0"/>
              </a:p>
            </p:txBody>
          </p:sp>
        </mc:Choice>
        <mc:Fallback xmlns="">
          <p:sp>
            <p:nvSpPr>
              <p:cNvPr id="42" name="TextBox 41"/>
              <p:cNvSpPr txBox="1">
                <a:spLocks noRot="1" noChangeAspect="1" noMove="1" noResize="1" noEditPoints="1" noAdjustHandles="1" noChangeArrowheads="1" noChangeShapeType="1" noTextEdit="1"/>
              </p:cNvSpPr>
              <p:nvPr/>
            </p:nvSpPr>
            <p:spPr>
              <a:xfrm>
                <a:off x="9427335" y="4756174"/>
                <a:ext cx="1094704" cy="369332"/>
              </a:xfrm>
              <a:prstGeom prst="rect">
                <a:avLst/>
              </a:prstGeom>
              <a:blipFill rotWithShape="0">
                <a:blip r:embed="rId15"/>
                <a:stretch>
                  <a:fillRect b="-163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TextBox 42"/>
              <p:cNvSpPr txBox="1"/>
              <p:nvPr/>
            </p:nvSpPr>
            <p:spPr>
              <a:xfrm>
                <a:off x="9732046" y="4407901"/>
                <a:ext cx="38504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m:t>
                      </m:r>
                    </m:oMath>
                  </m:oMathPara>
                </a14:m>
                <a:endParaRPr lang="en-US" dirty="0"/>
              </a:p>
            </p:txBody>
          </p:sp>
        </mc:Choice>
        <mc:Fallback xmlns="">
          <p:sp>
            <p:nvSpPr>
              <p:cNvPr id="43" name="TextBox 42"/>
              <p:cNvSpPr txBox="1">
                <a:spLocks noRot="1" noChangeAspect="1" noMove="1" noResize="1" noEditPoints="1" noAdjustHandles="1" noChangeArrowheads="1" noChangeShapeType="1" noTextEdit="1"/>
              </p:cNvSpPr>
              <p:nvPr/>
            </p:nvSpPr>
            <p:spPr>
              <a:xfrm>
                <a:off x="9732046" y="4407901"/>
                <a:ext cx="385042" cy="369332"/>
              </a:xfrm>
              <a:prstGeom prst="rect">
                <a:avLst/>
              </a:prstGeom>
              <a:blipFill rotWithShape="0">
                <a:blip r:embed="rId1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4556801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Correctness of construction (cont.)</a:t>
            </a:r>
            <a:br>
              <a:rPr lang="en-US" dirty="0"/>
            </a:br>
            <a:endParaRPr lang="he-IL"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592924" y="1905001"/>
                <a:ext cx="8911687" cy="4740348"/>
              </a:xfrm>
            </p:spPr>
            <p:txBody>
              <a:bodyPr/>
              <a:lstStyle/>
              <a:p>
                <a:pPr marL="0" indent="0" algn="l">
                  <a:buNone/>
                </a:pPr>
                <a:r>
                  <a:rPr lang="en-US" u="sng" dirty="0"/>
                  <a:t>Proof</a:t>
                </a:r>
                <a:r>
                  <a:rPr lang="en-US" dirty="0"/>
                  <a:t>: We have that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m:t>
                        </m:r>
                        <m:r>
                          <a:rPr lang="en-US" i="1">
                            <a:latin typeface="Cambria Math" panose="02040503050406030204" pitchFamily="18" charset="0"/>
                          </a:rPr>
                          <m:t>𝑗</m:t>
                        </m:r>
                        <m:r>
                          <a:rPr lang="en-US" i="1">
                            <a:latin typeface="Cambria Math" panose="02040503050406030204" pitchFamily="18" charset="0"/>
                          </a:rPr>
                          <m:t>&lt;</m:t>
                        </m:r>
                        <m:r>
                          <a:rPr lang="en-US" i="1">
                            <a:latin typeface="Cambria Math" panose="02040503050406030204" pitchFamily="18" charset="0"/>
                          </a:rPr>
                          <m:t>𝑖</m:t>
                        </m:r>
                        <m:r>
                          <a:rPr lang="en-US" i="1">
                            <a:latin typeface="Cambria Math" panose="02040503050406030204" pitchFamily="18" charset="0"/>
                          </a:rPr>
                          <m:t>−</m:t>
                        </m:r>
                        <m:r>
                          <a:rPr lang="en-US" i="1">
                            <a:latin typeface="Cambria Math" panose="02040503050406030204" pitchFamily="18" charset="0"/>
                          </a:rPr>
                          <m:t>1</m:t>
                        </m:r>
                        <m:r>
                          <a:rPr lang="en-US" i="1">
                            <a:latin typeface="Cambria Math" panose="02040503050406030204" pitchFamily="18" charset="0"/>
                          </a:rPr>
                          <m:t>.  </m:t>
                        </m:r>
                        <m:r>
                          <a:rPr lang="en-US" i="1">
                            <a:latin typeface="Cambria Math" panose="02040503050406030204" pitchFamily="18" charset="0"/>
                          </a:rPr>
                          <m:t>𝑤</m:t>
                        </m:r>
                      </m:e>
                      <m:sub>
                        <m:r>
                          <a:rPr lang="en-US" i="1">
                            <a:latin typeface="Cambria Math" panose="02040503050406030204" pitchFamily="18" charset="0"/>
                          </a:rPr>
                          <m:t>𝑗</m:t>
                        </m:r>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𝑀</m:t>
                            </m:r>
                          </m:e>
                          <m:sub>
                            <m:r>
                              <a:rPr lang="en-US" i="1">
                                <a:latin typeface="Cambria Math" panose="02040503050406030204" pitchFamily="18" charset="0"/>
                              </a:rPr>
                              <m:t>1</m:t>
                            </m:r>
                          </m:sub>
                        </m:sSub>
                      </m:e>
                    </m:d>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rPr>
                          <m:t>𝑗</m:t>
                        </m:r>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𝑀</m:t>
                            </m:r>
                          </m:e>
                          <m:sub>
                            <m:r>
                              <a:rPr lang="en-US" i="1">
                                <a:latin typeface="Cambria Math" panose="02040503050406030204" pitchFamily="18" charset="0"/>
                              </a:rPr>
                              <m:t>2</m:t>
                            </m:r>
                          </m:sub>
                        </m:sSub>
                      </m:e>
                    </m:d>
                  </m:oMath>
                </a14:m>
                <a:r>
                  <a:rPr lang="en-US" dirty="0"/>
                  <a:t> (</a:t>
                </a:r>
                <a:r>
                  <a:rPr lang="en-US" dirty="0">
                    <a:solidFill>
                      <a:srgbClr val="FF0000"/>
                    </a:solidFill>
                  </a:rPr>
                  <a:t>The Equality</a:t>
                </a:r>
                <a:r>
                  <a:rPr lang="en-US" dirty="0"/>
                  <a:t>)</a:t>
                </a:r>
              </a:p>
              <a:p>
                <a:pPr marL="0" indent="0" algn="l">
                  <a:buNone/>
                </a:pPr>
                <a:r>
                  <a:rPr lang="en-US" dirty="0"/>
                  <a:t>Since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𝐺</m:t>
                        </m:r>
                      </m:e>
                      <m:sub>
                        <m:r>
                          <a:rPr lang="en-US" i="1">
                            <a:latin typeface="Cambria Math" panose="02040503050406030204" pitchFamily="18" charset="0"/>
                          </a:rPr>
                          <m:t>𝑖</m:t>
                        </m:r>
                      </m:sub>
                    </m:sSub>
                  </m:oMath>
                </a14:m>
                <a:r>
                  <a:rPr lang="en-US" dirty="0"/>
                  <a:t> is the union of minimum weight PMs in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𝐺</m:t>
                        </m:r>
                      </m:e>
                      <m:sub>
                        <m:r>
                          <a:rPr lang="en-US" i="1">
                            <a:latin typeface="Cambria Math" panose="02040503050406030204" pitchFamily="18" charset="0"/>
                          </a:rPr>
                          <m:t>𝑖</m:t>
                        </m:r>
                        <m:r>
                          <a:rPr lang="en-US" i="1">
                            <a:latin typeface="Cambria Math" panose="02040503050406030204" pitchFamily="18" charset="0"/>
                          </a:rPr>
                          <m:t>−</m:t>
                        </m:r>
                        <m:r>
                          <a:rPr lang="en-US" i="1">
                            <a:latin typeface="Cambria Math" panose="02040503050406030204" pitchFamily="18" charset="0"/>
                          </a:rPr>
                          <m:t>1</m:t>
                        </m:r>
                      </m:sub>
                    </m:sSub>
                  </m:oMath>
                </a14:m>
                <a:r>
                  <a:rPr lang="en-US" dirty="0"/>
                  <a:t> with respect to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rPr>
                          <m:t>𝑖</m:t>
                        </m:r>
                        <m:r>
                          <a:rPr lang="en-US" i="1">
                            <a:latin typeface="Cambria Math" panose="02040503050406030204" pitchFamily="18" charset="0"/>
                          </a:rPr>
                          <m:t>−</m:t>
                        </m:r>
                        <m:r>
                          <a:rPr lang="en-US" i="1">
                            <a:latin typeface="Cambria Math" panose="02040503050406030204" pitchFamily="18" charset="0"/>
                          </a:rPr>
                          <m:t>1</m:t>
                        </m:r>
                      </m:sub>
                    </m:sSub>
                  </m:oMath>
                </a14:m>
                <a:r>
                  <a:rPr lang="en-US" dirty="0"/>
                  <a:t> </a:t>
                </a:r>
                <a:r>
                  <a:rPr lang="en-US" dirty="0" smtClean="0"/>
                  <a:t>,and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𝑀</m:t>
                        </m:r>
                      </m:e>
                      <m:sub>
                        <m:r>
                          <a:rPr lang="en-US" i="1">
                            <a:latin typeface="Cambria Math" panose="02040503050406030204" pitchFamily="18" charset="0"/>
                          </a:rPr>
                          <m:t>2</m:t>
                        </m:r>
                      </m:sub>
                    </m:sSub>
                  </m:oMath>
                </a14:m>
                <a:r>
                  <a:rPr lang="en-US" dirty="0"/>
                  <a:t> is not in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𝐺</m:t>
                        </m:r>
                      </m:e>
                      <m:sub>
                        <m:r>
                          <a:rPr lang="en-US" i="1">
                            <a:latin typeface="Cambria Math" panose="02040503050406030204" pitchFamily="18" charset="0"/>
                          </a:rPr>
                          <m:t>𝑖</m:t>
                        </m:r>
                      </m:sub>
                    </m:sSub>
                  </m:oMath>
                </a14:m>
                <a:r>
                  <a:rPr lang="en-US" dirty="0"/>
                  <a:t>,</a:t>
                </a:r>
              </a:p>
              <a:p>
                <a:pPr marL="0" indent="0" algn="l">
                  <a:buNone/>
                </a:pPr>
                <a:r>
                  <a:rPr lang="en-US" dirty="0"/>
                  <a:t> </a:t>
                </a:r>
                <a14:m>
                  <m:oMath xmlns:m="http://schemas.openxmlformats.org/officeDocument/2006/math">
                    <m:sSub>
                      <m:sSubPr>
                        <m:ctrlPr>
                          <a:rPr lang="en-US" b="1" i="1">
                            <a:latin typeface="Cambria Math" panose="02040503050406030204" pitchFamily="18" charset="0"/>
                          </a:rPr>
                        </m:ctrlPr>
                      </m:sSubPr>
                      <m:e>
                        <m:r>
                          <a:rPr lang="en-US" b="1" i="1">
                            <a:latin typeface="Cambria Math" panose="02040503050406030204" pitchFamily="18" charset="0"/>
                          </a:rPr>
                          <m:t>𝑴</m:t>
                        </m:r>
                      </m:e>
                      <m:sub>
                        <m:r>
                          <a:rPr lang="en-US" b="1" i="1">
                            <a:latin typeface="Cambria Math" panose="02040503050406030204" pitchFamily="18" charset="0"/>
                          </a:rPr>
                          <m:t>𝟐</m:t>
                        </m:r>
                      </m:sub>
                    </m:sSub>
                  </m:oMath>
                </a14:m>
                <a:r>
                  <a:rPr lang="en-US" b="1" dirty="0"/>
                  <a:t> is not of minimal weight according to </a:t>
                </a:r>
                <a14:m>
                  <m:oMath xmlns:m="http://schemas.openxmlformats.org/officeDocument/2006/math">
                    <m:sSub>
                      <m:sSubPr>
                        <m:ctrlPr>
                          <a:rPr lang="en-US" b="1" i="1">
                            <a:latin typeface="Cambria Math" panose="02040503050406030204" pitchFamily="18" charset="0"/>
                          </a:rPr>
                        </m:ctrlPr>
                      </m:sSubPr>
                      <m:e>
                        <m:r>
                          <a:rPr lang="en-US" b="1" i="1">
                            <a:latin typeface="Cambria Math" panose="02040503050406030204" pitchFamily="18" charset="0"/>
                          </a:rPr>
                          <m:t>𝒘</m:t>
                        </m:r>
                      </m:e>
                      <m:sub>
                        <m:r>
                          <a:rPr lang="en-US" b="1" i="1">
                            <a:latin typeface="Cambria Math" panose="02040503050406030204" pitchFamily="18" charset="0"/>
                          </a:rPr>
                          <m:t>𝒊</m:t>
                        </m:r>
                        <m:r>
                          <a:rPr lang="en-US" b="1" i="1">
                            <a:latin typeface="Cambria Math" panose="02040503050406030204" pitchFamily="18" charset="0"/>
                          </a:rPr>
                          <m:t>−</m:t>
                        </m:r>
                        <m:r>
                          <a:rPr lang="en-US" b="1" i="1">
                            <a:latin typeface="Cambria Math" panose="02040503050406030204" pitchFamily="18" charset="0"/>
                          </a:rPr>
                          <m:t>𝟏</m:t>
                        </m:r>
                      </m:sub>
                    </m:sSub>
                  </m:oMath>
                </a14:m>
                <a:r>
                  <a:rPr lang="en-US" b="1" dirty="0"/>
                  <a:t>.</a:t>
                </a:r>
              </a:p>
              <a:p>
                <a:pPr marL="0" indent="0" algn="l">
                  <a:buNone/>
                </a:pPr>
                <a:endParaRPr lang="he-IL" dirty="0" smtClean="0"/>
              </a:p>
              <a:p>
                <a:pPr marL="0" indent="0" algn="l">
                  <a:buNone/>
                </a:pPr>
                <a:r>
                  <a:rPr lang="en-US" dirty="0" smtClean="0"/>
                  <a:t>But</a:t>
                </a:r>
                <a:r>
                  <a:rPr lang="en-US" dirty="0"/>
                  <a:t>, Corollary 3.3 implies that the derived graph contains only minimal PMs, hence</a:t>
                </a:r>
              </a:p>
              <a:p>
                <a:pPr marL="0" indent="0" algn="l">
                  <a:buNone/>
                </a:pPr>
                <a:r>
                  <a:rPr lang="en-US" dirty="0"/>
                  <a:t> </a:t>
                </a:r>
                <a14:m>
                  <m:oMath xmlns:m="http://schemas.openxmlformats.org/officeDocument/2006/math">
                    <m:sSub>
                      <m:sSubPr>
                        <m:ctrlPr>
                          <a:rPr lang="en-US" b="1" i="1">
                            <a:latin typeface="Cambria Math" panose="02040503050406030204" pitchFamily="18" charset="0"/>
                          </a:rPr>
                        </m:ctrlPr>
                      </m:sSubPr>
                      <m:e>
                        <m:r>
                          <a:rPr lang="en-US" b="1" i="1">
                            <a:latin typeface="Cambria Math" panose="02040503050406030204" pitchFamily="18" charset="0"/>
                          </a:rPr>
                          <m:t>𝑴</m:t>
                        </m:r>
                      </m:e>
                      <m:sub>
                        <m:r>
                          <a:rPr lang="en-US" b="1" i="1">
                            <a:latin typeface="Cambria Math" panose="02040503050406030204" pitchFamily="18" charset="0"/>
                          </a:rPr>
                          <m:t>𝟏</m:t>
                        </m:r>
                      </m:sub>
                    </m:sSub>
                  </m:oMath>
                </a14:m>
                <a:r>
                  <a:rPr lang="en-US" b="1" dirty="0"/>
                  <a:t> is of minimal weight according to </a:t>
                </a:r>
                <a14:m>
                  <m:oMath xmlns:m="http://schemas.openxmlformats.org/officeDocument/2006/math">
                    <m:sSub>
                      <m:sSubPr>
                        <m:ctrlPr>
                          <a:rPr lang="en-US" b="1" i="1">
                            <a:latin typeface="Cambria Math" panose="02040503050406030204" pitchFamily="18" charset="0"/>
                          </a:rPr>
                        </m:ctrlPr>
                      </m:sSubPr>
                      <m:e>
                        <m:r>
                          <a:rPr lang="en-US" b="1" i="1">
                            <a:latin typeface="Cambria Math" panose="02040503050406030204" pitchFamily="18" charset="0"/>
                          </a:rPr>
                          <m:t>𝒘</m:t>
                        </m:r>
                      </m:e>
                      <m:sub>
                        <m:r>
                          <a:rPr lang="en-US" b="1" i="1">
                            <a:latin typeface="Cambria Math" panose="02040503050406030204" pitchFamily="18" charset="0"/>
                          </a:rPr>
                          <m:t>𝒊</m:t>
                        </m:r>
                        <m:r>
                          <a:rPr lang="en-US" b="1" i="1">
                            <a:latin typeface="Cambria Math" panose="02040503050406030204" pitchFamily="18" charset="0"/>
                          </a:rPr>
                          <m:t>−</m:t>
                        </m:r>
                        <m:r>
                          <a:rPr lang="en-US" b="1" i="1">
                            <a:latin typeface="Cambria Math" panose="02040503050406030204" pitchFamily="18" charset="0"/>
                          </a:rPr>
                          <m:t>𝟏</m:t>
                        </m:r>
                      </m:sub>
                    </m:sSub>
                  </m:oMath>
                </a14:m>
                <a:r>
                  <a:rPr lang="en-US" dirty="0" smtClean="0"/>
                  <a:t>.</a:t>
                </a:r>
              </a:p>
              <a:p>
                <a:pPr marL="0" indent="0" algn="l">
                  <a:buNone/>
                </a:pPr>
                <a:endParaRPr lang="en-US" dirty="0"/>
              </a:p>
              <a:p>
                <a:pPr marL="0" indent="0" algn="l">
                  <a:buNone/>
                </a:pPr>
                <a:r>
                  <a:rPr lang="en-US" dirty="0"/>
                  <a:t>Hence we have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rPr>
                          <m:t>𝑖</m:t>
                        </m:r>
                        <m:r>
                          <a:rPr lang="en-US" i="1">
                            <a:latin typeface="Cambria Math" panose="02040503050406030204" pitchFamily="18" charset="0"/>
                          </a:rPr>
                          <m:t>−</m:t>
                        </m:r>
                        <m:r>
                          <a:rPr lang="en-US" i="1">
                            <a:latin typeface="Cambria Math" panose="02040503050406030204" pitchFamily="18" charset="0"/>
                          </a:rPr>
                          <m:t>1</m:t>
                        </m:r>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m:rPr>
                                <m:sty m:val="p"/>
                              </m:rPr>
                              <a:rPr lang="en-US">
                                <a:latin typeface="Cambria Math" panose="02040503050406030204" pitchFamily="18" charset="0"/>
                              </a:rPr>
                              <m:t>M</m:t>
                            </m:r>
                          </m:e>
                          <m:sub>
                            <m:r>
                              <a:rPr lang="en-US">
                                <a:latin typeface="Cambria Math" panose="02040503050406030204" pitchFamily="18" charset="0"/>
                              </a:rPr>
                              <m:t>1</m:t>
                            </m:r>
                          </m:sub>
                        </m:sSub>
                      </m:e>
                    </m:d>
                    <m:r>
                      <a:rPr lang="en-US">
                        <a:latin typeface="Cambria Math" panose="02040503050406030204" pitchFamily="18" charset="0"/>
                      </a:rPr>
                      <m:t>&lt;</m:t>
                    </m:r>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rPr>
                          <m:t>𝑖</m:t>
                        </m:r>
                        <m:r>
                          <a:rPr lang="en-US" i="1">
                            <a:latin typeface="Cambria Math" panose="02040503050406030204" pitchFamily="18" charset="0"/>
                          </a:rPr>
                          <m:t>−</m:t>
                        </m:r>
                        <m:r>
                          <a:rPr lang="en-US" i="1">
                            <a:latin typeface="Cambria Math" panose="02040503050406030204" pitchFamily="18" charset="0"/>
                          </a:rPr>
                          <m:t>1</m:t>
                        </m:r>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𝑀</m:t>
                            </m:r>
                          </m:e>
                          <m:sub>
                            <m:r>
                              <a:rPr lang="en-US" i="1">
                                <a:latin typeface="Cambria Math" panose="02040503050406030204" pitchFamily="18" charset="0"/>
                              </a:rPr>
                              <m:t>2</m:t>
                            </m:r>
                          </m:sub>
                        </m:sSub>
                      </m:e>
                    </m:d>
                  </m:oMath>
                </a14:m>
                <a:r>
                  <a:rPr lang="en-US" dirty="0"/>
                  <a:t>, and from the previous claim, </a:t>
                </a:r>
                <a14:m>
                  <m:oMath xmlns:m="http://schemas.openxmlformats.org/officeDocument/2006/math">
                    <m:r>
                      <a:rPr lang="en-US" i="1">
                        <a:latin typeface="Cambria Math" panose="02040503050406030204" pitchFamily="18" charset="0"/>
                      </a:rPr>
                      <m:t>𝑤</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𝑀</m:t>
                            </m:r>
                          </m:e>
                          <m:sub>
                            <m:r>
                              <a:rPr lang="en-US" i="1">
                                <a:latin typeface="Cambria Math" panose="02040503050406030204" pitchFamily="18" charset="0"/>
                              </a:rPr>
                              <m:t>1</m:t>
                            </m:r>
                          </m:sub>
                        </m:sSub>
                      </m:e>
                    </m:d>
                    <m:r>
                      <a:rPr lang="en-US" i="1">
                        <a:latin typeface="Cambria Math" panose="02040503050406030204" pitchFamily="18" charset="0"/>
                      </a:rPr>
                      <m:t>&lt;</m:t>
                    </m:r>
                    <m:r>
                      <a:rPr lang="en-US" i="1">
                        <a:latin typeface="Cambria Math" panose="02040503050406030204" pitchFamily="18" charset="0"/>
                      </a:rPr>
                      <m:t>𝑤</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𝑀</m:t>
                            </m:r>
                          </m:e>
                          <m:sub>
                            <m:r>
                              <a:rPr lang="en-US" i="1">
                                <a:latin typeface="Cambria Math" panose="02040503050406030204" pitchFamily="18" charset="0"/>
                              </a:rPr>
                              <m:t>2</m:t>
                            </m:r>
                          </m:sub>
                        </m:sSub>
                      </m:e>
                    </m:d>
                  </m:oMath>
                </a14:m>
                <a:r>
                  <a:rPr lang="en-US" dirty="0"/>
                  <a:t>.</a:t>
                </a:r>
              </a:p>
              <a:p>
                <a:pPr marL="0" indent="0">
                  <a:buNone/>
                </a:pPr>
                <a:endParaRPr lang="he-IL"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592924" y="1905001"/>
                <a:ext cx="8911687" cy="4740348"/>
              </a:xfrm>
              <a:blipFill>
                <a:blip r:embed="rId2"/>
                <a:stretch>
                  <a:fillRect l="-1231" t="-901" r="-616"/>
                </a:stretch>
              </a:blipFill>
            </p:spPr>
            <p:txBody>
              <a:bodyPr/>
              <a:lstStyle/>
              <a:p>
                <a:r>
                  <a:rPr lang="he-IL">
                    <a:noFill/>
                  </a:rPr>
                  <a:t> </a:t>
                </a:r>
              </a:p>
            </p:txBody>
          </p:sp>
        </mc:Fallback>
      </mc:AlternateContent>
    </p:spTree>
    <p:extLst>
      <p:ext uri="{BB962C8B-B14F-4D97-AF65-F5344CB8AC3E}">
        <p14:creationId xmlns:p14="http://schemas.microsoft.com/office/powerpoint/2010/main" val="28014365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Correctness of construction (cont.)</a:t>
            </a:r>
            <a:endParaRPr lang="he-IL"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592925" y="1905000"/>
                <a:ext cx="8915400" cy="3777622"/>
              </a:xfrm>
            </p:spPr>
            <p:txBody>
              <a:bodyPr>
                <a:normAutofit fontScale="40000" lnSpcReduction="20000"/>
              </a:bodyPr>
              <a:lstStyle/>
              <a:p>
                <a:pPr marL="0" indent="0" algn="l">
                  <a:buNone/>
                </a:pPr>
                <a:r>
                  <a:rPr lang="en-US" sz="5000" b="1" u="sng" dirty="0" smtClean="0"/>
                  <a:t>Corollary 3.6:</a:t>
                </a:r>
                <a:r>
                  <a:rPr lang="en-US" sz="5000" dirty="0"/>
                  <a:t> </a:t>
                </a:r>
                <a:r>
                  <a:rPr lang="en-US" sz="5000" b="1" dirty="0" smtClean="0"/>
                  <a:t>The weight assignment constructed is isolating for </a:t>
                </a:r>
                <a14:m>
                  <m:oMath xmlns:m="http://schemas.openxmlformats.org/officeDocument/2006/math">
                    <m:sSub>
                      <m:sSubPr>
                        <m:ctrlPr>
                          <a:rPr lang="en-US" sz="5000" b="1" i="1" smtClean="0">
                            <a:latin typeface="Cambria Math" panose="02040503050406030204" pitchFamily="18" charset="0"/>
                          </a:rPr>
                        </m:ctrlPr>
                      </m:sSubPr>
                      <m:e>
                        <m:r>
                          <a:rPr lang="en-US" sz="5000" b="1" i="1" smtClean="0">
                            <a:latin typeface="Cambria Math" panose="02040503050406030204" pitchFamily="18" charset="0"/>
                          </a:rPr>
                          <m:t>𝑮</m:t>
                        </m:r>
                      </m:e>
                      <m:sub>
                        <m:r>
                          <a:rPr lang="en-US" sz="5000" b="1" i="1" smtClean="0">
                            <a:latin typeface="Cambria Math" panose="02040503050406030204" pitchFamily="18" charset="0"/>
                          </a:rPr>
                          <m:t>𝟎</m:t>
                        </m:r>
                      </m:sub>
                    </m:sSub>
                  </m:oMath>
                </a14:m>
                <a:r>
                  <a:rPr lang="en-US" sz="5000" b="1" dirty="0" smtClean="0"/>
                  <a:t>.</a:t>
                </a:r>
              </a:p>
              <a:p>
                <a:pPr marL="0" indent="0" algn="l">
                  <a:buNone/>
                </a:pPr>
                <a:endParaRPr lang="en-US" sz="5000" dirty="0" smtClean="0"/>
              </a:p>
              <a:p>
                <a:pPr marL="0" indent="0" algn="l">
                  <a:buNone/>
                </a:pPr>
                <a:r>
                  <a:rPr lang="en-US" sz="5000" dirty="0" smtClean="0"/>
                  <a:t>After </a:t>
                </a:r>
                <a14:m>
                  <m:oMath xmlns:m="http://schemas.openxmlformats.org/officeDocument/2006/math">
                    <m:r>
                      <a:rPr lang="en-US" sz="5000" i="1">
                        <a:latin typeface="Cambria Math" panose="02040503050406030204" pitchFamily="18" charset="0"/>
                      </a:rPr>
                      <m:t>𝑘</m:t>
                    </m:r>
                    <m:r>
                      <a:rPr lang="en-US" sz="5000" i="1">
                        <a:latin typeface="Cambria Math" panose="02040503050406030204" pitchFamily="18" charset="0"/>
                      </a:rPr>
                      <m:t>=</m:t>
                    </m:r>
                    <m:d>
                      <m:dPr>
                        <m:begChr m:val="⌈"/>
                        <m:endChr m:val="⌉"/>
                        <m:ctrlPr>
                          <a:rPr lang="en-US" sz="5000" i="1">
                            <a:latin typeface="Cambria Math" panose="02040503050406030204" pitchFamily="18" charset="0"/>
                          </a:rPr>
                        </m:ctrlPr>
                      </m:dPr>
                      <m:e>
                        <m:r>
                          <a:rPr lang="en-US" sz="5000" i="1">
                            <a:latin typeface="Cambria Math" panose="02040503050406030204" pitchFamily="18" charset="0"/>
                          </a:rPr>
                          <m:t>𝑙𝑜𝑔𝑛</m:t>
                        </m:r>
                      </m:e>
                    </m:d>
                    <m:r>
                      <a:rPr lang="en-US" sz="5000" i="1">
                        <a:latin typeface="Cambria Math" panose="02040503050406030204" pitchFamily="18" charset="0"/>
                      </a:rPr>
                      <m:t>−</m:t>
                    </m:r>
                    <m:r>
                      <a:rPr lang="en-US" sz="5000" i="1">
                        <a:latin typeface="Cambria Math" panose="02040503050406030204" pitchFamily="18" charset="0"/>
                      </a:rPr>
                      <m:t>1</m:t>
                    </m:r>
                  </m:oMath>
                </a14:m>
                <a:r>
                  <a:rPr lang="en-US" sz="5000" dirty="0" smtClean="0"/>
                  <a:t> rounds, no cycles appear in the graph, (cycles in bipartite graph are at most of length n).</a:t>
                </a:r>
              </a:p>
              <a:p>
                <a:pPr marL="0" indent="0" algn="l">
                  <a:buNone/>
                </a:pPr>
                <a:r>
                  <a:rPr lang="en-US" sz="5000" dirty="0" smtClean="0"/>
                  <a:t>We have a single PM that survived (two different PMs immediately gives us a cycle, </a:t>
                </a:r>
                <a:r>
                  <a:rPr lang="en-US" sz="5000" dirty="0" smtClean="0">
                    <a:solidFill>
                      <a:srgbClr val="FF0000"/>
                    </a:solidFill>
                  </a:rPr>
                  <a:t>The Unique Winner</a:t>
                </a:r>
                <a:r>
                  <a:rPr lang="en-US" sz="5000" dirty="0" smtClean="0"/>
                  <a:t>),</a:t>
                </a:r>
              </a:p>
              <a:p>
                <a:pPr marL="0" indent="0" algn="l">
                  <a:buNone/>
                </a:pPr>
                <a:r>
                  <a:rPr lang="en-US" sz="5000" dirty="0" smtClean="0"/>
                  <a:t> by Lemma 3.5 we get that </a:t>
                </a:r>
                <a14:m>
                  <m:oMath xmlns:m="http://schemas.openxmlformats.org/officeDocument/2006/math">
                    <m:r>
                      <a:rPr lang="en-US" sz="5000" i="1" dirty="0" smtClean="0">
                        <a:latin typeface="Cambria Math" panose="02040503050406030204" pitchFamily="18" charset="0"/>
                      </a:rPr>
                      <m:t>𝑤</m:t>
                    </m:r>
                  </m:oMath>
                </a14:m>
                <a:r>
                  <a:rPr lang="en-US" sz="5000" dirty="0" smtClean="0"/>
                  <a:t> is isolating for </a:t>
                </a:r>
                <a14:m>
                  <m:oMath xmlns:m="http://schemas.openxmlformats.org/officeDocument/2006/math">
                    <m:sSub>
                      <m:sSubPr>
                        <m:ctrlPr>
                          <a:rPr lang="en-US" sz="5000" i="1">
                            <a:latin typeface="Cambria Math" panose="02040503050406030204" pitchFamily="18" charset="0"/>
                          </a:rPr>
                        </m:ctrlPr>
                      </m:sSubPr>
                      <m:e>
                        <m:r>
                          <a:rPr lang="en-US" sz="5000" i="1">
                            <a:latin typeface="Cambria Math" panose="02040503050406030204" pitchFamily="18" charset="0"/>
                          </a:rPr>
                          <m:t>𝐺</m:t>
                        </m:r>
                      </m:e>
                      <m:sub>
                        <m:r>
                          <a:rPr lang="en-US" sz="5000" i="1">
                            <a:latin typeface="Cambria Math" panose="02040503050406030204" pitchFamily="18" charset="0"/>
                          </a:rPr>
                          <m:t>0</m:t>
                        </m:r>
                      </m:sub>
                    </m:sSub>
                  </m:oMath>
                </a14:m>
                <a:r>
                  <a:rPr lang="en-US" sz="5000" dirty="0" smtClean="0"/>
                  <a:t>.</a:t>
                </a:r>
              </a:p>
              <a:p>
                <a:pPr marL="0" indent="0" algn="l">
                  <a:buNone/>
                </a:pPr>
                <a:endParaRPr lang="en-US" sz="3400" dirty="0" smtClean="0"/>
              </a:p>
              <a:p>
                <a:pPr marL="0" indent="0" algn="l">
                  <a:buNone/>
                </a:pPr>
                <a:r>
                  <a:rPr lang="en-US" sz="3400" dirty="0" smtClean="0"/>
                  <a:t>   </a:t>
                </a:r>
                <a:endParaRPr lang="en-US" sz="3400" dirty="0"/>
              </a:p>
              <a:p>
                <a:pPr marL="0" indent="0" algn="l">
                  <a:buNone/>
                </a:pPr>
                <a:endParaRPr lang="en-US" sz="2200" dirty="0"/>
              </a:p>
              <a:p>
                <a:pPr marL="0" indent="0" algn="l">
                  <a:buNone/>
                </a:pPr>
                <a:r>
                  <a:rPr lang="en-US" sz="2200" dirty="0" smtClean="0"/>
                  <a:t>  </a:t>
                </a:r>
                <a:endParaRPr lang="he-IL" sz="22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592925" y="1905000"/>
                <a:ext cx="8915400" cy="3777622"/>
              </a:xfrm>
              <a:blipFill>
                <a:blip r:embed="rId2"/>
                <a:stretch>
                  <a:fillRect l="-615" t="-2585"/>
                </a:stretch>
              </a:blipFill>
            </p:spPr>
            <p:txBody>
              <a:bodyPr/>
              <a:lstStyle/>
              <a:p>
                <a:r>
                  <a:rPr lang="he-IL">
                    <a:noFill/>
                  </a:rPr>
                  <a:t> </a:t>
                </a:r>
              </a:p>
            </p:txBody>
          </p:sp>
        </mc:Fallback>
      </mc:AlternateContent>
    </p:spTree>
    <p:extLst>
      <p:ext uri="{BB962C8B-B14F-4D97-AF65-F5344CB8AC3E}">
        <p14:creationId xmlns:p14="http://schemas.microsoft.com/office/powerpoint/2010/main" val="1334277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589212" y="932688"/>
                <a:ext cx="8915400" cy="4978534"/>
              </a:xfrm>
            </p:spPr>
            <p:txBody>
              <a:bodyPr/>
              <a:lstStyle/>
              <a:p>
                <a:pPr marL="0" indent="0" algn="ctr">
                  <a:buNone/>
                </a:pPr>
                <a:endParaRPr lang="en-US" sz="3200" dirty="0" smtClean="0"/>
              </a:p>
              <a:p>
                <a:pPr marL="0" indent="0" algn="ctr">
                  <a:buNone/>
                </a:pPr>
                <a:endParaRPr lang="en-US" sz="3200" dirty="0"/>
              </a:p>
              <a:p>
                <a:pPr marL="0" indent="0" algn="ctr">
                  <a:buNone/>
                </a:pPr>
                <a:r>
                  <a:rPr lang="en-US" sz="3200" dirty="0" smtClean="0"/>
                  <a:t>Theorem </a:t>
                </a:r>
                <a:r>
                  <a:rPr lang="en-US" sz="3200" dirty="0"/>
                  <a:t>3.1: </a:t>
                </a:r>
                <a:endParaRPr lang="en-US" sz="3200" dirty="0" smtClean="0"/>
              </a:p>
              <a:p>
                <a:pPr marL="0" indent="0" algn="ctr">
                  <a:buNone/>
                </a:pPr>
                <a:r>
                  <a:rPr lang="en-US" sz="3200" dirty="0" smtClean="0"/>
                  <a:t>PM </a:t>
                </a:r>
                <a:r>
                  <a:rPr lang="en-US" sz="3200" dirty="0"/>
                  <a:t>and Search-PM are in </a:t>
                </a:r>
                <a14:m>
                  <m:oMath xmlns:m="http://schemas.openxmlformats.org/officeDocument/2006/math">
                    <m:r>
                      <a:rPr lang="en-US" sz="3200" i="1" dirty="0">
                        <a:latin typeface="Cambria Math" panose="02040503050406030204" pitchFamily="18" charset="0"/>
                      </a:rPr>
                      <m:t>𝑄𝑢𝑎𝑠𝑖</m:t>
                    </m:r>
                    <m:r>
                      <a:rPr lang="en-US" sz="3200" i="1" dirty="0">
                        <a:latin typeface="Cambria Math" panose="02040503050406030204" pitchFamily="18" charset="0"/>
                      </a:rPr>
                      <m:t>−</m:t>
                    </m:r>
                    <m:r>
                      <a:rPr lang="en-US" sz="3200" i="1" dirty="0">
                        <a:latin typeface="Cambria Math" panose="02040503050406030204" pitchFamily="18" charset="0"/>
                      </a:rPr>
                      <m:t>𝑁</m:t>
                    </m:r>
                    <m:sSup>
                      <m:sSupPr>
                        <m:ctrlPr>
                          <a:rPr lang="en-US" sz="3200" i="1" dirty="0">
                            <a:latin typeface="Cambria Math" panose="02040503050406030204" pitchFamily="18" charset="0"/>
                          </a:rPr>
                        </m:ctrlPr>
                      </m:sSupPr>
                      <m:e>
                        <m:r>
                          <a:rPr lang="en-US" sz="3200" i="1" dirty="0">
                            <a:latin typeface="Cambria Math" panose="02040503050406030204" pitchFamily="18" charset="0"/>
                          </a:rPr>
                          <m:t>𝐶</m:t>
                        </m:r>
                      </m:e>
                      <m:sup>
                        <m:r>
                          <a:rPr lang="en-US" sz="3200" i="1" dirty="0">
                            <a:latin typeface="Cambria Math" panose="02040503050406030204" pitchFamily="18" charset="0"/>
                          </a:rPr>
                          <m:t>2</m:t>
                        </m:r>
                      </m:sup>
                    </m:sSup>
                  </m:oMath>
                </a14:m>
                <a:endParaRPr lang="en-US" dirty="0" smtClean="0"/>
              </a:p>
              <a:p>
                <a:pPr marL="0" indent="0" algn="ctr">
                  <a:buNone/>
                </a:pPr>
                <a:r>
                  <a:rPr lang="en-US" dirty="0" smtClean="0"/>
                  <a:t>We will now prove that the construction leads to a </a:t>
                </a:r>
                <a14:m>
                  <m:oMath xmlns:m="http://schemas.openxmlformats.org/officeDocument/2006/math">
                    <m:r>
                      <a:rPr lang="en-US" i="1" dirty="0">
                        <a:latin typeface="Cambria Math" panose="02040503050406030204" pitchFamily="18" charset="0"/>
                      </a:rPr>
                      <m:t>𝑄𝑢𝑎𝑠𝑖</m:t>
                    </m:r>
                    <m:r>
                      <a:rPr lang="en-US" i="1" dirty="0">
                        <a:latin typeface="Cambria Math" panose="02040503050406030204" pitchFamily="18" charset="0"/>
                      </a:rPr>
                      <m:t>−</m:t>
                    </m:r>
                    <m:r>
                      <a:rPr lang="en-US" i="1" dirty="0">
                        <a:latin typeface="Cambria Math" panose="02040503050406030204" pitchFamily="18" charset="0"/>
                      </a:rPr>
                      <m:t>𝑁</m:t>
                    </m:r>
                    <m:sSup>
                      <m:sSupPr>
                        <m:ctrlPr>
                          <a:rPr lang="en-US" i="1" dirty="0">
                            <a:latin typeface="Cambria Math" panose="02040503050406030204" pitchFamily="18" charset="0"/>
                          </a:rPr>
                        </m:ctrlPr>
                      </m:sSupPr>
                      <m:e>
                        <m:r>
                          <a:rPr lang="en-US" i="1" dirty="0">
                            <a:latin typeface="Cambria Math" panose="02040503050406030204" pitchFamily="18" charset="0"/>
                          </a:rPr>
                          <m:t>𝐶</m:t>
                        </m:r>
                      </m:e>
                      <m:sup>
                        <m:r>
                          <a:rPr lang="en-US" i="1" dirty="0">
                            <a:latin typeface="Cambria Math" panose="02040503050406030204" pitchFamily="18" charset="0"/>
                          </a:rPr>
                          <m:t>2</m:t>
                        </m:r>
                      </m:sup>
                    </m:sSup>
                  </m:oMath>
                </a14:m>
                <a:r>
                  <a:rPr lang="en-US" dirty="0" smtClean="0"/>
                  <a:t> algorithm for the Perfect Match problem. </a:t>
                </a:r>
                <a:endParaRPr lang="he-IL"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589212" y="932688"/>
                <a:ext cx="8915400" cy="4978534"/>
              </a:xfrm>
              <a:blipFill>
                <a:blip r:embed="rId2"/>
                <a:stretch>
                  <a:fillRect/>
                </a:stretch>
              </a:blipFill>
            </p:spPr>
            <p:txBody>
              <a:bodyPr/>
              <a:lstStyle/>
              <a:p>
                <a:r>
                  <a:rPr lang="he-IL">
                    <a:noFill/>
                  </a:rPr>
                  <a:t> </a:t>
                </a:r>
              </a:p>
            </p:txBody>
          </p:sp>
        </mc:Fallback>
      </mc:AlternateContent>
    </p:spTree>
    <p:extLst>
      <p:ext uri="{BB962C8B-B14F-4D97-AF65-F5344CB8AC3E}">
        <p14:creationId xmlns:p14="http://schemas.microsoft.com/office/powerpoint/2010/main" val="1839886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r>
                  <a:rPr lang="en-US" dirty="0" smtClean="0"/>
                  <a:t>Theorem 3.1</a:t>
                </a:r>
                <a:r>
                  <a:rPr lang="en-US" dirty="0"/>
                  <a:t>: Parameter set</a:t>
                </a:r>
                <a:br>
                  <a:rPr lang="en-US" dirty="0"/>
                </a:br>
                <a:r>
                  <a:rPr lang="en-US" dirty="0"/>
                  <a:t>PM and Search-PM are in </a:t>
                </a:r>
                <a14:m>
                  <m:oMath xmlns:m="http://schemas.openxmlformats.org/officeDocument/2006/math">
                    <m:r>
                      <a:rPr lang="en-US" i="1" dirty="0">
                        <a:latin typeface="Cambria Math" panose="02040503050406030204" pitchFamily="18" charset="0"/>
                      </a:rPr>
                      <m:t>𝑄𝑢𝑎𝑠𝑖</m:t>
                    </m:r>
                    <m:r>
                      <a:rPr lang="en-US" i="1" dirty="0">
                        <a:latin typeface="Cambria Math" panose="02040503050406030204" pitchFamily="18" charset="0"/>
                      </a:rPr>
                      <m:t>−</m:t>
                    </m:r>
                    <m:r>
                      <a:rPr lang="en-US" i="1" dirty="0">
                        <a:latin typeface="Cambria Math" panose="02040503050406030204" pitchFamily="18" charset="0"/>
                      </a:rPr>
                      <m:t>𝑁</m:t>
                    </m:r>
                    <m:sSup>
                      <m:sSupPr>
                        <m:ctrlPr>
                          <a:rPr lang="en-US" i="1" dirty="0">
                            <a:latin typeface="Cambria Math" panose="02040503050406030204" pitchFamily="18" charset="0"/>
                          </a:rPr>
                        </m:ctrlPr>
                      </m:sSupPr>
                      <m:e>
                        <m:r>
                          <a:rPr lang="en-US" i="1" dirty="0">
                            <a:latin typeface="Cambria Math" panose="02040503050406030204" pitchFamily="18" charset="0"/>
                          </a:rPr>
                          <m:t>𝐶</m:t>
                        </m:r>
                      </m:e>
                      <m:sup>
                        <m:r>
                          <a:rPr lang="en-US" i="1" dirty="0">
                            <a:latin typeface="Cambria Math" panose="02040503050406030204" pitchFamily="18" charset="0"/>
                          </a:rPr>
                          <m:t>2</m:t>
                        </m:r>
                      </m:sup>
                    </m:sSup>
                  </m:oMath>
                </a14:m>
                <a:endParaRPr lang="he-IL"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l="-3488" t="-7109" b="-10427"/>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589212" y="1905000"/>
                <a:ext cx="8915400" cy="3777622"/>
              </a:xfrm>
            </p:spPr>
            <p:txBody>
              <a:bodyPr>
                <a:normAutofit/>
              </a:bodyPr>
              <a:lstStyle/>
              <a:p>
                <a:pPr marL="0" indent="0" algn="l">
                  <a:buNone/>
                </a:pPr>
                <a:r>
                  <a:rPr lang="en-US" sz="2400" dirty="0" smtClean="0"/>
                  <a:t>Recall our parameter </a:t>
                </a:r>
                <a14:m>
                  <m:oMath xmlns:m="http://schemas.openxmlformats.org/officeDocument/2006/math">
                    <m:r>
                      <a:rPr lang="en-US" sz="2400" b="1" i="1" dirty="0" smtClean="0">
                        <a:latin typeface="Cambria Math" panose="02040503050406030204" pitchFamily="18" charset="0"/>
                      </a:rPr>
                      <m:t>𝑺</m:t>
                    </m:r>
                  </m:oMath>
                </a14:m>
                <a:r>
                  <a:rPr lang="en-US" sz="2400" dirty="0" smtClean="0"/>
                  <a:t> given to the Feasible Lemma:</a:t>
                </a:r>
              </a:p>
              <a:p>
                <a:pPr marL="0" indent="0" algn="l">
                  <a:buNone/>
                </a:pPr>
                <a:r>
                  <a:rPr lang="en-US" sz="1400" b="1" u="sng" dirty="0"/>
                  <a:t>Lemma 2.3 (“The Feasible”) </a:t>
                </a:r>
                <a:r>
                  <a:rPr lang="en-US" sz="1400" dirty="0"/>
                  <a:t>:</a:t>
                </a:r>
              </a:p>
              <a:p>
                <a:pPr marL="0" indent="0" algn="l">
                  <a:buNone/>
                </a:pPr>
                <a:r>
                  <a:rPr lang="en-US" sz="1200" dirty="0"/>
                  <a:t>We are given with a graph  </a:t>
                </a:r>
                <a14:m>
                  <m:oMath xmlns:m="http://schemas.openxmlformats.org/officeDocument/2006/math">
                    <m:r>
                      <m:rPr>
                        <m:sty m:val="p"/>
                      </m:rPr>
                      <a:rPr lang="en-US" sz="1200">
                        <a:latin typeface="Cambria Math" panose="02040503050406030204" pitchFamily="18" charset="0"/>
                      </a:rPr>
                      <m:t>G</m:t>
                    </m:r>
                    <m:r>
                      <a:rPr lang="en-US" sz="1200">
                        <a:latin typeface="Cambria Math" panose="02040503050406030204" pitchFamily="18" charset="0"/>
                      </a:rPr>
                      <m:t>=</m:t>
                    </m:r>
                    <m:d>
                      <m:dPr>
                        <m:ctrlPr>
                          <a:rPr lang="en-US" sz="1200" i="1">
                            <a:latin typeface="Cambria Math" panose="02040503050406030204" pitchFamily="18" charset="0"/>
                          </a:rPr>
                        </m:ctrlPr>
                      </m:dPr>
                      <m:e>
                        <m:r>
                          <m:rPr>
                            <m:sty m:val="p"/>
                          </m:rPr>
                          <a:rPr lang="en-US" sz="1200">
                            <a:latin typeface="Cambria Math" panose="02040503050406030204" pitchFamily="18" charset="0"/>
                          </a:rPr>
                          <m:t>V</m:t>
                        </m:r>
                        <m:r>
                          <a:rPr lang="en-US" sz="1200">
                            <a:latin typeface="Cambria Math" panose="02040503050406030204" pitchFamily="18" charset="0"/>
                          </a:rPr>
                          <m:t>,</m:t>
                        </m:r>
                        <m:r>
                          <m:rPr>
                            <m:sty m:val="p"/>
                          </m:rPr>
                          <a:rPr lang="en-US" sz="1200">
                            <a:latin typeface="Cambria Math" panose="02040503050406030204" pitchFamily="18" charset="0"/>
                          </a:rPr>
                          <m:t>E</m:t>
                        </m:r>
                      </m:e>
                    </m:d>
                    <m:r>
                      <a:rPr lang="en-US" sz="1200">
                        <a:latin typeface="Cambria Math" panose="02040503050406030204" pitchFamily="18" charset="0"/>
                      </a:rPr>
                      <m:t>,   </m:t>
                    </m:r>
                    <m:d>
                      <m:dPr>
                        <m:begChr m:val="|"/>
                        <m:endChr m:val="|"/>
                        <m:ctrlPr>
                          <a:rPr lang="en-US" sz="1200" i="1">
                            <a:latin typeface="Cambria Math" panose="02040503050406030204" pitchFamily="18" charset="0"/>
                          </a:rPr>
                        </m:ctrlPr>
                      </m:dPr>
                      <m:e>
                        <m:r>
                          <a:rPr lang="en-US" sz="1200" i="1">
                            <a:latin typeface="Cambria Math" panose="02040503050406030204" pitchFamily="18" charset="0"/>
                          </a:rPr>
                          <m:t>𝑉</m:t>
                        </m:r>
                      </m:e>
                    </m:d>
                    <m:r>
                      <a:rPr lang="en-US" sz="1200" i="1">
                        <a:latin typeface="Cambria Math" panose="02040503050406030204" pitchFamily="18" charset="0"/>
                      </a:rPr>
                      <m:t>=</m:t>
                    </m:r>
                    <m:r>
                      <a:rPr lang="en-US" sz="1200" i="1">
                        <a:latin typeface="Cambria Math" panose="02040503050406030204" pitchFamily="18" charset="0"/>
                      </a:rPr>
                      <m:t>𝑛</m:t>
                    </m:r>
                    <m:r>
                      <a:rPr lang="en-US" sz="1200">
                        <a:latin typeface="Cambria Math" panose="02040503050406030204" pitchFamily="18" charset="0"/>
                      </a:rPr>
                      <m:t>,   </m:t>
                    </m:r>
                    <m:r>
                      <m:rPr>
                        <m:sty m:val="p"/>
                      </m:rPr>
                      <a:rPr lang="en-US" sz="1200">
                        <a:latin typeface="Cambria Math" panose="02040503050406030204" pitchFamily="18" charset="0"/>
                      </a:rPr>
                      <m:t>E</m:t>
                    </m:r>
                    <m:r>
                      <a:rPr lang="en-US" sz="1200">
                        <a:latin typeface="Cambria Math" panose="02040503050406030204" pitchFamily="18" charset="0"/>
                      </a:rPr>
                      <m:t>=</m:t>
                    </m:r>
                    <m:d>
                      <m:dPr>
                        <m:begChr m:val="{"/>
                        <m:endChr m:val="}"/>
                        <m:ctrlPr>
                          <a:rPr lang="en-US" sz="1200" i="1">
                            <a:latin typeface="Cambria Math" panose="02040503050406030204" pitchFamily="18" charset="0"/>
                          </a:rPr>
                        </m:ctrlPr>
                      </m:dPr>
                      <m:e>
                        <m:sSub>
                          <m:sSubPr>
                            <m:ctrlPr>
                              <a:rPr lang="en-US" sz="1200" i="1">
                                <a:latin typeface="Cambria Math" panose="02040503050406030204" pitchFamily="18" charset="0"/>
                              </a:rPr>
                            </m:ctrlPr>
                          </m:sSubPr>
                          <m:e>
                            <m:r>
                              <m:rPr>
                                <m:sty m:val="p"/>
                              </m:rPr>
                              <a:rPr lang="en-US" sz="1200">
                                <a:latin typeface="Cambria Math" panose="02040503050406030204" pitchFamily="18" charset="0"/>
                              </a:rPr>
                              <m:t>e</m:t>
                            </m:r>
                          </m:e>
                          <m:sub>
                            <m:r>
                              <a:rPr lang="en-US" sz="1200">
                                <a:latin typeface="Cambria Math" panose="02040503050406030204" pitchFamily="18" charset="0"/>
                              </a:rPr>
                              <m:t>0</m:t>
                            </m:r>
                          </m:sub>
                        </m:sSub>
                        <m:r>
                          <a:rPr lang="en-US" sz="1200">
                            <a:latin typeface="Cambria Math" panose="02040503050406030204" pitchFamily="18" charset="0"/>
                          </a:rPr>
                          <m:t>,   ...,</m:t>
                        </m:r>
                        <m:sSub>
                          <m:sSubPr>
                            <m:ctrlPr>
                              <a:rPr lang="en-US" sz="1200" i="1">
                                <a:latin typeface="Cambria Math" panose="02040503050406030204" pitchFamily="18" charset="0"/>
                              </a:rPr>
                            </m:ctrlPr>
                          </m:sSubPr>
                          <m:e>
                            <m:r>
                              <a:rPr lang="en-US" sz="1200">
                                <a:latin typeface="Cambria Math" panose="02040503050406030204" pitchFamily="18" charset="0"/>
                              </a:rPr>
                              <m:t> </m:t>
                            </m:r>
                            <m:r>
                              <m:rPr>
                                <m:sty m:val="p"/>
                              </m:rPr>
                              <a:rPr lang="en-US" sz="1200">
                                <a:latin typeface="Cambria Math" panose="02040503050406030204" pitchFamily="18" charset="0"/>
                              </a:rPr>
                              <m:t>e</m:t>
                            </m:r>
                          </m:e>
                          <m:sub>
                            <m:r>
                              <m:rPr>
                                <m:sty m:val="p"/>
                              </m:rPr>
                              <a:rPr lang="en-US" sz="1200">
                                <a:latin typeface="Cambria Math" panose="02040503050406030204" pitchFamily="18" charset="0"/>
                              </a:rPr>
                              <m:t>m</m:t>
                            </m:r>
                          </m:sub>
                        </m:sSub>
                      </m:e>
                    </m:d>
                    <m:r>
                      <a:rPr lang="en-US" sz="1200">
                        <a:latin typeface="Cambria Math" panose="02040503050406030204" pitchFamily="18" charset="0"/>
                      </a:rPr>
                      <m:t> </m:t>
                    </m:r>
                  </m:oMath>
                </a14:m>
                <a:r>
                  <a:rPr lang="en-US" sz="1200" dirty="0"/>
                  <a:t>and the trivial weight function </a:t>
                </a:r>
                <a14:m>
                  <m:oMath xmlns:m="http://schemas.openxmlformats.org/officeDocument/2006/math">
                    <m:sSub>
                      <m:sSubPr>
                        <m:ctrlPr>
                          <a:rPr lang="en-US" sz="1200" b="0" i="1" smtClean="0">
                            <a:latin typeface="Cambria Math" panose="02040503050406030204" pitchFamily="18" charset="0"/>
                          </a:rPr>
                        </m:ctrlPr>
                      </m:sSubPr>
                      <m:e>
                        <m:r>
                          <a:rPr lang="en-US" sz="1200" i="1">
                            <a:latin typeface="Cambria Math" panose="02040503050406030204" pitchFamily="18" charset="0"/>
                          </a:rPr>
                          <m:t>𝑤</m:t>
                        </m:r>
                      </m:e>
                      <m:sub>
                        <m:r>
                          <a:rPr lang="en-US" sz="1200" b="0" i="1" smtClean="0">
                            <a:latin typeface="Cambria Math" panose="02040503050406030204" pitchFamily="18" charset="0"/>
                          </a:rPr>
                          <m:t>𝑡𝑟</m:t>
                        </m:r>
                      </m:sub>
                    </m:sSub>
                    <m:d>
                      <m:dPr>
                        <m:ctrlPr>
                          <a:rPr lang="en-US" sz="1200" i="1">
                            <a:latin typeface="Cambria Math" panose="02040503050406030204" pitchFamily="18" charset="0"/>
                          </a:rPr>
                        </m:ctrlPr>
                      </m:dPr>
                      <m:e>
                        <m:sSub>
                          <m:sSubPr>
                            <m:ctrlPr>
                              <a:rPr lang="en-US" sz="1200" i="1">
                                <a:latin typeface="Cambria Math" panose="02040503050406030204" pitchFamily="18" charset="0"/>
                              </a:rPr>
                            </m:ctrlPr>
                          </m:sSubPr>
                          <m:e>
                            <m:r>
                              <a:rPr lang="en-US" sz="1200" i="1">
                                <a:latin typeface="Cambria Math" panose="02040503050406030204" pitchFamily="18" charset="0"/>
                              </a:rPr>
                              <m:t>𝑒</m:t>
                            </m:r>
                          </m:e>
                          <m:sub>
                            <m:r>
                              <a:rPr lang="en-US" sz="1200" i="1">
                                <a:latin typeface="Cambria Math" panose="02040503050406030204" pitchFamily="18" charset="0"/>
                              </a:rPr>
                              <m:t>𝑖</m:t>
                            </m:r>
                          </m:sub>
                        </m:sSub>
                      </m:e>
                    </m:d>
                    <m:r>
                      <a:rPr lang="en-US" sz="1200" i="1">
                        <a:latin typeface="Cambria Math" panose="02040503050406030204" pitchFamily="18" charset="0"/>
                      </a:rPr>
                      <m:t>=</m:t>
                    </m:r>
                    <m:sSup>
                      <m:sSupPr>
                        <m:ctrlPr>
                          <a:rPr lang="en-US" sz="1200" i="1">
                            <a:latin typeface="Cambria Math" panose="02040503050406030204" pitchFamily="18" charset="0"/>
                          </a:rPr>
                        </m:ctrlPr>
                      </m:sSupPr>
                      <m:e>
                        <m:r>
                          <a:rPr lang="en-US" sz="1200" i="1">
                            <a:latin typeface="Cambria Math" panose="02040503050406030204" pitchFamily="18" charset="0"/>
                          </a:rPr>
                          <m:t>2</m:t>
                        </m:r>
                      </m:e>
                      <m:sup>
                        <m:r>
                          <a:rPr lang="en-US" sz="1200" i="1">
                            <a:latin typeface="Cambria Math" panose="02040503050406030204" pitchFamily="18" charset="0"/>
                          </a:rPr>
                          <m:t>𝑖</m:t>
                        </m:r>
                        <m:r>
                          <a:rPr lang="en-US" sz="1200" i="1">
                            <a:latin typeface="Cambria Math" panose="02040503050406030204" pitchFamily="18" charset="0"/>
                          </a:rPr>
                          <m:t>−</m:t>
                        </m:r>
                        <m:r>
                          <a:rPr lang="en-US" sz="1200" i="1">
                            <a:latin typeface="Cambria Math" panose="02040503050406030204" pitchFamily="18" charset="0"/>
                          </a:rPr>
                          <m:t>1</m:t>
                        </m:r>
                      </m:sup>
                    </m:sSup>
                  </m:oMath>
                </a14:m>
                <a:r>
                  <a:rPr lang="en-US" sz="1200" dirty="0"/>
                  <a:t> .</a:t>
                </a:r>
              </a:p>
              <a:p>
                <a:pPr marL="0" indent="0" algn="l">
                  <a:buNone/>
                </a:pPr>
                <a:r>
                  <a:rPr lang="en-US" sz="1200" dirty="0"/>
                  <a:t>Fix an integer </a:t>
                </a:r>
                <a:r>
                  <a:rPr lang="en-US" sz="1200" b="1" dirty="0"/>
                  <a:t>s</a:t>
                </a:r>
              </a:p>
              <a:p>
                <a:pPr marL="0" indent="0" algn="l">
                  <a:buNone/>
                </a:pPr>
                <a:r>
                  <a:rPr lang="en-US" sz="1200" dirty="0"/>
                  <a:t>Take the set of weight functions </a:t>
                </a:r>
                <a14:m>
                  <m:oMath xmlns:m="http://schemas.openxmlformats.org/officeDocument/2006/math">
                    <m:d>
                      <m:dPr>
                        <m:begChr m:val="{"/>
                        <m:endChr m:val="|"/>
                        <m:ctrlPr>
                          <a:rPr lang="en-US" sz="1200" i="1">
                            <a:latin typeface="Cambria Math" panose="02040503050406030204" pitchFamily="18" charset="0"/>
                          </a:rPr>
                        </m:ctrlPr>
                      </m:dPr>
                      <m:e>
                        <m:r>
                          <a:rPr lang="en-US" sz="1200" i="1">
                            <a:latin typeface="Cambria Math" panose="02040503050406030204" pitchFamily="18" charset="0"/>
                          </a:rPr>
                          <m:t>𝑤</m:t>
                        </m:r>
                        <m:r>
                          <a:rPr lang="en-US" sz="1200" i="1">
                            <a:latin typeface="Cambria Math" panose="02040503050406030204" pitchFamily="18" charset="0"/>
                          </a:rPr>
                          <m:t> </m:t>
                        </m:r>
                        <m:r>
                          <a:rPr lang="en-US" sz="1200" i="1">
                            <a:latin typeface="Cambria Math" panose="02040503050406030204" pitchFamily="18" charset="0"/>
                          </a:rPr>
                          <m:t>𝑚𝑜𝑑𝑗</m:t>
                        </m:r>
                        <m:r>
                          <a:rPr lang="en-US" sz="1200" i="1">
                            <a:latin typeface="Cambria Math" panose="02040503050406030204" pitchFamily="18" charset="0"/>
                          </a:rPr>
                          <m:t> </m:t>
                        </m:r>
                      </m:e>
                    </m:d>
                    <m:r>
                      <a:rPr lang="en-US" sz="1200" i="1">
                        <a:latin typeface="Cambria Math" panose="02040503050406030204" pitchFamily="18" charset="0"/>
                      </a:rPr>
                      <m:t> </m:t>
                    </m:r>
                    <m:r>
                      <a:rPr lang="en-US" sz="1200" i="1">
                        <a:latin typeface="Cambria Math" panose="02040503050406030204" pitchFamily="18" charset="0"/>
                      </a:rPr>
                      <m:t>2</m:t>
                    </m:r>
                    <m:r>
                      <a:rPr lang="en-US" sz="1200" i="1">
                        <a:latin typeface="Cambria Math" panose="02040503050406030204" pitchFamily="18" charset="0"/>
                      </a:rPr>
                      <m:t>≤</m:t>
                    </m:r>
                    <m:r>
                      <a:rPr lang="en-US" sz="1200" i="1">
                        <a:latin typeface="Cambria Math" panose="02040503050406030204" pitchFamily="18" charset="0"/>
                      </a:rPr>
                      <m:t>𝑗</m:t>
                    </m:r>
                    <m:r>
                      <a:rPr lang="en-US" sz="1200" i="1">
                        <a:latin typeface="Cambria Math" panose="02040503050406030204" pitchFamily="18" charset="0"/>
                      </a:rPr>
                      <m:t>≤</m:t>
                    </m:r>
                    <m:sSup>
                      <m:sSupPr>
                        <m:ctrlPr>
                          <a:rPr lang="en-US" sz="1200" i="1">
                            <a:latin typeface="Cambria Math" panose="02040503050406030204" pitchFamily="18" charset="0"/>
                          </a:rPr>
                        </m:ctrlPr>
                      </m:sSupPr>
                      <m:e>
                        <m:r>
                          <a:rPr lang="en-US" sz="1200" i="1">
                            <a:latin typeface="Cambria Math" panose="02040503050406030204" pitchFamily="18" charset="0"/>
                          </a:rPr>
                          <m:t>𝑛</m:t>
                        </m:r>
                      </m:e>
                      <m:sup>
                        <m:r>
                          <a:rPr lang="en-US" sz="1200" i="1">
                            <a:latin typeface="Cambria Math" panose="02040503050406030204" pitchFamily="18" charset="0"/>
                          </a:rPr>
                          <m:t>2</m:t>
                        </m:r>
                      </m:sup>
                    </m:sSup>
                    <m:r>
                      <a:rPr lang="en-US" sz="1200" i="1">
                        <a:latin typeface="Cambria Math" panose="02040503050406030204" pitchFamily="18" charset="0"/>
                      </a:rPr>
                      <m:t>𝑠</m:t>
                    </m:r>
                    <m:r>
                      <a:rPr lang="en-US" sz="1200" i="1">
                        <a:latin typeface="Cambria Math" panose="02040503050406030204" pitchFamily="18" charset="0"/>
                      </a:rPr>
                      <m:t>}</m:t>
                    </m:r>
                  </m:oMath>
                </a14:m>
                <a:endParaRPr lang="en-US" sz="1200" dirty="0"/>
              </a:p>
              <a:p>
                <a:pPr marL="0" indent="0" algn="l">
                  <a:buNone/>
                </a:pPr>
                <a:r>
                  <a:rPr lang="en-US" sz="1200" dirty="0"/>
                  <a:t>For any set of </a:t>
                </a:r>
                <a:r>
                  <a:rPr lang="en-US" sz="1200" b="1" dirty="0"/>
                  <a:t>s</a:t>
                </a:r>
                <a:r>
                  <a:rPr lang="en-US" sz="1200" dirty="0"/>
                  <a:t> cycles </a:t>
                </a:r>
                <a14:m>
                  <m:oMath xmlns:m="http://schemas.openxmlformats.org/officeDocument/2006/math">
                    <m:r>
                      <a:rPr lang="en-US" sz="1200" i="1">
                        <a:latin typeface="Cambria Math" panose="02040503050406030204" pitchFamily="18" charset="0"/>
                      </a:rPr>
                      <m:t>{</m:t>
                    </m:r>
                    <m:sSub>
                      <m:sSubPr>
                        <m:ctrlPr>
                          <a:rPr lang="en-US" sz="1200" i="1">
                            <a:latin typeface="Cambria Math" panose="02040503050406030204" pitchFamily="18" charset="0"/>
                          </a:rPr>
                        </m:ctrlPr>
                      </m:sSubPr>
                      <m:e>
                        <m:r>
                          <a:rPr lang="en-US" sz="1200" i="1">
                            <a:latin typeface="Cambria Math" panose="02040503050406030204" pitchFamily="18" charset="0"/>
                          </a:rPr>
                          <m:t>𝑐</m:t>
                        </m:r>
                      </m:e>
                      <m:sub>
                        <m:r>
                          <a:rPr lang="en-US" sz="1200" i="1">
                            <a:latin typeface="Cambria Math" panose="02040503050406030204" pitchFamily="18" charset="0"/>
                          </a:rPr>
                          <m:t>1</m:t>
                        </m:r>
                      </m:sub>
                    </m:sSub>
                    <m:r>
                      <a:rPr lang="en-US" sz="1200" i="1">
                        <a:latin typeface="Cambria Math" panose="02040503050406030204" pitchFamily="18" charset="0"/>
                      </a:rPr>
                      <m:t>, …</m:t>
                    </m:r>
                    <m:sSub>
                      <m:sSubPr>
                        <m:ctrlPr>
                          <a:rPr lang="en-US" sz="1200" i="1">
                            <a:latin typeface="Cambria Math" panose="02040503050406030204" pitchFamily="18" charset="0"/>
                          </a:rPr>
                        </m:ctrlPr>
                      </m:sSubPr>
                      <m:e>
                        <m:r>
                          <a:rPr lang="en-US" sz="1200" i="1">
                            <a:latin typeface="Cambria Math" panose="02040503050406030204" pitchFamily="18" charset="0"/>
                          </a:rPr>
                          <m:t>,   </m:t>
                        </m:r>
                        <m:r>
                          <a:rPr lang="en-US" sz="1200" i="1">
                            <a:latin typeface="Cambria Math" panose="02040503050406030204" pitchFamily="18" charset="0"/>
                          </a:rPr>
                          <m:t>𝑐</m:t>
                        </m:r>
                      </m:e>
                      <m:sub>
                        <m:r>
                          <a:rPr lang="en-US" sz="1200" i="1">
                            <a:latin typeface="Cambria Math" panose="02040503050406030204" pitchFamily="18" charset="0"/>
                          </a:rPr>
                          <m:t>𝑠</m:t>
                        </m:r>
                      </m:sub>
                    </m:sSub>
                  </m:oMath>
                </a14:m>
                <a:r>
                  <a:rPr lang="en-US" sz="1200" dirty="0"/>
                  <a:t>} we choose now </a:t>
                </a:r>
              </a:p>
              <a:p>
                <a:pPr marL="0" indent="0" algn="l">
                  <a:buNone/>
                </a:pPr>
                <a:r>
                  <a:rPr lang="en-US" sz="1200" dirty="0"/>
                  <a:t>At least one of these weight functions satisfies: </a:t>
                </a:r>
                <a14:m>
                  <m:oMath xmlns:m="http://schemas.openxmlformats.org/officeDocument/2006/math">
                    <m:r>
                      <a:rPr lang="en-US" sz="1200" b="1" i="1">
                        <a:latin typeface="Cambria Math" panose="02040503050406030204" pitchFamily="18" charset="0"/>
                      </a:rPr>
                      <m:t>∀</m:t>
                    </m:r>
                    <m:r>
                      <a:rPr lang="en-US" sz="1200" b="1" i="1">
                        <a:latin typeface="Cambria Math" panose="02040503050406030204" pitchFamily="18" charset="0"/>
                      </a:rPr>
                      <m:t>𝟏</m:t>
                    </m:r>
                    <m:r>
                      <a:rPr lang="en-US" sz="1200" b="1" i="1">
                        <a:latin typeface="Cambria Math" panose="02040503050406030204" pitchFamily="18" charset="0"/>
                      </a:rPr>
                      <m:t>≤</m:t>
                    </m:r>
                    <m:r>
                      <a:rPr lang="en-US" sz="1200" b="1" i="1">
                        <a:latin typeface="Cambria Math" panose="02040503050406030204" pitchFamily="18" charset="0"/>
                      </a:rPr>
                      <m:t>𝒊</m:t>
                    </m:r>
                    <m:r>
                      <a:rPr lang="en-US" sz="1200" b="1" i="1">
                        <a:latin typeface="Cambria Math" panose="02040503050406030204" pitchFamily="18" charset="0"/>
                      </a:rPr>
                      <m:t>≤</m:t>
                    </m:r>
                    <m:r>
                      <a:rPr lang="en-US" sz="1200" b="1" i="1">
                        <a:latin typeface="Cambria Math" panose="02040503050406030204" pitchFamily="18" charset="0"/>
                      </a:rPr>
                      <m:t>𝒔</m:t>
                    </m:r>
                    <m:r>
                      <a:rPr lang="en-US" sz="1200" b="1" i="1">
                        <a:latin typeface="Cambria Math" panose="02040503050406030204" pitchFamily="18" charset="0"/>
                      </a:rPr>
                      <m:t>.  </m:t>
                    </m:r>
                    <m:sSub>
                      <m:sSubPr>
                        <m:ctrlPr>
                          <a:rPr lang="en-US" sz="1200" b="1" i="1">
                            <a:latin typeface="Cambria Math" panose="02040503050406030204" pitchFamily="18" charset="0"/>
                          </a:rPr>
                        </m:ctrlPr>
                      </m:sSubPr>
                      <m:e>
                        <m:r>
                          <a:rPr lang="en-US" sz="1200" b="1" i="1">
                            <a:latin typeface="Cambria Math" panose="02040503050406030204" pitchFamily="18" charset="0"/>
                          </a:rPr>
                          <m:t>𝑪</m:t>
                        </m:r>
                      </m:e>
                      <m:sub>
                        <m:r>
                          <a:rPr lang="en-US" sz="1200" b="1" i="1">
                            <a:latin typeface="Cambria Math" panose="02040503050406030204" pitchFamily="18" charset="0"/>
                          </a:rPr>
                          <m:t>𝒘</m:t>
                        </m:r>
                      </m:sub>
                    </m:sSub>
                    <m:d>
                      <m:dPr>
                        <m:ctrlPr>
                          <a:rPr lang="en-US" sz="1200" b="1" i="1">
                            <a:latin typeface="Cambria Math" panose="02040503050406030204" pitchFamily="18" charset="0"/>
                          </a:rPr>
                        </m:ctrlPr>
                      </m:dPr>
                      <m:e>
                        <m:sSub>
                          <m:sSubPr>
                            <m:ctrlPr>
                              <a:rPr lang="en-US" sz="1200" b="1" i="1">
                                <a:latin typeface="Cambria Math" panose="02040503050406030204" pitchFamily="18" charset="0"/>
                              </a:rPr>
                            </m:ctrlPr>
                          </m:sSubPr>
                          <m:e>
                            <m:r>
                              <a:rPr lang="en-US" sz="1200" b="1" i="1">
                                <a:latin typeface="Cambria Math" panose="02040503050406030204" pitchFamily="18" charset="0"/>
                              </a:rPr>
                              <m:t>𝒄</m:t>
                            </m:r>
                          </m:e>
                          <m:sub>
                            <m:r>
                              <a:rPr lang="en-US" sz="1200" b="1" i="1">
                                <a:latin typeface="Cambria Math" panose="02040503050406030204" pitchFamily="18" charset="0"/>
                              </a:rPr>
                              <m:t>𝒊</m:t>
                            </m:r>
                          </m:sub>
                        </m:sSub>
                      </m:e>
                    </m:d>
                    <m:r>
                      <a:rPr lang="en-US" sz="1200" b="1" i="1">
                        <a:latin typeface="Cambria Math" panose="02040503050406030204" pitchFamily="18" charset="0"/>
                      </a:rPr>
                      <m:t>≠</m:t>
                    </m:r>
                    <m:r>
                      <a:rPr lang="en-US" sz="1200" b="1" i="1">
                        <a:latin typeface="Cambria Math" panose="02040503050406030204" pitchFamily="18" charset="0"/>
                      </a:rPr>
                      <m:t>𝟎</m:t>
                    </m:r>
                  </m:oMath>
                </a14:m>
                <a:endParaRPr lang="en-US" sz="1200" dirty="0" smtClean="0"/>
              </a:p>
              <a:p>
                <a:pPr marL="0" indent="0" algn="l">
                  <a:buNone/>
                </a:pPr>
                <a:r>
                  <a:rPr lang="en-US" sz="2400" dirty="0" smtClean="0"/>
                  <a:t>To settle things down with the Doubling Lemma, which tells us there are at most </a:t>
                </a:r>
                <a14:m>
                  <m:oMath xmlns:m="http://schemas.openxmlformats.org/officeDocument/2006/math">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𝑛</m:t>
                        </m:r>
                      </m:e>
                      <m:sup>
                        <m:r>
                          <a:rPr lang="en-US" sz="2400" b="0" i="1" smtClean="0">
                            <a:latin typeface="Cambria Math" panose="02040503050406030204" pitchFamily="18" charset="0"/>
                          </a:rPr>
                          <m:t>4</m:t>
                        </m:r>
                      </m:sup>
                    </m:sSup>
                  </m:oMath>
                </a14:m>
                <a:r>
                  <a:rPr lang="en-US" sz="2400" dirty="0" smtClean="0"/>
                  <a:t> small cycles in each derived graph, we took </a:t>
                </a:r>
                <a14:m>
                  <m:oMath xmlns:m="http://schemas.openxmlformats.org/officeDocument/2006/math">
                    <m:r>
                      <a:rPr lang="en-US" sz="2400" b="1" i="1" dirty="0">
                        <a:latin typeface="Cambria Math" panose="02040503050406030204" pitchFamily="18" charset="0"/>
                      </a:rPr>
                      <m:t>𝑺</m:t>
                    </m:r>
                    <m:r>
                      <a:rPr lang="en-US" sz="2400" b="0" i="0" dirty="0" smtClean="0">
                        <a:latin typeface="Cambria Math" panose="02040503050406030204" pitchFamily="18" charset="0"/>
                      </a:rPr>
                      <m:t>=</m:t>
                    </m:r>
                    <m:sSup>
                      <m:sSupPr>
                        <m:ctrlPr>
                          <a:rPr lang="en-US" sz="2400" b="0" i="1" dirty="0" smtClean="0">
                            <a:latin typeface="Cambria Math" panose="02040503050406030204" pitchFamily="18" charset="0"/>
                          </a:rPr>
                        </m:ctrlPr>
                      </m:sSupPr>
                      <m:e>
                        <m:r>
                          <m:rPr>
                            <m:sty m:val="p"/>
                          </m:rPr>
                          <a:rPr lang="en-US" sz="2400" b="0" i="0" dirty="0" smtClean="0">
                            <a:latin typeface="Cambria Math" panose="02040503050406030204" pitchFamily="18" charset="0"/>
                          </a:rPr>
                          <m:t>n</m:t>
                        </m:r>
                      </m:e>
                      <m:sup>
                        <m:r>
                          <a:rPr lang="en-US" sz="2400" b="0" i="0" dirty="0" smtClean="0">
                            <a:latin typeface="Cambria Math" panose="02040503050406030204" pitchFamily="18" charset="0"/>
                          </a:rPr>
                          <m:t>4</m:t>
                        </m:r>
                      </m:sup>
                    </m:sSup>
                  </m:oMath>
                </a14:m>
                <a:r>
                  <a:rPr lang="en-US" sz="2400" dirty="0" smtClean="0"/>
                  <a:t>.   </a:t>
                </a:r>
              </a:p>
              <a:p>
                <a:pPr marL="0" indent="0" algn="l">
                  <a:buNone/>
                </a:pPr>
                <a:endParaRPr lang="en-US" sz="1200" dirty="0" smtClean="0"/>
              </a:p>
              <a:p>
                <a:pPr marL="0" indent="0" algn="l">
                  <a:buNone/>
                </a:pPr>
                <a:endParaRPr lang="he-IL"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589212" y="1905000"/>
                <a:ext cx="8915400" cy="3777622"/>
              </a:xfrm>
              <a:blipFill rotWithShape="0">
                <a:blip r:embed="rId3"/>
                <a:stretch>
                  <a:fillRect l="-2052" t="-1292" r="-1368" b="-19548"/>
                </a:stretch>
              </a:blipFill>
            </p:spPr>
            <p:txBody>
              <a:bodyPr/>
              <a:lstStyle/>
              <a:p>
                <a:r>
                  <a:rPr lang="en-US">
                    <a:noFill/>
                  </a:rPr>
                  <a:t> </a:t>
                </a:r>
              </a:p>
            </p:txBody>
          </p:sp>
        </mc:Fallback>
      </mc:AlternateContent>
    </p:spTree>
    <p:extLst>
      <p:ext uri="{BB962C8B-B14F-4D97-AF65-F5344CB8AC3E}">
        <p14:creationId xmlns:p14="http://schemas.microsoft.com/office/powerpoint/2010/main" val="33693166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r>
                  <a:rPr lang="en-US" dirty="0"/>
                  <a:t>Theorem 3.1: Parameter set</a:t>
                </a:r>
                <a:br>
                  <a:rPr lang="en-US" dirty="0"/>
                </a:br>
                <a:r>
                  <a:rPr lang="en-US" dirty="0"/>
                  <a:t>PM and Search-PM are in </a:t>
                </a:r>
                <a14:m>
                  <m:oMath xmlns:m="http://schemas.openxmlformats.org/officeDocument/2006/math">
                    <m:r>
                      <a:rPr lang="en-US" i="1" dirty="0">
                        <a:latin typeface="Cambria Math" panose="02040503050406030204" pitchFamily="18" charset="0"/>
                      </a:rPr>
                      <m:t>𝑄𝑢𝑎𝑠𝑖</m:t>
                    </m:r>
                    <m:r>
                      <a:rPr lang="en-US" i="1" dirty="0">
                        <a:latin typeface="Cambria Math" panose="02040503050406030204" pitchFamily="18" charset="0"/>
                      </a:rPr>
                      <m:t>−</m:t>
                    </m:r>
                    <m:r>
                      <a:rPr lang="en-US" i="1" dirty="0">
                        <a:latin typeface="Cambria Math" panose="02040503050406030204" pitchFamily="18" charset="0"/>
                      </a:rPr>
                      <m:t>𝑁</m:t>
                    </m:r>
                    <m:sSup>
                      <m:sSupPr>
                        <m:ctrlPr>
                          <a:rPr lang="en-US" i="1" dirty="0">
                            <a:latin typeface="Cambria Math" panose="02040503050406030204" pitchFamily="18" charset="0"/>
                          </a:rPr>
                        </m:ctrlPr>
                      </m:sSupPr>
                      <m:e>
                        <m:r>
                          <a:rPr lang="en-US" i="1" dirty="0">
                            <a:latin typeface="Cambria Math" panose="02040503050406030204" pitchFamily="18" charset="0"/>
                          </a:rPr>
                          <m:t>𝐶</m:t>
                        </m:r>
                      </m:e>
                      <m:sup>
                        <m:r>
                          <a:rPr lang="en-US" i="1" dirty="0">
                            <a:latin typeface="Cambria Math" panose="02040503050406030204" pitchFamily="18" charset="0"/>
                          </a:rPr>
                          <m:t>2</m:t>
                        </m:r>
                      </m:sup>
                    </m:sSup>
                  </m:oMath>
                </a14:m>
                <a:endParaRPr lang="he-IL"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l="-3488" t="-7109" b="-10427"/>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10000"/>
              </a:bodyPr>
              <a:lstStyle/>
              <a:p>
                <a:pPr marL="0" indent="0" algn="l">
                  <a:buNone/>
                </a:pPr>
                <a:r>
                  <a:rPr lang="en-US" sz="2400" dirty="0" smtClean="0"/>
                  <a:t>The outcome will be as following :</a:t>
                </a:r>
              </a:p>
              <a:p>
                <a:pPr marL="0" indent="0" algn="l">
                  <a:buNone/>
                </a:pPr>
                <a:r>
                  <a:rPr lang="en-US" sz="2400" dirty="0" smtClean="0"/>
                  <a:t>A fixed set of </a:t>
                </a:r>
                <a14:m>
                  <m:oMath xmlns:m="http://schemas.openxmlformats.org/officeDocument/2006/math">
                    <m:sSup>
                      <m:sSupPr>
                        <m:ctrlPr>
                          <a:rPr lang="en-US" sz="2400" b="0" i="1" smtClean="0">
                            <a:latin typeface="Cambria Math" panose="02040503050406030204" pitchFamily="18" charset="0"/>
                          </a:rPr>
                        </m:ctrlPr>
                      </m:sSupPr>
                      <m:e>
                        <m:r>
                          <m:rPr>
                            <m:sty m:val="p"/>
                          </m:rPr>
                          <a:rPr lang="en-US" sz="2400" b="0" i="0" smtClean="0">
                            <a:latin typeface="Cambria Math" panose="02040503050406030204" pitchFamily="18" charset="0"/>
                          </a:rPr>
                          <m:t>n</m:t>
                        </m:r>
                      </m:e>
                      <m:sup>
                        <m:r>
                          <a:rPr lang="en-US" sz="2400" b="0" i="0" smtClean="0">
                            <a:latin typeface="Cambria Math" panose="02040503050406030204" pitchFamily="18" charset="0"/>
                          </a:rPr>
                          <m:t>2</m:t>
                        </m:r>
                      </m:sup>
                    </m:sSup>
                    <m:r>
                      <m:rPr>
                        <m:sty m:val="p"/>
                      </m:rPr>
                      <a:rPr lang="en-US" sz="2400" b="0" i="0" smtClean="0">
                        <a:latin typeface="Cambria Math" panose="02040503050406030204" pitchFamily="18" charset="0"/>
                      </a:rPr>
                      <m:t>s</m:t>
                    </m:r>
                    <m:r>
                      <a:rPr lang="en-US" sz="2400" b="0" i="0" smtClean="0">
                        <a:latin typeface="Cambria Math" panose="02040503050406030204" pitchFamily="18" charset="0"/>
                      </a:rPr>
                      <m:t>−</m:t>
                    </m:r>
                    <m:r>
                      <a:rPr lang="en-US" sz="2400" b="0" i="0" smtClean="0">
                        <a:latin typeface="Cambria Math" panose="02040503050406030204" pitchFamily="18" charset="0"/>
                      </a:rPr>
                      <m:t>1</m:t>
                    </m:r>
                    <m:r>
                      <a:rPr lang="en-US" sz="2400" b="0" i="0"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𝑛</m:t>
                        </m:r>
                      </m:e>
                      <m:sup>
                        <m:r>
                          <a:rPr lang="en-US" sz="2400" b="0" i="1" smtClean="0">
                            <a:latin typeface="Cambria Math" panose="02040503050406030204" pitchFamily="18" charset="0"/>
                          </a:rPr>
                          <m:t>6</m:t>
                        </m:r>
                      </m:sup>
                    </m:sSup>
                    <m:r>
                      <a:rPr lang="en-US" sz="2400" b="0" i="1" smtClean="0">
                        <a:latin typeface="Cambria Math" panose="02040503050406030204" pitchFamily="18" charset="0"/>
                      </a:rPr>
                      <m:t>−</m:t>
                    </m:r>
                    <m:r>
                      <a:rPr lang="en-US" sz="2400" b="0" i="1" smtClean="0">
                        <a:latin typeface="Cambria Math" panose="02040503050406030204" pitchFamily="18" charset="0"/>
                      </a:rPr>
                      <m:t>1</m:t>
                    </m:r>
                  </m:oMath>
                </a14:m>
                <a:r>
                  <a:rPr lang="en-US" sz="2400" dirty="0"/>
                  <a:t> weight </a:t>
                </a:r>
                <a:r>
                  <a:rPr lang="en-US" sz="2400" dirty="0" smtClean="0"/>
                  <a:t>functions, </a:t>
                </a:r>
                <a14:m>
                  <m:oMath xmlns:m="http://schemas.openxmlformats.org/officeDocument/2006/math">
                    <m:r>
                      <a:rPr lang="en-US" sz="2400" i="1" dirty="0" smtClean="0">
                        <a:latin typeface="Cambria Math" panose="02040503050406030204" pitchFamily="18" charset="0"/>
                      </a:rPr>
                      <m:t>𝑊</m:t>
                    </m:r>
                  </m:oMath>
                </a14:m>
                <a:r>
                  <a:rPr lang="en-US" sz="2400" dirty="0" smtClean="0"/>
                  <a:t>, where </a:t>
                </a:r>
                <a:r>
                  <a:rPr lang="en-US" sz="2400" dirty="0"/>
                  <a:t>each </a:t>
                </a:r>
                <a:r>
                  <a:rPr lang="en-US" sz="2400" dirty="0" smtClean="0"/>
                  <a:t>function has weights bounded </a:t>
                </a:r>
                <a:r>
                  <a:rPr lang="en-US" sz="2400" dirty="0"/>
                  <a:t>by </a:t>
                </a:r>
                <a14:m>
                  <m:oMath xmlns:m="http://schemas.openxmlformats.org/officeDocument/2006/math">
                    <m:sSup>
                      <m:sSupPr>
                        <m:ctrlPr>
                          <a:rPr lang="en-US" sz="2400" i="1">
                            <a:latin typeface="Cambria Math" panose="02040503050406030204" pitchFamily="18" charset="0"/>
                          </a:rPr>
                        </m:ctrlPr>
                      </m:sSupPr>
                      <m:e>
                        <m:sSup>
                          <m:sSupPr>
                            <m:ctrlPr>
                              <a:rPr lang="en-US" sz="2400" i="1">
                                <a:latin typeface="Cambria Math" panose="02040503050406030204" pitchFamily="18" charset="0"/>
                              </a:rPr>
                            </m:ctrlPr>
                          </m:sSupPr>
                          <m:e>
                            <m:r>
                              <m:rPr>
                                <m:sty m:val="p"/>
                              </m:rPr>
                              <a:rPr lang="en-US" sz="2400">
                                <a:latin typeface="Cambria Math" panose="02040503050406030204" pitchFamily="18" charset="0"/>
                              </a:rPr>
                              <m:t>n</m:t>
                            </m:r>
                          </m:e>
                          <m:sup>
                            <m:r>
                              <a:rPr lang="en-US" sz="2400">
                                <a:latin typeface="Cambria Math" panose="02040503050406030204" pitchFamily="18" charset="0"/>
                              </a:rPr>
                              <m:t>2</m:t>
                            </m:r>
                          </m:sup>
                        </m:sSup>
                        <m:r>
                          <m:rPr>
                            <m:sty m:val="p"/>
                          </m:rPr>
                          <a:rPr lang="en-US" sz="2400">
                            <a:latin typeface="Cambria Math" panose="02040503050406030204" pitchFamily="18" charset="0"/>
                          </a:rPr>
                          <m:t>s</m:t>
                        </m:r>
                        <m:r>
                          <a:rPr lang="en-US" sz="2400" b="0" i="1" smtClean="0">
                            <a:latin typeface="Cambria Math" panose="02040503050406030204" pitchFamily="18" charset="0"/>
                          </a:rPr>
                          <m:t>=</m:t>
                        </m:r>
                        <m:r>
                          <a:rPr lang="en-US" sz="2400" i="1">
                            <a:latin typeface="Cambria Math" panose="02040503050406030204" pitchFamily="18" charset="0"/>
                          </a:rPr>
                          <m:t>𝑛</m:t>
                        </m:r>
                      </m:e>
                      <m:sup>
                        <m:r>
                          <a:rPr lang="en-US" sz="2400" i="1">
                            <a:latin typeface="Cambria Math" panose="02040503050406030204" pitchFamily="18" charset="0"/>
                          </a:rPr>
                          <m:t>6</m:t>
                        </m:r>
                      </m:sup>
                    </m:sSup>
                  </m:oMath>
                </a14:m>
                <a:r>
                  <a:rPr lang="en-US" sz="2400" dirty="0" smtClean="0"/>
                  <a:t>.</a:t>
                </a:r>
              </a:p>
              <a:p>
                <a:pPr marL="0" indent="0" algn="l">
                  <a:buNone/>
                </a:pPr>
                <a:r>
                  <a:rPr lang="en-US" sz="2400" dirty="0" smtClean="0"/>
                  <a:t>As </a:t>
                </a:r>
                <a:r>
                  <a:rPr lang="en-US" sz="2400" dirty="0"/>
                  <a:t>a result, by picking </a:t>
                </a:r>
                <a14:m>
                  <m:oMath xmlns:m="http://schemas.openxmlformats.org/officeDocument/2006/math">
                    <m:r>
                      <a:rPr lang="en-US" sz="2400" i="1">
                        <a:latin typeface="Cambria Math" panose="02040503050406030204" pitchFamily="18" charset="0"/>
                      </a:rPr>
                      <m:t>𝐵</m:t>
                    </m:r>
                    <m:r>
                      <a:rPr lang="en-US" sz="2400" i="1">
                        <a:latin typeface="Cambria Math" panose="02040503050406030204" pitchFamily="18" charset="0"/>
                      </a:rPr>
                      <m:t>=</m:t>
                    </m:r>
                    <m:r>
                      <a:rPr lang="en-US" sz="2400" i="1">
                        <a:latin typeface="Cambria Math" panose="02040503050406030204" pitchFamily="18" charset="0"/>
                      </a:rPr>
                      <m:t>𝑂</m:t>
                    </m:r>
                    <m:d>
                      <m:dPr>
                        <m:ctrlPr>
                          <a:rPr lang="en-US" sz="2400" i="1">
                            <a:latin typeface="Cambria Math" panose="02040503050406030204" pitchFamily="18" charset="0"/>
                          </a:rPr>
                        </m:ctrlPr>
                      </m:dPr>
                      <m:e>
                        <m:sSup>
                          <m:sSupPr>
                            <m:ctrlPr>
                              <a:rPr lang="en-US" sz="2400" i="1">
                                <a:latin typeface="Cambria Math" panose="02040503050406030204" pitchFamily="18" charset="0"/>
                              </a:rPr>
                            </m:ctrlPr>
                          </m:sSupPr>
                          <m:e>
                            <m:r>
                              <a:rPr lang="en-US" sz="2400" i="1">
                                <a:latin typeface="Cambria Math" panose="02040503050406030204" pitchFamily="18" charset="0"/>
                              </a:rPr>
                              <m:t>𝑛</m:t>
                            </m:r>
                          </m:e>
                          <m:sup>
                            <m:r>
                              <a:rPr lang="en-US" sz="2400" b="0" i="1" smtClean="0">
                                <a:latin typeface="Cambria Math" panose="02040503050406030204" pitchFamily="18" charset="0"/>
                              </a:rPr>
                              <m:t>8</m:t>
                            </m:r>
                          </m:sup>
                        </m:sSup>
                      </m:e>
                    </m:d>
                  </m:oMath>
                </a14:m>
                <a:r>
                  <a:rPr lang="en-US" sz="2400" dirty="0" smtClean="0"/>
                  <a:t>, </a:t>
                </a:r>
                <a:r>
                  <a:rPr lang="en-US" sz="2400" dirty="0"/>
                  <a:t>we get, simply by our base B number notation:</a:t>
                </a:r>
              </a:p>
              <a:p>
                <a:pPr marL="0" indent="0" algn="l">
                  <a:buNone/>
                </a:pP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rPr>
                        <m:t>𝑤</m:t>
                      </m:r>
                      <m:d>
                        <m:dPr>
                          <m:ctrlPr>
                            <a:rPr lang="en-US" sz="2400" i="1">
                              <a:latin typeface="Cambria Math" panose="02040503050406030204" pitchFamily="18" charset="0"/>
                            </a:rPr>
                          </m:ctrlPr>
                        </m:dPr>
                        <m:e>
                          <m:r>
                            <a:rPr lang="en-US" sz="2400" i="1">
                              <a:latin typeface="Cambria Math" panose="02040503050406030204" pitchFamily="18" charset="0"/>
                            </a:rPr>
                            <m:t>𝑒</m:t>
                          </m:r>
                        </m:e>
                      </m:d>
                      <m:r>
                        <a:rPr lang="en-US" sz="2400" i="1">
                          <a:latin typeface="Cambria Math" panose="02040503050406030204" pitchFamily="18" charset="0"/>
                        </a:rPr>
                        <m:t>=</m:t>
                      </m:r>
                      <m:nary>
                        <m:naryPr>
                          <m:chr m:val="∑"/>
                          <m:ctrlPr>
                            <a:rPr lang="en-US" sz="2400" i="1">
                              <a:latin typeface="Cambria Math" panose="02040503050406030204" pitchFamily="18" charset="0"/>
                            </a:rPr>
                          </m:ctrlPr>
                        </m:naryPr>
                        <m:sub>
                          <m:r>
                            <m:rPr>
                              <m:brk m:alnAt="23"/>
                            </m:rPr>
                            <a:rPr lang="en-US" sz="2400" i="1">
                              <a:latin typeface="Cambria Math" panose="02040503050406030204" pitchFamily="18" charset="0"/>
                            </a:rPr>
                            <m:t>𝑖</m:t>
                          </m:r>
                          <m:r>
                            <a:rPr lang="en-US" sz="2400" i="1">
                              <a:latin typeface="Cambria Math" panose="02040503050406030204" pitchFamily="18" charset="0"/>
                            </a:rPr>
                            <m:t>=</m:t>
                          </m:r>
                          <m:r>
                            <m:rPr>
                              <m:brk m:alnAt="23"/>
                            </m:rPr>
                            <a:rPr lang="en-US" sz="2400" i="1">
                              <a:latin typeface="Cambria Math" panose="02040503050406030204" pitchFamily="18" charset="0"/>
                            </a:rPr>
                            <m:t>0</m:t>
                          </m:r>
                        </m:sub>
                        <m:sup>
                          <m:r>
                            <a:rPr lang="en-US" sz="2400" i="1">
                              <a:latin typeface="Cambria Math" panose="02040503050406030204" pitchFamily="18" charset="0"/>
                            </a:rPr>
                            <m:t>𝑘</m:t>
                          </m:r>
                          <m:r>
                            <a:rPr lang="en-US" sz="2400" i="1">
                              <a:latin typeface="Cambria Math" panose="02040503050406030204" pitchFamily="18" charset="0"/>
                            </a:rPr>
                            <m:t>−</m:t>
                          </m:r>
                          <m:r>
                            <a:rPr lang="en-US" sz="2400" i="1">
                              <a:latin typeface="Cambria Math" panose="02040503050406030204" pitchFamily="18" charset="0"/>
                            </a:rPr>
                            <m:t>1</m:t>
                          </m:r>
                        </m:sup>
                        <m:e>
                          <m:sSub>
                            <m:sSubPr>
                              <m:ctrlPr>
                                <a:rPr lang="en-US" sz="2400" i="1">
                                  <a:latin typeface="Cambria Math" panose="02040503050406030204" pitchFamily="18" charset="0"/>
                                </a:rPr>
                              </m:ctrlPr>
                            </m:sSubPr>
                            <m:e>
                              <m:r>
                                <a:rPr lang="en-US" sz="2400" i="1">
                                  <a:latin typeface="Cambria Math" panose="02040503050406030204" pitchFamily="18" charset="0"/>
                                </a:rPr>
                                <m:t>𝑤</m:t>
                              </m:r>
                            </m:e>
                            <m:sub>
                              <m:r>
                                <a:rPr lang="en-US" sz="2400" i="1">
                                  <a:latin typeface="Cambria Math" panose="02040503050406030204" pitchFamily="18" charset="0"/>
                                </a:rPr>
                                <m:t>𝑖</m:t>
                              </m:r>
                            </m:sub>
                          </m:sSub>
                          <m:r>
                            <a:rPr lang="en-US" sz="2400" i="1">
                              <a:latin typeface="Cambria Math" panose="02040503050406030204" pitchFamily="18" charset="0"/>
                            </a:rPr>
                            <m:t>(</m:t>
                          </m:r>
                          <m:r>
                            <a:rPr lang="en-US" sz="2400" i="1">
                              <a:latin typeface="Cambria Math" panose="02040503050406030204" pitchFamily="18" charset="0"/>
                            </a:rPr>
                            <m:t>𝑒</m:t>
                          </m:r>
                          <m:r>
                            <a:rPr lang="en-US" sz="2400" i="1">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𝐵</m:t>
                              </m:r>
                            </m:e>
                            <m:sup>
                              <m:r>
                                <a:rPr lang="en-US" sz="2400" i="1">
                                  <a:latin typeface="Cambria Math" panose="02040503050406030204" pitchFamily="18" charset="0"/>
                                </a:rPr>
                                <m:t>𝑘</m:t>
                              </m:r>
                              <m:r>
                                <a:rPr lang="en-US" sz="2400" i="1">
                                  <a:latin typeface="Cambria Math" panose="02040503050406030204" pitchFamily="18" charset="0"/>
                                </a:rPr>
                                <m:t>−</m:t>
                              </m:r>
                              <m:r>
                                <a:rPr lang="en-US" sz="2400" i="1">
                                  <a:latin typeface="Cambria Math" panose="02040503050406030204" pitchFamily="18" charset="0"/>
                                </a:rPr>
                                <m:t>1</m:t>
                              </m:r>
                              <m:r>
                                <a:rPr lang="en-US" sz="2400" i="1">
                                  <a:latin typeface="Cambria Math" panose="02040503050406030204" pitchFamily="18" charset="0"/>
                                </a:rPr>
                                <m:t>−</m:t>
                              </m:r>
                              <m:r>
                                <a:rPr lang="en-US" sz="2400" i="1">
                                  <a:latin typeface="Cambria Math" panose="02040503050406030204" pitchFamily="18" charset="0"/>
                                </a:rPr>
                                <m:t>𝑖</m:t>
                              </m:r>
                            </m:sup>
                          </m:sSup>
                        </m:e>
                      </m:nary>
                      <m:r>
                        <a:rPr lang="en-US" sz="2400">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𝐵</m:t>
                          </m:r>
                        </m:e>
                        <m:sup>
                          <m:r>
                            <m:rPr>
                              <m:sty m:val="p"/>
                            </m:rPr>
                            <a:rPr lang="en-US" sz="2400">
                              <a:latin typeface="Cambria Math" panose="02040503050406030204" pitchFamily="18" charset="0"/>
                            </a:rPr>
                            <m:t>k</m:t>
                          </m:r>
                        </m:sup>
                      </m:sSup>
                      <m:r>
                        <a:rPr lang="en-US" sz="2400">
                          <a:latin typeface="Cambria Math" panose="02040503050406030204" pitchFamily="18" charset="0"/>
                        </a:rPr>
                        <m:t>=</m:t>
                      </m:r>
                      <m:r>
                        <m:rPr>
                          <m:sty m:val="p"/>
                        </m:rPr>
                        <a:rPr lang="en-US" sz="2400">
                          <a:latin typeface="Cambria Math" panose="02040503050406030204" pitchFamily="18" charset="0"/>
                        </a:rPr>
                        <m:t>O</m:t>
                      </m:r>
                      <m:r>
                        <a:rPr lang="en-US" sz="2400">
                          <a:latin typeface="Cambria Math" panose="02040503050406030204" pitchFamily="18" charset="0"/>
                        </a:rPr>
                        <m:t>(</m:t>
                      </m:r>
                      <m:sSup>
                        <m:sSupPr>
                          <m:ctrlPr>
                            <a:rPr lang="en-US" sz="2400" i="1">
                              <a:latin typeface="Cambria Math" panose="02040503050406030204" pitchFamily="18" charset="0"/>
                            </a:rPr>
                          </m:ctrlPr>
                        </m:sSupPr>
                        <m:e>
                          <m:r>
                            <m:rPr>
                              <m:sty m:val="p"/>
                            </m:rPr>
                            <a:rPr lang="en-US" sz="2400">
                              <a:latin typeface="Cambria Math" panose="02040503050406030204" pitchFamily="18" charset="0"/>
                            </a:rPr>
                            <m:t>n</m:t>
                          </m:r>
                        </m:e>
                        <m:sup>
                          <m:r>
                            <a:rPr lang="en-US" sz="2400" b="0" i="0" smtClean="0">
                              <a:latin typeface="Cambria Math" panose="02040503050406030204" pitchFamily="18" charset="0"/>
                            </a:rPr>
                            <m:t>8</m:t>
                          </m:r>
                          <m:r>
                            <m:rPr>
                              <m:sty m:val="p"/>
                            </m:rPr>
                            <a:rPr lang="en-US" sz="2400">
                              <a:latin typeface="Cambria Math" panose="02040503050406030204" pitchFamily="18" charset="0"/>
                            </a:rPr>
                            <m:t>log</m:t>
                          </m:r>
                          <m:d>
                            <m:dPr>
                              <m:ctrlPr>
                                <a:rPr lang="en-US" sz="2400" i="1">
                                  <a:latin typeface="Cambria Math" panose="02040503050406030204" pitchFamily="18" charset="0"/>
                                </a:rPr>
                              </m:ctrlPr>
                            </m:dPr>
                            <m:e>
                              <m:r>
                                <m:rPr>
                                  <m:sty m:val="p"/>
                                </m:rPr>
                                <a:rPr lang="en-US" sz="2400">
                                  <a:latin typeface="Cambria Math" panose="02040503050406030204" pitchFamily="18" charset="0"/>
                                </a:rPr>
                                <m:t>n</m:t>
                              </m:r>
                            </m:e>
                          </m:d>
                        </m:sup>
                      </m:sSup>
                      <m:r>
                        <a:rPr lang="en-US" sz="2400">
                          <a:latin typeface="Cambria Math" panose="02040503050406030204" pitchFamily="18" charset="0"/>
                        </a:rPr>
                        <m:t>)</m:t>
                      </m:r>
                    </m:oMath>
                  </m:oMathPara>
                </a14:m>
                <a:endParaRPr lang="en-US" sz="2400" dirty="0"/>
              </a:p>
              <a:p>
                <a:pPr marL="0" indent="0" algn="l">
                  <a:buNone/>
                </a:pPr>
                <a:r>
                  <a:rPr lang="en-US" sz="2400" dirty="0" smtClean="0"/>
                  <a:t>Thus, </a:t>
                </a:r>
                <a:r>
                  <a:rPr lang="en-US" sz="2400" b="1" dirty="0" smtClean="0"/>
                  <a:t>each </a:t>
                </a:r>
                <a14:m>
                  <m:oMath xmlns:m="http://schemas.openxmlformats.org/officeDocument/2006/math">
                    <m:r>
                      <a:rPr lang="en-US" sz="2400" b="1" i="1" smtClean="0">
                        <a:latin typeface="Cambria Math" panose="02040503050406030204" pitchFamily="18" charset="0"/>
                      </a:rPr>
                      <m:t>𝒘</m:t>
                    </m:r>
                    <m:r>
                      <a:rPr lang="en-US" sz="2400" b="1" i="1" smtClean="0">
                        <a:latin typeface="Cambria Math" panose="02040503050406030204" pitchFamily="18" charset="0"/>
                      </a:rPr>
                      <m:t>∈</m:t>
                    </m:r>
                    <m:sSub>
                      <m:sSubPr>
                        <m:ctrlPr>
                          <a:rPr lang="en-US" sz="2400" b="1" i="1" smtClean="0">
                            <a:latin typeface="Cambria Math" panose="02040503050406030204" pitchFamily="18" charset="0"/>
                          </a:rPr>
                        </m:ctrlPr>
                      </m:sSubPr>
                      <m:e>
                        <m:r>
                          <a:rPr lang="en-US" sz="2400" b="1" i="1" smtClean="0">
                            <a:latin typeface="Cambria Math" panose="02040503050406030204" pitchFamily="18" charset="0"/>
                          </a:rPr>
                          <m:t>𝑾</m:t>
                        </m:r>
                      </m:e>
                      <m:sub>
                        <m:r>
                          <a:rPr lang="en-US" sz="2400" b="1" i="1" smtClean="0">
                            <a:latin typeface="Cambria Math" panose="02040503050406030204" pitchFamily="18" charset="0"/>
                          </a:rPr>
                          <m:t>𝒇𝒊𝒏𝒂𝒍</m:t>
                        </m:r>
                      </m:sub>
                    </m:sSub>
                  </m:oMath>
                </a14:m>
                <a:r>
                  <a:rPr lang="en-US" sz="2400" b="1" dirty="0" smtClean="0"/>
                  <a:t> requires</a:t>
                </a:r>
              </a:p>
              <a:p>
                <a:pPr marL="0" indent="0" algn="l">
                  <a:buNone/>
                </a:pPr>
                <a14:m>
                  <m:oMath xmlns:m="http://schemas.openxmlformats.org/officeDocument/2006/math">
                    <m:r>
                      <m:rPr>
                        <m:sty m:val="p"/>
                      </m:rPr>
                      <a:rPr lang="en-US" sz="2400">
                        <a:latin typeface="Cambria Math" panose="02040503050406030204" pitchFamily="18" charset="0"/>
                      </a:rPr>
                      <m:t>O</m:t>
                    </m:r>
                    <m:r>
                      <a:rPr lang="en-US" sz="2400">
                        <a:latin typeface="Cambria Math" panose="02040503050406030204" pitchFamily="18" charset="0"/>
                      </a:rPr>
                      <m:t>(</m:t>
                    </m:r>
                    <m:sSup>
                      <m:sSupPr>
                        <m:ctrlPr>
                          <a:rPr lang="en-US" sz="2400" i="1">
                            <a:latin typeface="Cambria Math" panose="02040503050406030204" pitchFamily="18" charset="0"/>
                          </a:rPr>
                        </m:ctrlPr>
                      </m:sSupPr>
                      <m:e>
                        <m:r>
                          <m:rPr>
                            <m:sty m:val="p"/>
                          </m:rPr>
                          <a:rPr lang="en-US" sz="2400">
                            <a:latin typeface="Cambria Math" panose="02040503050406030204" pitchFamily="18" charset="0"/>
                          </a:rPr>
                          <m:t>log</m:t>
                        </m:r>
                        <m:r>
                          <a:rPr lang="en-US" sz="2400">
                            <a:latin typeface="Cambria Math" panose="02040503050406030204" pitchFamily="18" charset="0"/>
                          </a:rPr>
                          <m:t>⁡(</m:t>
                        </m:r>
                        <m:r>
                          <m:rPr>
                            <m:sty m:val="p"/>
                          </m:rPr>
                          <a:rPr lang="en-US" sz="2400">
                            <a:latin typeface="Cambria Math" panose="02040503050406030204" pitchFamily="18" charset="0"/>
                          </a:rPr>
                          <m:t>n</m:t>
                        </m:r>
                      </m:e>
                      <m:sup>
                        <m:r>
                          <a:rPr lang="en-US" sz="2400" b="0" i="0" smtClean="0">
                            <a:latin typeface="Cambria Math" panose="02040503050406030204" pitchFamily="18" charset="0"/>
                          </a:rPr>
                          <m:t>8</m:t>
                        </m:r>
                        <m:r>
                          <m:rPr>
                            <m:sty m:val="p"/>
                          </m:rPr>
                          <a:rPr lang="en-US" sz="2400">
                            <a:latin typeface="Cambria Math" panose="02040503050406030204" pitchFamily="18" charset="0"/>
                          </a:rPr>
                          <m:t>log</m:t>
                        </m:r>
                        <m:d>
                          <m:dPr>
                            <m:ctrlPr>
                              <a:rPr lang="en-US" sz="2400" i="1">
                                <a:latin typeface="Cambria Math" panose="02040503050406030204" pitchFamily="18" charset="0"/>
                              </a:rPr>
                            </m:ctrlPr>
                          </m:dPr>
                          <m:e>
                            <m:r>
                              <m:rPr>
                                <m:sty m:val="p"/>
                              </m:rPr>
                              <a:rPr lang="en-US" sz="2400">
                                <a:latin typeface="Cambria Math" panose="02040503050406030204" pitchFamily="18" charset="0"/>
                              </a:rPr>
                              <m:t>n</m:t>
                            </m:r>
                          </m:e>
                        </m:d>
                      </m:sup>
                    </m:sSup>
                    <m:r>
                      <a:rPr lang="en-US" sz="2400" i="1">
                        <a:latin typeface="Cambria Math" panose="02040503050406030204" pitchFamily="18" charset="0"/>
                      </a:rPr>
                      <m:t>)</m:t>
                    </m:r>
                    <m:r>
                      <a:rPr lang="en-US" sz="2400">
                        <a:latin typeface="Cambria Math" panose="02040503050406030204" pitchFamily="18" charset="0"/>
                      </a:rPr>
                      <m:t>)=</m:t>
                    </m:r>
                    <m:r>
                      <a:rPr lang="en-US" sz="2400" b="1" i="1">
                        <a:latin typeface="Cambria Math" panose="02040503050406030204" pitchFamily="18" charset="0"/>
                      </a:rPr>
                      <m:t>𝐎</m:t>
                    </m:r>
                    <m:r>
                      <a:rPr lang="en-US" sz="2400" b="1">
                        <a:latin typeface="Cambria Math" panose="02040503050406030204" pitchFamily="18" charset="0"/>
                      </a:rPr>
                      <m:t>(</m:t>
                    </m:r>
                    <m:sSup>
                      <m:sSupPr>
                        <m:ctrlPr>
                          <a:rPr lang="en-US" sz="2400" b="1" i="1">
                            <a:latin typeface="Cambria Math" panose="02040503050406030204" pitchFamily="18" charset="0"/>
                          </a:rPr>
                        </m:ctrlPr>
                      </m:sSupPr>
                      <m:e>
                        <m:r>
                          <a:rPr lang="en-US" sz="2400" b="1" i="1">
                            <a:latin typeface="Cambria Math" panose="02040503050406030204" pitchFamily="18" charset="0"/>
                          </a:rPr>
                          <m:t>𝒍𝒐𝒈</m:t>
                        </m:r>
                      </m:e>
                      <m:sup>
                        <m:r>
                          <a:rPr lang="en-US" sz="2400" b="1" i="1">
                            <a:latin typeface="Cambria Math" panose="02040503050406030204" pitchFamily="18" charset="0"/>
                          </a:rPr>
                          <m:t>𝟐</m:t>
                        </m:r>
                      </m:sup>
                    </m:sSup>
                    <m:r>
                      <a:rPr lang="en-US" sz="2400" b="1">
                        <a:latin typeface="Cambria Math" panose="02040503050406030204" pitchFamily="18" charset="0"/>
                      </a:rPr>
                      <m:t>(</m:t>
                    </m:r>
                    <m:r>
                      <a:rPr lang="en-US" sz="2400" b="1" i="1">
                        <a:latin typeface="Cambria Math" panose="02040503050406030204" pitchFamily="18" charset="0"/>
                      </a:rPr>
                      <m:t>𝐧</m:t>
                    </m:r>
                    <m:r>
                      <a:rPr lang="en-US" sz="2400" b="1">
                        <a:latin typeface="Cambria Math" panose="02040503050406030204" pitchFamily="18" charset="0"/>
                      </a:rPr>
                      <m:t>))</m:t>
                    </m:r>
                  </m:oMath>
                </a14:m>
                <a:r>
                  <a:rPr lang="en-US" sz="2400" b="1" dirty="0"/>
                  <a:t> </a:t>
                </a:r>
                <a:r>
                  <a:rPr lang="en-US" sz="2400" b="1" dirty="0" smtClean="0"/>
                  <a:t>bits for each weight. </a:t>
                </a:r>
                <a:endParaRPr lang="he-IL" sz="2400" b="1" dirty="0"/>
              </a:p>
              <a:p>
                <a:pPr marL="0" indent="0" algn="l">
                  <a:buNone/>
                </a:pPr>
                <a:endParaRPr lang="en-US" sz="2400" dirty="0" smtClean="0"/>
              </a:p>
              <a:p>
                <a:pPr marL="0" indent="0" algn="l">
                  <a:buNone/>
                </a:pPr>
                <a:endParaRPr lang="he-IL"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1778" t="-2097" b="-21290"/>
                </a:stretch>
              </a:blipFill>
            </p:spPr>
            <p:txBody>
              <a:bodyPr/>
              <a:lstStyle/>
              <a:p>
                <a:r>
                  <a:rPr lang="he-IL">
                    <a:noFill/>
                  </a:rPr>
                  <a:t> </a:t>
                </a:r>
              </a:p>
            </p:txBody>
          </p:sp>
        </mc:Fallback>
      </mc:AlternateContent>
    </p:spTree>
    <p:extLst>
      <p:ext uri="{BB962C8B-B14F-4D97-AF65-F5344CB8AC3E}">
        <p14:creationId xmlns:p14="http://schemas.microsoft.com/office/powerpoint/2010/main" val="17861497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dirty="0" smtClean="0"/>
              <a:t>Lemma 1.1 (Isolation Lemma)</a:t>
            </a:r>
            <a:endParaRPr lang="he-IL" dirty="0"/>
          </a:p>
        </p:txBody>
      </p:sp>
      <mc:AlternateContent xmlns:mc="http://schemas.openxmlformats.org/markup-compatibility/2006" xmlns:a14="http://schemas.microsoft.com/office/drawing/2010/main">
        <mc:Choice Requires="a14">
          <p:sp>
            <p:nvSpPr>
              <p:cNvPr id="3" name="מציין מיקום תוכן 2"/>
              <p:cNvSpPr>
                <a:spLocks noGrp="1"/>
              </p:cNvSpPr>
              <p:nvPr>
                <p:ph idx="1"/>
              </p:nvPr>
            </p:nvSpPr>
            <p:spPr/>
            <p:txBody>
              <a:bodyPr/>
              <a:lstStyle/>
              <a:p>
                <a:pPr marL="0" indent="0" algn="l" rtl="0">
                  <a:buNone/>
                </a:pPr>
                <a:r>
                  <a:rPr lang="en-US" i="1" dirty="0" smtClean="0"/>
                  <a:t>For a graph G(V, E), let w be a random weight assignment, where edges are assigned weights chosen uniformly and independently at random from</a:t>
                </a:r>
                <a:br>
                  <a:rPr lang="en-US" i="1" dirty="0" smtClean="0"/>
                </a:br>
                <a:r>
                  <a:rPr lang="en-US" i="1" dirty="0" smtClean="0"/>
                  <a:t> </a:t>
                </a:r>
                <a:r>
                  <a:rPr lang="en-US" i="1" dirty="0"/>
                  <a:t>{1, 2, . . . </a:t>
                </a:r>
                <a:r>
                  <a:rPr lang="en-US" i="1" dirty="0" smtClean="0"/>
                  <a:t>, </a:t>
                </a:r>
                <a:r>
                  <a:rPr lang="en-US" i="1" dirty="0"/>
                  <a:t>2|E|}. Then w is isolating with probability ≥ 1/2</a:t>
                </a:r>
                <a:r>
                  <a:rPr lang="en-US" i="1" dirty="0" smtClean="0"/>
                  <a:t>.</a:t>
                </a:r>
              </a:p>
              <a:p>
                <a:pPr marL="0" indent="0" algn="l" rtl="0">
                  <a:buNone/>
                </a:pPr>
                <a:endParaRPr lang="en-US" i="1" dirty="0" smtClean="0"/>
              </a:p>
              <a:p>
                <a:pPr marL="0" indent="0" algn="l" rtl="0">
                  <a:buNone/>
                </a:pPr>
                <a:r>
                  <a:rPr lang="en-US" i="1" dirty="0" smtClean="0"/>
                  <a:t>We look at the elements </a:t>
                </a:r>
                <a14:m>
                  <m:oMath xmlns:m="http://schemas.openxmlformats.org/officeDocument/2006/math">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𝑒</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𝑒</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𝑒</m:t>
                        </m:r>
                      </m:e>
                      <m:sub>
                        <m:r>
                          <a:rPr lang="en-US" b="0" i="1" smtClean="0">
                            <a:latin typeface="Cambria Math" panose="02040503050406030204" pitchFamily="18" charset="0"/>
                          </a:rPr>
                          <m:t>𝑚</m:t>
                        </m:r>
                      </m:sub>
                    </m:sSub>
                    <m:r>
                      <a:rPr lang="en-US" b="0" i="1" smtClean="0">
                        <a:latin typeface="Cambria Math" panose="02040503050406030204" pitchFamily="18" charset="0"/>
                      </a:rPr>
                      <m:t>}</m:t>
                    </m:r>
                  </m:oMath>
                </a14:m>
                <a:endParaRPr lang="en-US" i="1" dirty="0" smtClean="0"/>
              </a:p>
              <a:p>
                <a:pPr marL="0" indent="0" algn="l" rtl="0">
                  <a:buNone/>
                </a:pPr>
                <a:r>
                  <a:rPr lang="en-US" i="1" dirty="0" smtClean="0"/>
                  <a:t>We choose a weight </a:t>
                </a:r>
                <a14:m>
                  <m:oMath xmlns:m="http://schemas.openxmlformats.org/officeDocument/2006/math">
                    <m:r>
                      <a:rPr lang="en-US" i="1">
                        <a:latin typeface="Cambria Math" panose="02040503050406030204" pitchFamily="18" charset="0"/>
                      </a:rPr>
                      <m:t>{</m:t>
                    </m:r>
                    <m:r>
                      <a:rPr lang="en-US" b="0" i="1" smtClean="0">
                        <a:latin typeface="Cambria Math" panose="02040503050406030204" pitchFamily="18" charset="0"/>
                      </a:rPr>
                      <m:t>1</m:t>
                    </m:r>
                    <m:r>
                      <a:rPr lang="en-US" i="1">
                        <a:latin typeface="Cambria Math" panose="02040503050406030204" pitchFamily="18" charset="0"/>
                      </a:rPr>
                      <m:t>,</m:t>
                    </m:r>
                    <m:r>
                      <a:rPr lang="en-US" b="0" i="1" smtClean="0">
                        <a:latin typeface="Cambria Math" panose="02040503050406030204" pitchFamily="18" charset="0"/>
                      </a:rPr>
                      <m:t>2</m:t>
                    </m:r>
                    <m:r>
                      <a:rPr lang="en-US" i="1">
                        <a:latin typeface="Cambria Math" panose="02040503050406030204" pitchFamily="18" charset="0"/>
                      </a:rPr>
                      <m:t>,…,</m:t>
                    </m:r>
                    <m:r>
                      <a:rPr lang="en-US" b="0" i="1" smtClean="0">
                        <a:latin typeface="Cambria Math" panose="02040503050406030204" pitchFamily="18" charset="0"/>
                      </a:rPr>
                      <m:t>2</m:t>
                    </m:r>
                    <m:r>
                      <a:rPr lang="en-US" b="0" i="1" smtClean="0">
                        <a:latin typeface="Cambria Math" panose="02040503050406030204" pitchFamily="18" charset="0"/>
                      </a:rPr>
                      <m:t>𝑚</m:t>
                    </m:r>
                    <m:r>
                      <a:rPr lang="en-US" i="1">
                        <a:latin typeface="Cambria Math" panose="02040503050406030204" pitchFamily="18" charset="0"/>
                      </a:rPr>
                      <m:t>}</m:t>
                    </m:r>
                  </m:oMath>
                </a14:m>
                <a:endParaRPr lang="en-US" i="1" dirty="0"/>
              </a:p>
              <a:p>
                <a:pPr marL="0" indent="0" algn="l" rtl="0">
                  <a:buNone/>
                </a:pPr>
                <a:r>
                  <a:rPr lang="en-US" i="1" dirty="0" smtClean="0"/>
                  <a:t>Probability </a:t>
                </a:r>
                <a14:m>
                  <m:oMath xmlns:m="http://schemas.openxmlformats.org/officeDocument/2006/math">
                    <m:r>
                      <a:rPr lang="en-US" i="1" dirty="0" smtClean="0">
                        <a:latin typeface="Cambria Math" panose="02040503050406030204" pitchFamily="18" charset="0"/>
                      </a:rPr>
                      <m:t>≥</m:t>
                    </m:r>
                    <m:r>
                      <a:rPr lang="en-US" b="0" i="1" dirty="0" smtClean="0">
                        <a:latin typeface="Cambria Math" panose="02040503050406030204" pitchFamily="18" charset="0"/>
                      </a:rPr>
                      <m:t>1</m:t>
                    </m:r>
                    <m:r>
                      <a:rPr lang="en-US" b="0" i="1" dirty="0" smtClean="0">
                        <a:latin typeface="Cambria Math" panose="02040503050406030204" pitchFamily="18" charset="0"/>
                      </a:rPr>
                      <m:t>−</m:t>
                    </m:r>
                    <m:f>
                      <m:fPr>
                        <m:ctrlPr>
                          <a:rPr lang="en-US" b="0" i="1" dirty="0" smtClean="0">
                            <a:latin typeface="Cambria Math" panose="02040503050406030204" pitchFamily="18" charset="0"/>
                          </a:rPr>
                        </m:ctrlPr>
                      </m:fPr>
                      <m:num>
                        <m:r>
                          <a:rPr lang="en-US" b="0" i="1" dirty="0" smtClean="0">
                            <a:latin typeface="Cambria Math" panose="02040503050406030204" pitchFamily="18" charset="0"/>
                          </a:rPr>
                          <m:t>𝑚</m:t>
                        </m:r>
                      </m:num>
                      <m:den>
                        <m:r>
                          <a:rPr lang="en-US" b="0" i="1" dirty="0" smtClean="0">
                            <a:latin typeface="Cambria Math" panose="02040503050406030204" pitchFamily="18" charset="0"/>
                          </a:rPr>
                          <m:t>2</m:t>
                        </m:r>
                        <m:r>
                          <a:rPr lang="en-US" b="0" i="1" dirty="0" smtClean="0">
                            <a:latin typeface="Cambria Math" panose="02040503050406030204" pitchFamily="18" charset="0"/>
                          </a:rPr>
                          <m:t>𝑚</m:t>
                        </m:r>
                      </m:den>
                    </m:f>
                    <m:r>
                      <a:rPr lang="en-US" i="1" dirty="0" smtClean="0">
                        <a:latin typeface="Cambria Math" panose="02040503050406030204" pitchFamily="18" charset="0"/>
                      </a:rPr>
                      <m:t> = </m:t>
                    </m:r>
                  </m:oMath>
                </a14:m>
                <a:r>
                  <a:rPr lang="en-US" i="1" dirty="0" smtClean="0"/>
                  <a:t>½ </a:t>
                </a:r>
                <a:endParaRPr lang="en-US" i="1" dirty="0"/>
              </a:p>
            </p:txBody>
          </p:sp>
        </mc:Choice>
        <mc:Fallback xmlns="">
          <p:sp>
            <p:nvSpPr>
              <p:cNvPr id="3" name="מציין מיקום תוכן 2"/>
              <p:cNvSpPr>
                <a:spLocks noGrp="1" noRot="1" noChangeAspect="1" noMove="1" noResize="1" noEditPoints="1" noAdjustHandles="1" noChangeArrowheads="1" noChangeShapeType="1" noTextEdit="1"/>
              </p:cNvSpPr>
              <p:nvPr>
                <p:ph idx="1"/>
              </p:nvPr>
            </p:nvSpPr>
            <p:spPr>
              <a:blipFill rotWithShape="0">
                <a:blip r:embed="rId2"/>
                <a:stretch>
                  <a:fillRect l="-616" t="-806"/>
                </a:stretch>
              </a:blipFill>
            </p:spPr>
            <p:txBody>
              <a:bodyPr/>
              <a:lstStyle/>
              <a:p>
                <a:r>
                  <a:rPr lang="he-IL">
                    <a:noFill/>
                  </a:rPr>
                  <a:t> </a:t>
                </a:r>
              </a:p>
            </p:txBody>
          </p:sp>
        </mc:Fallback>
      </mc:AlternateContent>
    </p:spTree>
    <p:extLst>
      <p:ext uri="{BB962C8B-B14F-4D97-AF65-F5344CB8AC3E}">
        <p14:creationId xmlns:p14="http://schemas.microsoft.com/office/powerpoint/2010/main" val="3214448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r>
                  <a:rPr lang="en-US" dirty="0"/>
                  <a:t>Theorem 3.1 (cont</a:t>
                </a:r>
                <a:r>
                  <a:rPr lang="en-US" dirty="0" smtClean="0"/>
                  <a:t>.): parallelization </a:t>
                </a:r>
                <a:r>
                  <a:rPr lang="en-US" dirty="0"/>
                  <a:t/>
                </a:r>
                <a:br>
                  <a:rPr lang="en-US" dirty="0"/>
                </a:br>
                <a:r>
                  <a:rPr lang="en-US" dirty="0"/>
                  <a:t>PM and Search-PM are in </a:t>
                </a:r>
                <a14:m>
                  <m:oMath xmlns:m="http://schemas.openxmlformats.org/officeDocument/2006/math">
                    <m:r>
                      <a:rPr lang="en-US" i="1" dirty="0">
                        <a:latin typeface="Cambria Math" panose="02040503050406030204" pitchFamily="18" charset="0"/>
                      </a:rPr>
                      <m:t>𝑄𝑢𝑎𝑠𝑖</m:t>
                    </m:r>
                    <m:r>
                      <a:rPr lang="en-US" i="1" dirty="0">
                        <a:latin typeface="Cambria Math" panose="02040503050406030204" pitchFamily="18" charset="0"/>
                      </a:rPr>
                      <m:t>−</m:t>
                    </m:r>
                    <m:r>
                      <a:rPr lang="en-US" i="1" dirty="0">
                        <a:latin typeface="Cambria Math" panose="02040503050406030204" pitchFamily="18" charset="0"/>
                      </a:rPr>
                      <m:t>𝑁</m:t>
                    </m:r>
                    <m:sSup>
                      <m:sSupPr>
                        <m:ctrlPr>
                          <a:rPr lang="en-US" i="1" dirty="0">
                            <a:latin typeface="Cambria Math" panose="02040503050406030204" pitchFamily="18" charset="0"/>
                          </a:rPr>
                        </m:ctrlPr>
                      </m:sSupPr>
                      <m:e>
                        <m:r>
                          <a:rPr lang="en-US" i="1" dirty="0">
                            <a:latin typeface="Cambria Math" panose="02040503050406030204" pitchFamily="18" charset="0"/>
                          </a:rPr>
                          <m:t>𝐶</m:t>
                        </m:r>
                      </m:e>
                      <m:sup>
                        <m:r>
                          <a:rPr lang="en-US" i="1" dirty="0">
                            <a:latin typeface="Cambria Math" panose="02040503050406030204" pitchFamily="18" charset="0"/>
                          </a:rPr>
                          <m:t>2</m:t>
                        </m:r>
                      </m:sup>
                    </m:sSup>
                  </m:oMath>
                </a14:m>
                <a:endParaRPr lang="he-IL"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l="-3488" t="-7109" b="-10427"/>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marL="0" indent="0" algn="l">
                  <a:buNone/>
                </a:pPr>
                <a:r>
                  <a:rPr lang="en-US" sz="2400" dirty="0" smtClean="0"/>
                  <a:t>Given the graph, </a:t>
                </a:r>
                <a14:m>
                  <m:oMath xmlns:m="http://schemas.openxmlformats.org/officeDocument/2006/math">
                    <m:r>
                      <a:rPr lang="en-US" sz="2400" b="0" i="1" smtClean="0">
                        <a:latin typeface="Cambria Math" panose="02040503050406030204" pitchFamily="18" charset="0"/>
                      </a:rPr>
                      <m:t>𝑛</m:t>
                    </m:r>
                    <m:r>
                      <a:rPr lang="en-US" sz="2400" b="0" i="1" smtClean="0">
                        <a:latin typeface="Cambria Math" panose="02040503050406030204" pitchFamily="18" charset="0"/>
                      </a:rPr>
                      <m:t>=|</m:t>
                    </m:r>
                    <m:r>
                      <a:rPr lang="en-US" sz="2400" b="0" i="1" smtClean="0">
                        <a:latin typeface="Cambria Math" panose="02040503050406030204" pitchFamily="18" charset="0"/>
                      </a:rPr>
                      <m:t>𝑉</m:t>
                    </m:r>
                    <m:r>
                      <a:rPr lang="en-US" sz="2400" b="0" i="1" smtClean="0">
                        <a:latin typeface="Cambria Math" panose="02040503050406030204" pitchFamily="18" charset="0"/>
                      </a:rPr>
                      <m:t>|</m:t>
                    </m:r>
                  </m:oMath>
                </a14:m>
                <a:r>
                  <a:rPr lang="en-US" sz="2400" dirty="0" smtClean="0"/>
                  <a:t> is fixed.</a:t>
                </a:r>
              </a:p>
              <a:p>
                <a:pPr marL="0" indent="0" algn="l">
                  <a:buNone/>
                </a:pPr>
                <a:r>
                  <a:rPr lang="en-US" sz="2400" dirty="0" smtClean="0"/>
                  <a:t>Hence the set </a:t>
                </a:r>
                <a14:m>
                  <m:oMath xmlns:m="http://schemas.openxmlformats.org/officeDocument/2006/math">
                    <m:r>
                      <m:rPr>
                        <m:sty m:val="p"/>
                      </m:rPr>
                      <a:rPr lang="en-US" sz="2400" b="0" i="0" smtClean="0">
                        <a:latin typeface="Cambria Math" panose="02040503050406030204" pitchFamily="18" charset="0"/>
                      </a:rPr>
                      <m:t>W</m:t>
                    </m:r>
                    <m:r>
                      <a:rPr lang="en-US" sz="2400" b="0" i="0" smtClean="0">
                        <a:latin typeface="Cambria Math" panose="02040503050406030204" pitchFamily="18" charset="0"/>
                      </a:rPr>
                      <m:t>=</m:t>
                    </m:r>
                    <m:r>
                      <a:rPr lang="en-US" sz="2400" b="0" i="1" smtClean="0">
                        <a:latin typeface="Cambria Math" panose="02040503050406030204" pitchFamily="18" charset="0"/>
                      </a:rPr>
                      <m:t>{ </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𝑤</m:t>
                        </m:r>
                      </m:e>
                      <m:sub>
                        <m:r>
                          <a:rPr lang="en-US" sz="2400" b="0" i="1" smtClean="0">
                            <a:latin typeface="Cambria Math" panose="02040503050406030204" pitchFamily="18" charset="0"/>
                          </a:rPr>
                          <m:t>𝑡𝑟</m:t>
                        </m:r>
                      </m:sub>
                    </m:sSub>
                    <m:r>
                      <a:rPr lang="en-US" sz="2400" b="0" i="1" smtClean="0">
                        <a:latin typeface="Cambria Math" panose="02040503050406030204" pitchFamily="18" charset="0"/>
                      </a:rPr>
                      <m:t> </m:t>
                    </m:r>
                    <m:r>
                      <a:rPr lang="en-US" sz="2400" b="0" i="1" smtClean="0">
                        <a:latin typeface="Cambria Math" panose="02040503050406030204" pitchFamily="18" charset="0"/>
                      </a:rPr>
                      <m:t>𝑚𝑜𝑑𝑗</m:t>
                    </m:r>
                    <m:r>
                      <a:rPr lang="en-US" sz="2400" b="0" i="1" smtClean="0">
                        <a:latin typeface="Cambria Math" panose="02040503050406030204" pitchFamily="18" charset="0"/>
                      </a:rPr>
                      <m:t>|</m:t>
                    </m:r>
                    <m:r>
                      <a:rPr lang="en-US" sz="2400" b="0" i="1" smtClean="0">
                        <a:latin typeface="Cambria Math" panose="02040503050406030204" pitchFamily="18" charset="0"/>
                      </a:rPr>
                      <m:t>2</m:t>
                    </m:r>
                    <m:r>
                      <a:rPr lang="en-US" sz="2400" b="0" i="1" smtClean="0">
                        <a:latin typeface="Cambria Math" panose="02040503050406030204" pitchFamily="18" charset="0"/>
                      </a:rPr>
                      <m:t>≤</m:t>
                    </m:r>
                    <m:r>
                      <a:rPr lang="en-US" sz="2400" b="0" i="1" smtClean="0">
                        <a:latin typeface="Cambria Math" panose="02040503050406030204" pitchFamily="18" charset="0"/>
                      </a:rPr>
                      <m:t>𝑗</m:t>
                    </m:r>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𝑛</m:t>
                        </m:r>
                      </m:e>
                      <m:sup>
                        <m:r>
                          <a:rPr lang="en-US" sz="2400" b="0" i="1" smtClean="0">
                            <a:latin typeface="Cambria Math" panose="02040503050406030204" pitchFamily="18" charset="0"/>
                          </a:rPr>
                          <m:t>6</m:t>
                        </m:r>
                      </m:sup>
                    </m:sSup>
                    <m:r>
                      <a:rPr lang="en-US" sz="2400" b="0" i="1" smtClean="0">
                        <a:latin typeface="Cambria Math" panose="02040503050406030204" pitchFamily="18" charset="0"/>
                      </a:rPr>
                      <m:t> , </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𝑤</m:t>
                        </m:r>
                      </m:e>
                      <m:sub>
                        <m:r>
                          <a:rPr lang="en-US" sz="2400" b="0" i="1" smtClean="0">
                            <a:latin typeface="Cambria Math" panose="02040503050406030204" pitchFamily="18" charset="0"/>
                          </a:rPr>
                          <m:t>𝑡𝑟</m:t>
                        </m:r>
                      </m:sub>
                    </m:sSub>
                    <m:d>
                      <m:dPr>
                        <m:ctrlPr>
                          <a:rPr lang="en-US" sz="2400" b="0" i="1" smtClean="0">
                            <a:latin typeface="Cambria Math" panose="02040503050406030204" pitchFamily="18" charset="0"/>
                          </a:rPr>
                        </m:ctrlPr>
                      </m:dPr>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𝑒</m:t>
                            </m:r>
                          </m:e>
                          <m:sub>
                            <m:r>
                              <a:rPr lang="en-US" sz="2400" b="0" i="1" smtClean="0">
                                <a:latin typeface="Cambria Math" panose="02040503050406030204" pitchFamily="18" charset="0"/>
                              </a:rPr>
                              <m:t>𝑖</m:t>
                            </m:r>
                          </m:sub>
                        </m:sSub>
                      </m:e>
                    </m:d>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2</m:t>
                        </m:r>
                      </m:e>
                      <m:sup>
                        <m:r>
                          <a:rPr lang="en-US" sz="2400" b="0" i="1" smtClean="0">
                            <a:latin typeface="Cambria Math" panose="02040503050406030204" pitchFamily="18" charset="0"/>
                          </a:rPr>
                          <m:t>𝑖</m:t>
                        </m:r>
                        <m:r>
                          <a:rPr lang="en-US" sz="2400" b="0" i="1" smtClean="0">
                            <a:latin typeface="Cambria Math" panose="02040503050406030204" pitchFamily="18" charset="0"/>
                          </a:rPr>
                          <m:t>−</m:t>
                        </m:r>
                        <m:r>
                          <a:rPr lang="en-US" sz="2400" b="0" i="1" smtClean="0">
                            <a:latin typeface="Cambria Math" panose="02040503050406030204" pitchFamily="18" charset="0"/>
                          </a:rPr>
                          <m:t>1</m:t>
                        </m:r>
                      </m:sup>
                    </m:sSup>
                    <m:r>
                      <a:rPr lang="en-US" sz="2400" b="0" i="1" smtClean="0">
                        <a:latin typeface="Cambria Math" panose="02040503050406030204" pitchFamily="18" charset="0"/>
                      </a:rPr>
                      <m:t> }</m:t>
                    </m:r>
                  </m:oMath>
                </a14:m>
                <a:r>
                  <a:rPr lang="en-US" sz="2400" dirty="0" smtClean="0"/>
                  <a:t> is also fixed.</a:t>
                </a:r>
              </a:p>
              <a:p>
                <a:pPr marL="0" indent="0" algn="l">
                  <a:buNone/>
                </a:pPr>
                <a:r>
                  <a:rPr lang="en-US" sz="2400" dirty="0" smtClean="0"/>
                  <a:t>Therefore, to find our final isolating weight function </a:t>
                </a:r>
                <a14:m>
                  <m:oMath xmlns:m="http://schemas.openxmlformats.org/officeDocument/2006/math">
                    <m:r>
                      <a:rPr lang="en-US" sz="2400" b="0" i="1" smtClean="0">
                        <a:latin typeface="Cambria Math" panose="02040503050406030204" pitchFamily="18" charset="0"/>
                      </a:rPr>
                      <m:t>𝑤</m:t>
                    </m:r>
                  </m:oMath>
                </a14:m>
                <a:r>
                  <a:rPr lang="en-US" sz="2400" dirty="0" smtClean="0"/>
                  <a:t> , we need to determine </a:t>
                </a:r>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𝑤</m:t>
                        </m:r>
                      </m:e>
                      <m:sub>
                        <m:r>
                          <a:rPr lang="en-US" sz="2400" b="0" i="1" smtClean="0">
                            <a:latin typeface="Cambria Math" panose="02040503050406030204" pitchFamily="18" charset="0"/>
                          </a:rPr>
                          <m:t>0</m:t>
                        </m:r>
                      </m:sub>
                    </m:sSub>
                    <m:r>
                      <a:rPr lang="en-US" sz="2400" b="0" i="1" smtClean="0">
                        <a:latin typeface="Cambria Math" panose="02040503050406030204" pitchFamily="18" charset="0"/>
                      </a:rPr>
                      <m:t>, …,</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𝑤</m:t>
                        </m:r>
                      </m:e>
                      <m:sub>
                        <m:r>
                          <a:rPr lang="en-US" sz="2400" b="0" i="1" smtClean="0">
                            <a:latin typeface="Cambria Math" panose="02040503050406030204" pitchFamily="18" charset="0"/>
                          </a:rPr>
                          <m:t>𝑘</m:t>
                        </m:r>
                        <m:r>
                          <a:rPr lang="en-US" sz="2400" b="0" i="1" smtClean="0">
                            <a:latin typeface="Cambria Math" panose="02040503050406030204" pitchFamily="18" charset="0"/>
                          </a:rPr>
                          <m:t>−</m:t>
                        </m:r>
                        <m:r>
                          <a:rPr lang="en-US" sz="2400" b="0" i="1" smtClean="0">
                            <a:latin typeface="Cambria Math" panose="02040503050406030204" pitchFamily="18" charset="0"/>
                          </a:rPr>
                          <m:t>1</m:t>
                        </m:r>
                      </m:sub>
                    </m:sSub>
                  </m:oMath>
                </a14:m>
                <a:r>
                  <a:rPr lang="en-US" sz="2400" dirty="0" smtClean="0"/>
                  <a:t>, which are each picked from our set. </a:t>
                </a:r>
                <a:r>
                  <a:rPr lang="en-US" sz="2400" b="1" dirty="0" smtClean="0"/>
                  <a:t>We will try each possibility in parallel .</a:t>
                </a:r>
              </a:p>
              <a:p>
                <a:pPr marL="0" indent="0" algn="l">
                  <a:buNone/>
                </a:pPr>
                <a:r>
                  <a:rPr lang="en-US" sz="2400" dirty="0" smtClean="0"/>
                  <a:t>Overall we need to try </a:t>
                </a:r>
                <a14:m>
                  <m:oMath xmlns:m="http://schemas.openxmlformats.org/officeDocument/2006/math">
                    <m:r>
                      <a:rPr lang="en-US" sz="2400" b="0" i="1" smtClean="0">
                        <a:latin typeface="Cambria Math" panose="02040503050406030204" pitchFamily="18" charset="0"/>
                      </a:rPr>
                      <m:t>𝑂</m:t>
                    </m:r>
                    <m:d>
                      <m:dPr>
                        <m:ctrlPr>
                          <a:rPr lang="en-US" sz="2400" i="1">
                            <a:latin typeface="Cambria Math" panose="02040503050406030204" pitchFamily="18" charset="0"/>
                          </a:rPr>
                        </m:ctrlPr>
                      </m:dPr>
                      <m:e>
                        <m:sSup>
                          <m:sSupPr>
                            <m:ctrlPr>
                              <a:rPr lang="en-US" sz="2400" i="1">
                                <a:latin typeface="Cambria Math" panose="02040503050406030204" pitchFamily="18" charset="0"/>
                              </a:rPr>
                            </m:ctrlPr>
                          </m:sSupPr>
                          <m:e>
                            <m:r>
                              <a:rPr lang="en-US" sz="2400" i="1">
                                <a:latin typeface="Cambria Math" panose="02040503050406030204" pitchFamily="18" charset="0"/>
                              </a:rPr>
                              <m:t>𝑛</m:t>
                            </m:r>
                          </m:e>
                          <m:sup>
                            <m:r>
                              <a:rPr lang="en-US" sz="2400" i="1">
                                <a:latin typeface="Cambria Math" panose="02040503050406030204" pitchFamily="18" charset="0"/>
                              </a:rPr>
                              <m:t>6</m:t>
                            </m:r>
                            <m:r>
                              <a:rPr lang="en-US" sz="2400" i="1">
                                <a:latin typeface="Cambria Math" panose="02040503050406030204" pitchFamily="18" charset="0"/>
                              </a:rPr>
                              <m:t>𝑘</m:t>
                            </m:r>
                          </m:sup>
                        </m:sSup>
                      </m:e>
                    </m:d>
                    <m:r>
                      <a:rPr lang="en-US" sz="2400">
                        <a:latin typeface="Cambria Math" panose="02040503050406030204" pitchFamily="18" charset="0"/>
                      </a:rPr>
                      <m:t>=</m:t>
                    </m:r>
                    <m:r>
                      <a:rPr lang="en-US" sz="2400" b="1" i="1">
                        <a:latin typeface="Cambria Math" panose="02040503050406030204" pitchFamily="18" charset="0"/>
                      </a:rPr>
                      <m:t>𝐎</m:t>
                    </m:r>
                    <m:r>
                      <a:rPr lang="en-US" sz="2400" b="1">
                        <a:latin typeface="Cambria Math" panose="02040503050406030204" pitchFamily="18" charset="0"/>
                      </a:rPr>
                      <m:t>(</m:t>
                    </m:r>
                    <m:sSup>
                      <m:sSupPr>
                        <m:ctrlPr>
                          <a:rPr lang="en-US" sz="2400" b="1" i="1">
                            <a:latin typeface="Cambria Math" panose="02040503050406030204" pitchFamily="18" charset="0"/>
                          </a:rPr>
                        </m:ctrlPr>
                      </m:sSupPr>
                      <m:e>
                        <m:r>
                          <a:rPr lang="en-US" sz="2400" b="1" i="1">
                            <a:latin typeface="Cambria Math" panose="02040503050406030204" pitchFamily="18" charset="0"/>
                          </a:rPr>
                          <m:t>𝒏</m:t>
                        </m:r>
                      </m:e>
                      <m:sup>
                        <m:r>
                          <a:rPr lang="en-US" sz="2400" b="1" i="1">
                            <a:latin typeface="Cambria Math" panose="02040503050406030204" pitchFamily="18" charset="0"/>
                          </a:rPr>
                          <m:t>𝟔𝐥𝐨𝐠</m:t>
                        </m:r>
                        <m:d>
                          <m:dPr>
                            <m:ctrlPr>
                              <a:rPr lang="en-US" sz="2400" b="1" i="1">
                                <a:latin typeface="Cambria Math" panose="02040503050406030204" pitchFamily="18" charset="0"/>
                              </a:rPr>
                            </m:ctrlPr>
                          </m:dPr>
                          <m:e>
                            <m:r>
                              <a:rPr lang="en-US" sz="2400" b="1" i="1">
                                <a:latin typeface="Cambria Math" panose="02040503050406030204" pitchFamily="18" charset="0"/>
                              </a:rPr>
                              <m:t>𝒏</m:t>
                            </m:r>
                          </m:e>
                        </m:d>
                      </m:sup>
                    </m:sSup>
                    <m:r>
                      <a:rPr lang="en-US" sz="2400" b="1">
                        <a:latin typeface="Cambria Math" panose="02040503050406030204" pitchFamily="18" charset="0"/>
                      </a:rPr>
                      <m:t>)</m:t>
                    </m:r>
                  </m:oMath>
                </a14:m>
                <a:r>
                  <a:rPr lang="en-US" sz="2400" b="1" dirty="0" smtClean="0"/>
                  <a:t> possibilities,</a:t>
                </a:r>
              </a:p>
              <a:p>
                <a:pPr marL="0" indent="0" algn="l">
                  <a:buNone/>
                </a:pPr>
                <a:r>
                  <a:rPr lang="en-US" sz="2400" b="1" dirty="0" smtClean="0"/>
                  <a:t>Hence </a:t>
                </a:r>
                <a14:m>
                  <m:oMath xmlns:m="http://schemas.openxmlformats.org/officeDocument/2006/math">
                    <m:d>
                      <m:dPr>
                        <m:begChr m:val="|"/>
                        <m:endChr m:val="|"/>
                        <m:ctrlPr>
                          <a:rPr lang="en-US" sz="2400" b="1" i="1" smtClean="0">
                            <a:latin typeface="Cambria Math" panose="02040503050406030204" pitchFamily="18" charset="0"/>
                          </a:rPr>
                        </m:ctrlPr>
                      </m:dPr>
                      <m:e>
                        <m:sSub>
                          <m:sSubPr>
                            <m:ctrlPr>
                              <a:rPr lang="en-US" sz="2400" b="1" i="1">
                                <a:latin typeface="Cambria Math" panose="02040503050406030204" pitchFamily="18" charset="0"/>
                              </a:rPr>
                            </m:ctrlPr>
                          </m:sSubPr>
                          <m:e>
                            <m:r>
                              <a:rPr lang="en-US" sz="2400" b="1" i="1">
                                <a:latin typeface="Cambria Math" panose="02040503050406030204" pitchFamily="18" charset="0"/>
                              </a:rPr>
                              <m:t>𝑾</m:t>
                            </m:r>
                          </m:e>
                          <m:sub>
                            <m:r>
                              <a:rPr lang="en-US" sz="2400" b="1" i="1">
                                <a:latin typeface="Cambria Math" panose="02040503050406030204" pitchFamily="18" charset="0"/>
                              </a:rPr>
                              <m:t>𝒇𝒊𝒏𝒂𝒍</m:t>
                            </m:r>
                          </m:sub>
                        </m:sSub>
                      </m:e>
                    </m:d>
                    <m:r>
                      <a:rPr lang="en-US" sz="2400" b="1" i="1" smtClean="0">
                        <a:latin typeface="Cambria Math" panose="02040503050406030204" pitchFamily="18" charset="0"/>
                      </a:rPr>
                      <m:t>=</m:t>
                    </m:r>
                    <m:r>
                      <a:rPr lang="en-US" sz="2400" b="1" i="1">
                        <a:latin typeface="Cambria Math" panose="02040503050406030204" pitchFamily="18" charset="0"/>
                      </a:rPr>
                      <m:t>𝐎</m:t>
                    </m:r>
                    <m:r>
                      <a:rPr lang="en-US" sz="2400" b="1">
                        <a:latin typeface="Cambria Math" panose="02040503050406030204" pitchFamily="18" charset="0"/>
                      </a:rPr>
                      <m:t>(</m:t>
                    </m:r>
                    <m:sSup>
                      <m:sSupPr>
                        <m:ctrlPr>
                          <a:rPr lang="en-US" sz="2400" b="1" i="1">
                            <a:latin typeface="Cambria Math" panose="02040503050406030204" pitchFamily="18" charset="0"/>
                          </a:rPr>
                        </m:ctrlPr>
                      </m:sSupPr>
                      <m:e>
                        <m:r>
                          <a:rPr lang="en-US" sz="2400" b="1" i="1">
                            <a:latin typeface="Cambria Math" panose="02040503050406030204" pitchFamily="18" charset="0"/>
                          </a:rPr>
                          <m:t>𝒏</m:t>
                        </m:r>
                      </m:e>
                      <m:sup>
                        <m:r>
                          <a:rPr lang="en-US" sz="2400" b="1" i="1">
                            <a:latin typeface="Cambria Math" panose="02040503050406030204" pitchFamily="18" charset="0"/>
                          </a:rPr>
                          <m:t>𝟔𝐥𝐨𝐠</m:t>
                        </m:r>
                        <m:d>
                          <m:dPr>
                            <m:ctrlPr>
                              <a:rPr lang="en-US" sz="2400" b="1" i="1">
                                <a:latin typeface="Cambria Math" panose="02040503050406030204" pitchFamily="18" charset="0"/>
                              </a:rPr>
                            </m:ctrlPr>
                          </m:dPr>
                          <m:e>
                            <m:r>
                              <a:rPr lang="en-US" sz="2400" b="1" i="1">
                                <a:latin typeface="Cambria Math" panose="02040503050406030204" pitchFamily="18" charset="0"/>
                              </a:rPr>
                              <m:t>𝒏</m:t>
                            </m:r>
                          </m:e>
                        </m:d>
                      </m:sup>
                    </m:sSup>
                    <m:r>
                      <a:rPr lang="en-US" sz="2400" b="1">
                        <a:latin typeface="Cambria Math" panose="02040503050406030204" pitchFamily="18" charset="0"/>
                      </a:rPr>
                      <m:t>)</m:t>
                    </m:r>
                  </m:oMath>
                </a14:m>
                <a:endParaRPr lang="en-US" sz="2400"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1026" t="-1290" r="-1984"/>
                </a:stretch>
              </a:blipFill>
            </p:spPr>
            <p:txBody>
              <a:bodyPr/>
              <a:lstStyle/>
              <a:p>
                <a:r>
                  <a:rPr lang="he-IL">
                    <a:noFill/>
                  </a:rPr>
                  <a:t> </a:t>
                </a:r>
              </a:p>
            </p:txBody>
          </p:sp>
        </mc:Fallback>
      </mc:AlternateContent>
    </p:spTree>
    <p:extLst>
      <p:ext uri="{BB962C8B-B14F-4D97-AF65-F5344CB8AC3E}">
        <p14:creationId xmlns:p14="http://schemas.microsoft.com/office/powerpoint/2010/main" val="37102597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r>
                  <a:rPr lang="en-US" dirty="0"/>
                  <a:t>Theorem 3.1 (cont</a:t>
                </a:r>
                <a:r>
                  <a:rPr lang="en-US" dirty="0" smtClean="0"/>
                  <a:t>.): </a:t>
                </a:r>
                <a:r>
                  <a:rPr lang="he-IL" dirty="0" smtClean="0"/>
                  <a:t> </a:t>
                </a:r>
                <a:r>
                  <a:rPr lang="en-US" dirty="0"/>
                  <a:t/>
                </a:r>
                <a:br>
                  <a:rPr lang="en-US" dirty="0"/>
                </a:br>
                <a:r>
                  <a:rPr lang="en-US" dirty="0"/>
                  <a:t>PM and Search-PM are in </a:t>
                </a:r>
                <a14:m>
                  <m:oMath xmlns:m="http://schemas.openxmlformats.org/officeDocument/2006/math">
                    <m:r>
                      <a:rPr lang="en-US" i="1" dirty="0">
                        <a:latin typeface="Cambria Math" panose="02040503050406030204" pitchFamily="18" charset="0"/>
                      </a:rPr>
                      <m:t>𝑄𝑢𝑎𝑠𝑖</m:t>
                    </m:r>
                    <m:r>
                      <a:rPr lang="en-US" i="1" dirty="0">
                        <a:latin typeface="Cambria Math" panose="02040503050406030204" pitchFamily="18" charset="0"/>
                      </a:rPr>
                      <m:t>−</m:t>
                    </m:r>
                    <m:r>
                      <a:rPr lang="en-US" i="1" dirty="0">
                        <a:latin typeface="Cambria Math" panose="02040503050406030204" pitchFamily="18" charset="0"/>
                      </a:rPr>
                      <m:t>𝑁</m:t>
                    </m:r>
                    <m:sSup>
                      <m:sSupPr>
                        <m:ctrlPr>
                          <a:rPr lang="en-US" i="1" dirty="0">
                            <a:latin typeface="Cambria Math" panose="02040503050406030204" pitchFamily="18" charset="0"/>
                          </a:rPr>
                        </m:ctrlPr>
                      </m:sSupPr>
                      <m:e>
                        <m:r>
                          <a:rPr lang="en-US" i="1" dirty="0">
                            <a:latin typeface="Cambria Math" panose="02040503050406030204" pitchFamily="18" charset="0"/>
                          </a:rPr>
                          <m:t>𝐶</m:t>
                        </m:r>
                      </m:e>
                      <m:sup>
                        <m:r>
                          <a:rPr lang="en-US" i="1" dirty="0">
                            <a:latin typeface="Cambria Math" panose="02040503050406030204" pitchFamily="18" charset="0"/>
                          </a:rPr>
                          <m:t>2</m:t>
                        </m:r>
                      </m:sup>
                    </m:sSup>
                  </m:oMath>
                </a14:m>
                <a:endParaRPr lang="en-US"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l="-3488" t="-7583" b="-10427"/>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marL="0" indent="0" algn="l">
                  <a:buNone/>
                </a:pPr>
                <a:r>
                  <a:rPr lang="en-US" sz="2400" b="1" dirty="0" smtClean="0"/>
                  <a:t>Overall</a:t>
                </a:r>
                <a:r>
                  <a:rPr lang="en-US" sz="2400" dirty="0" smtClean="0"/>
                  <a:t> we have the following</a:t>
                </a:r>
              </a:p>
              <a:p>
                <a:pPr marL="0" indent="0" algn="l">
                  <a:buNone/>
                </a:pPr>
                <a:r>
                  <a:rPr lang="en-US" sz="2400" dirty="0" smtClean="0"/>
                  <a:t> </a:t>
                </a:r>
                <a:r>
                  <a:rPr lang="en-US" sz="2400" b="1" u="sng" dirty="0" smtClean="0"/>
                  <a:t>Lemma 3.7</a:t>
                </a:r>
                <a:r>
                  <a:rPr lang="en-US" sz="2400" dirty="0" smtClean="0"/>
                  <a:t>: Given a bipartite graph with n nodes,</a:t>
                </a:r>
                <a:r>
                  <a:rPr lang="en-US" sz="2400" b="1" dirty="0" smtClean="0"/>
                  <a:t> </a:t>
                </a:r>
                <a:r>
                  <a:rPr lang="en-US" sz="2400" dirty="0" smtClean="0"/>
                  <a:t>one can construct, in </a:t>
                </a:r>
                <a14:m>
                  <m:oMath xmlns:m="http://schemas.openxmlformats.org/officeDocument/2006/math">
                    <m:r>
                      <a:rPr lang="en-US" sz="2400" i="1" dirty="0">
                        <a:latin typeface="Cambria Math" panose="02040503050406030204" pitchFamily="18" charset="0"/>
                      </a:rPr>
                      <m:t>𝑄𝑢𝑎𝑠𝑖</m:t>
                    </m:r>
                    <m:r>
                      <a:rPr lang="en-US" sz="2400" i="1" dirty="0">
                        <a:latin typeface="Cambria Math" panose="02040503050406030204" pitchFamily="18" charset="0"/>
                      </a:rPr>
                      <m:t>−</m:t>
                    </m:r>
                    <m:r>
                      <a:rPr lang="en-US" sz="2400" i="1" dirty="0">
                        <a:latin typeface="Cambria Math" panose="02040503050406030204" pitchFamily="18" charset="0"/>
                      </a:rPr>
                      <m:t>𝑁</m:t>
                    </m:r>
                    <m:sSup>
                      <m:sSupPr>
                        <m:ctrlPr>
                          <a:rPr lang="en-US" sz="2400" i="1" dirty="0">
                            <a:latin typeface="Cambria Math" panose="02040503050406030204" pitchFamily="18" charset="0"/>
                          </a:rPr>
                        </m:ctrlPr>
                      </m:sSupPr>
                      <m:e>
                        <m:r>
                          <a:rPr lang="en-US" sz="2400" i="1" dirty="0">
                            <a:latin typeface="Cambria Math" panose="02040503050406030204" pitchFamily="18" charset="0"/>
                          </a:rPr>
                          <m:t>𝐶</m:t>
                        </m:r>
                      </m:e>
                      <m:sup>
                        <m:r>
                          <a:rPr lang="en-US" sz="2400" i="1" dirty="0">
                            <a:latin typeface="Cambria Math" panose="02040503050406030204" pitchFamily="18" charset="0"/>
                          </a:rPr>
                          <m:t>1</m:t>
                        </m:r>
                      </m:sup>
                    </m:sSup>
                  </m:oMath>
                </a14:m>
                <a:r>
                  <a:rPr lang="en-US" sz="2400" b="1" dirty="0"/>
                  <a:t> </a:t>
                </a:r>
                <a:r>
                  <a:rPr lang="en-US" sz="2400" dirty="0" smtClean="0"/>
                  <a:t>:</a:t>
                </a:r>
              </a:p>
              <a:p>
                <a:pPr marL="0" indent="0" algn="l">
                  <a:buNone/>
                </a:pPr>
                <a:endParaRPr lang="en-US" sz="2400" dirty="0" smtClean="0"/>
              </a:p>
              <a:p>
                <a:pPr marL="0" indent="0" algn="l">
                  <a:buNone/>
                </a:pPr>
                <a:r>
                  <a:rPr lang="en-US" sz="2400" dirty="0" smtClean="0"/>
                  <a:t>-A set of </a:t>
                </a:r>
                <a14:m>
                  <m:oMath xmlns:m="http://schemas.openxmlformats.org/officeDocument/2006/math">
                    <m:r>
                      <a:rPr lang="en-US" sz="2400" i="1">
                        <a:latin typeface="Cambria Math" panose="02040503050406030204" pitchFamily="18" charset="0"/>
                      </a:rPr>
                      <m:t>𝑂</m:t>
                    </m:r>
                    <m:d>
                      <m:dPr>
                        <m:ctrlPr>
                          <a:rPr lang="en-US" sz="2400" i="1">
                            <a:latin typeface="Cambria Math" panose="02040503050406030204" pitchFamily="18" charset="0"/>
                          </a:rPr>
                        </m:ctrlPr>
                      </m:dPr>
                      <m:e>
                        <m:sSup>
                          <m:sSupPr>
                            <m:ctrlPr>
                              <a:rPr lang="en-US" sz="2400" i="1">
                                <a:latin typeface="Cambria Math" panose="02040503050406030204" pitchFamily="18" charset="0"/>
                              </a:rPr>
                            </m:ctrlPr>
                          </m:sSupPr>
                          <m:e>
                            <m:r>
                              <a:rPr lang="en-US" sz="2400" i="1">
                                <a:latin typeface="Cambria Math" panose="02040503050406030204" pitchFamily="18" charset="0"/>
                              </a:rPr>
                              <m:t>𝑛</m:t>
                            </m:r>
                          </m:e>
                          <m:sup>
                            <m:r>
                              <a:rPr lang="en-US" sz="2400" i="1">
                                <a:latin typeface="Cambria Math" panose="02040503050406030204" pitchFamily="18" charset="0"/>
                              </a:rPr>
                              <m:t>6</m:t>
                            </m:r>
                            <m:r>
                              <a:rPr lang="en-US" sz="2400" i="1">
                                <a:latin typeface="Cambria Math" panose="02040503050406030204" pitchFamily="18" charset="0"/>
                              </a:rPr>
                              <m:t>𝑘</m:t>
                            </m:r>
                          </m:sup>
                        </m:sSup>
                      </m:e>
                    </m:d>
                    <m:r>
                      <a:rPr lang="en-US" sz="2400" b="0" i="0" smtClean="0">
                        <a:latin typeface="Cambria Math" panose="02040503050406030204" pitchFamily="18" charset="0"/>
                      </a:rPr>
                      <m:t>=</m:t>
                    </m:r>
                    <m:r>
                      <a:rPr lang="en-US" sz="2400" b="1" i="0" smtClean="0">
                        <a:latin typeface="Cambria Math" panose="02040503050406030204" pitchFamily="18" charset="0"/>
                      </a:rPr>
                      <m:t>𝐎</m:t>
                    </m:r>
                    <m:d>
                      <m:dPr>
                        <m:ctrlPr>
                          <a:rPr lang="en-US" sz="2400" b="1" i="1" smtClean="0">
                            <a:latin typeface="Cambria Math" panose="02040503050406030204" pitchFamily="18" charset="0"/>
                          </a:rPr>
                        </m:ctrlPr>
                      </m:dPr>
                      <m:e>
                        <m:sSup>
                          <m:sSupPr>
                            <m:ctrlPr>
                              <a:rPr lang="en-US" sz="2400" b="1" i="1" smtClean="0">
                                <a:latin typeface="Cambria Math" panose="02040503050406030204" pitchFamily="18" charset="0"/>
                              </a:rPr>
                            </m:ctrlPr>
                          </m:sSupPr>
                          <m:e>
                            <m:r>
                              <a:rPr lang="en-US" sz="2400" b="1" i="0" smtClean="0">
                                <a:latin typeface="Cambria Math" panose="02040503050406030204" pitchFamily="18" charset="0"/>
                              </a:rPr>
                              <m:t>𝐧</m:t>
                            </m:r>
                          </m:e>
                          <m:sup>
                            <m:r>
                              <a:rPr lang="en-US" sz="2400" b="1" i="0" smtClean="0">
                                <a:latin typeface="Cambria Math" panose="02040503050406030204" pitchFamily="18" charset="0"/>
                              </a:rPr>
                              <m:t>𝟔𝐥𝐨𝐠</m:t>
                            </m:r>
                            <m:d>
                              <m:dPr>
                                <m:ctrlPr>
                                  <a:rPr lang="en-US" sz="2400" b="1" i="1" smtClean="0">
                                    <a:latin typeface="Cambria Math" panose="02040503050406030204" pitchFamily="18" charset="0"/>
                                  </a:rPr>
                                </m:ctrlPr>
                              </m:dPr>
                              <m:e>
                                <m:r>
                                  <a:rPr lang="en-US" sz="2400" b="1" i="0" smtClean="0">
                                    <a:latin typeface="Cambria Math" panose="02040503050406030204" pitchFamily="18" charset="0"/>
                                  </a:rPr>
                                  <m:t>𝐧</m:t>
                                </m:r>
                              </m:e>
                            </m:d>
                          </m:sup>
                        </m:sSup>
                      </m:e>
                    </m:d>
                  </m:oMath>
                </a14:m>
                <a:r>
                  <a:rPr lang="en-US" sz="2400" b="1" dirty="0" smtClean="0"/>
                  <a:t> weight functions, </a:t>
                </a:r>
                <a14:m>
                  <m:oMath xmlns:m="http://schemas.openxmlformats.org/officeDocument/2006/math">
                    <m:sSub>
                      <m:sSubPr>
                        <m:ctrlPr>
                          <a:rPr lang="en-US" sz="2400" b="1" i="1" smtClean="0">
                            <a:latin typeface="Cambria Math" panose="02040503050406030204" pitchFamily="18" charset="0"/>
                          </a:rPr>
                        </m:ctrlPr>
                      </m:sSubPr>
                      <m:e>
                        <m:r>
                          <a:rPr lang="en-US" sz="2400" b="1" i="1" smtClean="0">
                            <a:latin typeface="Cambria Math" panose="02040503050406030204" pitchFamily="18" charset="0"/>
                          </a:rPr>
                          <m:t>𝑾</m:t>
                        </m:r>
                      </m:e>
                      <m:sub>
                        <m:r>
                          <a:rPr lang="en-US" sz="2400" b="1" i="1" smtClean="0">
                            <a:latin typeface="Cambria Math" panose="02040503050406030204" pitchFamily="18" charset="0"/>
                          </a:rPr>
                          <m:t>𝒇𝒊𝒏𝒂𝒍</m:t>
                        </m:r>
                      </m:sub>
                    </m:sSub>
                  </m:oMath>
                </a14:m>
                <a:endParaRPr lang="en-US" sz="2400" dirty="0" smtClean="0"/>
              </a:p>
              <a:p>
                <a:pPr marL="0" indent="0" algn="l">
                  <a:buNone/>
                </a:pPr>
                <a:r>
                  <a:rPr lang="en-US" sz="2400" dirty="0" smtClean="0"/>
                  <a:t>-With </a:t>
                </a:r>
                <a:r>
                  <a:rPr lang="en-US" sz="2400" b="1" dirty="0" smtClean="0"/>
                  <a:t>weights of </a:t>
                </a:r>
                <a14:m>
                  <m:oMath xmlns:m="http://schemas.openxmlformats.org/officeDocument/2006/math">
                    <m:r>
                      <a:rPr lang="en-US" sz="2400" b="1" i="1">
                        <a:latin typeface="Cambria Math" panose="02040503050406030204" pitchFamily="18" charset="0"/>
                      </a:rPr>
                      <m:t>𝐎</m:t>
                    </m:r>
                    <m:r>
                      <a:rPr lang="en-US" sz="2400" b="1">
                        <a:latin typeface="Cambria Math" panose="02040503050406030204" pitchFamily="18" charset="0"/>
                      </a:rPr>
                      <m:t>(</m:t>
                    </m:r>
                    <m:sSup>
                      <m:sSupPr>
                        <m:ctrlPr>
                          <a:rPr lang="en-US" sz="2400" b="1" i="1">
                            <a:latin typeface="Cambria Math" panose="02040503050406030204" pitchFamily="18" charset="0"/>
                          </a:rPr>
                        </m:ctrlPr>
                      </m:sSupPr>
                      <m:e>
                        <m:r>
                          <a:rPr lang="en-US" sz="2400" b="1" i="1">
                            <a:latin typeface="Cambria Math" panose="02040503050406030204" pitchFamily="18" charset="0"/>
                          </a:rPr>
                          <m:t>𝒍𝒐𝒈</m:t>
                        </m:r>
                      </m:e>
                      <m:sup>
                        <m:r>
                          <a:rPr lang="en-US" sz="2400" b="1" i="1">
                            <a:latin typeface="Cambria Math" panose="02040503050406030204" pitchFamily="18" charset="0"/>
                          </a:rPr>
                          <m:t>𝟐</m:t>
                        </m:r>
                      </m:sup>
                    </m:sSup>
                    <m:r>
                      <a:rPr lang="en-US" sz="2400" b="1">
                        <a:latin typeface="Cambria Math" panose="02040503050406030204" pitchFamily="18" charset="0"/>
                      </a:rPr>
                      <m:t>(</m:t>
                    </m:r>
                    <m:r>
                      <a:rPr lang="en-US" sz="2400" b="1" i="1">
                        <a:latin typeface="Cambria Math" panose="02040503050406030204" pitchFamily="18" charset="0"/>
                      </a:rPr>
                      <m:t>𝐧</m:t>
                    </m:r>
                    <m:r>
                      <a:rPr lang="en-US" sz="2400" b="1">
                        <a:latin typeface="Cambria Math" panose="02040503050406030204" pitchFamily="18" charset="0"/>
                      </a:rPr>
                      <m:t>))</m:t>
                    </m:r>
                  </m:oMath>
                </a14:m>
                <a:r>
                  <a:rPr lang="en-US" sz="2400" b="1" dirty="0"/>
                  <a:t> </a:t>
                </a:r>
                <a:r>
                  <a:rPr lang="en-US" sz="2400" b="1" dirty="0" smtClean="0"/>
                  <a:t>bits</a:t>
                </a:r>
                <a:endParaRPr lang="en-US" sz="2400" dirty="0"/>
              </a:p>
              <a:p>
                <a:pPr marL="0" indent="0" algn="l">
                  <a:buNone/>
                </a:pPr>
                <a:r>
                  <a:rPr lang="en-US" sz="2400" dirty="0" smtClean="0"/>
                  <a:t>-Such that if G has a PM, one of the weight functions is isolating.</a:t>
                </a:r>
              </a:p>
              <a:p>
                <a:pPr marL="0" indent="0" algn="l">
                  <a:buNone/>
                </a:pPr>
                <a:endParaRPr lang="en-US" dirty="0"/>
              </a:p>
              <a:p>
                <a:pPr marL="0" indent="0" algn="l">
                  <a:buNone/>
                </a:pPr>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1026" t="-1290" r="-2052" b="-1935"/>
                </a:stretch>
              </a:blipFill>
            </p:spPr>
            <p:txBody>
              <a:bodyPr/>
              <a:lstStyle/>
              <a:p>
                <a:r>
                  <a:rPr lang="he-IL">
                    <a:noFill/>
                  </a:rPr>
                  <a:t> </a:t>
                </a:r>
              </a:p>
            </p:txBody>
          </p:sp>
        </mc:Fallback>
      </mc:AlternateContent>
    </p:spTree>
    <p:extLst>
      <p:ext uri="{BB962C8B-B14F-4D97-AF65-F5344CB8AC3E}">
        <p14:creationId xmlns:p14="http://schemas.microsoft.com/office/powerpoint/2010/main" val="28332084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r>
                  <a:rPr lang="en-US" dirty="0"/>
                  <a:t>Theorem 3.1 (cont</a:t>
                </a:r>
                <a:r>
                  <a:rPr lang="en-US" dirty="0" smtClean="0"/>
                  <a:t>.): The Algorithm</a:t>
                </a:r>
                <a:r>
                  <a:rPr lang="en-US" dirty="0"/>
                  <a:t/>
                </a:r>
                <a:br>
                  <a:rPr lang="en-US" dirty="0"/>
                </a:br>
                <a:r>
                  <a:rPr lang="en-US" dirty="0"/>
                  <a:t>PM and Search-PM are in </a:t>
                </a:r>
                <a14:m>
                  <m:oMath xmlns:m="http://schemas.openxmlformats.org/officeDocument/2006/math">
                    <m:r>
                      <a:rPr lang="en-US" i="1" dirty="0">
                        <a:latin typeface="Cambria Math" panose="02040503050406030204" pitchFamily="18" charset="0"/>
                      </a:rPr>
                      <m:t>𝑄𝑢𝑎𝑠𝑖</m:t>
                    </m:r>
                    <m:r>
                      <a:rPr lang="en-US" i="1" dirty="0">
                        <a:latin typeface="Cambria Math" panose="02040503050406030204" pitchFamily="18" charset="0"/>
                      </a:rPr>
                      <m:t>−</m:t>
                    </m:r>
                    <m:r>
                      <a:rPr lang="en-US" i="1" dirty="0">
                        <a:latin typeface="Cambria Math" panose="02040503050406030204" pitchFamily="18" charset="0"/>
                      </a:rPr>
                      <m:t>𝑁</m:t>
                    </m:r>
                    <m:sSup>
                      <m:sSupPr>
                        <m:ctrlPr>
                          <a:rPr lang="en-US" i="1" dirty="0">
                            <a:latin typeface="Cambria Math" panose="02040503050406030204" pitchFamily="18" charset="0"/>
                          </a:rPr>
                        </m:ctrlPr>
                      </m:sSupPr>
                      <m:e>
                        <m:r>
                          <a:rPr lang="en-US" i="1" dirty="0">
                            <a:latin typeface="Cambria Math" panose="02040503050406030204" pitchFamily="18" charset="0"/>
                          </a:rPr>
                          <m:t>𝐶</m:t>
                        </m:r>
                      </m:e>
                      <m:sup>
                        <m:r>
                          <a:rPr lang="en-US" i="1" dirty="0">
                            <a:latin typeface="Cambria Math" panose="02040503050406030204" pitchFamily="18" charset="0"/>
                          </a:rPr>
                          <m:t>2</m:t>
                        </m:r>
                      </m:sup>
                    </m:sSup>
                  </m:oMath>
                </a14:m>
                <a:endParaRPr lang="he-IL"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l="-3488" t="-7109" b="-10427"/>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marL="0" indent="0" algn="l">
                  <a:buNone/>
                </a:pPr>
                <a:r>
                  <a:rPr lang="en-US" sz="2000" b="1" u="sng" dirty="0" smtClean="0"/>
                  <a:t>The final algorithm:</a:t>
                </a:r>
              </a:p>
              <a:p>
                <a:pPr marL="0" indent="0" algn="l">
                  <a:buNone/>
                </a:pPr>
                <a:r>
                  <a:rPr lang="en-US" dirty="0"/>
                  <a:t>-</a:t>
                </a:r>
                <a:r>
                  <a:rPr lang="en-US" dirty="0" smtClean="0"/>
                  <a:t>Given a bipartite graph </a:t>
                </a:r>
                <a14:m>
                  <m:oMath xmlns:m="http://schemas.openxmlformats.org/officeDocument/2006/math">
                    <m:r>
                      <a:rPr lang="en-US" i="1" dirty="0" smtClean="0">
                        <a:latin typeface="Cambria Math" panose="02040503050406030204" pitchFamily="18" charset="0"/>
                      </a:rPr>
                      <m:t>𝐺</m:t>
                    </m:r>
                  </m:oMath>
                </a14:m>
                <a:r>
                  <a:rPr lang="en-US" dirty="0" smtClean="0"/>
                  <a:t>.</a:t>
                </a:r>
              </a:p>
              <a:p>
                <a:pPr marL="0" indent="0" algn="l">
                  <a:buNone/>
                </a:pPr>
                <a:r>
                  <a:rPr lang="en-US" dirty="0"/>
                  <a:t>-</a:t>
                </a:r>
                <a:r>
                  <a:rPr lang="en-US" dirty="0" smtClean="0"/>
                  <a:t>Construct in </a:t>
                </a:r>
                <a14:m>
                  <m:oMath xmlns:m="http://schemas.openxmlformats.org/officeDocument/2006/math">
                    <m:r>
                      <a:rPr lang="en-US" i="1" dirty="0">
                        <a:latin typeface="Cambria Math" panose="02040503050406030204" pitchFamily="18" charset="0"/>
                      </a:rPr>
                      <m:t>𝑄𝑢𝑎𝑠𝑖</m:t>
                    </m:r>
                    <m:r>
                      <a:rPr lang="en-US" i="1" dirty="0">
                        <a:latin typeface="Cambria Math" panose="02040503050406030204" pitchFamily="18" charset="0"/>
                      </a:rPr>
                      <m:t>−</m:t>
                    </m:r>
                    <m:r>
                      <a:rPr lang="en-US" i="1" dirty="0">
                        <a:latin typeface="Cambria Math" panose="02040503050406030204" pitchFamily="18" charset="0"/>
                      </a:rPr>
                      <m:t>𝑁</m:t>
                    </m:r>
                    <m:sSup>
                      <m:sSupPr>
                        <m:ctrlPr>
                          <a:rPr lang="en-US" i="1" dirty="0">
                            <a:latin typeface="Cambria Math" panose="02040503050406030204" pitchFamily="18" charset="0"/>
                          </a:rPr>
                        </m:ctrlPr>
                      </m:sSupPr>
                      <m:e>
                        <m:r>
                          <a:rPr lang="en-US" i="1" dirty="0">
                            <a:latin typeface="Cambria Math" panose="02040503050406030204" pitchFamily="18" charset="0"/>
                          </a:rPr>
                          <m:t>𝐶</m:t>
                        </m:r>
                      </m:e>
                      <m:sup>
                        <m:r>
                          <a:rPr lang="en-US" i="1" dirty="0">
                            <a:latin typeface="Cambria Math" panose="02040503050406030204" pitchFamily="18" charset="0"/>
                          </a:rPr>
                          <m:t>1</m:t>
                        </m:r>
                      </m:sup>
                    </m:sSup>
                  </m:oMath>
                </a14:m>
                <a:r>
                  <a:rPr lang="en-US" dirty="0" smtClean="0"/>
                  <a:t> the set of </a:t>
                </a:r>
                <a:r>
                  <a:rPr lang="en-US" b="1" dirty="0" smtClean="0"/>
                  <a:t>final</a:t>
                </a:r>
                <a:r>
                  <a:rPr lang="en-US" dirty="0" smtClean="0"/>
                  <a:t> weight functions, denoted with </a:t>
                </a:r>
                <a14:m>
                  <m:oMath xmlns:m="http://schemas.openxmlformats.org/officeDocument/2006/math">
                    <m:sSub>
                      <m:sSubPr>
                        <m:ctrlPr>
                          <a:rPr lang="en-US" b="1" i="1" dirty="0" smtClean="0">
                            <a:latin typeface="Cambria Math" panose="02040503050406030204" pitchFamily="18" charset="0"/>
                          </a:rPr>
                        </m:ctrlPr>
                      </m:sSubPr>
                      <m:e>
                        <m:r>
                          <a:rPr lang="en-US" b="1" i="1" dirty="0" smtClean="0">
                            <a:latin typeface="Cambria Math" panose="02040503050406030204" pitchFamily="18" charset="0"/>
                          </a:rPr>
                          <m:t>𝑾</m:t>
                        </m:r>
                      </m:e>
                      <m:sub>
                        <m:r>
                          <a:rPr lang="en-US" b="1" i="1" dirty="0" smtClean="0">
                            <a:latin typeface="Cambria Math" panose="02040503050406030204" pitchFamily="18" charset="0"/>
                          </a:rPr>
                          <m:t>𝒇𝒊𝒏𝒂𝒍</m:t>
                        </m:r>
                      </m:sub>
                    </m:sSub>
                  </m:oMath>
                </a14:m>
                <a:r>
                  <a:rPr lang="en-US" dirty="0" smtClean="0"/>
                  <a:t>, recall that </a:t>
                </a:r>
                <a14:m>
                  <m:oMath xmlns:m="http://schemas.openxmlformats.org/officeDocument/2006/math">
                    <m:d>
                      <m:dPr>
                        <m:begChr m:val="|"/>
                        <m:endChr m:val="|"/>
                        <m:ctrlPr>
                          <a:rPr lang="en-US" b="0" i="1" dirty="0" smtClean="0">
                            <a:latin typeface="Cambria Math" panose="02040503050406030204" pitchFamily="18" charset="0"/>
                          </a:rPr>
                        </m:ctrlPr>
                      </m:dPr>
                      <m:e>
                        <m:sSub>
                          <m:sSubPr>
                            <m:ctrlPr>
                              <a:rPr lang="en-US" b="0" i="1" dirty="0" smtClean="0">
                                <a:latin typeface="Cambria Math" panose="02040503050406030204" pitchFamily="18" charset="0"/>
                              </a:rPr>
                            </m:ctrlPr>
                          </m:sSubPr>
                          <m:e>
                            <m:r>
                              <a:rPr lang="en-US" i="1" dirty="0">
                                <a:latin typeface="Cambria Math" panose="02040503050406030204" pitchFamily="18" charset="0"/>
                              </a:rPr>
                              <m:t>𝑊</m:t>
                            </m:r>
                          </m:e>
                          <m:sub>
                            <m:r>
                              <a:rPr lang="en-US" b="0" i="1" dirty="0" smtClean="0">
                                <a:latin typeface="Cambria Math" panose="02040503050406030204" pitchFamily="18" charset="0"/>
                              </a:rPr>
                              <m:t>𝑓𝑖𝑛𝑎𝑙</m:t>
                            </m:r>
                          </m:sub>
                        </m:sSub>
                      </m:e>
                    </m:d>
                    <m:r>
                      <a:rPr lang="en-US" b="0" i="1" dirty="0" smtClean="0">
                        <a:latin typeface="Cambria Math" panose="02040503050406030204" pitchFamily="18" charset="0"/>
                      </a:rPr>
                      <m:t>=</m:t>
                    </m:r>
                    <m:r>
                      <a:rPr lang="en-US" b="0" i="1" dirty="0" smtClean="0">
                        <a:latin typeface="Cambria Math" panose="02040503050406030204" pitchFamily="18" charset="0"/>
                      </a:rPr>
                      <m:t>𝑂</m:t>
                    </m:r>
                    <m:r>
                      <a:rPr lang="en-US" b="0" i="1" dirty="0" smtClean="0">
                        <a:latin typeface="Cambria Math" panose="02040503050406030204" pitchFamily="18" charset="0"/>
                      </a:rPr>
                      <m:t>(</m:t>
                    </m:r>
                    <m:sSup>
                      <m:sSupPr>
                        <m:ctrlPr>
                          <a:rPr lang="en-US" b="0" i="1" dirty="0" smtClean="0">
                            <a:latin typeface="Cambria Math" panose="02040503050406030204" pitchFamily="18" charset="0"/>
                          </a:rPr>
                        </m:ctrlPr>
                      </m:sSupPr>
                      <m:e>
                        <m:r>
                          <a:rPr lang="en-US" b="0" i="1" dirty="0" smtClean="0">
                            <a:latin typeface="Cambria Math" panose="02040503050406030204" pitchFamily="18" charset="0"/>
                          </a:rPr>
                          <m:t>𝑛</m:t>
                        </m:r>
                      </m:e>
                      <m:sup>
                        <m:r>
                          <a:rPr lang="en-US" b="0" i="1" dirty="0" smtClean="0">
                            <a:latin typeface="Cambria Math" panose="02040503050406030204" pitchFamily="18" charset="0"/>
                          </a:rPr>
                          <m:t>6</m:t>
                        </m:r>
                        <m:r>
                          <m:rPr>
                            <m:sty m:val="p"/>
                          </m:rPr>
                          <a:rPr lang="en-US" b="0" i="0" dirty="0" smtClean="0">
                            <a:latin typeface="Cambria Math" panose="02040503050406030204" pitchFamily="18" charset="0"/>
                          </a:rPr>
                          <m:t>log</m:t>
                        </m:r>
                        <m:r>
                          <a:rPr lang="en-US" b="0" i="1" dirty="0" smtClean="0">
                            <a:latin typeface="Cambria Math" panose="02040503050406030204" pitchFamily="18" charset="0"/>
                          </a:rPr>
                          <m:t>⁡(</m:t>
                        </m:r>
                        <m:r>
                          <a:rPr lang="en-US" b="0" i="1" dirty="0" smtClean="0">
                            <a:latin typeface="Cambria Math" panose="02040503050406030204" pitchFamily="18" charset="0"/>
                          </a:rPr>
                          <m:t>𝑛</m:t>
                        </m:r>
                        <m:r>
                          <a:rPr lang="en-US" b="0" i="1" dirty="0" smtClean="0">
                            <a:latin typeface="Cambria Math" panose="02040503050406030204" pitchFamily="18" charset="0"/>
                          </a:rPr>
                          <m:t>)</m:t>
                        </m:r>
                      </m:sup>
                    </m:sSup>
                    <m:r>
                      <a:rPr lang="en-US" b="0" i="1" dirty="0" smtClean="0">
                        <a:latin typeface="Cambria Math" panose="02040503050406030204" pitchFamily="18" charset="0"/>
                      </a:rPr>
                      <m:t>)</m:t>
                    </m:r>
                  </m:oMath>
                </a14:m>
                <a:r>
                  <a:rPr lang="en-US" dirty="0" smtClean="0"/>
                  <a:t> </a:t>
                </a:r>
                <a:r>
                  <a:rPr lang="en-US" dirty="0"/>
                  <a:t>,</a:t>
                </a:r>
                <a:r>
                  <a:rPr lang="en-US" dirty="0" smtClean="0"/>
                  <a:t> Their weights are </a:t>
                </a:r>
                <a14:m>
                  <m:oMath xmlns:m="http://schemas.openxmlformats.org/officeDocument/2006/math">
                    <m:r>
                      <a:rPr lang="en-US" b="0" i="1" smtClean="0">
                        <a:latin typeface="Cambria Math" panose="02040503050406030204" pitchFamily="18" charset="0"/>
                      </a:rPr>
                      <m:t>𝑂</m:t>
                    </m:r>
                    <m:d>
                      <m:dPr>
                        <m:ctrlPr>
                          <a:rPr lang="en-US" b="0" i="1" smtClean="0">
                            <a:latin typeface="Cambria Math" panose="02040503050406030204" pitchFamily="18" charset="0"/>
                          </a:rPr>
                        </m:ctrlPr>
                      </m:dPr>
                      <m:e>
                        <m:func>
                          <m:funcPr>
                            <m:ctrlPr>
                              <a:rPr lang="en-US" b="0" i="1" smtClean="0">
                                <a:latin typeface="Cambria Math" panose="02040503050406030204" pitchFamily="18" charset="0"/>
                              </a:rPr>
                            </m:ctrlPr>
                          </m:funcPr>
                          <m:fName>
                            <m:sSup>
                              <m:sSupPr>
                                <m:ctrlPr>
                                  <a:rPr lang="en-US" b="0" i="1" smtClean="0">
                                    <a:latin typeface="Cambria Math" panose="02040503050406030204" pitchFamily="18" charset="0"/>
                                  </a:rPr>
                                </m:ctrlPr>
                              </m:sSupPr>
                              <m:e>
                                <m:r>
                                  <m:rPr>
                                    <m:sty m:val="p"/>
                                  </m:rPr>
                                  <a:rPr lang="en-US" b="0" i="0" smtClean="0">
                                    <a:latin typeface="Cambria Math" panose="02040503050406030204" pitchFamily="18" charset="0"/>
                                  </a:rPr>
                                  <m:t>log</m:t>
                                </m:r>
                              </m:e>
                              <m:sup>
                                <m:r>
                                  <a:rPr lang="en-US" b="0" i="1" smtClean="0">
                                    <a:latin typeface="Cambria Math" panose="02040503050406030204" pitchFamily="18" charset="0"/>
                                  </a:rPr>
                                  <m:t>2</m:t>
                                </m:r>
                              </m:sup>
                            </m:sSup>
                          </m:fName>
                          <m:e>
                            <m:d>
                              <m:dPr>
                                <m:ctrlPr>
                                  <a:rPr lang="en-US" b="0" i="1" smtClean="0">
                                    <a:latin typeface="Cambria Math" panose="02040503050406030204" pitchFamily="18" charset="0"/>
                                  </a:rPr>
                                </m:ctrlPr>
                              </m:dPr>
                              <m:e>
                                <m:r>
                                  <a:rPr lang="en-US" b="0" i="1" smtClean="0">
                                    <a:latin typeface="Cambria Math" panose="02040503050406030204" pitchFamily="18" charset="0"/>
                                  </a:rPr>
                                  <m:t>𝑛</m:t>
                                </m:r>
                              </m:e>
                            </m:d>
                          </m:e>
                        </m:func>
                      </m:e>
                    </m:d>
                  </m:oMath>
                </a14:m>
                <a:r>
                  <a:rPr lang="en-US" dirty="0" smtClean="0"/>
                  <a:t> bits.</a:t>
                </a:r>
              </a:p>
              <a:p>
                <a:pPr marL="0" indent="0" algn="l">
                  <a:buNone/>
                </a:pPr>
                <a:endParaRPr lang="en-US" dirty="0" smtClean="0"/>
              </a:p>
              <a:p>
                <a:pPr marL="0" indent="0" algn="l">
                  <a:buNone/>
                </a:pPr>
                <a:r>
                  <a:rPr lang="en-US" dirty="0" smtClean="0"/>
                  <a:t>Recall the bi-adjacency matrix with exponential weights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m:t>
                        </m:r>
                        <m:r>
                          <a:rPr lang="en-US" b="0" i="1" smtClean="0">
                            <a:latin typeface="Cambria Math" panose="02040503050406030204" pitchFamily="18" charset="0"/>
                          </a:rPr>
                          <m:t>2</m:t>
                        </m:r>
                      </m:e>
                      <m:sup>
                        <m:r>
                          <a:rPr lang="en-US" b="0" i="1" smtClean="0">
                            <a:latin typeface="Cambria Math" panose="02040503050406030204" pitchFamily="18" charset="0"/>
                          </a:rPr>
                          <m:t>𝑤</m:t>
                        </m:r>
                        <m:d>
                          <m:dPr>
                            <m:ctrlPr>
                              <a:rPr lang="en-US" b="0" i="1" smtClean="0">
                                <a:latin typeface="Cambria Math" panose="02040503050406030204" pitchFamily="18" charset="0"/>
                              </a:rPr>
                            </m:ctrlPr>
                          </m:dPr>
                          <m:e>
                            <m:r>
                              <a:rPr lang="en-US" b="0" i="1" smtClean="0">
                                <a:latin typeface="Cambria Math" panose="02040503050406030204" pitchFamily="18" charset="0"/>
                              </a:rPr>
                              <m:t>𝑒</m:t>
                            </m:r>
                          </m:e>
                        </m:d>
                      </m:sup>
                    </m:sSup>
                    <m:r>
                      <a:rPr lang="en-US" b="0" i="1" smtClean="0">
                        <a:latin typeface="Cambria Math" panose="02040503050406030204" pitchFamily="18" charset="0"/>
                      </a:rPr>
                      <m:t>)</m:t>
                    </m:r>
                  </m:oMath>
                </a14:m>
                <a:r>
                  <a:rPr lang="en-US" dirty="0" smtClean="0"/>
                  <a:t>.</a:t>
                </a:r>
              </a:p>
              <a:p>
                <a:pPr marL="0" indent="0" algn="l">
                  <a:buNone/>
                </a:pPr>
                <a:r>
                  <a:rPr lang="en-US" dirty="0" smtClean="0"/>
                  <a:t>For each </a:t>
                </a:r>
                <a14:m>
                  <m:oMath xmlns:m="http://schemas.openxmlformats.org/officeDocument/2006/math">
                    <m:r>
                      <a:rPr lang="en-US" b="0" i="1" smtClean="0">
                        <a:latin typeface="Cambria Math" panose="02040503050406030204" pitchFamily="18" charset="0"/>
                      </a:rPr>
                      <m:t>𝑤</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𝑊</m:t>
                        </m:r>
                      </m:e>
                      <m:sub>
                        <m:r>
                          <a:rPr lang="en-US" b="0" i="1" smtClean="0">
                            <a:latin typeface="Cambria Math" panose="02040503050406030204" pitchFamily="18" charset="0"/>
                          </a:rPr>
                          <m:t>𝑓𝑖𝑛𝑎𝑙</m:t>
                        </m:r>
                      </m:sub>
                    </m:sSub>
                  </m:oMath>
                </a14:m>
                <a:r>
                  <a:rPr lang="en-US" dirty="0" smtClean="0"/>
                  <a:t>, denote</a:t>
                </a:r>
              </a:p>
              <a:p>
                <a:pPr marL="0" indent="0" algn="l">
                  <a:buNone/>
                </a:pPr>
                <a:r>
                  <a:rPr lang="en-US" dirty="0" smtClean="0"/>
                  <a: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𝑤</m:t>
                        </m:r>
                      </m:sub>
                    </m:sSub>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𝑗</m:t>
                        </m:r>
                      </m:e>
                    </m:d>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eqArr>
                          <m:eqArrPr>
                            <m:ctrlPr>
                              <a:rPr lang="en-US" b="0" i="1" smtClean="0">
                                <a:latin typeface="Cambria Math" panose="02040503050406030204" pitchFamily="18" charset="0"/>
                              </a:rPr>
                            </m:ctrlPr>
                          </m:eqArrPr>
                          <m:e>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𝑤</m:t>
                                </m:r>
                                <m:d>
                                  <m:dPr>
                                    <m:ctrlPr>
                                      <a:rPr lang="en-US" b="0" i="1" smtClean="0">
                                        <a:latin typeface="Cambria Math" panose="02040503050406030204" pitchFamily="18" charset="0"/>
                                      </a:rPr>
                                    </m:ctrlPr>
                                  </m:dPr>
                                  <m:e>
                                    <m:r>
                                      <a:rPr lang="en-US" b="0" i="1" smtClean="0">
                                        <a:latin typeface="Cambria Math" panose="02040503050406030204" pitchFamily="18" charset="0"/>
                                      </a:rPr>
                                      <m:t>𝑒</m:t>
                                    </m:r>
                                  </m:e>
                                </m:d>
                              </m:sup>
                            </m:sSup>
                            <m:r>
                              <a:rPr lang="en-US" b="0" i="1" smtClean="0">
                                <a:latin typeface="Cambria Math" panose="02040503050406030204" pitchFamily="18" charset="0"/>
                              </a:rPr>
                              <m:t>   </m:t>
                            </m:r>
                            <m:r>
                              <a:rPr lang="en-US" b="0" i="1" smtClean="0">
                                <a:latin typeface="Cambria Math" panose="02040503050406030204" pitchFamily="18" charset="0"/>
                              </a:rPr>
                              <m:t>𝑖𝑓</m:t>
                            </m:r>
                            <m:r>
                              <a:rPr lang="en-US" b="0" i="1" smtClean="0">
                                <a:latin typeface="Cambria Math" panose="02040503050406030204" pitchFamily="18" charset="0"/>
                              </a:rPr>
                              <m:t> </m:t>
                            </m:r>
                            <m:r>
                              <a:rPr lang="en-US" b="0" i="1" smtClean="0">
                                <a:latin typeface="Cambria Math" panose="02040503050406030204" pitchFamily="18" charset="0"/>
                              </a:rPr>
                              <m:t>𝑒</m:t>
                            </m:r>
                            <m:r>
                              <a:rPr lang="en-US" b="0" i="1" smtClean="0">
                                <a:latin typeface="Cambria Math" panose="02040503050406030204" pitchFamily="18" charset="0"/>
                              </a:rPr>
                              <m:t> </m:t>
                            </m:r>
                            <m:r>
                              <a:rPr lang="en-US" b="0" i="1" smtClean="0">
                                <a:latin typeface="Cambria Math" panose="02040503050406030204" pitchFamily="18" charset="0"/>
                              </a:rPr>
                              <m:t>𝑐𝑜𝑛𝑛𝑒𝑐𝑡𝑠</m:t>
                            </m:r>
                            <m:r>
                              <a:rPr lang="en-US" b="0" i="1" smtClean="0">
                                <a:latin typeface="Cambria Math" panose="02040503050406030204" pitchFamily="18" charset="0"/>
                              </a:rPr>
                              <m:t> </m:t>
                            </m:r>
                            <m:r>
                              <a:rPr lang="en-US" b="0" i="1" smtClean="0">
                                <a:latin typeface="Cambria Math" panose="02040503050406030204" pitchFamily="18" charset="0"/>
                              </a:rPr>
                              <m:t>𝑖</m:t>
                            </m:r>
                            <m:r>
                              <a:rPr lang="en-US" b="0" i="1" smtClean="0">
                                <a:latin typeface="Cambria Math" panose="02040503050406030204" pitchFamily="18" charset="0"/>
                              </a:rPr>
                              <m:t> </m:t>
                            </m:r>
                            <m:r>
                              <a:rPr lang="en-US" b="0" i="1" smtClean="0">
                                <a:latin typeface="Cambria Math" panose="02040503050406030204" pitchFamily="18" charset="0"/>
                              </a:rPr>
                              <m:t>𝑎𝑛𝑑</m:t>
                            </m:r>
                            <m:r>
                              <a:rPr lang="en-US" b="0" i="1" smtClean="0">
                                <a:latin typeface="Cambria Math" panose="02040503050406030204" pitchFamily="18" charset="0"/>
                              </a:rPr>
                              <m:t> </m:t>
                            </m:r>
                            <m:r>
                              <a:rPr lang="en-US" b="0" i="1" smtClean="0">
                                <a:latin typeface="Cambria Math" panose="02040503050406030204" pitchFamily="18" charset="0"/>
                              </a:rPr>
                              <m:t>𝑗</m:t>
                            </m:r>
                          </m:e>
                          <m:e>
                            <m:r>
                              <a:rPr lang="en-US" b="0" i="1" smtClean="0">
                                <a:latin typeface="Cambria Math" panose="02040503050406030204" pitchFamily="18" charset="0"/>
                              </a:rPr>
                              <m:t>0</m:t>
                            </m:r>
                            <m:r>
                              <a:rPr lang="en-US" b="0" i="1" smtClean="0">
                                <a:latin typeface="Cambria Math" panose="02040503050406030204" pitchFamily="18" charset="0"/>
                              </a:rPr>
                              <m:t>                       </m:t>
                            </m:r>
                            <m:r>
                              <a:rPr lang="en-US" i="1">
                                <a:latin typeface="Cambria Math" panose="02040503050406030204" pitchFamily="18" charset="0"/>
                              </a:rPr>
                              <m:t>𝑒𝑙𝑠𝑒</m:t>
                            </m:r>
                            <m:r>
                              <a:rPr lang="en-US" b="0" i="1" smtClean="0">
                                <a:latin typeface="Cambria Math" panose="02040503050406030204" pitchFamily="18" charset="0"/>
                              </a:rPr>
                              <m:t>             </m:t>
                            </m:r>
                          </m:e>
                        </m:eqArr>
                      </m:e>
                    </m:d>
                  </m:oMath>
                </a14:m>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3"/>
                <a:stretch>
                  <a:fillRect l="-684" t="-806" r="-821"/>
                </a:stretch>
              </a:blipFill>
            </p:spPr>
            <p:txBody>
              <a:bodyPr/>
              <a:lstStyle/>
              <a:p>
                <a:r>
                  <a:rPr lang="en-US">
                    <a:noFill/>
                  </a:rPr>
                  <a:t> </a:t>
                </a:r>
              </a:p>
            </p:txBody>
          </p:sp>
        </mc:Fallback>
      </mc:AlternateContent>
    </p:spTree>
    <p:extLst>
      <p:ext uri="{BB962C8B-B14F-4D97-AF65-F5344CB8AC3E}">
        <p14:creationId xmlns:p14="http://schemas.microsoft.com/office/powerpoint/2010/main" val="1863397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r>
                  <a:rPr lang="en-US" dirty="0" smtClean="0"/>
                  <a:t>Theorem 3.1 (cont.): PM </a:t>
                </a:r>
                <a14:m>
                  <m:oMath xmlns:m="http://schemas.openxmlformats.org/officeDocument/2006/math">
                    <m:r>
                      <a:rPr lang="en-US" i="1" dirty="0" smtClean="0">
                        <a:latin typeface="Cambria Math" panose="02040503050406030204" pitchFamily="18" charset="0"/>
                        <a:ea typeface="Cambria Math" panose="02040503050406030204" pitchFamily="18" charset="0"/>
                      </a:rPr>
                      <m:t>↔</m:t>
                    </m:r>
                    <m:r>
                      <a:rPr lang="en-US" i="1" dirty="0" smtClean="0">
                        <a:latin typeface="Cambria Math" panose="02040503050406030204" pitchFamily="18" charset="0"/>
                      </a:rPr>
                      <m:t>𝐷𝑒𝑡</m:t>
                    </m:r>
                    <m:r>
                      <a:rPr lang="en-US" b="0" i="1" dirty="0" smtClean="0">
                        <a:latin typeface="Cambria Math" panose="02040503050406030204" pitchFamily="18" charset="0"/>
                      </a:rPr>
                      <m:t>≠</m:t>
                    </m:r>
                    <m:r>
                      <a:rPr lang="en-US" i="1" dirty="0" smtClean="0">
                        <a:latin typeface="Cambria Math" panose="02040503050406030204" pitchFamily="18" charset="0"/>
                      </a:rPr>
                      <m:t>0</m:t>
                    </m:r>
                  </m:oMath>
                </a14:m>
                <a:r>
                  <a:rPr lang="en-US" dirty="0"/>
                  <a:t/>
                </a:r>
                <a:br>
                  <a:rPr lang="en-US" dirty="0"/>
                </a:br>
                <a:r>
                  <a:rPr lang="en-US" dirty="0"/>
                  <a:t>PM and Search-PM are in </a:t>
                </a:r>
                <a14:m>
                  <m:oMath xmlns:m="http://schemas.openxmlformats.org/officeDocument/2006/math">
                    <m:r>
                      <a:rPr lang="en-US" i="1" dirty="0">
                        <a:latin typeface="Cambria Math" panose="02040503050406030204" pitchFamily="18" charset="0"/>
                      </a:rPr>
                      <m:t>𝑄𝑢𝑎𝑠𝑖</m:t>
                    </m:r>
                    <m:r>
                      <a:rPr lang="en-US" i="1" dirty="0">
                        <a:latin typeface="Cambria Math" panose="02040503050406030204" pitchFamily="18" charset="0"/>
                      </a:rPr>
                      <m:t>−</m:t>
                    </m:r>
                    <m:r>
                      <a:rPr lang="en-US" i="1" dirty="0">
                        <a:latin typeface="Cambria Math" panose="02040503050406030204" pitchFamily="18" charset="0"/>
                      </a:rPr>
                      <m:t>𝑁</m:t>
                    </m:r>
                    <m:sSup>
                      <m:sSupPr>
                        <m:ctrlPr>
                          <a:rPr lang="en-US" i="1" dirty="0">
                            <a:latin typeface="Cambria Math" panose="02040503050406030204" pitchFamily="18" charset="0"/>
                          </a:rPr>
                        </m:ctrlPr>
                      </m:sSupPr>
                      <m:e>
                        <m:r>
                          <a:rPr lang="en-US" i="1" dirty="0">
                            <a:latin typeface="Cambria Math" panose="02040503050406030204" pitchFamily="18" charset="0"/>
                          </a:rPr>
                          <m:t>𝐶</m:t>
                        </m:r>
                      </m:e>
                      <m:sup>
                        <m:r>
                          <a:rPr lang="en-US" i="1" dirty="0">
                            <a:latin typeface="Cambria Math" panose="02040503050406030204" pitchFamily="18" charset="0"/>
                          </a:rPr>
                          <m:t>2</m:t>
                        </m:r>
                      </m:sup>
                    </m:sSup>
                  </m:oMath>
                </a14:m>
                <a:endParaRPr lang="he-IL"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l="-3488" t="-7109" b="-10427"/>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lgn="l">
                  <a:buNone/>
                </a:pPr>
                <a:r>
                  <a:rPr lang="en-US" dirty="0" smtClean="0"/>
                  <a:t>-Compute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𝐷𝑒𝑡</m:t>
                        </m:r>
                        <m:r>
                          <a:rPr lang="en-US" i="1">
                            <a:latin typeface="Cambria Math" panose="02040503050406030204" pitchFamily="18" charset="0"/>
                          </a:rPr>
                          <m:t>(</m:t>
                        </m:r>
                        <m:r>
                          <a:rPr lang="en-US" i="1">
                            <a:latin typeface="Cambria Math" panose="02040503050406030204" pitchFamily="18" charset="0"/>
                          </a:rPr>
                          <m:t>𝐴</m:t>
                        </m:r>
                      </m:e>
                      <m:sub>
                        <m:r>
                          <a:rPr lang="en-US" i="1">
                            <a:latin typeface="Cambria Math" panose="02040503050406030204" pitchFamily="18" charset="0"/>
                          </a:rPr>
                          <m:t>𝑤</m:t>
                        </m:r>
                      </m:sub>
                    </m:sSub>
                    <m:r>
                      <a:rPr lang="en-US" i="1">
                        <a:latin typeface="Cambria Math" panose="02040503050406030204" pitchFamily="18" charset="0"/>
                      </a:rPr>
                      <m:t>)</m:t>
                    </m:r>
                  </m:oMath>
                </a14:m>
                <a:r>
                  <a:rPr lang="en-US" dirty="0"/>
                  <a:t> for each </a:t>
                </a:r>
                <a14:m>
                  <m:oMath xmlns:m="http://schemas.openxmlformats.org/officeDocument/2006/math">
                    <m:r>
                      <a:rPr lang="en-US" i="1">
                        <a:latin typeface="Cambria Math" panose="02040503050406030204" pitchFamily="18" charset="0"/>
                      </a:rPr>
                      <m:t>𝑤</m:t>
                    </m:r>
                    <m:r>
                      <a:rPr lang="en-US" i="1">
                        <a:latin typeface="Cambria Math" panose="02040503050406030204" pitchFamily="18" charset="0"/>
                      </a:rPr>
                      <m:t>∈</m:t>
                    </m:r>
                    <m:sSub>
                      <m:sSubPr>
                        <m:ctrlPr>
                          <a:rPr lang="en-US" b="0" i="1" smtClean="0">
                            <a:latin typeface="Cambria Math" panose="02040503050406030204" pitchFamily="18" charset="0"/>
                          </a:rPr>
                        </m:ctrlPr>
                      </m:sSubPr>
                      <m:e>
                        <m:r>
                          <a:rPr lang="en-US" i="1">
                            <a:latin typeface="Cambria Math" panose="02040503050406030204" pitchFamily="18" charset="0"/>
                          </a:rPr>
                          <m:t>𝑊</m:t>
                        </m:r>
                      </m:e>
                      <m:sub>
                        <m:r>
                          <a:rPr lang="en-US" b="0" i="1" smtClean="0">
                            <a:latin typeface="Cambria Math" panose="02040503050406030204" pitchFamily="18" charset="0"/>
                          </a:rPr>
                          <m:t>𝑓𝑖𝑛𝑎𝑙</m:t>
                        </m:r>
                      </m:sub>
                    </m:sSub>
                  </m:oMath>
                </a14:m>
                <a:r>
                  <a:rPr lang="en-US" dirty="0"/>
                  <a:t> (perform each calculation in parallel).</a:t>
                </a:r>
              </a:p>
              <a:p>
                <a:pPr marL="0" indent="0" algn="l">
                  <a:buNone/>
                </a:pPr>
                <a:r>
                  <a:rPr lang="en-US" dirty="0" smtClean="0"/>
                  <a:t>As we saw from the construction:</a:t>
                </a:r>
              </a:p>
              <a:p>
                <a:pPr marL="0" indent="0" algn="l">
                  <a:buNone/>
                </a:pPr>
                <a:r>
                  <a:rPr lang="en-US" b="1" dirty="0" smtClean="0"/>
                  <a:t>If </a:t>
                </a:r>
                <a:r>
                  <a:rPr lang="en-US" b="1" dirty="0"/>
                  <a:t>G has a PM</a:t>
                </a:r>
                <a:r>
                  <a:rPr lang="en-US" b="1" dirty="0" smtClean="0"/>
                  <a:t>, </a:t>
                </a:r>
                <a14:m>
                  <m:oMath xmlns:m="http://schemas.openxmlformats.org/officeDocument/2006/math">
                    <m:r>
                      <a:rPr lang="en-US" b="1" i="1">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𝒘</m:t>
                    </m:r>
                    <m:r>
                      <a:rPr lang="en-US" b="1" i="1">
                        <a:latin typeface="Cambria Math" panose="02040503050406030204" pitchFamily="18" charset="0"/>
                        <a:ea typeface="Cambria Math" panose="02040503050406030204" pitchFamily="18" charset="0"/>
                      </a:rPr>
                      <m:t>∈</m:t>
                    </m:r>
                    <m:sSub>
                      <m:sSubPr>
                        <m:ctrlPr>
                          <a:rPr lang="en-US" b="1" i="1" smtClean="0">
                            <a:latin typeface="Cambria Math" panose="02040503050406030204" pitchFamily="18" charset="0"/>
                            <a:ea typeface="Cambria Math" panose="02040503050406030204" pitchFamily="18" charset="0"/>
                          </a:rPr>
                        </m:ctrlPr>
                      </m:sSubPr>
                      <m:e>
                        <m:r>
                          <a:rPr lang="en-US" b="1" i="1">
                            <a:latin typeface="Cambria Math" panose="02040503050406030204" pitchFamily="18" charset="0"/>
                            <a:ea typeface="Cambria Math" panose="02040503050406030204" pitchFamily="18" charset="0"/>
                          </a:rPr>
                          <m:t>𝑾</m:t>
                        </m:r>
                      </m:e>
                      <m:sub>
                        <m:r>
                          <a:rPr lang="en-US" b="1" i="1" smtClean="0">
                            <a:latin typeface="Cambria Math" panose="02040503050406030204" pitchFamily="18" charset="0"/>
                            <a:ea typeface="Cambria Math" panose="02040503050406030204" pitchFamily="18" charset="0"/>
                          </a:rPr>
                          <m:t>𝒇𝒊𝒏𝒂𝒍</m:t>
                        </m:r>
                      </m:sub>
                    </m:sSub>
                    <m:r>
                      <a:rPr lang="en-US" b="1" i="1">
                        <a:latin typeface="Cambria Math" panose="02040503050406030204" pitchFamily="18" charset="0"/>
                        <a:ea typeface="Cambria Math" panose="02040503050406030204" pitchFamily="18" charset="0"/>
                      </a:rPr>
                      <m:t>. </m:t>
                    </m:r>
                    <m:r>
                      <a:rPr lang="en-US" b="1" i="1" smtClean="0">
                        <a:latin typeface="Cambria Math" panose="02040503050406030204" pitchFamily="18" charset="0"/>
                        <a:ea typeface="Cambria Math" panose="02040503050406030204" pitchFamily="18" charset="0"/>
                      </a:rPr>
                      <m:t> </m:t>
                    </m:r>
                    <m:r>
                      <a:rPr lang="en-US" b="1" i="1">
                        <a:latin typeface="Cambria Math" panose="02040503050406030204" pitchFamily="18" charset="0"/>
                        <a:ea typeface="Cambria Math" panose="02040503050406030204" pitchFamily="18" charset="0"/>
                      </a:rPr>
                      <m:t>𝒘</m:t>
                    </m:r>
                    <m:r>
                      <a:rPr lang="en-US" b="1" i="1">
                        <a:latin typeface="Cambria Math" panose="02040503050406030204" pitchFamily="18" charset="0"/>
                        <a:ea typeface="Cambria Math" panose="02040503050406030204" pitchFamily="18" charset="0"/>
                      </a:rPr>
                      <m:t> </m:t>
                    </m:r>
                    <m:r>
                      <a:rPr lang="en-US" b="1" i="1">
                        <a:latin typeface="Cambria Math" panose="02040503050406030204" pitchFamily="18" charset="0"/>
                        <a:ea typeface="Cambria Math" panose="02040503050406030204" pitchFamily="18" charset="0"/>
                      </a:rPr>
                      <m:t>𝒊𝒔</m:t>
                    </m:r>
                    <m:r>
                      <a:rPr lang="en-US" b="1" i="1">
                        <a:latin typeface="Cambria Math" panose="02040503050406030204" pitchFamily="18" charset="0"/>
                        <a:ea typeface="Cambria Math" panose="02040503050406030204" pitchFamily="18" charset="0"/>
                      </a:rPr>
                      <m:t> </m:t>
                    </m:r>
                    <m:r>
                      <a:rPr lang="en-US" b="1" i="1">
                        <a:latin typeface="Cambria Math" panose="02040503050406030204" pitchFamily="18" charset="0"/>
                        <a:ea typeface="Cambria Math" panose="02040503050406030204" pitchFamily="18" charset="0"/>
                      </a:rPr>
                      <m:t>𝒊𝒔𝒐𝒍𝒂𝒕𝒊𝒏𝒈</m:t>
                    </m:r>
                    <m:r>
                      <a:rPr lang="en-US" b="1" i="1" smtClean="0">
                        <a:latin typeface="Cambria Math" panose="02040503050406030204" pitchFamily="18" charset="0"/>
                        <a:ea typeface="Cambria Math" panose="02040503050406030204" pitchFamily="18" charset="0"/>
                      </a:rPr>
                      <m:t>,      </m:t>
                    </m:r>
                    <m:r>
                      <a:rPr lang="en-US" b="1" i="1" smtClean="0">
                        <a:latin typeface="Cambria Math" panose="02040503050406030204" pitchFamily="18" charset="0"/>
                        <a:ea typeface="Cambria Math" panose="02040503050406030204" pitchFamily="18" charset="0"/>
                      </a:rPr>
                      <m:t>𝒅𝒆𝒏𝒐𝒕𝒆</m:t>
                    </m:r>
                    <m:r>
                      <a:rPr lang="en-US" b="1" i="1" smtClean="0">
                        <a:latin typeface="Cambria Math" panose="02040503050406030204" pitchFamily="18" charset="0"/>
                        <a:ea typeface="Cambria Math" panose="02040503050406030204" pitchFamily="18" charset="0"/>
                      </a:rPr>
                      <m:t> </m:t>
                    </m:r>
                    <m:r>
                      <a:rPr lang="en-US" b="1" i="1" smtClean="0">
                        <a:latin typeface="Cambria Math" panose="02040503050406030204" pitchFamily="18" charset="0"/>
                        <a:ea typeface="Cambria Math" panose="02040503050406030204" pitchFamily="18" charset="0"/>
                      </a:rPr>
                      <m:t>𝒊𝒕</m:t>
                    </m:r>
                    <m:r>
                      <a:rPr lang="en-US" b="1" i="1" smtClean="0">
                        <a:latin typeface="Cambria Math" panose="02040503050406030204" pitchFamily="18" charset="0"/>
                        <a:ea typeface="Cambria Math" panose="02040503050406030204" pitchFamily="18" charset="0"/>
                      </a:rPr>
                      <m:t> </m:t>
                    </m:r>
                    <m:r>
                      <a:rPr lang="en-US" b="1" i="1" smtClean="0">
                        <a:latin typeface="Cambria Math" panose="02040503050406030204" pitchFamily="18" charset="0"/>
                        <a:ea typeface="Cambria Math" panose="02040503050406030204" pitchFamily="18" charset="0"/>
                      </a:rPr>
                      <m:t>𝒘𝒊𝒕𝒉</m:t>
                    </m:r>
                    <m:sSub>
                      <m:sSubPr>
                        <m:ctrlPr>
                          <a:rPr lang="en-US" b="1" i="1">
                            <a:latin typeface="Cambria Math" panose="02040503050406030204" pitchFamily="18" charset="0"/>
                            <a:ea typeface="Cambria Math" panose="02040503050406030204" pitchFamily="18" charset="0"/>
                          </a:rPr>
                        </m:ctrlPr>
                      </m:sSubPr>
                      <m:e>
                        <m:r>
                          <a:rPr lang="en-US" b="1" i="1" smtClean="0">
                            <a:latin typeface="Cambria Math" panose="02040503050406030204" pitchFamily="18" charset="0"/>
                            <a:ea typeface="Cambria Math" panose="02040503050406030204" pitchFamily="18" charset="0"/>
                          </a:rPr>
                          <m:t> </m:t>
                        </m:r>
                        <m:r>
                          <a:rPr lang="en-US" b="1" i="1">
                            <a:latin typeface="Cambria Math" panose="02040503050406030204" pitchFamily="18" charset="0"/>
                            <a:ea typeface="Cambria Math" panose="02040503050406030204" pitchFamily="18" charset="0"/>
                          </a:rPr>
                          <m:t>𝒘</m:t>
                        </m:r>
                      </m:e>
                      <m:sub>
                        <m:r>
                          <a:rPr lang="en-US" b="1" i="1">
                            <a:latin typeface="Cambria Math" panose="02040503050406030204" pitchFamily="18" charset="0"/>
                            <a:ea typeface="Cambria Math" panose="02040503050406030204" pitchFamily="18" charset="0"/>
                          </a:rPr>
                          <m:t>𝒊𝒔𝒐</m:t>
                        </m:r>
                      </m:sub>
                    </m:sSub>
                  </m:oMath>
                </a14:m>
                <a:endParaRPr lang="en-US" dirty="0" smtClean="0"/>
              </a:p>
              <a:p>
                <a:pPr marL="0" indent="0" algn="l">
                  <a:buNone/>
                </a:pPr>
                <a:r>
                  <a:rPr lang="en-US" dirty="0"/>
                  <a:t> </a:t>
                </a:r>
                <a:r>
                  <a:rPr lang="en-US" dirty="0" smtClean="0"/>
                  <a:t>Hence we </a:t>
                </a:r>
                <a:r>
                  <a:rPr lang="en-US" dirty="0"/>
                  <a:t>would </a:t>
                </a:r>
                <a:r>
                  <a:rPr lang="en-US" dirty="0" smtClean="0"/>
                  <a:t>have</a:t>
                </a:r>
                <a:endParaRPr lang="en-US" dirty="0"/>
              </a:p>
              <a:p>
                <a:pPr marL="0" indent="0" algn="ctr">
                  <a:buNone/>
                </a:pPr>
                <a:r>
                  <a:rPr lang="en-US" dirty="0" smtClean="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𝐷𝑒𝑡</m:t>
                        </m:r>
                        <m:r>
                          <a:rPr lang="en-US" i="1">
                            <a:latin typeface="Cambria Math" panose="02040503050406030204" pitchFamily="18" charset="0"/>
                          </a:rPr>
                          <m:t>(</m:t>
                        </m:r>
                        <m:r>
                          <a:rPr lang="en-US" i="1">
                            <a:latin typeface="Cambria Math" panose="02040503050406030204" pitchFamily="18" charset="0"/>
                          </a:rPr>
                          <m:t>𝐴</m:t>
                        </m:r>
                      </m:e>
                      <m:sub>
                        <m:sSub>
                          <m:sSubPr>
                            <m:ctrlPr>
                              <a:rPr lang="en-US" b="0" i="1" smtClean="0">
                                <a:latin typeface="Cambria Math" panose="02040503050406030204" pitchFamily="18" charset="0"/>
                              </a:rPr>
                            </m:ctrlPr>
                          </m:sSubPr>
                          <m:e>
                            <m:r>
                              <a:rPr lang="en-US" i="1">
                                <a:latin typeface="Cambria Math" panose="02040503050406030204" pitchFamily="18" charset="0"/>
                              </a:rPr>
                              <m:t>𝑤</m:t>
                            </m:r>
                          </m:e>
                          <m:sub>
                            <m:r>
                              <a:rPr lang="en-US" b="0" i="1" smtClean="0">
                                <a:latin typeface="Cambria Math" panose="02040503050406030204" pitchFamily="18" charset="0"/>
                              </a:rPr>
                              <m:t>𝑖𝑠𝑜</m:t>
                            </m:r>
                          </m:sub>
                        </m:sSub>
                      </m:sub>
                    </m:sSub>
                    <m:r>
                      <a:rPr lang="en-US" b="0" i="1" smtClean="0">
                        <a:latin typeface="Cambria Math" panose="02040503050406030204" pitchFamily="18" charset="0"/>
                      </a:rPr>
                      <m:t>)</m:t>
                    </m:r>
                    <m:r>
                      <a:rPr lang="en-US" i="1">
                        <a:latin typeface="Cambria Math" panose="02040503050406030204" pitchFamily="18" charset="0"/>
                      </a:rPr>
                      <m:t>≠</m:t>
                    </m:r>
                    <m:r>
                      <a:rPr lang="en-US" i="1">
                        <a:latin typeface="Cambria Math" panose="02040503050406030204" pitchFamily="18" charset="0"/>
                      </a:rPr>
                      <m:t>0</m:t>
                    </m:r>
                  </m:oMath>
                </a14:m>
                <a:endParaRPr lang="en-US" dirty="0" smtClean="0"/>
              </a:p>
              <a:p>
                <a:pPr marL="0" indent="0" algn="l">
                  <a:buNone/>
                </a:pPr>
                <a:r>
                  <a:rPr lang="en-US" dirty="0" smtClean="0"/>
                  <a:t>Recall that since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𝑖𝑠𝑜</m:t>
                        </m:r>
                      </m:sub>
                    </m:sSub>
                  </m:oMath>
                </a14:m>
                <a:r>
                  <a:rPr lang="en-US" dirty="0" smtClean="0"/>
                  <a:t> is isolating, the last inequality holds.</a:t>
                </a:r>
                <a:endParaRPr lang="he-IL" dirty="0" smtClean="0"/>
              </a:p>
              <a:p>
                <a:pPr marL="0" indent="0" algn="ctr">
                  <a:buNone/>
                </a:pPr>
                <a:endParaRPr lang="en-US" dirty="0" smtClean="0"/>
              </a:p>
              <a:p>
                <a:pPr marL="0" indent="0" algn="l">
                  <a:buNone/>
                </a:pPr>
                <a:r>
                  <a:rPr lang="en-US" b="1" dirty="0" smtClean="0"/>
                  <a:t>Else</a:t>
                </a:r>
                <a:r>
                  <a:rPr lang="en-US" b="1" dirty="0"/>
                  <a:t>, </a:t>
                </a:r>
                <a14:m>
                  <m:oMath xmlns:m="http://schemas.openxmlformats.org/officeDocument/2006/math">
                    <m:r>
                      <a:rPr lang="en-US" b="1" i="1" smtClean="0">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𝒘</m:t>
                    </m:r>
                    <m:r>
                      <a:rPr lang="en-US" b="1" i="1">
                        <a:latin typeface="Cambria Math" panose="02040503050406030204" pitchFamily="18" charset="0"/>
                        <a:ea typeface="Cambria Math" panose="02040503050406030204" pitchFamily="18" charset="0"/>
                      </a:rPr>
                      <m:t>∈</m:t>
                    </m:r>
                    <m:sSub>
                      <m:sSubPr>
                        <m:ctrlPr>
                          <a:rPr lang="en-US" b="1" i="1" smtClean="0">
                            <a:latin typeface="Cambria Math" panose="02040503050406030204" pitchFamily="18" charset="0"/>
                            <a:ea typeface="Cambria Math" panose="02040503050406030204" pitchFamily="18" charset="0"/>
                          </a:rPr>
                        </m:ctrlPr>
                      </m:sSubPr>
                      <m:e>
                        <m:r>
                          <a:rPr lang="en-US" b="1" i="1">
                            <a:latin typeface="Cambria Math" panose="02040503050406030204" pitchFamily="18" charset="0"/>
                            <a:ea typeface="Cambria Math" panose="02040503050406030204" pitchFamily="18" charset="0"/>
                          </a:rPr>
                          <m:t>𝑾</m:t>
                        </m:r>
                      </m:e>
                      <m:sub>
                        <m:r>
                          <a:rPr lang="en-US" b="1" i="1" smtClean="0">
                            <a:latin typeface="Cambria Math" panose="02040503050406030204" pitchFamily="18" charset="0"/>
                            <a:ea typeface="Cambria Math" panose="02040503050406030204" pitchFamily="18" charset="0"/>
                          </a:rPr>
                          <m:t>𝒇𝒊𝒏𝒂𝒍</m:t>
                        </m:r>
                      </m:sub>
                    </m:sSub>
                    <m:r>
                      <a:rPr lang="en-US" b="1" i="1" smtClean="0">
                        <a:latin typeface="Cambria Math" panose="02040503050406030204" pitchFamily="18" charset="0"/>
                        <a:ea typeface="Cambria Math" panose="02040503050406030204" pitchFamily="18" charset="0"/>
                      </a:rPr>
                      <m:t>. </m:t>
                    </m:r>
                    <m:r>
                      <a:rPr lang="en-US" b="1" i="1" smtClean="0">
                        <a:latin typeface="Cambria Math" panose="02040503050406030204" pitchFamily="18" charset="0"/>
                        <a:ea typeface="Cambria Math" panose="02040503050406030204" pitchFamily="18" charset="0"/>
                      </a:rPr>
                      <m:t>𝑫𝒆𝒕</m:t>
                    </m:r>
                    <m:d>
                      <m:dPr>
                        <m:ctrlPr>
                          <a:rPr lang="en-US" b="1" i="1" smtClean="0">
                            <a:latin typeface="Cambria Math" panose="02040503050406030204" pitchFamily="18" charset="0"/>
                            <a:ea typeface="Cambria Math" panose="02040503050406030204" pitchFamily="18" charset="0"/>
                          </a:rPr>
                        </m:ctrlPr>
                      </m:dPr>
                      <m:e>
                        <m:sSub>
                          <m:sSubPr>
                            <m:ctrlPr>
                              <a:rPr lang="en-US" b="1" i="1" smtClean="0">
                                <a:latin typeface="Cambria Math" panose="02040503050406030204" pitchFamily="18" charset="0"/>
                                <a:ea typeface="Cambria Math" panose="02040503050406030204" pitchFamily="18" charset="0"/>
                              </a:rPr>
                            </m:ctrlPr>
                          </m:sSubPr>
                          <m:e>
                            <m:r>
                              <a:rPr lang="en-US" b="1" i="1" smtClean="0">
                                <a:latin typeface="Cambria Math" panose="02040503050406030204" pitchFamily="18" charset="0"/>
                                <a:ea typeface="Cambria Math" panose="02040503050406030204" pitchFamily="18" charset="0"/>
                              </a:rPr>
                              <m:t>𝑨</m:t>
                            </m:r>
                          </m:e>
                          <m:sub>
                            <m:r>
                              <a:rPr lang="en-US" b="1" i="1" smtClean="0">
                                <a:latin typeface="Cambria Math" panose="02040503050406030204" pitchFamily="18" charset="0"/>
                                <a:ea typeface="Cambria Math" panose="02040503050406030204" pitchFamily="18" charset="0"/>
                              </a:rPr>
                              <m:t>𝒘</m:t>
                            </m:r>
                          </m:sub>
                        </m:sSub>
                      </m:e>
                    </m:d>
                    <m:r>
                      <a:rPr lang="en-US" b="1" i="1"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𝟎</m:t>
                    </m:r>
                  </m:oMath>
                </a14:m>
                <a:endParaRPr lang="he-IL" b="1" dirty="0"/>
              </a:p>
              <a:p>
                <a:pPr marL="0" indent="0">
                  <a:buNone/>
                </a:pPr>
                <a:endParaRPr lang="he-IL"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1300" t="-968" r="-547"/>
                </a:stretch>
              </a:blipFill>
            </p:spPr>
            <p:txBody>
              <a:bodyPr/>
              <a:lstStyle/>
              <a:p>
                <a:r>
                  <a:rPr lang="he-IL">
                    <a:noFill/>
                  </a:rPr>
                  <a:t> </a:t>
                </a:r>
              </a:p>
            </p:txBody>
          </p:sp>
        </mc:Fallback>
      </mc:AlternateContent>
      <p:graphicFrame>
        <p:nvGraphicFramePr>
          <p:cNvPr id="4" name="Diagram 3"/>
          <p:cNvGraphicFramePr/>
          <p:nvPr>
            <p:extLst>
              <p:ext uri="{D42A27DB-BD31-4B8C-83A1-F6EECF244321}">
                <p14:modId xmlns:p14="http://schemas.microsoft.com/office/powerpoint/2010/main" val="3147763115"/>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4954278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Complexity Analysis For PM - Summary</a:t>
            </a:r>
            <a:endParaRPr lang="he-IL"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592925" y="1905000"/>
                <a:ext cx="8915400" cy="3777622"/>
              </a:xfrm>
            </p:spPr>
            <p:txBody>
              <a:bodyPr>
                <a:normAutofit fontScale="92500" lnSpcReduction="10000"/>
              </a:bodyPr>
              <a:lstStyle/>
              <a:p>
                <a:pPr marL="0" indent="0" algn="l">
                  <a:buNone/>
                </a:pPr>
                <a:r>
                  <a:rPr lang="en-US" dirty="0" smtClean="0"/>
                  <a:t>Notice that the determinants </a:t>
                </a:r>
                <a:r>
                  <a:rPr lang="en-US" b="1" dirty="0" smtClean="0"/>
                  <a:t>entries are sized </a:t>
                </a:r>
                <a14:m>
                  <m:oMath xmlns:m="http://schemas.openxmlformats.org/officeDocument/2006/math">
                    <m:r>
                      <a:rPr lang="en-US" b="1" i="1" smtClean="0">
                        <a:latin typeface="Cambria Math" panose="02040503050406030204" pitchFamily="18" charset="0"/>
                      </a:rPr>
                      <m:t>𝑶</m:t>
                    </m:r>
                    <m:d>
                      <m:dPr>
                        <m:ctrlPr>
                          <a:rPr lang="en-US" b="1" i="1" smtClean="0">
                            <a:latin typeface="Cambria Math" panose="02040503050406030204" pitchFamily="18" charset="0"/>
                          </a:rPr>
                        </m:ctrlPr>
                      </m:dPr>
                      <m:e>
                        <m:sSup>
                          <m:sSupPr>
                            <m:ctrlPr>
                              <a:rPr lang="en-US" b="1" i="1" smtClean="0">
                                <a:latin typeface="Cambria Math" panose="02040503050406030204" pitchFamily="18" charset="0"/>
                              </a:rPr>
                            </m:ctrlPr>
                          </m:sSupPr>
                          <m:e>
                            <m:r>
                              <a:rPr lang="en-US" b="1" i="0" smtClean="0">
                                <a:latin typeface="Cambria Math" panose="02040503050406030204" pitchFamily="18" charset="0"/>
                              </a:rPr>
                              <m:t>𝟐</m:t>
                            </m:r>
                          </m:e>
                          <m:sup>
                            <m:sSup>
                              <m:sSupPr>
                                <m:ctrlPr>
                                  <a:rPr lang="en-US" b="1" i="1" smtClean="0">
                                    <a:latin typeface="Cambria Math" panose="02040503050406030204" pitchFamily="18" charset="0"/>
                                  </a:rPr>
                                </m:ctrlPr>
                              </m:sSupPr>
                              <m:e>
                                <m:r>
                                  <a:rPr lang="en-US" b="1" i="0" smtClean="0">
                                    <a:latin typeface="Cambria Math" panose="02040503050406030204" pitchFamily="18" charset="0"/>
                                  </a:rPr>
                                  <m:t>𝐧</m:t>
                                </m:r>
                              </m:e>
                              <m:sup>
                                <m:r>
                                  <a:rPr lang="en-US" b="1" i="0" smtClean="0">
                                    <a:latin typeface="Cambria Math" panose="02040503050406030204" pitchFamily="18" charset="0"/>
                                  </a:rPr>
                                  <m:t>𝟔𝐥𝐨𝐠𝐧</m:t>
                                </m:r>
                              </m:sup>
                            </m:sSup>
                          </m:sup>
                        </m:sSup>
                      </m:e>
                    </m:d>
                  </m:oMath>
                </a14:m>
                <a:r>
                  <a:rPr lang="en-US" dirty="0" smtClean="0"/>
                  <a:t> , hence requires </a:t>
                </a:r>
              </a:p>
              <a:p>
                <a:pPr marL="0" indent="0" algn="l">
                  <a:buNone/>
                </a:pPr>
                <a14:m>
                  <m:oMath xmlns:m="http://schemas.openxmlformats.org/officeDocument/2006/math">
                    <m:r>
                      <a:rPr lang="en-US" i="1">
                        <a:latin typeface="Cambria Math" panose="02040503050406030204" pitchFamily="18" charset="0"/>
                      </a:rPr>
                      <m:t>𝑂</m:t>
                    </m:r>
                    <m:d>
                      <m:dPr>
                        <m:ctrlPr>
                          <a:rPr lang="en-US" i="1">
                            <a:latin typeface="Cambria Math" panose="02040503050406030204" pitchFamily="18" charset="0"/>
                          </a:rPr>
                        </m:ctrlPr>
                      </m:dPr>
                      <m:e>
                        <m:r>
                          <m:rPr>
                            <m:sty m:val="p"/>
                          </m:rPr>
                          <a:rPr lang="en-US" b="0" i="0" smtClean="0">
                            <a:latin typeface="Cambria Math" panose="02040503050406030204" pitchFamily="18" charset="0"/>
                          </a:rPr>
                          <m:t>log</m:t>
                        </m:r>
                        <m:r>
                          <a:rPr lang="en-US" b="0" i="1" smtClean="0">
                            <a:latin typeface="Cambria Math" panose="02040503050406030204" pitchFamily="18" charset="0"/>
                          </a:rPr>
                          <m:t>⁡(</m:t>
                        </m:r>
                        <m:sSup>
                          <m:sSupPr>
                            <m:ctrlPr>
                              <a:rPr lang="en-US" i="1">
                                <a:latin typeface="Cambria Math" panose="02040503050406030204" pitchFamily="18" charset="0"/>
                              </a:rPr>
                            </m:ctrlPr>
                          </m:sSupPr>
                          <m:e>
                            <m:r>
                              <a:rPr lang="en-US">
                                <a:latin typeface="Cambria Math" panose="02040503050406030204" pitchFamily="18" charset="0"/>
                              </a:rPr>
                              <m:t>2</m:t>
                            </m:r>
                          </m:e>
                          <m:sup>
                            <m:sSup>
                              <m:sSupPr>
                                <m:ctrlPr>
                                  <a:rPr lang="en-US" i="1">
                                    <a:latin typeface="Cambria Math" panose="02040503050406030204" pitchFamily="18" charset="0"/>
                                  </a:rPr>
                                </m:ctrlPr>
                              </m:sSupPr>
                              <m:e>
                                <m:r>
                                  <m:rPr>
                                    <m:sty m:val="p"/>
                                  </m:rPr>
                                  <a:rPr lang="en-US">
                                    <a:latin typeface="Cambria Math" panose="02040503050406030204" pitchFamily="18" charset="0"/>
                                  </a:rPr>
                                  <m:t>n</m:t>
                                </m:r>
                              </m:e>
                              <m:sup>
                                <m:r>
                                  <a:rPr lang="en-US">
                                    <a:latin typeface="Cambria Math" panose="02040503050406030204" pitchFamily="18" charset="0"/>
                                  </a:rPr>
                                  <m:t>6</m:t>
                                </m:r>
                                <m:r>
                                  <m:rPr>
                                    <m:sty m:val="p"/>
                                  </m:rPr>
                                  <a:rPr lang="en-US">
                                    <a:latin typeface="Cambria Math" panose="02040503050406030204" pitchFamily="18" charset="0"/>
                                  </a:rPr>
                                  <m:t>logn</m:t>
                                </m:r>
                              </m:sup>
                            </m:sSup>
                          </m:sup>
                        </m:sSup>
                        <m:r>
                          <a:rPr lang="en-US" b="0" i="1" smtClean="0">
                            <a:latin typeface="Cambria Math" panose="02040503050406030204" pitchFamily="18" charset="0"/>
                          </a:rPr>
                          <m:t>)</m:t>
                        </m:r>
                      </m:e>
                    </m:d>
                    <m:r>
                      <a:rPr lang="en-US" b="0" i="1" smtClean="0">
                        <a:latin typeface="Cambria Math" panose="02040503050406030204" pitchFamily="18" charset="0"/>
                      </a:rPr>
                      <m:t>=</m:t>
                    </m:r>
                    <m:r>
                      <a:rPr lang="en-US" b="0" i="1" smtClean="0">
                        <a:latin typeface="Cambria Math" panose="02040503050406030204" pitchFamily="18" charset="0"/>
                      </a:rPr>
                      <m:t>𝑂</m:t>
                    </m:r>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𝑛</m:t>
                            </m:r>
                          </m:e>
                          <m:sup>
                            <m:r>
                              <a:rPr lang="en-US" b="0" i="1" smtClean="0">
                                <a:latin typeface="Cambria Math" panose="02040503050406030204" pitchFamily="18" charset="0"/>
                              </a:rPr>
                              <m:t>6</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d>
                                  <m:dPr>
                                    <m:ctrlPr>
                                      <a:rPr lang="en-US" b="0" i="1" smtClean="0">
                                        <a:latin typeface="Cambria Math" panose="02040503050406030204" pitchFamily="18" charset="0"/>
                                      </a:rPr>
                                    </m:ctrlPr>
                                  </m:dPr>
                                  <m:e>
                                    <m:r>
                                      <a:rPr lang="en-US" b="0" i="1" smtClean="0">
                                        <a:latin typeface="Cambria Math" panose="02040503050406030204" pitchFamily="18" charset="0"/>
                                      </a:rPr>
                                      <m:t>𝑛</m:t>
                                    </m:r>
                                  </m:e>
                                </m:d>
                              </m:e>
                            </m:func>
                          </m:sup>
                        </m:sSup>
                      </m:e>
                    </m:d>
                    <m:r>
                      <a:rPr lang="en-US" b="0" i="1" smtClean="0">
                        <a:latin typeface="Cambria Math" panose="02040503050406030204" pitchFamily="18" charset="0"/>
                      </a:rPr>
                      <m:t>=</m:t>
                    </m:r>
                    <m:sSup>
                      <m:sSupPr>
                        <m:ctrlPr>
                          <a:rPr lang="en-US" b="1" i="1" smtClean="0">
                            <a:latin typeface="Cambria Math" panose="02040503050406030204" pitchFamily="18" charset="0"/>
                          </a:rPr>
                        </m:ctrlPr>
                      </m:sSupPr>
                      <m:e>
                        <m:r>
                          <a:rPr lang="en-US" b="1" i="1" smtClean="0">
                            <a:latin typeface="Cambria Math" panose="02040503050406030204" pitchFamily="18" charset="0"/>
                          </a:rPr>
                          <m:t>𝟐</m:t>
                        </m:r>
                      </m:e>
                      <m:sup>
                        <m:r>
                          <a:rPr lang="en-US" b="1" i="1" smtClean="0">
                            <a:latin typeface="Cambria Math" panose="02040503050406030204" pitchFamily="18" charset="0"/>
                          </a:rPr>
                          <m:t>𝑶</m:t>
                        </m:r>
                        <m:d>
                          <m:dPr>
                            <m:ctrlPr>
                              <a:rPr lang="en-US" b="1" i="1" smtClean="0">
                                <a:latin typeface="Cambria Math" panose="02040503050406030204" pitchFamily="18" charset="0"/>
                              </a:rPr>
                            </m:ctrlPr>
                          </m:dPr>
                          <m:e>
                            <m:func>
                              <m:funcPr>
                                <m:ctrlPr>
                                  <a:rPr lang="en-US" b="1" i="1" smtClean="0">
                                    <a:latin typeface="Cambria Math" panose="02040503050406030204" pitchFamily="18" charset="0"/>
                                  </a:rPr>
                                </m:ctrlPr>
                              </m:funcPr>
                              <m:fName>
                                <m:sSup>
                                  <m:sSupPr>
                                    <m:ctrlPr>
                                      <a:rPr lang="en-US" b="1" i="1" smtClean="0">
                                        <a:latin typeface="Cambria Math" panose="02040503050406030204" pitchFamily="18" charset="0"/>
                                      </a:rPr>
                                    </m:ctrlPr>
                                  </m:sSupPr>
                                  <m:e>
                                    <m:r>
                                      <a:rPr lang="en-US" b="1" i="0" smtClean="0">
                                        <a:latin typeface="Cambria Math" panose="02040503050406030204" pitchFamily="18" charset="0"/>
                                      </a:rPr>
                                      <m:t>𝐥𝐨𝐠</m:t>
                                    </m:r>
                                  </m:e>
                                  <m:sup>
                                    <m:r>
                                      <a:rPr lang="en-US" b="1" i="1" smtClean="0">
                                        <a:latin typeface="Cambria Math" panose="02040503050406030204" pitchFamily="18" charset="0"/>
                                      </a:rPr>
                                      <m:t>𝟐</m:t>
                                    </m:r>
                                  </m:sup>
                                </m:sSup>
                              </m:fName>
                              <m:e>
                                <m:d>
                                  <m:dPr>
                                    <m:ctrlPr>
                                      <a:rPr lang="en-US" b="1" i="1" smtClean="0">
                                        <a:latin typeface="Cambria Math" panose="02040503050406030204" pitchFamily="18" charset="0"/>
                                      </a:rPr>
                                    </m:ctrlPr>
                                  </m:dPr>
                                  <m:e>
                                    <m:r>
                                      <a:rPr lang="en-US" b="1" i="1" smtClean="0">
                                        <a:latin typeface="Cambria Math" panose="02040503050406030204" pitchFamily="18" charset="0"/>
                                      </a:rPr>
                                      <m:t>𝒏</m:t>
                                    </m:r>
                                  </m:e>
                                </m:d>
                              </m:e>
                            </m:func>
                          </m:e>
                        </m:d>
                      </m:sup>
                    </m:sSup>
                  </m:oMath>
                </a14:m>
                <a:r>
                  <a:rPr lang="en-US" b="1" dirty="0" smtClean="0"/>
                  <a:t>  bits</a:t>
                </a:r>
                <a:r>
                  <a:rPr lang="en-US" dirty="0" smtClean="0"/>
                  <a:t>, which is quasi polynomial.</a:t>
                </a:r>
              </a:p>
              <a:p>
                <a:pPr marL="0" indent="0" algn="l">
                  <a:buNone/>
                </a:pPr>
                <a:r>
                  <a:rPr lang="en-US" dirty="0" smtClean="0"/>
                  <a:t>Thus, by the algorithm of Berkowitz, each determinant can be computed in parallel efficiently, with circuits of size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i="1">
                            <a:latin typeface="Cambria Math" panose="02040503050406030204" pitchFamily="18" charset="0"/>
                          </a:rPr>
                          <m:t>𝑂</m:t>
                        </m:r>
                        <m:r>
                          <a:rPr lang="en-US" i="1">
                            <a:latin typeface="Cambria Math" panose="02040503050406030204" pitchFamily="18" charset="0"/>
                          </a:rPr>
                          <m:t>(</m:t>
                        </m:r>
                        <m:func>
                          <m:funcPr>
                            <m:ctrlPr>
                              <a:rPr lang="en-US" i="1">
                                <a:latin typeface="Cambria Math" panose="02040503050406030204" pitchFamily="18" charset="0"/>
                              </a:rPr>
                            </m:ctrlPr>
                          </m:funcPr>
                          <m:fName>
                            <m:sSup>
                              <m:sSupPr>
                                <m:ctrlPr>
                                  <a:rPr lang="en-US" i="1">
                                    <a:latin typeface="Cambria Math" panose="02040503050406030204" pitchFamily="18" charset="0"/>
                                  </a:rPr>
                                </m:ctrlPr>
                              </m:sSupPr>
                              <m:e>
                                <m:r>
                                  <m:rPr>
                                    <m:sty m:val="p"/>
                                  </m:rPr>
                                  <a:rPr lang="en-US">
                                    <a:latin typeface="Cambria Math" panose="02040503050406030204" pitchFamily="18" charset="0"/>
                                  </a:rPr>
                                  <m:t>log</m:t>
                                </m:r>
                              </m:e>
                              <m:sup>
                                <m:r>
                                  <a:rPr lang="en-US" i="1">
                                    <a:latin typeface="Cambria Math" panose="02040503050406030204" pitchFamily="18" charset="0"/>
                                  </a:rPr>
                                  <m:t>2</m:t>
                                </m:r>
                              </m:sup>
                            </m:sSup>
                          </m:fName>
                          <m:e>
                            <m:r>
                              <a:rPr lang="en-US" i="1">
                                <a:latin typeface="Cambria Math" panose="02040503050406030204" pitchFamily="18" charset="0"/>
                              </a:rPr>
                              <m:t>(</m:t>
                            </m:r>
                            <m:r>
                              <a:rPr lang="en-US" i="1">
                                <a:latin typeface="Cambria Math" panose="02040503050406030204" pitchFamily="18" charset="0"/>
                              </a:rPr>
                              <m:t>𝑛</m:t>
                            </m:r>
                            <m:r>
                              <a:rPr lang="en-US" i="1">
                                <a:latin typeface="Cambria Math" panose="02040503050406030204" pitchFamily="18" charset="0"/>
                              </a:rPr>
                              <m:t>)) </m:t>
                            </m:r>
                          </m:e>
                        </m:func>
                      </m:sup>
                    </m:sSup>
                  </m:oMath>
                </a14:m>
                <a:r>
                  <a:rPr lang="en-US" dirty="0" smtClean="0"/>
                  <a:t>, and there are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2</m:t>
                        </m:r>
                      </m:e>
                      <m:sup>
                        <m:r>
                          <a:rPr lang="en-US" i="1">
                            <a:latin typeface="Cambria Math" panose="02040503050406030204" pitchFamily="18" charset="0"/>
                          </a:rPr>
                          <m:t>𝑂</m:t>
                        </m:r>
                        <m:r>
                          <a:rPr lang="en-US" i="1">
                            <a:latin typeface="Cambria Math" panose="02040503050406030204" pitchFamily="18" charset="0"/>
                          </a:rPr>
                          <m:t>(</m:t>
                        </m:r>
                        <m:func>
                          <m:funcPr>
                            <m:ctrlPr>
                              <a:rPr lang="en-US" i="1">
                                <a:latin typeface="Cambria Math" panose="02040503050406030204" pitchFamily="18" charset="0"/>
                              </a:rPr>
                            </m:ctrlPr>
                          </m:funcPr>
                          <m:fName>
                            <m:sSup>
                              <m:sSupPr>
                                <m:ctrlPr>
                                  <a:rPr lang="en-US" i="1">
                                    <a:latin typeface="Cambria Math" panose="02040503050406030204" pitchFamily="18" charset="0"/>
                                  </a:rPr>
                                </m:ctrlPr>
                              </m:sSupPr>
                              <m:e>
                                <m:r>
                                  <m:rPr>
                                    <m:sty m:val="p"/>
                                  </m:rPr>
                                  <a:rPr lang="en-US">
                                    <a:latin typeface="Cambria Math" panose="02040503050406030204" pitchFamily="18" charset="0"/>
                                  </a:rPr>
                                  <m:t>log</m:t>
                                </m:r>
                              </m:e>
                              <m:sup>
                                <m:r>
                                  <a:rPr lang="en-US" i="1">
                                    <a:latin typeface="Cambria Math" panose="02040503050406030204" pitchFamily="18" charset="0"/>
                                  </a:rPr>
                                  <m:t>2</m:t>
                                </m:r>
                              </m:sup>
                            </m:sSup>
                          </m:fName>
                          <m:e>
                            <m:r>
                              <a:rPr lang="en-US" i="1">
                                <a:latin typeface="Cambria Math" panose="02040503050406030204" pitchFamily="18" charset="0"/>
                              </a:rPr>
                              <m:t>(</m:t>
                            </m:r>
                            <m:r>
                              <a:rPr lang="en-US" i="1">
                                <a:latin typeface="Cambria Math" panose="02040503050406030204" pitchFamily="18" charset="0"/>
                              </a:rPr>
                              <m:t>𝑛</m:t>
                            </m:r>
                            <m:r>
                              <a:rPr lang="en-US" i="1">
                                <a:latin typeface="Cambria Math" panose="02040503050406030204" pitchFamily="18" charset="0"/>
                              </a:rPr>
                              <m:t>)) </m:t>
                            </m:r>
                          </m:e>
                        </m:func>
                      </m:sup>
                    </m:sSup>
                  </m:oMath>
                </a14:m>
                <a:r>
                  <a:rPr lang="en-US" dirty="0" smtClean="0"/>
                  <a:t>determinants to compute:</a:t>
                </a:r>
              </a:p>
              <a:p>
                <a:pPr marL="0" indent="0" algn="l">
                  <a:buNone/>
                </a:pPr>
                <a:r>
                  <a:rPr lang="en-US" dirty="0" smtClean="0"/>
                  <a:t>Overall size remains quasi polynomial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2</m:t>
                        </m:r>
                      </m:e>
                      <m:sup>
                        <m:r>
                          <a:rPr lang="en-US" i="1">
                            <a:latin typeface="Cambria Math" panose="02040503050406030204" pitchFamily="18" charset="0"/>
                          </a:rPr>
                          <m:t>𝑂</m:t>
                        </m:r>
                        <m:r>
                          <a:rPr lang="en-US" i="1">
                            <a:latin typeface="Cambria Math" panose="02040503050406030204" pitchFamily="18" charset="0"/>
                          </a:rPr>
                          <m:t>(</m:t>
                        </m:r>
                        <m:func>
                          <m:funcPr>
                            <m:ctrlPr>
                              <a:rPr lang="en-US" i="1">
                                <a:latin typeface="Cambria Math" panose="02040503050406030204" pitchFamily="18" charset="0"/>
                              </a:rPr>
                            </m:ctrlPr>
                          </m:funcPr>
                          <m:fName>
                            <m:sSup>
                              <m:sSupPr>
                                <m:ctrlPr>
                                  <a:rPr lang="en-US" i="1">
                                    <a:latin typeface="Cambria Math" panose="02040503050406030204" pitchFamily="18" charset="0"/>
                                  </a:rPr>
                                </m:ctrlPr>
                              </m:sSupPr>
                              <m:e>
                                <m:r>
                                  <m:rPr>
                                    <m:sty m:val="p"/>
                                  </m:rPr>
                                  <a:rPr lang="en-US">
                                    <a:latin typeface="Cambria Math" panose="02040503050406030204" pitchFamily="18" charset="0"/>
                                  </a:rPr>
                                  <m:t>log</m:t>
                                </m:r>
                              </m:e>
                              <m:sup>
                                <m:r>
                                  <a:rPr lang="en-US" i="1">
                                    <a:latin typeface="Cambria Math" panose="02040503050406030204" pitchFamily="18" charset="0"/>
                                  </a:rPr>
                                  <m:t>2</m:t>
                                </m:r>
                              </m:sup>
                            </m:sSup>
                          </m:fName>
                          <m:e>
                            <m:r>
                              <a:rPr lang="en-US" i="1">
                                <a:latin typeface="Cambria Math" panose="02040503050406030204" pitchFamily="18" charset="0"/>
                              </a:rPr>
                              <m:t>(</m:t>
                            </m:r>
                            <m:r>
                              <a:rPr lang="en-US" i="1">
                                <a:latin typeface="Cambria Math" panose="02040503050406030204" pitchFamily="18" charset="0"/>
                              </a:rPr>
                              <m:t>𝑛</m:t>
                            </m:r>
                            <m:r>
                              <a:rPr lang="en-US" i="1">
                                <a:latin typeface="Cambria Math" panose="02040503050406030204" pitchFamily="18" charset="0"/>
                              </a:rPr>
                              <m:t>)) </m:t>
                            </m:r>
                          </m:e>
                        </m:func>
                      </m:sup>
                    </m:sSup>
                  </m:oMath>
                </a14:m>
                <a:endParaRPr lang="en-US" dirty="0" smtClean="0"/>
              </a:p>
              <a:p>
                <a:pPr marL="0" indent="0" algn="l">
                  <a:buNone/>
                </a:pPr>
                <a:r>
                  <a:rPr lang="en-US" dirty="0" smtClean="0"/>
                  <a:t>Depth remains poly-logarithmic </a:t>
                </a:r>
                <a14:m>
                  <m:oMath xmlns:m="http://schemas.openxmlformats.org/officeDocument/2006/math">
                    <m:r>
                      <m:rPr>
                        <m:sty m:val="p"/>
                      </m:rPr>
                      <a:rPr lang="en-US">
                        <a:latin typeface="Cambria Math" panose="02040503050406030204" pitchFamily="18" charset="0"/>
                      </a:rPr>
                      <m:t>O</m:t>
                    </m:r>
                    <m:r>
                      <a:rPr lang="en-US">
                        <a:latin typeface="Cambria Math" panose="02040503050406030204" pitchFamily="18" charset="0"/>
                      </a:rPr>
                      <m:t>(</m:t>
                    </m:r>
                    <m:sSup>
                      <m:sSupPr>
                        <m:ctrlPr>
                          <a:rPr lang="en-US" i="1">
                            <a:latin typeface="Cambria Math" panose="02040503050406030204" pitchFamily="18" charset="0"/>
                          </a:rPr>
                        </m:ctrlPr>
                      </m:sSupPr>
                      <m:e>
                        <m:r>
                          <m:rPr>
                            <m:sty m:val="p"/>
                          </m:rPr>
                          <a:rPr lang="en-US">
                            <a:latin typeface="Cambria Math" panose="02040503050406030204" pitchFamily="18" charset="0"/>
                          </a:rPr>
                          <m:t>log</m:t>
                        </m:r>
                      </m:e>
                      <m:sup>
                        <m:r>
                          <a:rPr lang="en-US">
                            <a:latin typeface="Cambria Math" panose="02040503050406030204" pitchFamily="18" charset="0"/>
                          </a:rPr>
                          <m:t>2</m:t>
                        </m:r>
                      </m:sup>
                    </m:sSup>
                    <m:r>
                      <a:rPr lang="en-US">
                        <a:latin typeface="Cambria Math" panose="02040503050406030204" pitchFamily="18" charset="0"/>
                      </a:rPr>
                      <m:t>(</m:t>
                    </m:r>
                    <m:r>
                      <m:rPr>
                        <m:sty m:val="p"/>
                      </m:rPr>
                      <a:rPr lang="en-US">
                        <a:latin typeface="Cambria Math" panose="02040503050406030204" pitchFamily="18" charset="0"/>
                      </a:rPr>
                      <m:t>n</m:t>
                    </m:r>
                    <m:r>
                      <a:rPr lang="en-US">
                        <a:latin typeface="Cambria Math" panose="02040503050406030204" pitchFamily="18" charset="0"/>
                      </a:rPr>
                      <m:t>))</m:t>
                    </m:r>
                  </m:oMath>
                </a14:m>
                <a:r>
                  <a:rPr lang="en-US" dirty="0" smtClean="0"/>
                  <a:t>:</a:t>
                </a:r>
              </a:p>
              <a:p>
                <a:pPr marL="0" indent="0" algn="l">
                  <a:buNone/>
                </a:pPr>
                <a:r>
                  <a:rPr lang="en-US" dirty="0" smtClean="0"/>
                  <a:t>Note that OR gate has quasi-poly fan-in</a:t>
                </a:r>
              </a:p>
              <a:p>
                <a:pPr marL="0" indent="0" algn="l">
                  <a:buNone/>
                </a:pPr>
                <a:r>
                  <a:rPr lang="en-US" dirty="0" smtClean="0"/>
                  <a:t>It is a tree of log(quasi)=</a:t>
                </a:r>
                <a:r>
                  <a:rPr lang="en-US" dirty="0" err="1" smtClean="0"/>
                  <a:t>polylog</a:t>
                </a:r>
                <a:r>
                  <a:rPr lang="en-US" dirty="0" smtClean="0"/>
                  <a:t> depth. </a:t>
                </a:r>
              </a:p>
              <a:p>
                <a:pPr marL="0" indent="0" algn="l">
                  <a:buNone/>
                </a:pPr>
                <a:r>
                  <a:rPr lang="en-US" b="1" dirty="0" smtClean="0"/>
                  <a:t>And we achieved, PM is in </a:t>
                </a:r>
                <a14:m>
                  <m:oMath xmlns:m="http://schemas.openxmlformats.org/officeDocument/2006/math">
                    <m:r>
                      <a:rPr lang="en-US" b="1" i="1" dirty="0">
                        <a:latin typeface="Cambria Math" panose="02040503050406030204" pitchFamily="18" charset="0"/>
                      </a:rPr>
                      <m:t>𝑸𝒖𝒂𝒔𝒊</m:t>
                    </m:r>
                    <m:r>
                      <a:rPr lang="en-US" b="1" i="1" dirty="0">
                        <a:latin typeface="Cambria Math" panose="02040503050406030204" pitchFamily="18" charset="0"/>
                      </a:rPr>
                      <m:t>−</m:t>
                    </m:r>
                    <m:r>
                      <a:rPr lang="en-US" b="1" i="1" dirty="0">
                        <a:latin typeface="Cambria Math" panose="02040503050406030204" pitchFamily="18" charset="0"/>
                      </a:rPr>
                      <m:t>𝑵</m:t>
                    </m:r>
                    <m:sSup>
                      <m:sSupPr>
                        <m:ctrlPr>
                          <a:rPr lang="en-US" b="1" i="1" dirty="0">
                            <a:latin typeface="Cambria Math" panose="02040503050406030204" pitchFamily="18" charset="0"/>
                          </a:rPr>
                        </m:ctrlPr>
                      </m:sSupPr>
                      <m:e>
                        <m:r>
                          <a:rPr lang="en-US" b="1" i="1" dirty="0">
                            <a:latin typeface="Cambria Math" panose="02040503050406030204" pitchFamily="18" charset="0"/>
                          </a:rPr>
                          <m:t>𝑪</m:t>
                        </m:r>
                      </m:e>
                      <m:sup>
                        <m:r>
                          <a:rPr lang="en-US" b="1" i="1" dirty="0">
                            <a:latin typeface="Cambria Math" panose="02040503050406030204" pitchFamily="18" charset="0"/>
                          </a:rPr>
                          <m:t>𝟐</m:t>
                        </m:r>
                      </m:sup>
                    </m:sSup>
                  </m:oMath>
                </a14:m>
                <a:r>
                  <a:rPr lang="en-US" dirty="0" smtClean="0"/>
                  <a:t>    </a:t>
                </a:r>
                <a:endParaRPr lang="he-IL"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592925" y="1905000"/>
                <a:ext cx="8915400" cy="3777622"/>
              </a:xfrm>
              <a:blipFill>
                <a:blip r:embed="rId2"/>
                <a:stretch>
                  <a:fillRect l="-1094" r="-752"/>
                </a:stretch>
              </a:blipFill>
            </p:spPr>
            <p:txBody>
              <a:bodyPr/>
              <a:lstStyle/>
              <a:p>
                <a:r>
                  <a:rPr lang="he-IL">
                    <a:noFill/>
                  </a:rPr>
                  <a:t> </a:t>
                </a:r>
              </a:p>
            </p:txBody>
          </p:sp>
        </mc:Fallback>
      </mc:AlternateContent>
      <p:pic>
        <p:nvPicPr>
          <p:cNvPr id="4" name="Picture 3"/>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388352" y="3185890"/>
            <a:ext cx="5515292" cy="4449660"/>
          </a:xfrm>
          <a:prstGeom prst="rect">
            <a:avLst/>
          </a:prstGeom>
        </p:spPr>
      </p:pic>
    </p:spTree>
    <p:extLst>
      <p:ext uri="{BB962C8B-B14F-4D97-AF65-F5344CB8AC3E}">
        <p14:creationId xmlns:p14="http://schemas.microsoft.com/office/powerpoint/2010/main" val="18710537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Search PM</a:t>
            </a:r>
            <a:endParaRPr lang="en-US" dirty="0"/>
          </a:p>
        </p:txBody>
      </p:sp>
      <p:sp>
        <p:nvSpPr>
          <p:cNvPr id="3" name="Content Placeholder 2"/>
          <p:cNvSpPr>
            <a:spLocks noGrp="1"/>
          </p:cNvSpPr>
          <p:nvPr>
            <p:ph idx="1"/>
          </p:nvPr>
        </p:nvSpPr>
        <p:spPr/>
        <p:txBody>
          <a:bodyPr>
            <a:normAutofit/>
          </a:bodyPr>
          <a:lstStyle/>
          <a:p>
            <a:pPr marL="0" indent="0" algn="l">
              <a:buNone/>
            </a:pPr>
            <a:r>
              <a:rPr lang="en-US" sz="2400" dirty="0" smtClean="0"/>
              <a:t>For constructing a perfect matching, we follow the algorithm described before by </a:t>
            </a:r>
            <a:r>
              <a:rPr lang="en-US" sz="2400" dirty="0" err="1" smtClean="0"/>
              <a:t>Mulmuley</a:t>
            </a:r>
            <a:r>
              <a:rPr lang="en-US" sz="2400" dirty="0" smtClean="0"/>
              <a:t> </a:t>
            </a:r>
            <a:r>
              <a:rPr lang="en-US" sz="2400" dirty="0" err="1" smtClean="0"/>
              <a:t>Vazirani</a:t>
            </a:r>
            <a:r>
              <a:rPr lang="en-US" sz="2400" dirty="0" smtClean="0"/>
              <a:t> </a:t>
            </a:r>
            <a:r>
              <a:rPr lang="en-US" sz="2400" dirty="0" err="1" smtClean="0"/>
              <a:t>Vazirani</a:t>
            </a:r>
            <a:r>
              <a:rPr lang="en-US" sz="2400" dirty="0" smtClean="0"/>
              <a:t> with each of our weight functions.</a:t>
            </a:r>
          </a:p>
          <a:p>
            <a:pPr marL="0" indent="0" algn="l">
              <a:buNone/>
            </a:pPr>
            <a:r>
              <a:rPr lang="en-US" sz="2400" dirty="0" smtClean="0"/>
              <a:t>After computing the determinants, we have that if a PM exists, one of the determinants will be non-zero (since one of the weight functions is isolating).</a:t>
            </a:r>
          </a:p>
        </p:txBody>
      </p:sp>
    </p:spTree>
    <p:extLst>
      <p:ext uri="{BB962C8B-B14F-4D97-AF65-F5344CB8AC3E}">
        <p14:creationId xmlns:p14="http://schemas.microsoft.com/office/powerpoint/2010/main" val="11511176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Search PM (cont.)</a:t>
            </a:r>
            <a:endParaRPr lang="he-IL"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85000" lnSpcReduction="20000"/>
              </a:bodyPr>
              <a:lstStyle/>
              <a:p>
                <a:pPr marL="0" indent="0" algn="l">
                  <a:buNone/>
                </a:pPr>
                <a:r>
                  <a:rPr lang="en-US" sz="2400" dirty="0" smtClean="0"/>
                  <a:t>Assuming that according to some weight function </a:t>
                </a:r>
                <a14:m>
                  <m:oMath xmlns:m="http://schemas.openxmlformats.org/officeDocument/2006/math">
                    <m:r>
                      <a:rPr lang="en-US" sz="2400" i="1" dirty="0">
                        <a:latin typeface="Cambria Math" panose="02040503050406030204" pitchFamily="18" charset="0"/>
                      </a:rPr>
                      <m:t>𝑤</m:t>
                    </m:r>
                    <m:r>
                      <a:rPr lang="en-US" sz="2400" b="0" i="1" dirty="0" smtClean="0">
                        <a:latin typeface="Cambria Math" panose="02040503050406030204" pitchFamily="18" charset="0"/>
                      </a:rPr>
                      <m:t>∈</m:t>
                    </m:r>
                    <m:sSub>
                      <m:sSubPr>
                        <m:ctrlPr>
                          <a:rPr lang="en-US" sz="2400" b="0" i="1" dirty="0" smtClean="0">
                            <a:latin typeface="Cambria Math" panose="02040503050406030204" pitchFamily="18" charset="0"/>
                          </a:rPr>
                        </m:ctrlPr>
                      </m:sSubPr>
                      <m:e>
                        <m:r>
                          <a:rPr lang="en-US" sz="2400" b="0" i="1" dirty="0" smtClean="0">
                            <a:latin typeface="Cambria Math" panose="02040503050406030204" pitchFamily="18" charset="0"/>
                          </a:rPr>
                          <m:t>𝑊</m:t>
                        </m:r>
                      </m:e>
                      <m:sub>
                        <m:r>
                          <a:rPr lang="en-US" sz="2400" b="0" i="1" dirty="0" smtClean="0">
                            <a:latin typeface="Cambria Math" panose="02040503050406030204" pitchFamily="18" charset="0"/>
                          </a:rPr>
                          <m:t>𝑓𝑖𝑛𝑎𝑙</m:t>
                        </m:r>
                      </m:sub>
                    </m:sSub>
                  </m:oMath>
                </a14:m>
                <a:r>
                  <a:rPr lang="en-US" sz="2400" dirty="0"/>
                  <a:t>, we have non-zero </a:t>
                </a:r>
                <a:r>
                  <a:rPr lang="en-US" sz="2400" dirty="0" smtClean="0"/>
                  <a:t>determinant, thus there’s a PM:</a:t>
                </a:r>
              </a:p>
              <a:p>
                <a:pPr marL="0" indent="0" algn="l">
                  <a:buNone/>
                </a:pPr>
                <a:r>
                  <a:rPr lang="en-US" sz="2400" b="1" dirty="0" smtClean="0"/>
                  <a:t>(1) </a:t>
                </a:r>
                <a:r>
                  <a:rPr lang="en-US" sz="2400" dirty="0" smtClean="0"/>
                  <a:t>We </a:t>
                </a:r>
                <a:r>
                  <a:rPr lang="en-US" sz="2400" dirty="0"/>
                  <a:t>calculate </a:t>
                </a:r>
                <a14:m>
                  <m:oMath xmlns:m="http://schemas.openxmlformats.org/officeDocument/2006/math">
                    <m:r>
                      <a:rPr lang="en-US" sz="2400" i="1" dirty="0">
                        <a:latin typeface="Cambria Math" panose="02040503050406030204" pitchFamily="18" charset="0"/>
                      </a:rPr>
                      <m:t>𝑤</m:t>
                    </m:r>
                    <m:r>
                      <a:rPr lang="en-US" sz="2400" i="1" dirty="0">
                        <a:latin typeface="Cambria Math" panose="02040503050406030204" pitchFamily="18" charset="0"/>
                      </a:rPr>
                      <m:t>(</m:t>
                    </m:r>
                    <m:r>
                      <a:rPr lang="en-US" sz="2400" i="1" dirty="0">
                        <a:latin typeface="Cambria Math" panose="02040503050406030204" pitchFamily="18" charset="0"/>
                      </a:rPr>
                      <m:t>𝑀</m:t>
                    </m:r>
                    <m:r>
                      <a:rPr lang="en-US" sz="2400" i="1" dirty="0">
                        <a:latin typeface="Cambria Math" panose="02040503050406030204" pitchFamily="18" charset="0"/>
                      </a:rPr>
                      <m:t>)</m:t>
                    </m:r>
                  </m:oMath>
                </a14:m>
                <a:r>
                  <a:rPr lang="en-US" sz="2400" dirty="0"/>
                  <a:t> (where </a:t>
                </a:r>
                <a14:m>
                  <m:oMath xmlns:m="http://schemas.openxmlformats.org/officeDocument/2006/math">
                    <m:r>
                      <a:rPr lang="en-US" sz="2400" i="1" dirty="0">
                        <a:latin typeface="Cambria Math" panose="02040503050406030204" pitchFamily="18" charset="0"/>
                      </a:rPr>
                      <m:t>𝑀</m:t>
                    </m:r>
                  </m:oMath>
                </a14:m>
                <a:r>
                  <a:rPr lang="en-US" sz="2400" dirty="0"/>
                  <a:t> is the PM), by finding the highest power of 2 dividing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𝐴</m:t>
                        </m:r>
                      </m:e>
                      <m:sub>
                        <m:r>
                          <a:rPr lang="en-US" sz="2400" i="1">
                            <a:latin typeface="Cambria Math" panose="02040503050406030204" pitchFamily="18" charset="0"/>
                          </a:rPr>
                          <m:t>𝑤</m:t>
                        </m:r>
                      </m:sub>
                    </m:sSub>
                  </m:oMath>
                </a14:m>
                <a:r>
                  <a:rPr lang="en-US" sz="2400" dirty="0" smtClean="0"/>
                  <a:t>.</a:t>
                </a:r>
              </a:p>
              <a:p>
                <a:pPr marL="0" indent="0" algn="l">
                  <a:buNone/>
                </a:pPr>
                <a:r>
                  <a:rPr lang="en-US" sz="2400" b="1" dirty="0" smtClean="0"/>
                  <a:t>(2)</a:t>
                </a:r>
                <a:r>
                  <a:rPr lang="en-US" sz="2400" dirty="0" smtClean="0"/>
                  <a:t> </a:t>
                </a:r>
                <a:r>
                  <a:rPr lang="en-US" sz="2400" dirty="0"/>
                  <a:t>Now we go over all </a:t>
                </a:r>
                <a14:m>
                  <m:oMath xmlns:m="http://schemas.openxmlformats.org/officeDocument/2006/math">
                    <m:r>
                      <a:rPr lang="en-US" sz="2400" i="1">
                        <a:latin typeface="Cambria Math" panose="02040503050406030204" pitchFamily="18" charset="0"/>
                      </a:rPr>
                      <m:t>𝑒</m:t>
                    </m:r>
                    <m:r>
                      <a:rPr lang="en-US" sz="2400" i="1">
                        <a:latin typeface="Cambria Math" panose="02040503050406030204" pitchFamily="18" charset="0"/>
                      </a:rPr>
                      <m:t>∈</m:t>
                    </m:r>
                    <m:r>
                      <a:rPr lang="en-US" sz="2400" i="1">
                        <a:latin typeface="Cambria Math" panose="02040503050406030204" pitchFamily="18" charset="0"/>
                      </a:rPr>
                      <m:t>𝐸</m:t>
                    </m:r>
                  </m:oMath>
                </a14:m>
                <a:r>
                  <a:rPr lang="en-US" sz="2400" dirty="0"/>
                  <a:t>, in </a:t>
                </a:r>
                <a:r>
                  <a:rPr lang="en-US" sz="2400" dirty="0" smtClean="0"/>
                  <a:t>parallel, and </a:t>
                </a:r>
                <a:r>
                  <a:rPr lang="en-US" sz="2400" dirty="0"/>
                  <a:t>compute the corresponding determinant of the matrix associated </a:t>
                </a:r>
                <a:r>
                  <a:rPr lang="en-US" sz="2400" dirty="0" smtClean="0"/>
                  <a:t>with </a:t>
                </a:r>
                <a14:m>
                  <m:oMath xmlns:m="http://schemas.openxmlformats.org/officeDocument/2006/math">
                    <m:r>
                      <a:rPr lang="en-US" sz="2400" i="1">
                        <a:latin typeface="Cambria Math" panose="02040503050406030204" pitchFamily="18" charset="0"/>
                      </a:rPr>
                      <m:t>𝐺</m:t>
                    </m:r>
                    <m:r>
                      <a:rPr lang="en-US" sz="2400" i="1">
                        <a:latin typeface="Cambria Math" panose="02040503050406030204" pitchFamily="18" charset="0"/>
                      </a:rPr>
                      <m:t>−</m:t>
                    </m:r>
                    <m:r>
                      <a:rPr lang="en-US" sz="2400" i="1">
                        <a:latin typeface="Cambria Math" panose="02040503050406030204" pitchFamily="18" charset="0"/>
                      </a:rPr>
                      <m:t>𝑒</m:t>
                    </m:r>
                  </m:oMath>
                </a14:m>
                <a:endParaRPr lang="en-US" sz="2400" dirty="0" smtClean="0"/>
              </a:p>
              <a:p>
                <a:pPr marL="0" indent="0" algn="l">
                  <a:buNone/>
                </a:pPr>
                <a:r>
                  <a:rPr lang="en-US" sz="2400" b="1" dirty="0" smtClean="0"/>
                  <a:t>(3)</a:t>
                </a:r>
                <a:r>
                  <a:rPr lang="en-US" sz="2400" dirty="0" smtClean="0"/>
                  <a:t> Since discarding edges cannot add new PMs to the graph, we check for each :</a:t>
                </a:r>
              </a:p>
              <a:p>
                <a:pPr marL="0" indent="0" algn="l">
                  <a:buNone/>
                </a:pPr>
                <a:r>
                  <a:rPr lang="en-US" sz="2400" dirty="0" smtClean="0"/>
                  <a:t>If the highest power of 2 that divides that new determinant, is the same one divided the original one. If not, it means </a:t>
                </a:r>
                <a14:m>
                  <m:oMath xmlns:m="http://schemas.openxmlformats.org/officeDocument/2006/math">
                    <m:r>
                      <a:rPr lang="en-US" sz="2400" i="1">
                        <a:latin typeface="Cambria Math" panose="02040503050406030204" pitchFamily="18" charset="0"/>
                      </a:rPr>
                      <m:t>𝑒</m:t>
                    </m:r>
                  </m:oMath>
                </a14:m>
                <a:r>
                  <a:rPr lang="en-US" sz="2400" dirty="0" smtClean="0"/>
                  <a:t> was in the minimal weight PM, and we take it.</a:t>
                </a:r>
              </a:p>
              <a:p>
                <a:pPr marL="0" indent="0" algn="l">
                  <a:buNone/>
                </a:pPr>
                <a:r>
                  <a:rPr lang="en-US" sz="2400" dirty="0" smtClean="0"/>
                  <a:t>Overall we get all the edges that participate in the PM that </a:t>
                </a:r>
                <a14:m>
                  <m:oMath xmlns:m="http://schemas.openxmlformats.org/officeDocument/2006/math">
                    <m:r>
                      <a:rPr lang="en-US" sz="2400" i="1" dirty="0" smtClean="0">
                        <a:latin typeface="Cambria Math" panose="02040503050406030204" pitchFamily="18" charset="0"/>
                      </a:rPr>
                      <m:t>𝑤</m:t>
                    </m:r>
                  </m:oMath>
                </a14:m>
                <a:r>
                  <a:rPr lang="en-US" sz="2400" dirty="0" smtClean="0"/>
                  <a:t> isolates.  </a:t>
                </a:r>
                <a:endParaRPr lang="en-US" sz="2400" dirty="0"/>
              </a:p>
              <a:p>
                <a:pPr marL="0" indent="0" algn="l">
                  <a:buNone/>
                </a:pPr>
                <a:endParaRPr lang="he-IL"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821" t="-2258" r="-1505" b="-7258"/>
                </a:stretch>
              </a:blipFill>
            </p:spPr>
            <p:txBody>
              <a:bodyPr/>
              <a:lstStyle/>
              <a:p>
                <a:r>
                  <a:rPr lang="he-IL">
                    <a:noFill/>
                  </a:rPr>
                  <a:t> </a:t>
                </a:r>
              </a:p>
            </p:txBody>
          </p:sp>
        </mc:Fallback>
      </mc:AlternateContent>
    </p:spTree>
    <p:extLst>
      <p:ext uri="{BB962C8B-B14F-4D97-AF65-F5344CB8AC3E}">
        <p14:creationId xmlns:p14="http://schemas.microsoft.com/office/powerpoint/2010/main" val="141225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Search PM </a:t>
            </a:r>
            <a:r>
              <a:rPr lang="en-US" dirty="0" smtClean="0"/>
              <a:t>Complexity</a:t>
            </a:r>
            <a:endParaRPr lang="he-IL"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85000" lnSpcReduction="20000"/>
              </a:bodyPr>
              <a:lstStyle/>
              <a:p>
                <a:pPr marL="0" indent="0" algn="l">
                  <a:buNone/>
                </a:pPr>
                <a:r>
                  <a:rPr lang="en-US" sz="2400" dirty="0" smtClean="0"/>
                  <a:t>The algorithm involves similar calculations as in the previous algorithm at the first stage, then we parallelize over all edges and perform another similar determinant calculation, overall complexity remains the same.</a:t>
                </a:r>
              </a:p>
              <a:p>
                <a:pPr marL="0" indent="0" algn="l">
                  <a:buNone/>
                </a:pPr>
                <a:r>
                  <a:rPr lang="en-US" sz="2400" dirty="0" smtClean="0"/>
                  <a:t>Hence, </a:t>
                </a:r>
                <a:r>
                  <a:rPr lang="en-US" sz="2400" b="1" dirty="0" smtClean="0"/>
                  <a:t>Search-PM is in</a:t>
                </a:r>
                <a:r>
                  <a:rPr lang="en-US" sz="2400" dirty="0" smtClean="0"/>
                  <a:t> </a:t>
                </a:r>
                <a14:m>
                  <m:oMath xmlns:m="http://schemas.openxmlformats.org/officeDocument/2006/math">
                    <m:r>
                      <a:rPr lang="en-US" sz="2400" b="1" i="1" dirty="0">
                        <a:latin typeface="Cambria Math" panose="02040503050406030204" pitchFamily="18" charset="0"/>
                      </a:rPr>
                      <m:t>𝑸𝒖𝒂𝒔𝒊</m:t>
                    </m:r>
                    <m:r>
                      <a:rPr lang="en-US" sz="2400" b="1" i="1" dirty="0">
                        <a:latin typeface="Cambria Math" panose="02040503050406030204" pitchFamily="18" charset="0"/>
                      </a:rPr>
                      <m:t>−</m:t>
                    </m:r>
                    <m:r>
                      <a:rPr lang="en-US" sz="2400" b="1" i="1" dirty="0">
                        <a:latin typeface="Cambria Math" panose="02040503050406030204" pitchFamily="18" charset="0"/>
                      </a:rPr>
                      <m:t>𝑵</m:t>
                    </m:r>
                    <m:sSup>
                      <m:sSupPr>
                        <m:ctrlPr>
                          <a:rPr lang="en-US" sz="2400" b="1" i="1" dirty="0">
                            <a:latin typeface="Cambria Math" panose="02040503050406030204" pitchFamily="18" charset="0"/>
                          </a:rPr>
                        </m:ctrlPr>
                      </m:sSupPr>
                      <m:e>
                        <m:r>
                          <a:rPr lang="en-US" sz="2400" b="1" i="1" dirty="0">
                            <a:latin typeface="Cambria Math" panose="02040503050406030204" pitchFamily="18" charset="0"/>
                          </a:rPr>
                          <m:t>𝑪</m:t>
                        </m:r>
                      </m:e>
                      <m:sup>
                        <m:r>
                          <a:rPr lang="en-US" sz="2400" b="1" i="1" dirty="0">
                            <a:latin typeface="Cambria Math" panose="02040503050406030204" pitchFamily="18" charset="0"/>
                          </a:rPr>
                          <m:t>𝟐</m:t>
                        </m:r>
                      </m:sup>
                    </m:sSup>
                  </m:oMath>
                </a14:m>
                <a:r>
                  <a:rPr lang="en-US" sz="2400" dirty="0" smtClean="0"/>
                  <a:t>.</a:t>
                </a:r>
              </a:p>
              <a:p>
                <a:pPr marL="0" indent="0" algn="l">
                  <a:buNone/>
                </a:pPr>
                <a:endParaRPr lang="en-US" sz="2400" dirty="0" smtClean="0"/>
              </a:p>
              <a:p>
                <a:pPr marL="0" indent="0" algn="l">
                  <a:buNone/>
                </a:pPr>
                <a:r>
                  <a:rPr lang="en-US" sz="2400" dirty="0" smtClean="0"/>
                  <a:t>Now, after (hopefully) we managed to describe the whole idea,</a:t>
                </a:r>
              </a:p>
              <a:p>
                <a:pPr marL="0" indent="0" algn="l">
                  <a:buNone/>
                </a:pPr>
                <a:r>
                  <a:rPr lang="en-US" sz="2400" dirty="0" smtClean="0"/>
                  <a:t>We shall </a:t>
                </a:r>
                <a:r>
                  <a:rPr lang="en-US" sz="2400" dirty="0"/>
                  <a:t>review the proof of the Key Lemma.</a:t>
                </a:r>
                <a:endParaRPr lang="he-IL" sz="2400" dirty="0"/>
              </a:p>
              <a:p>
                <a:pPr marL="0" indent="0" algn="l">
                  <a:buNone/>
                </a:pPr>
                <a:endParaRPr lang="en-US" sz="2400" dirty="0" smtClean="0"/>
              </a:p>
              <a:p>
                <a:pPr marL="0" indent="0" algn="l">
                  <a:buNone/>
                </a:pPr>
                <a:r>
                  <a:rPr lang="en-US" sz="2400" dirty="0" smtClean="0"/>
                  <a:t>After that</a:t>
                </a:r>
                <a:r>
                  <a:rPr lang="en-US" sz="2400" dirty="0"/>
                  <a:t>, we can review another result, an RNC algorithm for both PM and Search-PM, </a:t>
                </a:r>
                <a:r>
                  <a:rPr lang="en-US" sz="2400" dirty="0" smtClean="0"/>
                  <a:t>which uses </a:t>
                </a:r>
                <a:r>
                  <a:rPr lang="en-US" sz="2400" dirty="0"/>
                  <a:t>few random bits.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573" t="-2419" r="-1094"/>
                </a:stretch>
              </a:blipFill>
            </p:spPr>
            <p:txBody>
              <a:bodyPr/>
              <a:lstStyle/>
              <a:p>
                <a:r>
                  <a:rPr lang="he-IL">
                    <a:noFill/>
                  </a:rPr>
                  <a:t> </a:t>
                </a:r>
              </a:p>
            </p:txBody>
          </p:sp>
        </mc:Fallback>
      </mc:AlternateContent>
    </p:spTree>
    <p:extLst>
      <p:ext uri="{BB962C8B-B14F-4D97-AF65-F5344CB8AC3E}">
        <p14:creationId xmlns:p14="http://schemas.microsoft.com/office/powerpoint/2010/main" val="5225941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Key Lemma Proof- Start</a:t>
            </a:r>
            <a:endParaRPr lang="he-IL"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lgn="l">
                  <a:buNone/>
                </a:pPr>
                <a:r>
                  <a:rPr lang="en-US" b="1" u="sng" dirty="0" smtClean="0"/>
                  <a:t>Recall the Key Lemma:</a:t>
                </a:r>
              </a:p>
              <a:p>
                <a:pPr marL="0" indent="0" algn="l">
                  <a:buNone/>
                </a:pPr>
                <a:endParaRPr lang="en-US" b="1" u="sng" dirty="0"/>
              </a:p>
              <a:p>
                <a:pPr marL="0" indent="0" algn="l">
                  <a:buNone/>
                </a:pPr>
                <a:r>
                  <a:rPr lang="en-US" b="1" u="sng" dirty="0" smtClean="0"/>
                  <a:t>Lemma </a:t>
                </a:r>
                <a:r>
                  <a:rPr lang="en-US" b="1" u="sng" dirty="0"/>
                  <a:t>3.2</a:t>
                </a:r>
                <a:r>
                  <a:rPr lang="en-US" dirty="0"/>
                  <a:t>: </a:t>
                </a:r>
              </a:p>
              <a:p>
                <a:pPr marL="0" indent="0" algn="l">
                  <a:buNone/>
                </a:pPr>
                <a:r>
                  <a:rPr lang="en-US" dirty="0"/>
                  <a:t>Let </a:t>
                </a:r>
                <a14:m>
                  <m:oMath xmlns:m="http://schemas.openxmlformats.org/officeDocument/2006/math">
                    <m:r>
                      <a:rPr lang="en-US" i="1" dirty="0">
                        <a:latin typeface="Cambria Math" panose="02040503050406030204" pitchFamily="18" charset="0"/>
                      </a:rPr>
                      <m:t>𝐺</m:t>
                    </m:r>
                    <m:r>
                      <a:rPr lang="en-US" i="1" dirty="0">
                        <a:latin typeface="Cambria Math" panose="02040503050406030204" pitchFamily="18" charset="0"/>
                      </a:rPr>
                      <m:t>=(</m:t>
                    </m:r>
                    <m:r>
                      <a:rPr lang="en-US" i="1" dirty="0">
                        <a:latin typeface="Cambria Math" panose="02040503050406030204" pitchFamily="18" charset="0"/>
                      </a:rPr>
                      <m:t>𝑉</m:t>
                    </m:r>
                    <m:r>
                      <a:rPr lang="en-US" i="1" dirty="0">
                        <a:latin typeface="Cambria Math" panose="02040503050406030204" pitchFamily="18" charset="0"/>
                      </a:rPr>
                      <m:t>, </m:t>
                    </m:r>
                    <m:r>
                      <a:rPr lang="en-US" i="1" dirty="0">
                        <a:latin typeface="Cambria Math" panose="02040503050406030204" pitchFamily="18" charset="0"/>
                      </a:rPr>
                      <m:t>𝐸</m:t>
                    </m:r>
                    <m:r>
                      <a:rPr lang="en-US" i="1" dirty="0">
                        <a:latin typeface="Cambria Math" panose="02040503050406030204" pitchFamily="18" charset="0"/>
                      </a:rPr>
                      <m:t>) </m:t>
                    </m:r>
                  </m:oMath>
                </a14:m>
                <a:r>
                  <a:rPr lang="en-US" dirty="0"/>
                  <a:t>be a bipartite graph with weight function </a:t>
                </a:r>
                <a14:m>
                  <m:oMath xmlns:m="http://schemas.openxmlformats.org/officeDocument/2006/math">
                    <m:r>
                      <a:rPr lang="en-US" i="1" dirty="0">
                        <a:latin typeface="Cambria Math" panose="02040503050406030204" pitchFamily="18" charset="0"/>
                      </a:rPr>
                      <m:t>𝑤</m:t>
                    </m:r>
                  </m:oMath>
                </a14:m>
                <a:r>
                  <a:rPr lang="en-US" dirty="0"/>
                  <a:t>.</a:t>
                </a:r>
              </a:p>
              <a:p>
                <a:pPr marL="0" indent="0" algn="l">
                  <a:buNone/>
                </a:pPr>
                <a:r>
                  <a:rPr lang="en-US" dirty="0"/>
                  <a:t>Let </a:t>
                </a:r>
                <a14:m>
                  <m:oMath xmlns:m="http://schemas.openxmlformats.org/officeDocument/2006/math">
                    <m:r>
                      <a:rPr lang="en-US" i="1" dirty="0">
                        <a:latin typeface="Cambria Math" panose="02040503050406030204" pitchFamily="18" charset="0"/>
                      </a:rPr>
                      <m:t>𝑐</m:t>
                    </m:r>
                  </m:oMath>
                </a14:m>
                <a:r>
                  <a:rPr lang="en-US" dirty="0"/>
                  <a:t> be a cycle in </a:t>
                </a:r>
                <a14:m>
                  <m:oMath xmlns:m="http://schemas.openxmlformats.org/officeDocument/2006/math">
                    <m:r>
                      <a:rPr lang="en-US" i="1" dirty="0">
                        <a:latin typeface="Cambria Math" panose="02040503050406030204" pitchFamily="18" charset="0"/>
                      </a:rPr>
                      <m:t>𝐺</m:t>
                    </m:r>
                  </m:oMath>
                </a14:m>
                <a:r>
                  <a:rPr lang="en-US" dirty="0"/>
                  <a:t> such that </a:t>
                </a:r>
                <a14:m>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𝐶</m:t>
                        </m:r>
                      </m:e>
                      <m:sub>
                        <m:r>
                          <a:rPr lang="en-US" i="1" dirty="0">
                            <a:latin typeface="Cambria Math" panose="02040503050406030204" pitchFamily="18" charset="0"/>
                          </a:rPr>
                          <m:t>𝑤</m:t>
                        </m:r>
                      </m:sub>
                    </m:sSub>
                    <m:d>
                      <m:dPr>
                        <m:ctrlPr>
                          <a:rPr lang="en-US" i="1" dirty="0">
                            <a:latin typeface="Cambria Math" panose="02040503050406030204" pitchFamily="18" charset="0"/>
                          </a:rPr>
                        </m:ctrlPr>
                      </m:dPr>
                      <m:e>
                        <m:r>
                          <a:rPr lang="en-US" i="1" dirty="0">
                            <a:latin typeface="Cambria Math" panose="02040503050406030204" pitchFamily="18" charset="0"/>
                          </a:rPr>
                          <m:t>𝑐</m:t>
                        </m:r>
                      </m:e>
                    </m:d>
                    <m:r>
                      <a:rPr lang="en-US" i="1" dirty="0">
                        <a:latin typeface="Cambria Math" panose="02040503050406030204" pitchFamily="18" charset="0"/>
                      </a:rPr>
                      <m:t>≠ </m:t>
                    </m:r>
                    <m:r>
                      <a:rPr lang="en-US" i="1" dirty="0">
                        <a:latin typeface="Cambria Math" panose="02040503050406030204" pitchFamily="18" charset="0"/>
                      </a:rPr>
                      <m:t>0</m:t>
                    </m:r>
                  </m:oMath>
                </a14:m>
                <a:r>
                  <a:rPr lang="en-US" dirty="0"/>
                  <a:t>, namely has </a:t>
                </a:r>
                <a:r>
                  <a:rPr lang="en-US" dirty="0" err="1" smtClean="0"/>
                  <a:t>n.z.c</a:t>
                </a:r>
                <a:r>
                  <a:rPr lang="en-US" dirty="0" smtClean="0"/>
                  <a:t>.</a:t>
                </a:r>
                <a:endParaRPr lang="en-US" dirty="0"/>
              </a:p>
              <a:p>
                <a:pPr marL="0" indent="0" algn="l">
                  <a:buNone/>
                </a:pPr>
                <a:r>
                  <a:rPr lang="en-US" dirty="0"/>
                  <a:t>Let </a:t>
                </a:r>
                <a14:m>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𝐸</m:t>
                        </m:r>
                      </m:e>
                      <m:sub>
                        <m:r>
                          <a:rPr lang="en-US" i="1" dirty="0">
                            <a:latin typeface="Cambria Math" panose="02040503050406030204" pitchFamily="18" charset="0"/>
                          </a:rPr>
                          <m:t>1</m:t>
                        </m:r>
                      </m:sub>
                    </m:sSub>
                  </m:oMath>
                </a14:m>
                <a:r>
                  <a:rPr lang="en-US" dirty="0"/>
                  <a:t> be the union of all minimum weight perfect matchings in </a:t>
                </a:r>
                <a14:m>
                  <m:oMath xmlns:m="http://schemas.openxmlformats.org/officeDocument/2006/math">
                    <m:r>
                      <a:rPr lang="en-US" i="1" dirty="0">
                        <a:latin typeface="Cambria Math" panose="02040503050406030204" pitchFamily="18" charset="0"/>
                      </a:rPr>
                      <m:t>𝐺</m:t>
                    </m:r>
                  </m:oMath>
                </a14:m>
                <a:r>
                  <a:rPr lang="en-US" dirty="0"/>
                  <a:t>.</a:t>
                </a:r>
              </a:p>
              <a:p>
                <a:pPr marL="0" indent="0" algn="l">
                  <a:buNone/>
                </a:pPr>
                <a:r>
                  <a:rPr lang="en-US" b="1" dirty="0"/>
                  <a:t>Then the graph </a:t>
                </a:r>
                <a14:m>
                  <m:oMath xmlns:m="http://schemas.openxmlformats.org/officeDocument/2006/math">
                    <m:sSub>
                      <m:sSubPr>
                        <m:ctrlPr>
                          <a:rPr lang="en-US" b="1" i="1" dirty="0">
                            <a:latin typeface="Cambria Math" panose="02040503050406030204" pitchFamily="18" charset="0"/>
                          </a:rPr>
                        </m:ctrlPr>
                      </m:sSubPr>
                      <m:e>
                        <m:r>
                          <a:rPr lang="en-US" b="1" i="1" dirty="0">
                            <a:latin typeface="Cambria Math" panose="02040503050406030204" pitchFamily="18" charset="0"/>
                          </a:rPr>
                          <m:t>𝑮</m:t>
                        </m:r>
                      </m:e>
                      <m:sub>
                        <m:r>
                          <a:rPr lang="en-US" b="1" i="1" dirty="0">
                            <a:latin typeface="Cambria Math" panose="02040503050406030204" pitchFamily="18" charset="0"/>
                          </a:rPr>
                          <m:t>𝟏</m:t>
                        </m:r>
                      </m:sub>
                    </m:sSub>
                    <m:r>
                      <a:rPr lang="en-US" b="1" i="1" dirty="0">
                        <a:latin typeface="Cambria Math" panose="02040503050406030204" pitchFamily="18" charset="0"/>
                      </a:rPr>
                      <m:t>=</m:t>
                    </m:r>
                    <m:d>
                      <m:dPr>
                        <m:ctrlPr>
                          <a:rPr lang="en-US" b="1" i="1" dirty="0">
                            <a:latin typeface="Cambria Math" panose="02040503050406030204" pitchFamily="18" charset="0"/>
                          </a:rPr>
                        </m:ctrlPr>
                      </m:dPr>
                      <m:e>
                        <m:r>
                          <a:rPr lang="en-US" b="1" i="1" dirty="0">
                            <a:latin typeface="Cambria Math" panose="02040503050406030204" pitchFamily="18" charset="0"/>
                          </a:rPr>
                          <m:t>𝑽</m:t>
                        </m:r>
                        <m:r>
                          <a:rPr lang="en-US" b="1" i="1" dirty="0">
                            <a:latin typeface="Cambria Math" panose="02040503050406030204" pitchFamily="18" charset="0"/>
                          </a:rPr>
                          <m:t>, </m:t>
                        </m:r>
                        <m:sSub>
                          <m:sSubPr>
                            <m:ctrlPr>
                              <a:rPr lang="en-US" b="1" i="1" dirty="0">
                                <a:latin typeface="Cambria Math" panose="02040503050406030204" pitchFamily="18" charset="0"/>
                              </a:rPr>
                            </m:ctrlPr>
                          </m:sSubPr>
                          <m:e>
                            <m:r>
                              <a:rPr lang="en-US" b="1" i="1" dirty="0">
                                <a:latin typeface="Cambria Math" panose="02040503050406030204" pitchFamily="18" charset="0"/>
                              </a:rPr>
                              <m:t>𝑬</m:t>
                            </m:r>
                          </m:e>
                          <m:sub>
                            <m:r>
                              <a:rPr lang="en-US" b="1" i="1" dirty="0">
                                <a:latin typeface="Cambria Math" panose="02040503050406030204" pitchFamily="18" charset="0"/>
                              </a:rPr>
                              <m:t>𝟏</m:t>
                            </m:r>
                          </m:sub>
                        </m:sSub>
                      </m:e>
                    </m:d>
                  </m:oMath>
                </a14:m>
                <a:r>
                  <a:rPr lang="en-US" b="1" dirty="0"/>
                  <a:t> (Namely, the derived graph) does not contain cycle </a:t>
                </a:r>
                <a14:m>
                  <m:oMath xmlns:m="http://schemas.openxmlformats.org/officeDocument/2006/math">
                    <m:r>
                      <a:rPr lang="en-US" b="1" i="1" dirty="0">
                        <a:latin typeface="Cambria Math" panose="02040503050406030204" pitchFamily="18" charset="0"/>
                      </a:rPr>
                      <m:t>𝒄</m:t>
                    </m:r>
                  </m:oMath>
                </a14:m>
                <a:r>
                  <a:rPr lang="en-US" b="1" dirty="0"/>
                  <a:t>.</a:t>
                </a:r>
              </a:p>
              <a:p>
                <a:pPr marL="0" indent="0">
                  <a:buNone/>
                </a:pPr>
                <a:endParaRPr lang="he-IL"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547" t="-806" r="-547"/>
                </a:stretch>
              </a:blipFill>
            </p:spPr>
            <p:txBody>
              <a:bodyPr/>
              <a:lstStyle/>
              <a:p>
                <a:r>
                  <a:rPr lang="en-US">
                    <a:noFill/>
                  </a:rPr>
                  <a:t> </a:t>
                </a:r>
              </a:p>
            </p:txBody>
          </p:sp>
        </mc:Fallback>
      </mc:AlternateContent>
    </p:spTree>
    <p:extLst>
      <p:ext uri="{BB962C8B-B14F-4D97-AF65-F5344CB8AC3E}">
        <p14:creationId xmlns:p14="http://schemas.microsoft.com/office/powerpoint/2010/main" val="4024376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7864" y="624110"/>
            <a:ext cx="8911687" cy="1280890"/>
          </a:xfrm>
        </p:spPr>
        <p:txBody>
          <a:bodyPr/>
          <a:lstStyle/>
          <a:p>
            <a:r>
              <a:rPr lang="en-US" dirty="0" smtClean="0"/>
              <a:t>Ground Preparation For The</a:t>
            </a:r>
            <a:br>
              <a:rPr lang="en-US" dirty="0" smtClean="0"/>
            </a:br>
            <a:r>
              <a:rPr lang="en-US" dirty="0" smtClean="0"/>
              <a:t>Key Lemma</a:t>
            </a:r>
            <a:endParaRPr lang="he-IL" dirty="0"/>
          </a:p>
        </p:txBody>
      </p:sp>
      <p:sp>
        <p:nvSpPr>
          <p:cNvPr id="3" name="Content Placeholder 2"/>
          <p:cNvSpPr>
            <a:spLocks noGrp="1"/>
          </p:cNvSpPr>
          <p:nvPr>
            <p:ph idx="1"/>
          </p:nvPr>
        </p:nvSpPr>
        <p:spPr/>
        <p:txBody>
          <a:bodyPr>
            <a:normAutofit/>
          </a:bodyPr>
          <a:lstStyle/>
          <a:p>
            <a:pPr marL="0" indent="0" algn="l">
              <a:buNone/>
            </a:pPr>
            <a:r>
              <a:rPr lang="en-US" sz="2400" dirty="0" smtClean="0"/>
              <a:t>Recall that the Key Lemma is the main reason why the whole idea is restricted to bipartite graphs.</a:t>
            </a:r>
          </a:p>
          <a:p>
            <a:pPr marL="0" indent="0" algn="l">
              <a:buNone/>
            </a:pPr>
            <a:r>
              <a:rPr lang="en-US" sz="2400" dirty="0" smtClean="0"/>
              <a:t>The exact reason in the proof will be shortly clear.</a:t>
            </a:r>
          </a:p>
          <a:p>
            <a:pPr marL="0" indent="0" algn="l">
              <a:buNone/>
            </a:pPr>
            <a:endParaRPr lang="en-US" sz="2400" dirty="0"/>
          </a:p>
          <a:p>
            <a:pPr marL="0" indent="0" algn="l">
              <a:buNone/>
            </a:pPr>
            <a:r>
              <a:rPr lang="en-US" sz="2400" dirty="0" smtClean="0"/>
              <a:t>But first, we want to introduce a main tool used in the proof of the Key Lemma.</a:t>
            </a:r>
            <a:endParaRPr lang="en-US" sz="2400" dirty="0"/>
          </a:p>
          <a:p>
            <a:pPr marL="0" indent="0" algn="l">
              <a:buNone/>
            </a:pPr>
            <a:endParaRPr lang="he-IL" sz="2400" dirty="0"/>
          </a:p>
        </p:txBody>
      </p:sp>
    </p:spTree>
    <p:extLst>
      <p:ext uri="{BB962C8B-B14F-4D97-AF65-F5344CB8AC3E}">
        <p14:creationId xmlns:p14="http://schemas.microsoft.com/office/powerpoint/2010/main" val="8705955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dirty="0" smtClean="0"/>
              <a:t>RNC algorithm for Search-PM </a:t>
            </a:r>
            <a:br>
              <a:rPr lang="en-US" dirty="0" smtClean="0"/>
            </a:br>
            <a:r>
              <a:rPr lang="en-US" sz="2800" dirty="0"/>
              <a:t>(</a:t>
            </a:r>
            <a:r>
              <a:rPr lang="en-US" sz="2800" dirty="0" err="1"/>
              <a:t>Mulmuley</a:t>
            </a:r>
            <a:r>
              <a:rPr lang="en-US" sz="2800" dirty="0"/>
              <a:t>, </a:t>
            </a:r>
            <a:r>
              <a:rPr lang="en-US" sz="2800" dirty="0" err="1"/>
              <a:t>Vazirani</a:t>
            </a:r>
            <a:r>
              <a:rPr lang="en-US" sz="2800" dirty="0"/>
              <a:t> &amp; </a:t>
            </a:r>
            <a:r>
              <a:rPr lang="en-US" sz="2800" dirty="0" err="1"/>
              <a:t>Vazirani</a:t>
            </a:r>
            <a:r>
              <a:rPr lang="en-US" sz="2800" dirty="0"/>
              <a:t>)</a:t>
            </a:r>
            <a:endParaRPr lang="he-IL" dirty="0"/>
          </a:p>
        </p:txBody>
      </p:sp>
      <p:sp>
        <p:nvSpPr>
          <p:cNvPr id="3" name="מציין מיקום תוכן 2"/>
          <p:cNvSpPr>
            <a:spLocks noGrp="1"/>
          </p:cNvSpPr>
          <p:nvPr>
            <p:ph idx="1"/>
          </p:nvPr>
        </p:nvSpPr>
        <p:spPr/>
        <p:txBody>
          <a:bodyPr/>
          <a:lstStyle/>
          <a:p>
            <a:pPr marL="0" indent="0" algn="l" rtl="0">
              <a:buNone/>
            </a:pPr>
            <a:r>
              <a:rPr lang="en-US" dirty="0" smtClean="0"/>
              <a:t>First, a reminder:</a:t>
            </a:r>
          </a:p>
          <a:p>
            <a:pPr algn="l" rtl="0">
              <a:buFont typeface="Wingdings" panose="05000000000000000000" pitchFamily="2" charset="2"/>
              <a:buChar char="Ø"/>
            </a:pPr>
            <a:r>
              <a:rPr lang="en-US" i="1" dirty="0" smtClean="0"/>
              <a:t>A graph G is called bipartite if there exists a partition V = L U R of the vertices, such that all edges are between vertices of L and R.</a:t>
            </a:r>
          </a:p>
          <a:p>
            <a:pPr marL="0" indent="0" algn="l" rtl="0">
              <a:buNone/>
            </a:pPr>
            <a:endParaRPr lang="en-US" i="1" dirty="0" smtClean="0"/>
          </a:p>
        </p:txBody>
      </p:sp>
    </p:spTree>
    <p:extLst>
      <p:ext uri="{BB962C8B-B14F-4D97-AF65-F5344CB8AC3E}">
        <p14:creationId xmlns:p14="http://schemas.microsoft.com/office/powerpoint/2010/main" val="29966423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dirty="0" err="1" smtClean="0"/>
              <a:t>Polytope</a:t>
            </a:r>
            <a:endParaRPr lang="he-IL" dirty="0"/>
          </a:p>
        </p:txBody>
      </p:sp>
      <p:sp>
        <p:nvSpPr>
          <p:cNvPr id="3" name="מציין מיקום תוכן 2"/>
          <p:cNvSpPr>
            <a:spLocks noGrp="1"/>
          </p:cNvSpPr>
          <p:nvPr>
            <p:ph idx="1"/>
          </p:nvPr>
        </p:nvSpPr>
        <p:spPr/>
        <p:txBody>
          <a:bodyPr>
            <a:normAutofit/>
          </a:bodyPr>
          <a:lstStyle/>
          <a:p>
            <a:pPr marL="0" indent="0" algn="l" rtl="0">
              <a:buNone/>
            </a:pPr>
            <a:r>
              <a:rPr lang="en-US" sz="2800" b="1" u="sng" dirty="0" smtClean="0"/>
              <a:t>Polytope</a:t>
            </a:r>
            <a:r>
              <a:rPr lang="en-US" sz="2800" dirty="0"/>
              <a:t>: </a:t>
            </a:r>
            <a:r>
              <a:rPr lang="en-US" sz="2800" dirty="0" smtClean="0"/>
              <a:t>A polytope </a:t>
            </a:r>
            <a:r>
              <a:rPr lang="en-US" sz="2800" dirty="0"/>
              <a:t>is a geometric object with flat sides, and may exist in any general number of dimensions n as an n-dimensional polytope or </a:t>
            </a:r>
            <a:r>
              <a:rPr lang="en-US" sz="2800" dirty="0" smtClean="0"/>
              <a:t>n-polytope.</a:t>
            </a:r>
          </a:p>
        </p:txBody>
      </p:sp>
      <p:pic>
        <p:nvPicPr>
          <p:cNvPr id="3076" name="Picture 4" descr="https://upload.wikimedia.org/wikipedia/commons/thumb/a/a4/A_2-dimensional_polytope.svg/220px-A_2-dimensional_polytope.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85639" y="0"/>
            <a:ext cx="1817235" cy="203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52843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dirty="0"/>
              <a:t>Matching </a:t>
            </a:r>
            <a:r>
              <a:rPr lang="en-US" dirty="0" err="1"/>
              <a:t>Polytope</a:t>
            </a:r>
            <a:endParaRPr lang="he-IL" dirty="0"/>
          </a:p>
        </p:txBody>
      </p:sp>
      <mc:AlternateContent xmlns:mc="http://schemas.openxmlformats.org/markup-compatibility/2006" xmlns:a14="http://schemas.microsoft.com/office/drawing/2010/main">
        <mc:Choice Requires="a14">
          <p:sp>
            <p:nvSpPr>
              <p:cNvPr id="3" name="מציין מיקום תוכן 2"/>
              <p:cNvSpPr>
                <a:spLocks noGrp="1"/>
              </p:cNvSpPr>
              <p:nvPr>
                <p:ph idx="1"/>
              </p:nvPr>
            </p:nvSpPr>
            <p:spPr/>
            <p:txBody>
              <a:bodyPr>
                <a:normAutofit/>
              </a:bodyPr>
              <a:lstStyle/>
              <a:p>
                <a:pPr marL="0" indent="0" algn="just" rtl="0">
                  <a:buNone/>
                </a:pPr>
                <a:r>
                  <a:rPr lang="en-US" sz="2000" dirty="0" smtClean="0"/>
                  <a:t>Let there be  </a:t>
                </a:r>
                <a14:m>
                  <m:oMath xmlns:m="http://schemas.openxmlformats.org/officeDocument/2006/math">
                    <m:r>
                      <a:rPr lang="en-US" sz="2000" i="1" dirty="0" smtClean="0">
                        <a:latin typeface="Cambria Math" panose="02040503050406030204" pitchFamily="18" charset="0"/>
                      </a:rPr>
                      <m:t>𝐺</m:t>
                    </m:r>
                    <m:r>
                      <a:rPr lang="en-US" sz="2000" i="1" dirty="0">
                        <a:latin typeface="Cambria Math" panose="02040503050406030204" pitchFamily="18" charset="0"/>
                      </a:rPr>
                      <m:t>=(</m:t>
                    </m:r>
                    <m:r>
                      <a:rPr lang="en-US" sz="2000" i="1" dirty="0">
                        <a:latin typeface="Cambria Math" panose="02040503050406030204" pitchFamily="18" charset="0"/>
                      </a:rPr>
                      <m:t>𝑉</m:t>
                    </m:r>
                    <m:r>
                      <a:rPr lang="en-US" sz="2000" i="1" dirty="0">
                        <a:latin typeface="Cambria Math" panose="02040503050406030204" pitchFamily="18" charset="0"/>
                      </a:rPr>
                      <m:t>, </m:t>
                    </m:r>
                    <m:r>
                      <a:rPr lang="en-US" sz="2000" i="1" dirty="0">
                        <a:latin typeface="Cambria Math" panose="02040503050406030204" pitchFamily="18" charset="0"/>
                      </a:rPr>
                      <m:t>𝐸</m:t>
                    </m:r>
                    <m:r>
                      <a:rPr lang="en-US" sz="2000" i="1" dirty="0">
                        <a:latin typeface="Cambria Math" panose="02040503050406030204" pitchFamily="18" charset="0"/>
                      </a:rPr>
                      <m:t>)</m:t>
                    </m:r>
                  </m:oMath>
                </a14:m>
                <a:r>
                  <a:rPr lang="en-US" sz="2000" dirty="0"/>
                  <a:t> </a:t>
                </a:r>
                <a:r>
                  <a:rPr lang="en-US" sz="2000" dirty="0" smtClean="0"/>
                  <a:t>with </a:t>
                </a:r>
                <a14:m>
                  <m:oMath xmlns:m="http://schemas.openxmlformats.org/officeDocument/2006/math">
                    <m:r>
                      <a:rPr lang="en-US" sz="2000" b="0" i="1" smtClean="0">
                        <a:latin typeface="Cambria Math" panose="02040503050406030204" pitchFamily="18" charset="0"/>
                      </a:rPr>
                      <m:t>𝐸</m:t>
                    </m:r>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𝑒</m:t>
                        </m:r>
                      </m:e>
                      <m:sub>
                        <m:r>
                          <a:rPr lang="en-US" sz="2000" b="0" i="1" smtClean="0">
                            <a:latin typeface="Cambria Math" panose="02040503050406030204" pitchFamily="18" charset="0"/>
                          </a:rPr>
                          <m:t>1</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𝑒</m:t>
                        </m:r>
                      </m:e>
                      <m:sub>
                        <m:r>
                          <a:rPr lang="en-US" sz="2000" b="0" i="1" smtClean="0">
                            <a:latin typeface="Cambria Math" panose="02040503050406030204" pitchFamily="18" charset="0"/>
                          </a:rPr>
                          <m:t>𝑡</m:t>
                        </m:r>
                      </m:sub>
                    </m:sSub>
                    <m:r>
                      <a:rPr lang="en-US" sz="2000" b="0" i="1" smtClean="0">
                        <a:latin typeface="Cambria Math" panose="02040503050406030204" pitchFamily="18" charset="0"/>
                      </a:rPr>
                      <m:t>}</m:t>
                    </m:r>
                  </m:oMath>
                </a14:m>
                <a:r>
                  <a:rPr lang="en-US" sz="2000" dirty="0" smtClean="0"/>
                  <a:t>, </a:t>
                </a:r>
                <a14:m>
                  <m:oMath xmlns:m="http://schemas.openxmlformats.org/officeDocument/2006/math">
                    <m:r>
                      <a:rPr lang="en-US" sz="2000" i="1" dirty="0" smtClean="0">
                        <a:latin typeface="Cambria Math" panose="02040503050406030204" pitchFamily="18" charset="0"/>
                      </a:rPr>
                      <m:t>|</m:t>
                    </m:r>
                    <m:r>
                      <a:rPr lang="en-US" sz="2000" i="1" dirty="0" smtClean="0">
                        <a:latin typeface="Cambria Math" panose="02040503050406030204" pitchFamily="18" charset="0"/>
                      </a:rPr>
                      <m:t>𝐸</m:t>
                    </m:r>
                    <m:r>
                      <a:rPr lang="en-US" sz="2000" i="1" dirty="0" smtClean="0">
                        <a:latin typeface="Cambria Math" panose="02040503050406030204" pitchFamily="18" charset="0"/>
                      </a:rPr>
                      <m:t>| =</m:t>
                    </m:r>
                    <m:r>
                      <a:rPr lang="en-US" sz="2000" b="0" i="1" dirty="0" smtClean="0">
                        <a:latin typeface="Cambria Math" panose="02040503050406030204" pitchFamily="18" charset="0"/>
                      </a:rPr>
                      <m:t>𝑡</m:t>
                    </m:r>
                  </m:oMath>
                </a14:m>
                <a:r>
                  <a:rPr lang="en-US" sz="2000" dirty="0"/>
                  <a:t> </a:t>
                </a:r>
                <a:r>
                  <a:rPr lang="en-US" sz="2000" dirty="0" smtClean="0"/>
                  <a:t>edges.</a:t>
                </a:r>
              </a:p>
              <a:p>
                <a:pPr marL="0" indent="0" algn="just" rtl="0">
                  <a:buNone/>
                </a:pPr>
                <a:r>
                  <a:rPr lang="en-US" sz="2000" dirty="0" smtClean="0"/>
                  <a:t>For a perfect matching </a:t>
                </a:r>
                <a14:m>
                  <m:oMath xmlns:m="http://schemas.openxmlformats.org/officeDocument/2006/math">
                    <m:r>
                      <a:rPr lang="en-US" sz="2000" b="0" i="1" smtClean="0">
                        <a:latin typeface="Cambria Math" panose="02040503050406030204" pitchFamily="18" charset="0"/>
                      </a:rPr>
                      <m:t>𝑀</m:t>
                    </m:r>
                    <m:r>
                      <a:rPr lang="en-US" sz="2000" b="0" i="1" smtClean="0">
                        <a:latin typeface="Cambria Math" panose="02040503050406030204" pitchFamily="18" charset="0"/>
                      </a:rPr>
                      <m:t>⊆</m:t>
                    </m:r>
                    <m:r>
                      <a:rPr lang="en-US" sz="2000" b="0" i="1" smtClean="0">
                        <a:latin typeface="Cambria Math" panose="02040503050406030204" pitchFamily="18" charset="0"/>
                      </a:rPr>
                      <m:t>𝐸</m:t>
                    </m:r>
                  </m:oMath>
                </a14:m>
                <a:r>
                  <a:rPr lang="en-US" sz="2000" dirty="0" smtClean="0"/>
                  <a:t> we define its corresponding vector as </a:t>
                </a:r>
                <a14:m>
                  <m:oMath xmlns:m="http://schemas.openxmlformats.org/officeDocument/2006/math">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𝑥</m:t>
                        </m:r>
                      </m:e>
                      <m:sup>
                        <m:r>
                          <a:rPr lang="en-US" sz="2000" b="0" i="1" smtClean="0">
                            <a:latin typeface="Cambria Math" panose="02040503050406030204" pitchFamily="18" charset="0"/>
                          </a:rPr>
                          <m:t>𝑀</m:t>
                        </m:r>
                      </m:sup>
                    </m:sSup>
                    <m:r>
                      <a:rPr lang="en-US" sz="2000" b="0" i="1" smtClean="0">
                        <a:latin typeface="Cambria Math" panose="02040503050406030204" pitchFamily="18" charset="0"/>
                      </a:rPr>
                      <m:t>∈</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𝑅</m:t>
                        </m:r>
                      </m:e>
                      <m:sup>
                        <m:r>
                          <a:rPr lang="en-US" sz="2000" b="0" i="1" smtClean="0">
                            <a:latin typeface="Cambria Math" panose="02040503050406030204" pitchFamily="18" charset="0"/>
                          </a:rPr>
                          <m:t>𝑡</m:t>
                        </m:r>
                      </m:sup>
                    </m:sSup>
                  </m:oMath>
                </a14:m>
                <a:r>
                  <a:rPr lang="en-US" sz="2000" dirty="0" smtClean="0"/>
                  <a:t>, such that </a:t>
                </a:r>
                <a14:m>
                  <m:oMath xmlns:m="http://schemas.openxmlformats.org/officeDocument/2006/math">
                    <m:sSup>
                      <m:sSupPr>
                        <m:ctrlPr>
                          <a:rPr lang="en-US" sz="2000" i="1">
                            <a:latin typeface="Cambria Math" panose="02040503050406030204" pitchFamily="18" charset="0"/>
                          </a:rPr>
                        </m:ctrlPr>
                      </m:sSupPr>
                      <m:e>
                        <m:r>
                          <a:rPr lang="en-US" sz="2000" i="1">
                            <a:latin typeface="Cambria Math" panose="02040503050406030204" pitchFamily="18" charset="0"/>
                          </a:rPr>
                          <m:t>𝑥</m:t>
                        </m:r>
                      </m:e>
                      <m:sup>
                        <m:r>
                          <a:rPr lang="en-US" sz="2000" i="1">
                            <a:latin typeface="Cambria Math" panose="02040503050406030204" pitchFamily="18" charset="0"/>
                          </a:rPr>
                          <m:t>𝑀</m:t>
                        </m:r>
                      </m:sup>
                    </m:sSup>
                  </m:oMath>
                </a14:m>
                <a:r>
                  <a:rPr lang="en-US" sz="2000" dirty="0" smtClean="0"/>
                  <a:t> has 1 in the coordinates corresponding to the edges in M, and 0 in all other coordinates. (example on board). We denote the coordinate corresponding to edge </a:t>
                </a:r>
                <a14:m>
                  <m:oMath xmlns:m="http://schemas.openxmlformats.org/officeDocument/2006/math">
                    <m:r>
                      <a:rPr lang="en-US" sz="2000" b="0" i="1" smtClean="0">
                        <a:latin typeface="Cambria Math" panose="02040503050406030204" pitchFamily="18" charset="0"/>
                      </a:rPr>
                      <m:t>𝑒</m:t>
                    </m:r>
                    <m:r>
                      <a:rPr lang="en-US" sz="2000" b="0" i="1" smtClean="0">
                        <a:latin typeface="Cambria Math" panose="02040503050406030204" pitchFamily="18" charset="0"/>
                      </a:rPr>
                      <m:t> </m:t>
                    </m:r>
                    <m:r>
                      <a:rPr lang="en-US" sz="2000" b="0" i="1" smtClean="0">
                        <a:latin typeface="Cambria Math" panose="02040503050406030204" pitchFamily="18" charset="0"/>
                      </a:rPr>
                      <m:t>𝑎𝑠</m:t>
                    </m:r>
                    <m:r>
                      <a:rPr lang="en-US" sz="2000" b="0" i="1" smtClean="0">
                        <a:latin typeface="Cambria Math" panose="02040503050406030204" pitchFamily="18" charset="0"/>
                      </a:rPr>
                      <m:t> </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𝑥</m:t>
                        </m:r>
                      </m:e>
                      <m:sub>
                        <m:r>
                          <a:rPr lang="en-US" sz="2000" b="0" i="1" smtClean="0">
                            <a:latin typeface="Cambria Math" panose="02040503050406030204" pitchFamily="18" charset="0"/>
                          </a:rPr>
                          <m:t>𝑒</m:t>
                        </m:r>
                      </m:sub>
                    </m:sSub>
                  </m:oMath>
                </a14:m>
                <a:r>
                  <a:rPr lang="en-US" sz="2000" dirty="0" smtClean="0"/>
                  <a:t>.</a:t>
                </a:r>
              </a:p>
              <a:p>
                <a:pPr marL="0" indent="0" algn="just" rtl="0">
                  <a:buNone/>
                </a:pPr>
                <a:endParaRPr lang="en-US" sz="2000" dirty="0"/>
              </a:p>
              <a:p>
                <a:pPr marL="0" indent="0" algn="just" rtl="0">
                  <a:buNone/>
                </a:pPr>
                <a:endParaRPr lang="en-US" sz="2000" dirty="0" smtClean="0"/>
              </a:p>
              <a:p>
                <a:pPr marL="0" indent="0" algn="just" rtl="0">
                  <a:buNone/>
                </a:pPr>
                <a:r>
                  <a:rPr lang="en-US" sz="2000" dirty="0" smtClean="0"/>
                  <a:t>A weight function </a:t>
                </a:r>
                <a14:m>
                  <m:oMath xmlns:m="http://schemas.openxmlformats.org/officeDocument/2006/math">
                    <m:r>
                      <a:rPr lang="en-US" sz="2000" i="1" dirty="0" smtClean="0">
                        <a:latin typeface="Cambria Math" panose="02040503050406030204" pitchFamily="18" charset="0"/>
                      </a:rPr>
                      <m:t>𝑤</m:t>
                    </m:r>
                    <m:r>
                      <a:rPr lang="en-US" sz="2000" b="0" i="1" smtClean="0">
                        <a:latin typeface="Cambria Math" panose="02040503050406030204" pitchFamily="18" charset="0"/>
                      </a:rPr>
                      <m:t>:</m:t>
                    </m:r>
                    <m:r>
                      <a:rPr lang="en-US" sz="2000" b="0" i="1" smtClean="0">
                        <a:latin typeface="Cambria Math" panose="02040503050406030204" pitchFamily="18" charset="0"/>
                      </a:rPr>
                      <m:t>𝐸</m:t>
                    </m:r>
                    <m:r>
                      <a:rPr lang="en-US" sz="2000" b="0" i="1" smtClean="0">
                        <a:latin typeface="Cambria Math" panose="02040503050406030204" pitchFamily="18" charset="0"/>
                      </a:rPr>
                      <m:t>→</m:t>
                    </m:r>
                    <m:r>
                      <a:rPr lang="en-US" sz="2000" b="0" i="1" smtClean="0">
                        <a:latin typeface="Cambria Math" panose="02040503050406030204" pitchFamily="18" charset="0"/>
                      </a:rPr>
                      <m:t>𝑅</m:t>
                    </m:r>
                    <m:r>
                      <a:rPr lang="en-US" sz="2000" b="0" i="1" smtClean="0">
                        <a:latin typeface="Cambria Math" panose="02040503050406030204" pitchFamily="18" charset="0"/>
                      </a:rPr>
                      <m:t> </m:t>
                    </m:r>
                    <m:r>
                      <a:rPr lang="en-US" sz="2000" b="0" i="1" smtClean="0">
                        <a:latin typeface="Cambria Math" panose="02040503050406030204" pitchFamily="18" charset="0"/>
                      </a:rPr>
                      <m:t>𝑐𝑎𝑛</m:t>
                    </m:r>
                    <m:r>
                      <a:rPr lang="en-US" sz="2000" b="0" i="1" smtClean="0">
                        <a:latin typeface="Cambria Math" panose="02040503050406030204" pitchFamily="18" charset="0"/>
                      </a:rPr>
                      <m:t> </m:t>
                    </m:r>
                    <m:r>
                      <a:rPr lang="en-US" sz="2000" b="0" i="1" smtClean="0">
                        <a:latin typeface="Cambria Math" panose="02040503050406030204" pitchFamily="18" charset="0"/>
                      </a:rPr>
                      <m:t>𝑏𝑒</m:t>
                    </m:r>
                    <m:r>
                      <a:rPr lang="en-US" sz="2000" b="0" i="1" smtClean="0">
                        <a:latin typeface="Cambria Math" panose="02040503050406030204" pitchFamily="18" charset="0"/>
                      </a:rPr>
                      <m:t> </m:t>
                    </m:r>
                    <m:r>
                      <a:rPr lang="en-US" sz="2000" b="0" i="1" smtClean="0">
                        <a:latin typeface="Cambria Math" panose="02040503050406030204" pitchFamily="18" charset="0"/>
                      </a:rPr>
                      <m:t>𝑒𝑎𝑠𝑖𝑙𝑦</m:t>
                    </m:r>
                    <m:r>
                      <a:rPr lang="en-US" sz="2000" b="0" i="1" smtClean="0">
                        <a:latin typeface="Cambria Math" panose="02040503050406030204" pitchFamily="18" charset="0"/>
                      </a:rPr>
                      <m:t> </m:t>
                    </m:r>
                    <m:r>
                      <a:rPr lang="en-US" sz="2000" b="0" i="1" smtClean="0">
                        <a:latin typeface="Cambria Math" panose="02040503050406030204" pitchFamily="18" charset="0"/>
                      </a:rPr>
                      <m:t>𝑒𝑥𝑡𝑒𝑛𝑑𝑒𝑑</m:t>
                    </m:r>
                    <m:r>
                      <a:rPr lang="en-US" sz="2000" b="0" i="1" smtClean="0">
                        <a:latin typeface="Cambria Math" panose="02040503050406030204" pitchFamily="18" charset="0"/>
                      </a:rPr>
                      <m:t> </m:t>
                    </m:r>
                    <m:r>
                      <a:rPr lang="en-US" sz="2000" b="0" i="1" smtClean="0">
                        <a:latin typeface="Cambria Math" panose="02040503050406030204" pitchFamily="18" charset="0"/>
                      </a:rPr>
                      <m:t>𝑡𝑜</m:t>
                    </m:r>
                    <m:r>
                      <a:rPr lang="en-US" sz="2000" b="0" i="1" smtClean="0">
                        <a:latin typeface="Cambria Math" panose="02040503050406030204" pitchFamily="18" charset="0"/>
                      </a:rPr>
                      <m:t> </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𝑤</m:t>
                        </m:r>
                      </m:e>
                      <m:sub>
                        <m:r>
                          <a:rPr lang="en-US" sz="2000" b="0" i="1" smtClean="0">
                            <a:latin typeface="Cambria Math" panose="02040503050406030204" pitchFamily="18" charset="0"/>
                          </a:rPr>
                          <m:t>𝑡</m:t>
                        </m:r>
                      </m:sub>
                    </m:sSub>
                    <m:r>
                      <a:rPr lang="en-US" sz="2000" b="0" i="1" smtClean="0">
                        <a:latin typeface="Cambria Math" panose="02040503050406030204" pitchFamily="18" charset="0"/>
                      </a:rPr>
                      <m:t>:</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𝑅</m:t>
                        </m:r>
                      </m:e>
                      <m:sup>
                        <m:r>
                          <a:rPr lang="en-US" sz="2000" b="0" i="1" smtClean="0">
                            <a:latin typeface="Cambria Math" panose="02040503050406030204" pitchFamily="18" charset="0"/>
                          </a:rPr>
                          <m:t>𝑡</m:t>
                        </m:r>
                      </m:sup>
                    </m:sSup>
                    <m:r>
                      <a:rPr lang="en-US" sz="2000" b="0" i="1" smtClean="0">
                        <a:latin typeface="Cambria Math" panose="02040503050406030204" pitchFamily="18" charset="0"/>
                      </a:rPr>
                      <m:t>→</m:t>
                    </m:r>
                    <m:r>
                      <a:rPr lang="en-US" sz="2000" b="0" i="1" smtClean="0">
                        <a:latin typeface="Cambria Math" panose="02040503050406030204" pitchFamily="18" charset="0"/>
                      </a:rPr>
                      <m:t>𝑅</m:t>
                    </m:r>
                    <m:r>
                      <a:rPr lang="en-US" sz="2000" b="0" i="1" smtClean="0">
                        <a:latin typeface="Cambria Math" panose="02040503050406030204" pitchFamily="18" charset="0"/>
                      </a:rPr>
                      <m:t>:</m:t>
                    </m:r>
                  </m:oMath>
                </a14:m>
                <a:endParaRPr lang="en-US" sz="2000" b="0" dirty="0" smtClean="0"/>
              </a:p>
              <a:p>
                <a:pPr marL="0" indent="0" algn="l" rtl="0">
                  <a:buNone/>
                </a:pPr>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𝑤</m:t>
                        </m:r>
                      </m:e>
                      <m:sub>
                        <m:r>
                          <a:rPr lang="en-US" sz="2000" b="0" i="1" smtClean="0">
                            <a:latin typeface="Cambria Math" panose="02040503050406030204" pitchFamily="18" charset="0"/>
                          </a:rPr>
                          <m:t>𝑡</m:t>
                        </m:r>
                      </m:sub>
                    </m:sSub>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𝑥</m:t>
                        </m:r>
                      </m:e>
                    </m:d>
                    <m:r>
                      <a:rPr lang="en-US" sz="2000" b="0" i="1" smtClean="0">
                        <a:latin typeface="Cambria Math" panose="02040503050406030204" pitchFamily="18" charset="0"/>
                      </a:rPr>
                      <m:t>= </m:t>
                    </m:r>
                    <m:nary>
                      <m:naryPr>
                        <m:chr m:val="∑"/>
                        <m:supHide m:val="on"/>
                        <m:ctrlPr>
                          <a:rPr lang="en-US" sz="2000" b="0" i="1" smtClean="0">
                            <a:latin typeface="Cambria Math" panose="02040503050406030204" pitchFamily="18" charset="0"/>
                          </a:rPr>
                        </m:ctrlPr>
                      </m:naryPr>
                      <m:sub>
                        <m:r>
                          <m:rPr>
                            <m:brk m:alnAt="7"/>
                          </m:rPr>
                          <a:rPr lang="en-US" sz="2000" b="0" i="1" smtClean="0">
                            <a:latin typeface="Cambria Math" panose="02040503050406030204" pitchFamily="18" charset="0"/>
                          </a:rPr>
                          <m:t>𝑒</m:t>
                        </m:r>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𝐸</m:t>
                        </m:r>
                      </m:sub>
                      <m:sup/>
                      <m:e>
                        <m:r>
                          <a:rPr lang="en-US" sz="2000" b="0" i="1" smtClean="0">
                            <a:latin typeface="Cambria Math" panose="02040503050406030204" pitchFamily="18" charset="0"/>
                          </a:rPr>
                          <m:t>𝑤</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𝑒</m:t>
                            </m:r>
                          </m:e>
                        </m:d>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𝑥</m:t>
                            </m:r>
                          </m:e>
                          <m:sub>
                            <m:r>
                              <a:rPr lang="en-US" sz="2000" b="0" i="1" smtClean="0">
                                <a:latin typeface="Cambria Math" panose="02040503050406030204" pitchFamily="18" charset="0"/>
                              </a:rPr>
                              <m:t>𝑒</m:t>
                            </m:r>
                          </m:sub>
                        </m:sSub>
                      </m:e>
                    </m:nary>
                  </m:oMath>
                </a14:m>
                <a:r>
                  <a:rPr lang="en-US" sz="2000" dirty="0" smtClean="0"/>
                  <a:t> therefore for any matching </a:t>
                </a:r>
                <a14:m>
                  <m:oMath xmlns:m="http://schemas.openxmlformats.org/officeDocument/2006/math">
                    <m:r>
                      <a:rPr lang="en-US" sz="2000" i="1" dirty="0" smtClean="0">
                        <a:latin typeface="Cambria Math" panose="02040503050406030204" pitchFamily="18" charset="0"/>
                      </a:rPr>
                      <m:t>𝑀</m:t>
                    </m:r>
                    <m:r>
                      <a:rPr lang="en-US" sz="2000" i="1" dirty="0" smtClean="0">
                        <a:latin typeface="Cambria Math" panose="02040503050406030204" pitchFamily="18" charset="0"/>
                      </a:rPr>
                      <m:t>:</m:t>
                    </m:r>
                    <m:r>
                      <a:rPr lang="en-US" sz="2000" b="0" i="1" dirty="0" smtClean="0">
                        <a:latin typeface="Cambria Math" panose="02040503050406030204" pitchFamily="18" charset="0"/>
                      </a:rPr>
                      <m:t>𝑤</m:t>
                    </m:r>
                    <m:d>
                      <m:dPr>
                        <m:ctrlPr>
                          <a:rPr lang="en-US" sz="2000" b="0" i="1" dirty="0" smtClean="0">
                            <a:latin typeface="Cambria Math" panose="02040503050406030204" pitchFamily="18" charset="0"/>
                          </a:rPr>
                        </m:ctrlPr>
                      </m:dPr>
                      <m:e>
                        <m:r>
                          <a:rPr lang="en-US" sz="2000" b="0" i="1" dirty="0" smtClean="0">
                            <a:latin typeface="Cambria Math" panose="02040503050406030204" pitchFamily="18" charset="0"/>
                          </a:rPr>
                          <m:t>𝑀</m:t>
                        </m:r>
                      </m:e>
                    </m:d>
                    <m:r>
                      <a:rPr lang="en-US" sz="2000" b="0" i="1" dirty="0" smtClean="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𝑤</m:t>
                        </m:r>
                      </m:e>
                      <m:sub>
                        <m:r>
                          <a:rPr lang="en-US" sz="2000" b="0" i="1" smtClean="0">
                            <a:latin typeface="Cambria Math" panose="02040503050406030204" pitchFamily="18" charset="0"/>
                          </a:rPr>
                          <m:t>𝑡</m:t>
                        </m:r>
                      </m:sub>
                    </m:sSub>
                    <m:r>
                      <a:rPr lang="en-US" sz="2000" i="1">
                        <a:latin typeface="Cambria Math" panose="02040503050406030204" pitchFamily="18" charset="0"/>
                      </a:rPr>
                      <m:t>(</m:t>
                    </m:r>
                    <m:sSup>
                      <m:sSupPr>
                        <m:ctrlPr>
                          <a:rPr lang="en-US" sz="2000" i="1">
                            <a:latin typeface="Cambria Math" panose="02040503050406030204" pitchFamily="18" charset="0"/>
                          </a:rPr>
                        </m:ctrlPr>
                      </m:sSupPr>
                      <m:e>
                        <m:r>
                          <a:rPr lang="en-US" sz="2000" i="1">
                            <a:latin typeface="Cambria Math" panose="02040503050406030204" pitchFamily="18" charset="0"/>
                          </a:rPr>
                          <m:t>𝑥</m:t>
                        </m:r>
                      </m:e>
                      <m:sup>
                        <m:r>
                          <a:rPr lang="en-US" sz="2000" i="1">
                            <a:latin typeface="Cambria Math" panose="02040503050406030204" pitchFamily="18" charset="0"/>
                          </a:rPr>
                          <m:t>𝑀</m:t>
                        </m:r>
                      </m:sup>
                    </m:sSup>
                    <m:r>
                      <a:rPr lang="en-US" sz="2000" i="1">
                        <a:latin typeface="Cambria Math" panose="02040503050406030204" pitchFamily="18" charset="0"/>
                      </a:rPr>
                      <m:t>)</m:t>
                    </m:r>
                  </m:oMath>
                </a14:m>
                <a:endParaRPr lang="en-US" sz="2000" dirty="0" smtClean="0"/>
              </a:p>
              <a:p>
                <a:pPr marL="0" indent="0" algn="l" rtl="0">
                  <a:buNone/>
                </a:pPr>
                <a:endParaRPr lang="en-US" sz="2000" dirty="0"/>
              </a:p>
              <a:p>
                <a:pPr marL="0" indent="0" algn="l" rtl="0">
                  <a:buNone/>
                </a:pPr>
                <a:endParaRPr lang="en-US" sz="2000" dirty="0" smtClean="0"/>
              </a:p>
              <a:p>
                <a:pPr marL="0" indent="0" algn="l" rtl="0">
                  <a:buNone/>
                </a:pPr>
                <a:endParaRPr lang="en-US" sz="2000" dirty="0"/>
              </a:p>
            </p:txBody>
          </p:sp>
        </mc:Choice>
        <mc:Fallback xmlns="">
          <p:sp>
            <p:nvSpPr>
              <p:cNvPr id="3" name="מציין מיקום תוכן 2"/>
              <p:cNvSpPr>
                <a:spLocks noGrp="1" noRot="1" noChangeAspect="1" noMove="1" noResize="1" noEditPoints="1" noAdjustHandles="1" noChangeArrowheads="1" noChangeShapeType="1" noTextEdit="1"/>
              </p:cNvSpPr>
              <p:nvPr>
                <p:ph idx="1"/>
              </p:nvPr>
            </p:nvSpPr>
            <p:spPr>
              <a:blipFill rotWithShape="0">
                <a:blip r:embed="rId2"/>
                <a:stretch>
                  <a:fillRect l="-752" t="-806" r="-684" b="-11613"/>
                </a:stretch>
              </a:blipFill>
            </p:spPr>
            <p:txBody>
              <a:bodyPr/>
              <a:lstStyle/>
              <a:p>
                <a:r>
                  <a:rPr lang="en-US">
                    <a:noFill/>
                  </a:rPr>
                  <a:t> </a:t>
                </a:r>
              </a:p>
            </p:txBody>
          </p:sp>
        </mc:Fallback>
      </mc:AlternateContent>
    </p:spTree>
    <p:extLst>
      <p:ext uri="{BB962C8B-B14F-4D97-AF65-F5344CB8AC3E}">
        <p14:creationId xmlns:p14="http://schemas.microsoft.com/office/powerpoint/2010/main" val="5304910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Perfect Matching </a:t>
            </a:r>
            <a:r>
              <a:rPr lang="en-US" dirty="0" err="1" smtClean="0"/>
              <a:t>Polytope</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marL="0" indent="0" algn="l" rtl="0">
                  <a:buNone/>
                </a:pPr>
                <a:r>
                  <a:rPr lang="en-US" dirty="0" smtClean="0"/>
                  <a:t>The </a:t>
                </a:r>
                <a:r>
                  <a:rPr lang="en-US" dirty="0"/>
                  <a:t>perfect matching </a:t>
                </a:r>
                <a:r>
                  <a:rPr lang="en-US" dirty="0" err="1"/>
                  <a:t>polytope</a:t>
                </a:r>
                <a:r>
                  <a:rPr lang="en-US" dirty="0"/>
                  <a:t> PM(G) of a graph </a:t>
                </a:r>
                <a:r>
                  <a:rPr lang="en-US" dirty="0" smtClean="0"/>
                  <a:t>G=(</a:t>
                </a:r>
                <a:r>
                  <a:rPr lang="en-US" dirty="0"/>
                  <a:t>V, E) with |E| = m edges is a </a:t>
                </a:r>
                <a:r>
                  <a:rPr lang="en-US" dirty="0" err="1"/>
                  <a:t>polytope</a:t>
                </a:r>
                <a:r>
                  <a:rPr lang="en-US" dirty="0"/>
                  <a:t> in the edge space, i.e., PM(G) ⊆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𝑅</m:t>
                        </m:r>
                      </m:e>
                      <m:sup>
                        <m:r>
                          <a:rPr lang="en-US" i="1">
                            <a:latin typeface="Cambria Math" panose="02040503050406030204" pitchFamily="18" charset="0"/>
                          </a:rPr>
                          <m:t>𝑚</m:t>
                        </m:r>
                      </m:sup>
                    </m:sSup>
                  </m:oMath>
                </a14:m>
                <a:r>
                  <a:rPr lang="en-US" dirty="0" smtClean="0"/>
                  <a:t>.</a:t>
                </a:r>
              </a:p>
              <a:p>
                <a:pPr marL="0" indent="0" algn="l" rtl="0">
                  <a:buNone/>
                </a:pPr>
                <a:r>
                  <a:rPr lang="en-US" dirty="0" smtClean="0"/>
                  <a:t>Recall that for </a:t>
                </a:r>
                <a:r>
                  <a:rPr lang="en-US" dirty="0"/>
                  <a:t>any perfect matching M of G, consider its incidence vector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𝑥</m:t>
                        </m:r>
                      </m:e>
                      <m:sup>
                        <m:r>
                          <a:rPr lang="en-US" i="1">
                            <a:latin typeface="Cambria Math" panose="02040503050406030204" pitchFamily="18" charset="0"/>
                          </a:rPr>
                          <m:t>𝑀</m:t>
                        </m:r>
                      </m:sup>
                    </m:sSup>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m:t>
                        </m:r>
                        <m:r>
                          <a:rPr lang="en-US" i="1">
                            <a:latin typeface="Cambria Math" panose="02040503050406030204" pitchFamily="18" charset="0"/>
                          </a:rPr>
                          <m:t>𝑥</m:t>
                        </m:r>
                      </m:e>
                      <m:sub>
                        <m:r>
                          <a:rPr lang="en-US" i="1">
                            <a:latin typeface="Cambria Math" panose="02040503050406030204" pitchFamily="18" charset="0"/>
                          </a:rPr>
                          <m:t>𝑒</m:t>
                        </m:r>
                      </m:sub>
                      <m:sup>
                        <m:r>
                          <a:rPr lang="en-US" i="1">
                            <a:latin typeface="Cambria Math" panose="02040503050406030204" pitchFamily="18" charset="0"/>
                          </a:rPr>
                          <m:t>𝑀</m:t>
                        </m:r>
                      </m:sup>
                    </m:sSubSup>
                    <m:r>
                      <a:rPr lang="en-US" i="1">
                        <a:latin typeface="Cambria Math" panose="02040503050406030204" pitchFamily="18" charset="0"/>
                      </a:rPr>
                      <m:t>}</m:t>
                    </m:r>
                    <m:r>
                      <a:rPr lang="en-US" i="1">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𝑅</m:t>
                        </m:r>
                      </m:e>
                      <m:sup>
                        <m:r>
                          <a:rPr lang="en-US" i="1">
                            <a:latin typeface="Cambria Math" panose="02040503050406030204" pitchFamily="18" charset="0"/>
                            <a:ea typeface="Cambria Math" panose="02040503050406030204" pitchFamily="18" charset="0"/>
                          </a:rPr>
                          <m:t>𝑚</m:t>
                        </m:r>
                      </m:sup>
                    </m:sSup>
                    <m:r>
                      <a:rPr lang="en-US" i="1">
                        <a:latin typeface="Cambria Math" panose="02040503050406030204" pitchFamily="18" charset="0"/>
                        <a:ea typeface="Cambria Math" panose="02040503050406030204" pitchFamily="18" charset="0"/>
                      </a:rPr>
                      <m:t> </m:t>
                    </m:r>
                  </m:oMath>
                </a14:m>
                <a:r>
                  <a:rPr lang="en-US" dirty="0"/>
                  <a:t>given by </a:t>
                </a:r>
                <a14:m>
                  <m:oMath xmlns:m="http://schemas.openxmlformats.org/officeDocument/2006/math">
                    <m:sSubSup>
                      <m:sSubSupPr>
                        <m:ctrlPr>
                          <a:rPr lang="en-US" i="1">
                            <a:latin typeface="Cambria Math" panose="02040503050406030204" pitchFamily="18" charset="0"/>
                          </a:rPr>
                        </m:ctrlPr>
                      </m:sSubSupPr>
                      <m:e>
                        <m:r>
                          <m:rPr>
                            <m:sty m:val="p"/>
                          </m:rPr>
                          <a:rPr lang="en-US">
                            <a:latin typeface="Cambria Math" panose="02040503050406030204" pitchFamily="18" charset="0"/>
                          </a:rPr>
                          <m:t>x</m:t>
                        </m:r>
                      </m:e>
                      <m:sub>
                        <m:r>
                          <m:rPr>
                            <m:sty m:val="p"/>
                          </m:rPr>
                          <a:rPr lang="en-US">
                            <a:latin typeface="Cambria Math" panose="02040503050406030204" pitchFamily="18" charset="0"/>
                          </a:rPr>
                          <m:t>e</m:t>
                        </m:r>
                      </m:sub>
                      <m:sup>
                        <m:r>
                          <m:rPr>
                            <m:sty m:val="p"/>
                          </m:rPr>
                          <a:rPr lang="en-US">
                            <a:latin typeface="Cambria Math" panose="02040503050406030204" pitchFamily="18" charset="0"/>
                          </a:rPr>
                          <m:t>M</m:t>
                        </m:r>
                      </m:sup>
                    </m:sSubSup>
                    <m:r>
                      <a:rPr lang="en-US">
                        <a:latin typeface="Cambria Math" panose="02040503050406030204" pitchFamily="18" charset="0"/>
                      </a:rPr>
                      <m:t>=</m:t>
                    </m:r>
                    <m:d>
                      <m:dPr>
                        <m:begChr m:val="{"/>
                        <m:endChr m:val=""/>
                        <m:ctrlPr>
                          <a:rPr lang="en-US" i="1">
                            <a:latin typeface="Cambria Math" panose="02040503050406030204" pitchFamily="18" charset="0"/>
                          </a:rPr>
                        </m:ctrlPr>
                      </m:dPr>
                      <m:e>
                        <m:eqArr>
                          <m:eqArrPr>
                            <m:ctrlPr>
                              <a:rPr lang="en-US" i="1">
                                <a:latin typeface="Cambria Math" panose="02040503050406030204" pitchFamily="18" charset="0"/>
                              </a:rPr>
                            </m:ctrlPr>
                          </m:eqArrPr>
                          <m:e>
                            <m:r>
                              <a:rPr lang="en-US" i="1">
                                <a:latin typeface="Cambria Math" panose="02040503050406030204" pitchFamily="18" charset="0"/>
                              </a:rPr>
                              <m:t>1</m:t>
                            </m:r>
                            <m:r>
                              <a:rPr lang="en-US" i="1">
                                <a:latin typeface="Cambria Math" panose="02040503050406030204" pitchFamily="18" charset="0"/>
                              </a:rPr>
                              <m:t> </m:t>
                            </m:r>
                            <m:r>
                              <a:rPr lang="en-US" i="1">
                                <a:latin typeface="Cambria Math" panose="02040503050406030204" pitchFamily="18" charset="0"/>
                              </a:rPr>
                              <m:t>𝑒</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𝑀</m:t>
                            </m:r>
                          </m:e>
                          <m:e>
                            <m:r>
                              <a:rPr lang="en-US" i="1">
                                <a:latin typeface="Cambria Math" panose="02040503050406030204" pitchFamily="18" charset="0"/>
                              </a:rPr>
                              <m:t>0</m:t>
                            </m:r>
                          </m:e>
                        </m:eqArr>
                      </m:e>
                    </m:d>
                  </m:oMath>
                </a14:m>
                <a:r>
                  <a:rPr lang="en-US" dirty="0"/>
                  <a:t> </a:t>
                </a:r>
                <a:endParaRPr lang="en-US" dirty="0" smtClean="0"/>
              </a:p>
              <a:p>
                <a:pPr marL="0" indent="0" algn="l" rtl="0">
                  <a:buNone/>
                </a:pPr>
                <a:r>
                  <a:rPr lang="en-US" dirty="0" smtClean="0"/>
                  <a:t>We define the </a:t>
                </a:r>
                <a:r>
                  <a:rPr lang="en-US" b="1" dirty="0" smtClean="0"/>
                  <a:t>Perfect Matching </a:t>
                </a:r>
                <a:r>
                  <a:rPr lang="en-US" b="1" dirty="0" err="1" smtClean="0"/>
                  <a:t>Polytope</a:t>
                </a:r>
                <a:r>
                  <a:rPr lang="en-US" dirty="0" smtClean="0"/>
                  <a:t> as following:</a:t>
                </a:r>
                <a:endParaRPr lang="en-US" dirty="0"/>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𝑃𝑀</m:t>
                      </m:r>
                      <m:d>
                        <m:dPr>
                          <m:ctrlPr>
                            <a:rPr lang="en-US" b="0" i="1" smtClean="0">
                              <a:latin typeface="Cambria Math" panose="02040503050406030204" pitchFamily="18" charset="0"/>
                            </a:rPr>
                          </m:ctrlPr>
                        </m:dPr>
                        <m:e>
                          <m:r>
                            <a:rPr lang="en-US" b="0" i="1" smtClean="0">
                              <a:latin typeface="Cambria Math" panose="02040503050406030204" pitchFamily="18" charset="0"/>
                            </a:rPr>
                            <m:t>𝐺</m:t>
                          </m:r>
                        </m:e>
                      </m:d>
                      <m:r>
                        <a:rPr lang="en-US" b="0" i="1" smtClean="0">
                          <a:latin typeface="Cambria Math" panose="02040503050406030204" pitchFamily="18" charset="0"/>
                        </a:rPr>
                        <m:t>=</m:t>
                      </m:r>
                      <m:r>
                        <a:rPr lang="en-US" b="0" i="1" smtClean="0">
                          <a:latin typeface="Cambria Math" panose="02040503050406030204" pitchFamily="18" charset="0"/>
                        </a:rPr>
                        <m:t>𝑐𝑜𝑛𝑣𝑒𝑥</m:t>
                      </m:r>
                      <m:d>
                        <m:dPr>
                          <m:begChr m:val="{"/>
                          <m:endChr m:val="}"/>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𝑀</m:t>
                              </m:r>
                            </m:sup>
                          </m:sSup>
                        </m:e>
                        <m:e>
                          <m:r>
                            <a:rPr lang="en-US" b="0" i="1" smtClean="0">
                              <a:latin typeface="Cambria Math" panose="02040503050406030204" pitchFamily="18" charset="0"/>
                            </a:rPr>
                            <m:t>𝑀</m:t>
                          </m:r>
                          <m:r>
                            <a:rPr lang="en-US" b="0" i="1" smtClean="0">
                              <a:latin typeface="Cambria Math" panose="02040503050406030204" pitchFamily="18" charset="0"/>
                            </a:rPr>
                            <m:t> </m:t>
                          </m:r>
                          <m:r>
                            <a:rPr lang="en-US" b="0" i="1" smtClean="0">
                              <a:latin typeface="Cambria Math" panose="02040503050406030204" pitchFamily="18" charset="0"/>
                            </a:rPr>
                            <m:t>𝑖𝑠</m:t>
                          </m:r>
                          <m:r>
                            <a:rPr lang="en-US" b="0" i="1" smtClean="0">
                              <a:latin typeface="Cambria Math" panose="02040503050406030204" pitchFamily="18" charset="0"/>
                            </a:rPr>
                            <m:t> </m:t>
                          </m:r>
                          <m:r>
                            <a:rPr lang="en-US" b="0" i="1" smtClean="0">
                              <a:latin typeface="Cambria Math" panose="02040503050406030204" pitchFamily="18" charset="0"/>
                            </a:rPr>
                            <m:t>𝑎</m:t>
                          </m:r>
                          <m:r>
                            <a:rPr lang="en-US" b="0" i="1" smtClean="0">
                              <a:latin typeface="Cambria Math" panose="02040503050406030204" pitchFamily="18" charset="0"/>
                            </a:rPr>
                            <m:t> </m:t>
                          </m:r>
                          <m:r>
                            <a:rPr lang="en-US" b="0" i="1" smtClean="0">
                              <a:latin typeface="Cambria Math" panose="02040503050406030204" pitchFamily="18" charset="0"/>
                            </a:rPr>
                            <m:t>𝑃𝑀</m:t>
                          </m:r>
                          <m:r>
                            <a:rPr lang="en-US" b="0" i="1" smtClean="0">
                              <a:latin typeface="Cambria Math" panose="02040503050406030204" pitchFamily="18" charset="0"/>
                            </a:rPr>
                            <m:t> </m:t>
                          </m:r>
                          <m:r>
                            <a:rPr lang="en-US" b="0" i="1" smtClean="0">
                              <a:latin typeface="Cambria Math" panose="02040503050406030204" pitchFamily="18" charset="0"/>
                            </a:rPr>
                            <m:t>𝑖𝑛</m:t>
                          </m:r>
                          <m:r>
                            <a:rPr lang="en-US" b="0" i="1" smtClean="0">
                              <a:latin typeface="Cambria Math" panose="02040503050406030204" pitchFamily="18" charset="0"/>
                            </a:rPr>
                            <m:t> </m:t>
                          </m:r>
                          <m:r>
                            <a:rPr lang="en-US" b="0" i="1" smtClean="0">
                              <a:latin typeface="Cambria Math" panose="02040503050406030204" pitchFamily="18" charset="0"/>
                            </a:rPr>
                            <m:t>𝐺</m:t>
                          </m:r>
                        </m:e>
                      </m:d>
                      <m:r>
                        <a:rPr lang="en-US" b="0" i="1" smtClean="0">
                          <a:latin typeface="Cambria Math" panose="02040503050406030204" pitchFamily="18" charset="0"/>
                        </a:rPr>
                        <m:t>={</m:t>
                      </m:r>
                      <m:nary>
                        <m:naryPr>
                          <m:chr m:val="∑"/>
                          <m:supHide m:val="on"/>
                          <m:ctrlPr>
                            <a:rPr lang="en-US" b="0" i="1" smtClean="0">
                              <a:latin typeface="Cambria Math" panose="02040503050406030204" pitchFamily="18" charset="0"/>
                            </a:rPr>
                          </m:ctrlPr>
                        </m:naryPr>
                        <m:sub>
                          <m:r>
                            <m:rPr>
                              <m:brk m:alnAt="7"/>
                            </m:rPr>
                            <a:rPr lang="en-US" b="0" i="1" smtClean="0">
                              <a:latin typeface="Cambria Math" panose="02040503050406030204" pitchFamily="18" charset="0"/>
                            </a:rPr>
                            <m:t>𝑖</m:t>
                          </m:r>
                          <m:r>
                            <a:rPr lang="en-US" b="0" i="1" smtClean="0">
                              <a:latin typeface="Cambria Math" panose="02040503050406030204" pitchFamily="18" charset="0"/>
                            </a:rPr>
                            <m:t> </m:t>
                          </m:r>
                          <m:r>
                            <a:rPr lang="en-US" b="0" i="1" smtClean="0">
                              <a:latin typeface="Cambria Math" panose="02040503050406030204" pitchFamily="18" charset="0"/>
                            </a:rPr>
                            <m:t>𝑓𝑜𝑟</m:t>
                          </m:r>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m:rPr>
                                  <m:brk m:alnAt="7"/>
                                </m:rPr>
                                <a:rPr lang="en-US" b="0" i="1" smtClean="0">
                                  <a:latin typeface="Cambria Math" panose="02040503050406030204" pitchFamily="18" charset="0"/>
                                </a:rPr>
                                <m:t>𝑀</m:t>
                              </m:r>
                            </m:e>
                            <m:sub>
                              <m:r>
                                <m:rPr>
                                  <m:brk m:alnAt="7"/>
                                </m:rPr>
                                <a:rPr lang="en-US" b="0" i="1" smtClean="0">
                                  <a:latin typeface="Cambria Math" panose="02040503050406030204" pitchFamily="18" charset="0"/>
                                </a:rPr>
                                <m:t>𝑖</m:t>
                              </m:r>
                            </m:sub>
                          </m:sSub>
                          <m:r>
                            <m:rPr>
                              <m:brk m:alnAt="7"/>
                            </m:rPr>
                            <a:rPr lang="en-US" b="0" i="1" smtClean="0">
                              <a:latin typeface="Cambria Math" panose="02040503050406030204" pitchFamily="18" charset="0"/>
                            </a:rPr>
                            <m:t>,</m:t>
                          </m:r>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m:rPr>
                                  <m:brk m:alnAt="7"/>
                                </m:rPr>
                                <a:rPr lang="en-US" b="0" i="1" smtClean="0">
                                  <a:latin typeface="Cambria Math" panose="02040503050406030204" pitchFamily="18" charset="0"/>
                                </a:rPr>
                                <m:t>𝑀</m:t>
                              </m:r>
                            </m:e>
                            <m:sub>
                              <m:r>
                                <m:rPr>
                                  <m:brk m:alnAt="7"/>
                                </m:rPr>
                                <a:rPr lang="en-US" b="0" i="1" smtClean="0">
                                  <a:latin typeface="Cambria Math" panose="02040503050406030204" pitchFamily="18" charset="0"/>
                                </a:rPr>
                                <m:t>𝑖</m:t>
                              </m:r>
                            </m:sub>
                          </m:sSub>
                          <m:r>
                            <m:rPr>
                              <m:brk m:alnAt="7"/>
                            </m:rPr>
                            <a:rPr lang="en-US" b="0" i="1" smtClean="0">
                              <a:latin typeface="Cambria Math" panose="02040503050406030204" pitchFamily="18" charset="0"/>
                            </a:rPr>
                            <m:t> </m:t>
                          </m:r>
                          <m:r>
                            <a:rPr lang="en-US" b="0" i="1" smtClean="0">
                              <a:latin typeface="Cambria Math" panose="02040503050406030204" pitchFamily="18" charset="0"/>
                            </a:rPr>
                            <m:t>𝑖𝑠</m:t>
                          </m:r>
                          <m:r>
                            <a:rPr lang="en-US" b="0" i="1" smtClean="0">
                              <a:latin typeface="Cambria Math" panose="02040503050406030204" pitchFamily="18" charset="0"/>
                            </a:rPr>
                            <m:t> </m:t>
                          </m:r>
                          <m:r>
                            <a:rPr lang="en-US" b="0" i="1" smtClean="0">
                              <a:latin typeface="Cambria Math" panose="02040503050406030204" pitchFamily="18" charset="0"/>
                            </a:rPr>
                            <m:t>𝑎</m:t>
                          </m:r>
                          <m:r>
                            <a:rPr lang="en-US" b="0" i="1" smtClean="0">
                              <a:latin typeface="Cambria Math" panose="02040503050406030204" pitchFamily="18" charset="0"/>
                            </a:rPr>
                            <m:t> </m:t>
                          </m:r>
                          <m:r>
                            <a:rPr lang="en-US" b="0" i="1" smtClean="0">
                              <a:latin typeface="Cambria Math" panose="02040503050406030204" pitchFamily="18" charset="0"/>
                            </a:rPr>
                            <m:t>𝑃𝑀</m:t>
                          </m:r>
                          <m:r>
                            <a:rPr lang="en-US" b="0" i="1" smtClean="0">
                              <a:latin typeface="Cambria Math" panose="02040503050406030204" pitchFamily="18" charset="0"/>
                            </a:rPr>
                            <m:t> </m:t>
                          </m:r>
                          <m:r>
                            <a:rPr lang="en-US" b="0" i="1" smtClean="0">
                              <a:latin typeface="Cambria Math" panose="02040503050406030204" pitchFamily="18" charset="0"/>
                            </a:rPr>
                            <m:t>𝑖𝑛</m:t>
                          </m:r>
                          <m:r>
                            <a:rPr lang="en-US" b="0" i="1" smtClean="0">
                              <a:latin typeface="Cambria Math" panose="02040503050406030204" pitchFamily="18" charset="0"/>
                            </a:rPr>
                            <m:t> </m:t>
                          </m:r>
                          <m:r>
                            <a:rPr lang="en-US" b="0" i="1" smtClean="0">
                              <a:latin typeface="Cambria Math" panose="02040503050406030204" pitchFamily="18" charset="0"/>
                            </a:rPr>
                            <m:t>𝐺</m:t>
                          </m:r>
                        </m:sub>
                        <m:sup/>
                        <m:e>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𝑖</m:t>
                              </m:r>
                            </m:sub>
                          </m:sSub>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sSub>
                                <m:sSubPr>
                                  <m:ctrlPr>
                                    <a:rPr lang="en-US" b="0" i="1" smtClean="0">
                                      <a:latin typeface="Cambria Math" panose="02040503050406030204" pitchFamily="18" charset="0"/>
                                    </a:rPr>
                                  </m:ctrlPr>
                                </m:sSubPr>
                                <m:e>
                                  <m:r>
                                    <a:rPr lang="en-US" b="0" i="1" smtClean="0">
                                      <a:latin typeface="Cambria Math" panose="02040503050406030204" pitchFamily="18" charset="0"/>
                                    </a:rPr>
                                    <m:t>𝑀</m:t>
                                  </m:r>
                                </m:e>
                                <m:sub>
                                  <m:r>
                                    <a:rPr lang="en-US" b="0" i="1" smtClean="0">
                                      <a:latin typeface="Cambria Math" panose="02040503050406030204" pitchFamily="18" charset="0"/>
                                    </a:rPr>
                                    <m:t>𝑖</m:t>
                                  </m:r>
                                </m:sub>
                              </m:sSub>
                            </m:sup>
                          </m:sSup>
                        </m:e>
                      </m:nary>
                      <m:r>
                        <a:rPr lang="en-US" b="0" i="1" smtClean="0">
                          <a:latin typeface="Cambria Math" panose="02040503050406030204" pitchFamily="18" charset="0"/>
                        </a:rPr>
                        <m:t>|</m:t>
                      </m:r>
                      <m:nary>
                        <m:naryPr>
                          <m:chr m:val="∑"/>
                          <m:subHide m:val="on"/>
                          <m:supHide m:val="on"/>
                          <m:ctrlPr>
                            <a:rPr lang="en-US" b="0" i="1" smtClean="0">
                              <a:latin typeface="Cambria Math" panose="02040503050406030204" pitchFamily="18" charset="0"/>
                            </a:rPr>
                          </m:ctrlPr>
                        </m:naryPr>
                        <m:sub/>
                        <m:sup/>
                        <m:e>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𝑖</m:t>
                              </m:r>
                            </m:sub>
                          </m:sSub>
                        </m:e>
                      </m:nary>
                      <m:r>
                        <a:rPr lang="en-US" b="0" i="1" smtClean="0">
                          <a:latin typeface="Cambria Math" panose="02040503050406030204" pitchFamily="18" charset="0"/>
                        </a:rPr>
                        <m:t>=</m:t>
                      </m:r>
                      <m:r>
                        <a:rPr lang="en-US" b="0" i="1" smtClean="0">
                          <a:latin typeface="Cambria Math" panose="02040503050406030204" pitchFamily="18" charset="0"/>
                        </a:rPr>
                        <m:t>1</m:t>
                      </m:r>
                      <m:r>
                        <a:rPr lang="en-US" b="0" i="1" smtClean="0">
                          <a:latin typeface="Cambria Math" panose="02040503050406030204" pitchFamily="18" charset="0"/>
                        </a:rPr>
                        <m:t>}</m:t>
                      </m:r>
                    </m:oMath>
                  </m:oMathPara>
                </a14:m>
                <a:endParaRPr lang="en-US" dirty="0" smtClean="0"/>
              </a:p>
              <a:p>
                <a:pPr marL="0" indent="0">
                  <a:buNone/>
                </a:pPr>
                <a:r>
                  <a:rPr lang="en-US" dirty="0" smtClean="0"/>
                  <a:t>(example on board)</a:t>
                </a: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616" t="-806" r="-1094"/>
                </a:stretch>
              </a:blipFill>
            </p:spPr>
            <p:txBody>
              <a:bodyPr/>
              <a:lstStyle/>
              <a:p>
                <a:r>
                  <a:rPr lang="en-US">
                    <a:noFill/>
                  </a:rPr>
                  <a:t> </a:t>
                </a:r>
              </a:p>
            </p:txBody>
          </p:sp>
        </mc:Fallback>
      </mc:AlternateContent>
    </p:spTree>
    <p:extLst>
      <p:ext uri="{BB962C8B-B14F-4D97-AF65-F5344CB8AC3E}">
        <p14:creationId xmlns:p14="http://schemas.microsoft.com/office/powerpoint/2010/main" val="6243416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Lemma 2.1 </a:t>
            </a:r>
            <a:br>
              <a:rPr lang="en-US" dirty="0" smtClean="0"/>
            </a:br>
            <a:r>
              <a:rPr lang="en-US" dirty="0" smtClean="0"/>
              <a:t>Perfect Matching </a:t>
            </a:r>
            <a:r>
              <a:rPr lang="en-US" dirty="0" err="1" smtClean="0"/>
              <a:t>Polytope</a:t>
            </a:r>
            <a:r>
              <a:rPr lang="en-US" dirty="0" smtClean="0"/>
              <a:t> Attribute</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589212" y="2133600"/>
                <a:ext cx="8915400" cy="4550664"/>
              </a:xfrm>
            </p:spPr>
            <p:txBody>
              <a:bodyPr>
                <a:normAutofit lnSpcReduction="10000"/>
              </a:bodyPr>
              <a:lstStyle/>
              <a:p>
                <a:pPr marL="0" indent="0" algn="l">
                  <a:buNone/>
                </a:pPr>
                <a:r>
                  <a:rPr lang="en-US" sz="2000" b="1" u="sng" dirty="0" smtClean="0"/>
                  <a:t>Lemma </a:t>
                </a:r>
                <a:r>
                  <a:rPr lang="en-US" sz="2000" b="1" u="sng" dirty="0"/>
                  <a:t>2.1:</a:t>
                </a:r>
                <a:br>
                  <a:rPr lang="en-US" sz="2000" b="1" u="sng" dirty="0"/>
                </a:br>
                <a14:m>
                  <m:oMathPara xmlns:m="http://schemas.openxmlformats.org/officeDocument/2006/math">
                    <m:oMathParaPr>
                      <m:jc m:val="center"/>
                    </m:oMathParaPr>
                    <m:oMath xmlns:m="http://schemas.openxmlformats.org/officeDocument/2006/math">
                      <m:r>
                        <a:rPr lang="en-US" sz="2000" i="1">
                          <a:latin typeface="Cambria Math" panose="02040503050406030204" pitchFamily="18" charset="0"/>
                        </a:rPr>
                        <m:t>𝐿𝑒𝑡</m:t>
                      </m:r>
                      <m:r>
                        <a:rPr lang="en-US" sz="2000" i="1">
                          <a:latin typeface="Cambria Math" panose="02040503050406030204" pitchFamily="18" charset="0"/>
                        </a:rPr>
                        <m:t> </m:t>
                      </m:r>
                      <m:r>
                        <a:rPr lang="en-US" sz="2000" i="1">
                          <a:latin typeface="Cambria Math" panose="02040503050406030204" pitchFamily="18" charset="0"/>
                        </a:rPr>
                        <m:t>𝐺</m:t>
                      </m:r>
                      <m:r>
                        <a:rPr lang="en-US" sz="2000" i="1">
                          <a:latin typeface="Cambria Math" panose="02040503050406030204" pitchFamily="18" charset="0"/>
                        </a:rPr>
                        <m:t> </m:t>
                      </m:r>
                      <m:r>
                        <a:rPr lang="en-US" sz="2000" i="1">
                          <a:latin typeface="Cambria Math" panose="02040503050406030204" pitchFamily="18" charset="0"/>
                        </a:rPr>
                        <m:t>𝑏𝑒</m:t>
                      </m:r>
                      <m:r>
                        <a:rPr lang="en-US" sz="2000" i="1">
                          <a:latin typeface="Cambria Math" panose="02040503050406030204" pitchFamily="18" charset="0"/>
                        </a:rPr>
                        <m:t> </m:t>
                      </m:r>
                      <m:r>
                        <a:rPr lang="en-US" sz="2000" i="1">
                          <a:latin typeface="Cambria Math" panose="02040503050406030204" pitchFamily="18" charset="0"/>
                        </a:rPr>
                        <m:t>𝑎</m:t>
                      </m:r>
                      <m:r>
                        <a:rPr lang="en-US" sz="2000" i="1">
                          <a:latin typeface="Cambria Math" panose="02040503050406030204" pitchFamily="18" charset="0"/>
                        </a:rPr>
                        <m:t> </m:t>
                      </m:r>
                      <m:r>
                        <a:rPr lang="en-US" sz="2000" b="1" i="1">
                          <a:latin typeface="Cambria Math" panose="02040503050406030204" pitchFamily="18" charset="0"/>
                        </a:rPr>
                        <m:t>𝒃𝒊𝒑𝒂𝒓𝒕𝒊𝒕𝒆</m:t>
                      </m:r>
                      <m:r>
                        <a:rPr lang="en-US" sz="2000" b="1" i="1">
                          <a:latin typeface="Cambria Math" panose="02040503050406030204" pitchFamily="18" charset="0"/>
                        </a:rPr>
                        <m:t> </m:t>
                      </m:r>
                      <m:r>
                        <a:rPr lang="en-US" sz="2000" b="1" i="1">
                          <a:latin typeface="Cambria Math" panose="02040503050406030204" pitchFamily="18" charset="0"/>
                        </a:rPr>
                        <m:t>𝒈𝒓𝒂𝒑𝒉</m:t>
                      </m:r>
                      <m:r>
                        <a:rPr lang="en-US" sz="2000" b="1" i="1">
                          <a:latin typeface="Cambria Math" panose="02040503050406030204" pitchFamily="18" charset="0"/>
                        </a:rPr>
                        <m:t> </m:t>
                      </m:r>
                      <m:r>
                        <a:rPr lang="en-US" sz="2000" i="1">
                          <a:latin typeface="Cambria Math" panose="02040503050406030204" pitchFamily="18" charset="0"/>
                        </a:rPr>
                        <m:t>𝑎𝑛𝑑</m:t>
                      </m:r>
                      <m:r>
                        <a:rPr lang="en-US" sz="2000" i="1">
                          <a:latin typeface="Cambria Math" panose="02040503050406030204" pitchFamily="18" charset="0"/>
                        </a:rPr>
                        <m:t> </m:t>
                      </m:r>
                      <m:r>
                        <a:rPr lang="en-US" sz="2000" i="1">
                          <a:latin typeface="Cambria Math" panose="02040503050406030204" pitchFamily="18" charset="0"/>
                        </a:rPr>
                        <m:t>𝑥</m:t>
                      </m:r>
                      <m:r>
                        <a:rPr lang="en-US" sz="2000" i="1">
                          <a:latin typeface="Cambria Math" panose="02040503050406030204" pitchFamily="18" charset="0"/>
                          <a:ea typeface="Cambria Math" panose="02040503050406030204" pitchFamily="18" charset="0"/>
                        </a:rPr>
                        <m:t>∈</m:t>
                      </m:r>
                      <m:sSup>
                        <m:sSupPr>
                          <m:ctrlPr>
                            <a:rPr lang="en-US" sz="2000" i="1">
                              <a:latin typeface="Cambria Math" panose="02040503050406030204" pitchFamily="18" charset="0"/>
                              <a:ea typeface="Cambria Math" panose="02040503050406030204" pitchFamily="18" charset="0"/>
                            </a:rPr>
                          </m:ctrlPr>
                        </m:sSupPr>
                        <m:e>
                          <m:r>
                            <a:rPr lang="en-US" sz="2000" i="1">
                              <a:latin typeface="Cambria Math" panose="02040503050406030204" pitchFamily="18" charset="0"/>
                              <a:ea typeface="Cambria Math" panose="02040503050406030204" pitchFamily="18" charset="0"/>
                            </a:rPr>
                            <m:t>𝑅</m:t>
                          </m:r>
                        </m:e>
                        <m:sup>
                          <m:r>
                            <a:rPr lang="en-US" sz="2000" i="1">
                              <a:latin typeface="Cambria Math" panose="02040503050406030204" pitchFamily="18" charset="0"/>
                              <a:ea typeface="Cambria Math" panose="02040503050406030204" pitchFamily="18" charset="0"/>
                            </a:rPr>
                            <m:t>𝑚</m:t>
                          </m:r>
                        </m:sup>
                      </m:sSup>
                      <m:r>
                        <a:rPr lang="en-US" sz="2000" i="1">
                          <a:latin typeface="Cambria Math" panose="02040503050406030204" pitchFamily="18" charset="0"/>
                          <a:ea typeface="Cambria Math" panose="02040503050406030204" pitchFamily="18" charset="0"/>
                        </a:rPr>
                        <m:t> </m:t>
                      </m:r>
                      <m:r>
                        <a:rPr lang="en-US" sz="2000" i="1">
                          <a:latin typeface="Cambria Math" panose="02040503050406030204" pitchFamily="18" charset="0"/>
                          <a:ea typeface="Cambria Math" panose="02040503050406030204" pitchFamily="18" charset="0"/>
                        </a:rPr>
                        <m:t>𝑡</m:t>
                      </m:r>
                      <m:r>
                        <a:rPr lang="en-US" sz="2000" i="1">
                          <a:latin typeface="Cambria Math" panose="02040503050406030204" pitchFamily="18" charset="0"/>
                          <a:ea typeface="Cambria Math" panose="02040503050406030204" pitchFamily="18" charset="0"/>
                        </a:rPr>
                        <m:t>h</m:t>
                      </m:r>
                      <m:r>
                        <a:rPr lang="en-US" sz="2000" i="1">
                          <a:latin typeface="Cambria Math" panose="02040503050406030204" pitchFamily="18" charset="0"/>
                          <a:ea typeface="Cambria Math" panose="02040503050406030204" pitchFamily="18" charset="0"/>
                        </a:rPr>
                        <m:t>𝑒𝑛</m:t>
                      </m:r>
                      <m:r>
                        <a:rPr lang="en-US" sz="2000" i="1">
                          <a:latin typeface="Cambria Math" panose="02040503050406030204" pitchFamily="18" charset="0"/>
                          <a:ea typeface="Cambria Math" panose="02040503050406030204" pitchFamily="18" charset="0"/>
                        </a:rPr>
                        <m:t> </m:t>
                      </m:r>
                      <m:r>
                        <a:rPr lang="en-US" sz="2000" i="1">
                          <a:latin typeface="Cambria Math" panose="02040503050406030204" pitchFamily="18" charset="0"/>
                          <a:ea typeface="Cambria Math" panose="02040503050406030204" pitchFamily="18" charset="0"/>
                        </a:rPr>
                        <m:t>𝑥</m:t>
                      </m:r>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𝑃𝑀</m:t>
                      </m:r>
                      <m:d>
                        <m:dPr>
                          <m:ctrlPr>
                            <a:rPr lang="en-US" sz="2000" i="1">
                              <a:latin typeface="Cambria Math" panose="02040503050406030204" pitchFamily="18" charset="0"/>
                              <a:ea typeface="Cambria Math" panose="02040503050406030204" pitchFamily="18" charset="0"/>
                            </a:rPr>
                          </m:ctrlPr>
                        </m:dPr>
                        <m:e>
                          <m:r>
                            <a:rPr lang="en-US" sz="2000" i="1">
                              <a:latin typeface="Cambria Math" panose="02040503050406030204" pitchFamily="18" charset="0"/>
                              <a:ea typeface="Cambria Math" panose="02040503050406030204" pitchFamily="18" charset="0"/>
                            </a:rPr>
                            <m:t>𝐺</m:t>
                          </m:r>
                        </m:e>
                      </m:d>
                      <m:r>
                        <a:rPr lang="en-US" sz="2000" b="0" i="1" smtClean="0">
                          <a:latin typeface="Cambria Math" panose="02040503050406030204" pitchFamily="18" charset="0"/>
                          <a:ea typeface="Cambria Math" panose="02040503050406030204" pitchFamily="18" charset="0"/>
                        </a:rPr>
                        <m:t> </m:t>
                      </m:r>
                      <m:r>
                        <a:rPr lang="en-US" sz="2000" i="1">
                          <a:latin typeface="Cambria Math" panose="02040503050406030204" pitchFamily="18" charset="0"/>
                          <a:ea typeface="Cambria Math" panose="02040503050406030204" pitchFamily="18" charset="0"/>
                        </a:rPr>
                        <m:t>𝑖𝑓𝑓</m:t>
                      </m:r>
                      <m:r>
                        <a:rPr lang="en-US" sz="2000" i="1">
                          <a:latin typeface="Cambria Math" panose="02040503050406030204" pitchFamily="18" charset="0"/>
                          <a:ea typeface="Cambria Math" panose="02040503050406030204" pitchFamily="18" charset="0"/>
                        </a:rPr>
                        <m:t>:</m:t>
                      </m:r>
                    </m:oMath>
                    <m:oMath xmlns:m="http://schemas.openxmlformats.org/officeDocument/2006/math">
                      <m:r>
                        <a:rPr lang="en-US" sz="2000" i="1" dirty="0">
                          <a:latin typeface="Cambria Math" panose="02040503050406030204" pitchFamily="18" charset="0"/>
                          <a:ea typeface="Cambria Math" panose="02040503050406030204" pitchFamily="18" charset="0"/>
                        </a:rPr>
                        <m:t>(</m:t>
                      </m:r>
                      <m:r>
                        <a:rPr lang="en-US" sz="2000" b="0" i="1" dirty="0" smtClean="0">
                          <a:latin typeface="Cambria Math" panose="02040503050406030204" pitchFamily="18" charset="0"/>
                          <a:ea typeface="Cambria Math" panose="02040503050406030204" pitchFamily="18" charset="0"/>
                        </a:rPr>
                        <m:t>1</m:t>
                      </m:r>
                      <m:r>
                        <a:rPr lang="en-US" sz="2000" b="0" i="1" dirty="0" smtClean="0">
                          <a:latin typeface="Cambria Math" panose="02040503050406030204" pitchFamily="18" charset="0"/>
                          <a:ea typeface="Cambria Math" panose="02040503050406030204" pitchFamily="18" charset="0"/>
                        </a:rPr>
                        <m:t>) ∀</m:t>
                      </m:r>
                      <m:r>
                        <a:rPr lang="en-US" sz="2000" i="1">
                          <a:latin typeface="Cambria Math" panose="02040503050406030204" pitchFamily="18" charset="0"/>
                          <a:ea typeface="Cambria Math" panose="02040503050406030204" pitchFamily="18" charset="0"/>
                        </a:rPr>
                        <m:t>𝑣</m:t>
                      </m:r>
                      <m:r>
                        <a:rPr lang="en-US" sz="2000" i="1">
                          <a:latin typeface="Cambria Math" panose="02040503050406030204" pitchFamily="18" charset="0"/>
                          <a:ea typeface="Cambria Math" panose="02040503050406030204" pitchFamily="18" charset="0"/>
                        </a:rPr>
                        <m:t> </m:t>
                      </m:r>
                      <m:nary>
                        <m:naryPr>
                          <m:chr m:val="∑"/>
                          <m:supHide m:val="on"/>
                          <m:ctrlPr>
                            <a:rPr lang="en-US" sz="2000" i="1">
                              <a:latin typeface="Cambria Math" panose="02040503050406030204" pitchFamily="18" charset="0"/>
                              <a:ea typeface="Cambria Math" panose="02040503050406030204" pitchFamily="18" charset="0"/>
                            </a:rPr>
                          </m:ctrlPr>
                        </m:naryPr>
                        <m:sub>
                          <m:r>
                            <m:rPr>
                              <m:brk m:alnAt="7"/>
                            </m:rPr>
                            <a:rPr lang="en-US" sz="2000" i="1">
                              <a:latin typeface="Cambria Math" panose="02040503050406030204" pitchFamily="18" charset="0"/>
                              <a:ea typeface="Cambria Math" panose="02040503050406030204" pitchFamily="18" charset="0"/>
                            </a:rPr>
                            <m:t>𝑒</m:t>
                          </m:r>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𝛿</m:t>
                          </m:r>
                          <m:d>
                            <m:dPr>
                              <m:ctrlPr>
                                <a:rPr lang="en-US" sz="2000" i="1">
                                  <a:latin typeface="Cambria Math" panose="02040503050406030204" pitchFamily="18" charset="0"/>
                                  <a:ea typeface="Cambria Math" panose="02040503050406030204" pitchFamily="18" charset="0"/>
                                </a:rPr>
                              </m:ctrlPr>
                            </m:dPr>
                            <m:e>
                              <m:r>
                                <m:rPr>
                                  <m:brk m:alnAt="7"/>
                                </m:rPr>
                                <a:rPr lang="en-US" sz="2000" i="1">
                                  <a:latin typeface="Cambria Math" panose="02040503050406030204" pitchFamily="18" charset="0"/>
                                  <a:ea typeface="Cambria Math" panose="02040503050406030204" pitchFamily="18" charset="0"/>
                                </a:rPr>
                                <m:t>𝑣</m:t>
                              </m:r>
                            </m:e>
                          </m:d>
                        </m:sub>
                        <m:sup/>
                        <m:e>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𝑥</m:t>
                              </m:r>
                            </m:e>
                            <m:sub>
                              <m:r>
                                <a:rPr lang="en-US" sz="2000" i="1">
                                  <a:latin typeface="Cambria Math" panose="02040503050406030204" pitchFamily="18" charset="0"/>
                                  <a:ea typeface="Cambria Math" panose="02040503050406030204" pitchFamily="18" charset="0"/>
                                </a:rPr>
                                <m:t>𝑒</m:t>
                              </m:r>
                            </m:sub>
                          </m:sSub>
                        </m:e>
                      </m:nary>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1</m:t>
                      </m:r>
                      <m:r>
                        <a:rPr lang="en-US" sz="2000" i="1">
                          <a:latin typeface="Cambria Math" panose="02040503050406030204" pitchFamily="18" charset="0"/>
                          <a:ea typeface="Cambria Math" panose="02040503050406030204" pitchFamily="18" charset="0"/>
                        </a:rPr>
                        <m:t> </m:t>
                      </m:r>
                    </m:oMath>
                  </m:oMathPara>
                </a14:m>
                <a:endParaRPr lang="en-US" sz="2000" i="1" dirty="0">
                  <a:latin typeface="Cambria Math" panose="02040503050406030204" pitchFamily="18" charset="0"/>
                  <a:ea typeface="Cambria Math" panose="02040503050406030204" pitchFamily="18" charset="0"/>
                </a:endParaRPr>
              </a:p>
              <a:p>
                <a:pPr marL="0" indent="0" algn="l">
                  <a:buNone/>
                </a:pPr>
                <a:endParaRPr lang="en-US" sz="2000" i="1" dirty="0">
                  <a:latin typeface="Cambria Math" panose="02040503050406030204" pitchFamily="18" charset="0"/>
                  <a:ea typeface="Cambria Math" panose="02040503050406030204" pitchFamily="18" charset="0"/>
                </a:endParaRPr>
              </a:p>
              <a:p>
                <a:pPr marL="0" indent="0" algn="l">
                  <a:buNone/>
                </a:pPr>
                <a14:m>
                  <m:oMathPara xmlns:m="http://schemas.openxmlformats.org/officeDocument/2006/math">
                    <m:oMathParaPr>
                      <m:jc m:val="centerGroup"/>
                    </m:oMathParaPr>
                    <m:oMath xmlns:m="http://schemas.openxmlformats.org/officeDocument/2006/math">
                      <m:d>
                        <m:dPr>
                          <m:ctrlPr>
                            <a:rPr lang="en-US" sz="2000" b="0" i="1" smtClean="0">
                              <a:latin typeface="Cambria Math" panose="02040503050406030204" pitchFamily="18" charset="0"/>
                              <a:ea typeface="Cambria Math" panose="02040503050406030204" pitchFamily="18" charset="0"/>
                            </a:rPr>
                          </m:ctrlPr>
                        </m:dPr>
                        <m:e>
                          <m:r>
                            <a:rPr lang="en-US" sz="2000" b="0" i="1" smtClean="0">
                              <a:latin typeface="Cambria Math" panose="02040503050406030204" pitchFamily="18" charset="0"/>
                              <a:ea typeface="Cambria Math" panose="02040503050406030204" pitchFamily="18" charset="0"/>
                            </a:rPr>
                            <m:t>2</m:t>
                          </m:r>
                        </m:e>
                      </m:d>
                      <m:r>
                        <a:rPr lang="en-US" sz="2000" b="0" i="1" smtClean="0">
                          <a:latin typeface="Cambria Math" panose="02040503050406030204" pitchFamily="18" charset="0"/>
                          <a:ea typeface="Cambria Math" panose="02040503050406030204" pitchFamily="18" charset="0"/>
                        </a:rPr>
                        <m:t> </m:t>
                      </m:r>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𝑒</m:t>
                      </m:r>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𝐸</m:t>
                      </m:r>
                      <m:r>
                        <a:rPr lang="en-US" sz="2000" i="1">
                          <a:latin typeface="Cambria Math" panose="02040503050406030204" pitchFamily="18" charset="0"/>
                          <a:ea typeface="Cambria Math" panose="02040503050406030204" pitchFamily="18" charset="0"/>
                        </a:rPr>
                        <m:t> </m:t>
                      </m:r>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𝑥</m:t>
                          </m:r>
                        </m:e>
                        <m:sub>
                          <m:r>
                            <a:rPr lang="en-US" sz="2000" i="1">
                              <a:latin typeface="Cambria Math" panose="02040503050406030204" pitchFamily="18" charset="0"/>
                              <a:ea typeface="Cambria Math" panose="02040503050406030204" pitchFamily="18" charset="0"/>
                            </a:rPr>
                            <m:t>𝑒</m:t>
                          </m:r>
                        </m:sub>
                      </m:sSub>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0</m:t>
                      </m:r>
                    </m:oMath>
                  </m:oMathPara>
                </a14:m>
                <a:endParaRPr lang="en-US" sz="2000" i="1" dirty="0">
                  <a:latin typeface="Cambria Math" panose="02040503050406030204" pitchFamily="18" charset="0"/>
                  <a:ea typeface="Cambria Math" panose="02040503050406030204" pitchFamily="18" charset="0"/>
                </a:endParaRPr>
              </a:p>
              <a:p>
                <a:pPr marL="0" indent="0" algn="l">
                  <a:buNone/>
                </a:pPr>
                <a:r>
                  <a:rPr lang="en-US" sz="2000" dirty="0"/>
                  <a:t>where δ(v) denotes the set of edges incident on the vertex v</a:t>
                </a:r>
                <a:r>
                  <a:rPr lang="en-US" sz="2000" dirty="0" smtClean="0"/>
                  <a:t>.</a:t>
                </a:r>
              </a:p>
              <a:p>
                <a:pPr marL="0" indent="0" algn="l">
                  <a:buNone/>
                </a:pPr>
                <a:endParaRPr lang="en-US" sz="2000" i="1" dirty="0">
                  <a:latin typeface="Cambria Math" panose="02040503050406030204" pitchFamily="18" charset="0"/>
                  <a:ea typeface="Cambria Math" panose="02040503050406030204" pitchFamily="18" charset="0"/>
                </a:endParaRPr>
              </a:p>
              <a:p>
                <a:pPr marL="0" indent="0" algn="l">
                  <a:buNone/>
                </a:pPr>
                <a:r>
                  <a:rPr lang="en-US" sz="2000" dirty="0" smtClean="0">
                    <a:latin typeface="+mj-lt"/>
                    <a:ea typeface="Cambria Math" panose="02040503050406030204" pitchFamily="18" charset="0"/>
                  </a:rPr>
                  <a:t>We will not cover the proof of this Lemma.</a:t>
                </a:r>
              </a:p>
              <a:p>
                <a:pPr marL="0" indent="0" algn="l" rtl="0">
                  <a:buNone/>
                </a:pPr>
                <a:endParaRPr lang="he-IL" sz="1600" dirty="0"/>
              </a:p>
              <a:p>
                <a:pPr marL="0" indent="0" algn="l">
                  <a:buNone/>
                </a:pPr>
                <a:r>
                  <a:rPr lang="en-US" dirty="0" smtClean="0"/>
                  <a:t>Now, having the </a:t>
                </a:r>
                <a:r>
                  <a:rPr lang="en-US" b="1" dirty="0" smtClean="0"/>
                  <a:t>perfect matching polytope</a:t>
                </a:r>
                <a:r>
                  <a:rPr lang="en-US" dirty="0" smtClean="0"/>
                  <a:t>, and </a:t>
                </a:r>
                <a:r>
                  <a:rPr lang="en-US" b="1" dirty="0" smtClean="0"/>
                  <a:t>Lemma 2.1,</a:t>
                </a:r>
                <a:r>
                  <a:rPr lang="en-US" dirty="0" smtClean="0"/>
                  <a:t> which basically describes it in a simple notation, we can proceed to the proof of the Key Lemma.</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589212" y="2133600"/>
                <a:ext cx="8915400" cy="4550664"/>
              </a:xfrm>
              <a:blipFill>
                <a:blip r:embed="rId2"/>
                <a:stretch>
                  <a:fillRect l="-684" t="-1339"/>
                </a:stretch>
              </a:blipFill>
            </p:spPr>
            <p:txBody>
              <a:bodyPr/>
              <a:lstStyle/>
              <a:p>
                <a:r>
                  <a:rPr lang="he-IL">
                    <a:noFill/>
                  </a:rPr>
                  <a:t> </a:t>
                </a:r>
              </a:p>
            </p:txBody>
          </p:sp>
        </mc:Fallback>
      </mc:AlternateContent>
    </p:spTree>
    <p:extLst>
      <p:ext uri="{BB962C8B-B14F-4D97-AF65-F5344CB8AC3E}">
        <p14:creationId xmlns:p14="http://schemas.microsoft.com/office/powerpoint/2010/main" val="37996768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Lemma 3.2 Proof</a:t>
            </a:r>
            <a:endParaRPr lang="he-IL"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lgn="l">
                  <a:buNone/>
                </a:pPr>
                <a:r>
                  <a:rPr lang="en-US" b="1" u="sng" dirty="0"/>
                  <a:t>Lemma 3.2</a:t>
                </a:r>
                <a:r>
                  <a:rPr lang="en-US" dirty="0"/>
                  <a:t>: </a:t>
                </a:r>
              </a:p>
              <a:p>
                <a:pPr marL="0" indent="0" algn="l">
                  <a:buNone/>
                </a:pPr>
                <a:r>
                  <a:rPr lang="en-US" dirty="0"/>
                  <a:t>Let </a:t>
                </a:r>
                <a14:m>
                  <m:oMath xmlns:m="http://schemas.openxmlformats.org/officeDocument/2006/math">
                    <m:r>
                      <a:rPr lang="en-US" i="1" dirty="0">
                        <a:latin typeface="Cambria Math" panose="02040503050406030204" pitchFamily="18" charset="0"/>
                      </a:rPr>
                      <m:t>𝐺</m:t>
                    </m:r>
                    <m:r>
                      <a:rPr lang="en-US" i="1" dirty="0">
                        <a:latin typeface="Cambria Math" panose="02040503050406030204" pitchFamily="18" charset="0"/>
                      </a:rPr>
                      <m:t>=(</m:t>
                    </m:r>
                    <m:r>
                      <a:rPr lang="en-US" i="1" dirty="0">
                        <a:latin typeface="Cambria Math" panose="02040503050406030204" pitchFamily="18" charset="0"/>
                      </a:rPr>
                      <m:t>𝑉</m:t>
                    </m:r>
                    <m:r>
                      <a:rPr lang="en-US" i="1" dirty="0">
                        <a:latin typeface="Cambria Math" panose="02040503050406030204" pitchFamily="18" charset="0"/>
                      </a:rPr>
                      <m:t>, </m:t>
                    </m:r>
                    <m:r>
                      <a:rPr lang="en-US" i="1" dirty="0">
                        <a:latin typeface="Cambria Math" panose="02040503050406030204" pitchFamily="18" charset="0"/>
                      </a:rPr>
                      <m:t>𝐸</m:t>
                    </m:r>
                    <m:r>
                      <a:rPr lang="en-US" i="1" dirty="0">
                        <a:latin typeface="Cambria Math" panose="02040503050406030204" pitchFamily="18" charset="0"/>
                      </a:rPr>
                      <m:t>) </m:t>
                    </m:r>
                  </m:oMath>
                </a14:m>
                <a:r>
                  <a:rPr lang="en-US" dirty="0"/>
                  <a:t>be a bipartite graph with weight function </a:t>
                </a:r>
                <a14:m>
                  <m:oMath xmlns:m="http://schemas.openxmlformats.org/officeDocument/2006/math">
                    <m:r>
                      <a:rPr lang="en-US" i="1" dirty="0">
                        <a:latin typeface="Cambria Math" panose="02040503050406030204" pitchFamily="18" charset="0"/>
                      </a:rPr>
                      <m:t>𝑤</m:t>
                    </m:r>
                  </m:oMath>
                </a14:m>
                <a:r>
                  <a:rPr lang="en-US" dirty="0"/>
                  <a:t>.</a:t>
                </a:r>
              </a:p>
              <a:p>
                <a:pPr marL="0" indent="0" algn="l">
                  <a:buNone/>
                </a:pPr>
                <a:r>
                  <a:rPr lang="en-US" dirty="0"/>
                  <a:t>Let </a:t>
                </a:r>
                <a14:m>
                  <m:oMath xmlns:m="http://schemas.openxmlformats.org/officeDocument/2006/math">
                    <m:r>
                      <a:rPr lang="en-US" i="1" dirty="0">
                        <a:latin typeface="Cambria Math" panose="02040503050406030204" pitchFamily="18" charset="0"/>
                      </a:rPr>
                      <m:t>𝑐</m:t>
                    </m:r>
                  </m:oMath>
                </a14:m>
                <a:r>
                  <a:rPr lang="en-US" dirty="0"/>
                  <a:t> be a cycle in </a:t>
                </a:r>
                <a14:m>
                  <m:oMath xmlns:m="http://schemas.openxmlformats.org/officeDocument/2006/math">
                    <m:r>
                      <a:rPr lang="en-US" i="1" dirty="0">
                        <a:latin typeface="Cambria Math" panose="02040503050406030204" pitchFamily="18" charset="0"/>
                      </a:rPr>
                      <m:t>𝐺</m:t>
                    </m:r>
                  </m:oMath>
                </a14:m>
                <a:r>
                  <a:rPr lang="en-US" dirty="0"/>
                  <a:t> such that </a:t>
                </a:r>
                <a14:m>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𝐶</m:t>
                        </m:r>
                      </m:e>
                      <m:sub>
                        <m:r>
                          <a:rPr lang="en-US" i="1" dirty="0">
                            <a:latin typeface="Cambria Math" panose="02040503050406030204" pitchFamily="18" charset="0"/>
                          </a:rPr>
                          <m:t>𝑤</m:t>
                        </m:r>
                      </m:sub>
                    </m:sSub>
                    <m:d>
                      <m:dPr>
                        <m:ctrlPr>
                          <a:rPr lang="en-US" i="1" dirty="0">
                            <a:latin typeface="Cambria Math" panose="02040503050406030204" pitchFamily="18" charset="0"/>
                          </a:rPr>
                        </m:ctrlPr>
                      </m:dPr>
                      <m:e>
                        <m:r>
                          <a:rPr lang="en-US" i="1" dirty="0">
                            <a:latin typeface="Cambria Math" panose="02040503050406030204" pitchFamily="18" charset="0"/>
                          </a:rPr>
                          <m:t>𝑐</m:t>
                        </m:r>
                      </m:e>
                    </m:d>
                    <m:r>
                      <a:rPr lang="en-US" i="1" dirty="0">
                        <a:latin typeface="Cambria Math" panose="02040503050406030204" pitchFamily="18" charset="0"/>
                      </a:rPr>
                      <m:t>≠ </m:t>
                    </m:r>
                    <m:r>
                      <a:rPr lang="en-US" i="1" dirty="0">
                        <a:latin typeface="Cambria Math" panose="02040503050406030204" pitchFamily="18" charset="0"/>
                      </a:rPr>
                      <m:t>0</m:t>
                    </m:r>
                  </m:oMath>
                </a14:m>
                <a:r>
                  <a:rPr lang="en-US" dirty="0"/>
                  <a:t>, namely has </a:t>
                </a:r>
                <a:r>
                  <a:rPr lang="en-US" dirty="0" err="1" smtClean="0"/>
                  <a:t>n.z.c</a:t>
                </a:r>
                <a:r>
                  <a:rPr lang="en-US" dirty="0" smtClean="0"/>
                  <a:t>.</a:t>
                </a:r>
                <a:endParaRPr lang="en-US" dirty="0"/>
              </a:p>
              <a:p>
                <a:pPr marL="0" indent="0" algn="l">
                  <a:buNone/>
                </a:pPr>
                <a:r>
                  <a:rPr lang="en-US" dirty="0"/>
                  <a:t>Let </a:t>
                </a:r>
                <a14:m>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𝐸</m:t>
                        </m:r>
                      </m:e>
                      <m:sub>
                        <m:r>
                          <a:rPr lang="en-US" i="1" dirty="0">
                            <a:latin typeface="Cambria Math" panose="02040503050406030204" pitchFamily="18" charset="0"/>
                          </a:rPr>
                          <m:t>1</m:t>
                        </m:r>
                      </m:sub>
                    </m:sSub>
                  </m:oMath>
                </a14:m>
                <a:r>
                  <a:rPr lang="en-US" dirty="0"/>
                  <a:t> be the union of all minimum weight perfect matchings in </a:t>
                </a:r>
                <a14:m>
                  <m:oMath xmlns:m="http://schemas.openxmlformats.org/officeDocument/2006/math">
                    <m:r>
                      <a:rPr lang="en-US" i="1" dirty="0">
                        <a:latin typeface="Cambria Math" panose="02040503050406030204" pitchFamily="18" charset="0"/>
                      </a:rPr>
                      <m:t>𝐺</m:t>
                    </m:r>
                  </m:oMath>
                </a14:m>
                <a:r>
                  <a:rPr lang="en-US" dirty="0"/>
                  <a:t>.</a:t>
                </a:r>
              </a:p>
              <a:p>
                <a:pPr marL="0" indent="0" algn="l">
                  <a:buNone/>
                </a:pPr>
                <a:r>
                  <a:rPr lang="en-US" b="1" dirty="0"/>
                  <a:t>Then the graph </a:t>
                </a:r>
                <a14:m>
                  <m:oMath xmlns:m="http://schemas.openxmlformats.org/officeDocument/2006/math">
                    <m:sSub>
                      <m:sSubPr>
                        <m:ctrlPr>
                          <a:rPr lang="en-US" b="1" i="1" dirty="0">
                            <a:latin typeface="Cambria Math" panose="02040503050406030204" pitchFamily="18" charset="0"/>
                          </a:rPr>
                        </m:ctrlPr>
                      </m:sSubPr>
                      <m:e>
                        <m:r>
                          <a:rPr lang="en-US" b="1" i="1" dirty="0">
                            <a:latin typeface="Cambria Math" panose="02040503050406030204" pitchFamily="18" charset="0"/>
                          </a:rPr>
                          <m:t>𝑮</m:t>
                        </m:r>
                      </m:e>
                      <m:sub>
                        <m:r>
                          <a:rPr lang="en-US" b="1" i="1" dirty="0">
                            <a:latin typeface="Cambria Math" panose="02040503050406030204" pitchFamily="18" charset="0"/>
                          </a:rPr>
                          <m:t>𝟏</m:t>
                        </m:r>
                      </m:sub>
                    </m:sSub>
                    <m:r>
                      <a:rPr lang="en-US" b="1" i="1" dirty="0">
                        <a:latin typeface="Cambria Math" panose="02040503050406030204" pitchFamily="18" charset="0"/>
                      </a:rPr>
                      <m:t>=</m:t>
                    </m:r>
                    <m:d>
                      <m:dPr>
                        <m:ctrlPr>
                          <a:rPr lang="en-US" b="1" i="1" dirty="0">
                            <a:latin typeface="Cambria Math" panose="02040503050406030204" pitchFamily="18" charset="0"/>
                          </a:rPr>
                        </m:ctrlPr>
                      </m:dPr>
                      <m:e>
                        <m:r>
                          <a:rPr lang="en-US" b="1" i="1" dirty="0">
                            <a:latin typeface="Cambria Math" panose="02040503050406030204" pitchFamily="18" charset="0"/>
                          </a:rPr>
                          <m:t>𝑽</m:t>
                        </m:r>
                        <m:r>
                          <a:rPr lang="en-US" b="1" i="1" dirty="0">
                            <a:latin typeface="Cambria Math" panose="02040503050406030204" pitchFamily="18" charset="0"/>
                          </a:rPr>
                          <m:t>, </m:t>
                        </m:r>
                        <m:sSub>
                          <m:sSubPr>
                            <m:ctrlPr>
                              <a:rPr lang="en-US" b="1" i="1" dirty="0">
                                <a:latin typeface="Cambria Math" panose="02040503050406030204" pitchFamily="18" charset="0"/>
                              </a:rPr>
                            </m:ctrlPr>
                          </m:sSubPr>
                          <m:e>
                            <m:r>
                              <a:rPr lang="en-US" b="1" i="1" dirty="0">
                                <a:latin typeface="Cambria Math" panose="02040503050406030204" pitchFamily="18" charset="0"/>
                              </a:rPr>
                              <m:t>𝑬</m:t>
                            </m:r>
                          </m:e>
                          <m:sub>
                            <m:r>
                              <a:rPr lang="en-US" b="1" i="1" dirty="0">
                                <a:latin typeface="Cambria Math" panose="02040503050406030204" pitchFamily="18" charset="0"/>
                              </a:rPr>
                              <m:t>𝟏</m:t>
                            </m:r>
                          </m:sub>
                        </m:sSub>
                      </m:e>
                    </m:d>
                  </m:oMath>
                </a14:m>
                <a:r>
                  <a:rPr lang="en-US" b="1" dirty="0"/>
                  <a:t> (Namely, the derived graph) does not contain cycle </a:t>
                </a:r>
                <a14:m>
                  <m:oMath xmlns:m="http://schemas.openxmlformats.org/officeDocument/2006/math">
                    <m:r>
                      <a:rPr lang="en-US" b="1" i="1" dirty="0">
                        <a:latin typeface="Cambria Math" panose="02040503050406030204" pitchFamily="18" charset="0"/>
                      </a:rPr>
                      <m:t>𝒄</m:t>
                    </m:r>
                  </m:oMath>
                </a14:m>
                <a:r>
                  <a:rPr lang="en-US" b="1" dirty="0"/>
                  <a:t>.</a:t>
                </a:r>
              </a:p>
              <a:p>
                <a:pPr marL="0" indent="0">
                  <a:buNone/>
                </a:pPr>
                <a:endParaRPr lang="he-IL"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547" t="-806" r="-547"/>
                </a:stretch>
              </a:blipFill>
            </p:spPr>
            <p:txBody>
              <a:bodyPr/>
              <a:lstStyle/>
              <a:p>
                <a:r>
                  <a:rPr lang="en-US">
                    <a:noFill/>
                  </a:rPr>
                  <a:t> </a:t>
                </a:r>
              </a:p>
            </p:txBody>
          </p:sp>
        </mc:Fallback>
      </mc:AlternateContent>
    </p:spTree>
    <p:extLst>
      <p:ext uri="{BB962C8B-B14F-4D97-AF65-F5344CB8AC3E}">
        <p14:creationId xmlns:p14="http://schemas.microsoft.com/office/powerpoint/2010/main" val="20026738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Lemma 3.2 proof (cont.)</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589212" y="2133599"/>
                <a:ext cx="8915400" cy="4234149"/>
              </a:xfrm>
            </p:spPr>
            <p:txBody>
              <a:bodyPr>
                <a:normAutofit/>
              </a:bodyPr>
              <a:lstStyle/>
              <a:p>
                <a:pPr marL="0" indent="0" algn="l">
                  <a:buNone/>
                </a:pPr>
                <a:r>
                  <a:rPr lang="en-US" dirty="0" smtClean="0"/>
                  <a:t>Let there be a bipartite graph </a:t>
                </a:r>
                <a14:m>
                  <m:oMath xmlns:m="http://schemas.openxmlformats.org/officeDocument/2006/math">
                    <m:r>
                      <a:rPr lang="en-US" b="0" i="1" smtClean="0">
                        <a:latin typeface="Cambria Math" panose="02040503050406030204" pitchFamily="18" charset="0"/>
                      </a:rPr>
                      <m:t>𝐺</m:t>
                    </m:r>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𝑉</m:t>
                        </m:r>
                        <m:r>
                          <a:rPr lang="en-US" b="0" i="1" smtClean="0">
                            <a:latin typeface="Cambria Math" panose="02040503050406030204" pitchFamily="18" charset="0"/>
                          </a:rPr>
                          <m:t>,</m:t>
                        </m:r>
                        <m:r>
                          <a:rPr lang="en-US" b="0" i="1" smtClean="0">
                            <a:latin typeface="Cambria Math" panose="02040503050406030204" pitchFamily="18" charset="0"/>
                          </a:rPr>
                          <m:t>𝐸</m:t>
                        </m:r>
                      </m:e>
                    </m:d>
                  </m:oMath>
                </a14:m>
                <a:r>
                  <a:rPr lang="en-US" b="0" dirty="0" smtClean="0"/>
                  <a:t> which has a perfect match and a weight function </a:t>
                </a:r>
                <a14:m>
                  <m:oMath xmlns:m="http://schemas.openxmlformats.org/officeDocument/2006/math">
                    <m:r>
                      <a:rPr lang="en-US" b="0" i="1" smtClean="0">
                        <a:latin typeface="Cambria Math" panose="02040503050406030204" pitchFamily="18" charset="0"/>
                      </a:rPr>
                      <m:t>𝑤</m:t>
                    </m:r>
                  </m:oMath>
                </a14:m>
                <a:r>
                  <a:rPr lang="en-US" b="0" dirty="0" smtClean="0"/>
                  <a:t>. (If </a:t>
                </a:r>
                <a14:m>
                  <m:oMath xmlns:m="http://schemas.openxmlformats.org/officeDocument/2006/math">
                    <m:r>
                      <a:rPr lang="en-US" i="1" dirty="0">
                        <a:latin typeface="Cambria Math" panose="02040503050406030204" pitchFamily="18" charset="0"/>
                      </a:rPr>
                      <m:t>𝐺</m:t>
                    </m:r>
                  </m:oMath>
                </a14:m>
                <a:r>
                  <a:rPr lang="en-US" b="0" dirty="0" smtClean="0"/>
                  <a:t> doesn’t have a PM then </a:t>
                </a:r>
                <a14:m>
                  <m:oMath xmlns:m="http://schemas.openxmlformats.org/officeDocument/2006/math">
                    <m:sSub>
                      <m:sSubPr>
                        <m:ctrlPr>
                          <a:rPr lang="en-US" b="0" i="1" dirty="0" smtClean="0">
                            <a:latin typeface="Cambria Math" panose="02040503050406030204" pitchFamily="18" charset="0"/>
                          </a:rPr>
                        </m:ctrlPr>
                      </m:sSubPr>
                      <m:e>
                        <m:r>
                          <a:rPr lang="en-US" i="1" dirty="0">
                            <a:latin typeface="Cambria Math" panose="02040503050406030204" pitchFamily="18" charset="0"/>
                          </a:rPr>
                          <m:t>𝐺</m:t>
                        </m:r>
                      </m:e>
                      <m:sub>
                        <m:r>
                          <a:rPr lang="en-US" b="0" i="1" dirty="0" smtClean="0">
                            <a:latin typeface="Cambria Math" panose="02040503050406030204" pitchFamily="18" charset="0"/>
                          </a:rPr>
                          <m:t>1</m:t>
                        </m:r>
                      </m:sub>
                    </m:sSub>
                  </m:oMath>
                </a14:m>
                <a:r>
                  <a:rPr lang="en-US" b="0" dirty="0" smtClean="0"/>
                  <a:t> is an empty graph and we are done). </a:t>
                </a:r>
              </a:p>
              <a:p>
                <a:pPr marL="0" indent="0" algn="l">
                  <a:buNone/>
                </a:pPr>
                <a:r>
                  <a:rPr lang="en-US" b="0" dirty="0" smtClean="0"/>
                  <a:t>Let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𝐺</m:t>
                        </m:r>
                      </m:e>
                      <m:sub>
                        <m:r>
                          <a:rPr lang="en-US" b="0" i="1" smtClean="0">
                            <a:latin typeface="Cambria Math" panose="02040503050406030204" pitchFamily="18" charset="0"/>
                          </a:rPr>
                          <m:t>1</m:t>
                        </m:r>
                      </m:sub>
                    </m:sSub>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𝑉</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𝐸</m:t>
                            </m:r>
                          </m:e>
                          <m:sub>
                            <m:r>
                              <a:rPr lang="en-US" b="0" i="1" smtClean="0">
                                <a:latin typeface="Cambria Math" panose="02040503050406030204" pitchFamily="18" charset="0"/>
                              </a:rPr>
                              <m:t>1</m:t>
                            </m:r>
                          </m:sub>
                        </m:sSub>
                      </m:e>
                    </m:d>
                  </m:oMath>
                </a14:m>
                <a:r>
                  <a:rPr lang="en-US" b="0" dirty="0" smtClean="0"/>
                  <a:t> be the derived graph (the union of all minimum weight PMs).</a:t>
                </a:r>
              </a:p>
              <a:p>
                <a:pPr marL="0" indent="0" algn="l">
                  <a:buNone/>
                </a:pPr>
                <a:r>
                  <a:rPr lang="en-US" dirty="0" smtClean="0"/>
                  <a:t>We denote </a:t>
                </a:r>
                <a14:m>
                  <m:oMath xmlns:m="http://schemas.openxmlformats.org/officeDocument/2006/math">
                    <m:r>
                      <a:rPr lang="en-US" b="0" i="1" smtClean="0">
                        <a:latin typeface="Cambria Math" panose="02040503050406030204" pitchFamily="18" charset="0"/>
                      </a:rPr>
                      <m:t>𝑞</m:t>
                    </m:r>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min</m:t>
                        </m:r>
                      </m:fName>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𝑤</m:t>
                            </m:r>
                            <m:d>
                              <m:dPr>
                                <m:ctrlPr>
                                  <a:rPr lang="en-US" b="0" i="1" smtClean="0">
                                    <a:latin typeface="Cambria Math" panose="02040503050406030204" pitchFamily="18" charset="0"/>
                                  </a:rPr>
                                </m:ctrlPr>
                              </m:dPr>
                              <m:e>
                                <m:r>
                                  <a:rPr lang="en-US" b="0" i="1" smtClean="0">
                                    <a:latin typeface="Cambria Math" panose="02040503050406030204" pitchFamily="18" charset="0"/>
                                  </a:rPr>
                                  <m:t>𝑀</m:t>
                                </m:r>
                              </m:e>
                            </m:d>
                          </m:e>
                          <m:e>
                            <m:r>
                              <a:rPr lang="en-US" b="0" i="1" smtClean="0">
                                <a:latin typeface="Cambria Math" panose="02040503050406030204" pitchFamily="18" charset="0"/>
                              </a:rPr>
                              <m:t>𝑀</m:t>
                            </m:r>
                            <m:r>
                              <a:rPr lang="en-US" b="0" i="1" smtClean="0">
                                <a:latin typeface="Cambria Math" panose="02040503050406030204" pitchFamily="18" charset="0"/>
                              </a:rPr>
                              <m:t> </m:t>
                            </m:r>
                            <m:r>
                              <a:rPr lang="en-US" b="0" i="1" smtClean="0">
                                <a:latin typeface="Cambria Math" panose="02040503050406030204" pitchFamily="18" charset="0"/>
                              </a:rPr>
                              <m:t>𝑖𝑠</m:t>
                            </m:r>
                            <m:r>
                              <a:rPr lang="en-US" b="0" i="1" smtClean="0">
                                <a:latin typeface="Cambria Math" panose="02040503050406030204" pitchFamily="18" charset="0"/>
                              </a:rPr>
                              <m:t> </m:t>
                            </m:r>
                            <m:r>
                              <a:rPr lang="en-US" b="0" i="1" smtClean="0">
                                <a:latin typeface="Cambria Math" panose="02040503050406030204" pitchFamily="18" charset="0"/>
                              </a:rPr>
                              <m:t>𝑎</m:t>
                            </m:r>
                            <m:r>
                              <a:rPr lang="en-US" b="0" i="1" smtClean="0">
                                <a:latin typeface="Cambria Math" panose="02040503050406030204" pitchFamily="18" charset="0"/>
                              </a:rPr>
                              <m:t> </m:t>
                            </m:r>
                            <m:r>
                              <a:rPr lang="en-US" b="0" i="1" smtClean="0">
                                <a:latin typeface="Cambria Math" panose="02040503050406030204" pitchFamily="18" charset="0"/>
                              </a:rPr>
                              <m:t>𝑃𝑀</m:t>
                            </m:r>
                            <m:r>
                              <a:rPr lang="en-US" b="0" i="1" smtClean="0">
                                <a:latin typeface="Cambria Math" panose="02040503050406030204" pitchFamily="18" charset="0"/>
                              </a:rPr>
                              <m:t> </m:t>
                            </m:r>
                            <m:r>
                              <a:rPr lang="en-US" b="0" i="1" smtClean="0">
                                <a:latin typeface="Cambria Math" panose="02040503050406030204" pitchFamily="18" charset="0"/>
                              </a:rPr>
                              <m:t>𝑖𝑛</m:t>
                            </m:r>
                            <m:r>
                              <a:rPr lang="en-US" b="0" i="1" smtClean="0">
                                <a:latin typeface="Cambria Math" panose="02040503050406030204" pitchFamily="18" charset="0"/>
                              </a:rPr>
                              <m:t> </m:t>
                            </m:r>
                            <m:r>
                              <a:rPr lang="en-US" b="0" i="1" smtClean="0">
                                <a:latin typeface="Cambria Math" panose="02040503050406030204" pitchFamily="18" charset="0"/>
                              </a:rPr>
                              <m:t>𝐺</m:t>
                            </m:r>
                          </m:e>
                        </m:d>
                      </m:e>
                    </m:func>
                  </m:oMath>
                </a14:m>
                <a:r>
                  <a:rPr lang="en-US" dirty="0" smtClean="0"/>
                  <a:t>.</a:t>
                </a:r>
              </a:p>
              <a:p>
                <a:pPr marL="0" indent="0" algn="l">
                  <a:buNone/>
                </a:pPr>
                <a:r>
                  <a:rPr lang="en-US" dirty="0" smtClean="0"/>
                  <a:t>Let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m:t>
                        </m:r>
                        <m:r>
                          <a:rPr lang="en-US" b="0" i="1" smtClean="0">
                            <a:latin typeface="Cambria Math" panose="02040503050406030204" pitchFamily="18" charset="0"/>
                          </a:rPr>
                          <m:t>1</m:t>
                        </m:r>
                        <m:r>
                          <a:rPr lang="en-US" b="0" i="1" smtClean="0">
                            <a:latin typeface="Cambria Math" panose="02040503050406030204" pitchFamily="18" charset="0"/>
                          </a:rPr>
                          <m:t>)</m:t>
                        </m:r>
                      </m:sup>
                    </m:sSup>
                    <m:r>
                      <a:rPr lang="en-US" b="0" i="1" smtClean="0">
                        <a:latin typeface="Cambria Math" panose="02040503050406030204" pitchFamily="18" charset="0"/>
                      </a:rPr>
                      <m:t>, …,</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m:t>
                        </m:r>
                        <m:r>
                          <a:rPr lang="en-US" b="0" i="1" smtClean="0">
                            <a:latin typeface="Cambria Math" panose="02040503050406030204" pitchFamily="18" charset="0"/>
                          </a:rPr>
                          <m:t>𝑡</m:t>
                        </m:r>
                        <m:r>
                          <a:rPr lang="en-US" b="0" i="1" smtClean="0">
                            <a:latin typeface="Cambria Math" panose="02040503050406030204" pitchFamily="18" charset="0"/>
                          </a:rPr>
                          <m:t>)</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𝑅</m:t>
                        </m:r>
                      </m:e>
                      <m:sup>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𝐸</m:t>
                            </m:r>
                          </m:e>
                        </m:d>
                      </m:sup>
                    </m:sSup>
                    <m:r>
                      <a:rPr lang="en-US" b="0" i="0" smtClean="0">
                        <a:latin typeface="Cambria Math" panose="02040503050406030204" pitchFamily="18" charset="0"/>
                      </a:rPr>
                      <m:t> </m:t>
                    </m:r>
                  </m:oMath>
                </a14:m>
                <a:r>
                  <a:rPr lang="en-US" dirty="0" smtClean="0"/>
                  <a:t>be the corresponding vectors of the minimum weight PMs.</a:t>
                </a:r>
              </a:p>
              <a:p>
                <a:pPr marL="0" indent="0" algn="l">
                  <a:buNone/>
                </a:pPr>
                <a:r>
                  <a:rPr lang="en-US" dirty="0" smtClean="0"/>
                  <a:t>Hence,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d>
                          <m:dPr>
                            <m:ctrlPr>
                              <a:rPr lang="en-US" b="0" i="1" smtClean="0">
                                <a:latin typeface="Cambria Math" panose="02040503050406030204" pitchFamily="18" charset="0"/>
                              </a:rPr>
                            </m:ctrlPr>
                          </m:dPr>
                          <m:e>
                            <m:r>
                              <a:rPr lang="en-US" b="0" i="1" smtClean="0">
                                <a:latin typeface="Cambria Math" panose="02040503050406030204" pitchFamily="18" charset="0"/>
                              </a:rPr>
                              <m:t>𝑖</m:t>
                            </m:r>
                          </m:e>
                        </m:d>
                      </m:sup>
                    </m:sSup>
                  </m:oMath>
                </a14:m>
                <a:r>
                  <a:rPr lang="en-US" dirty="0" smtClean="0"/>
                  <a:t> are the corners of minimum weight (defined under the polytope as </a:t>
                </a:r>
                <a14:m>
                  <m:oMath xmlns:m="http://schemas.openxmlformats.org/officeDocument/2006/math">
                    <m:r>
                      <m:rPr>
                        <m:sty m:val="p"/>
                      </m:rPr>
                      <a:rPr lang="en-US">
                        <a:latin typeface="Cambria Math" panose="02040503050406030204" pitchFamily="18" charset="0"/>
                      </a:rPr>
                      <m:t>w</m:t>
                    </m:r>
                    <m:d>
                      <m:dPr>
                        <m:ctrlPr>
                          <a:rPr lang="en-US" i="1">
                            <a:latin typeface="Cambria Math" panose="02040503050406030204" pitchFamily="18" charset="0"/>
                          </a:rPr>
                        </m:ctrlPr>
                      </m:dPr>
                      <m:e>
                        <m:r>
                          <m:rPr>
                            <m:sty m:val="p"/>
                          </m:rPr>
                          <a:rPr lang="en-US">
                            <a:latin typeface="Cambria Math" panose="02040503050406030204" pitchFamily="18" charset="0"/>
                          </a:rPr>
                          <m:t>x</m:t>
                        </m:r>
                      </m:e>
                    </m:d>
                    <m:r>
                      <a:rPr lang="en-US">
                        <a:latin typeface="Cambria Math" panose="02040503050406030204" pitchFamily="18" charset="0"/>
                      </a:rPr>
                      <m:t>=</m:t>
                    </m:r>
                    <m:nary>
                      <m:naryPr>
                        <m:chr m:val="∑"/>
                        <m:supHide m:val="on"/>
                        <m:ctrlPr>
                          <a:rPr lang="en-US" i="1" smtClean="0">
                            <a:latin typeface="Cambria Math" panose="02040503050406030204" pitchFamily="18" charset="0"/>
                          </a:rPr>
                        </m:ctrlPr>
                      </m:naryPr>
                      <m:sub>
                        <m:r>
                          <m:rPr>
                            <m:brk m:alnAt="7"/>
                          </m:rPr>
                          <a:rPr lang="en-US" b="0" i="1" smtClean="0">
                            <a:latin typeface="Cambria Math" panose="02040503050406030204" pitchFamily="18" charset="0"/>
                          </a:rPr>
                          <m:t>𝑒</m:t>
                        </m:r>
                        <m:r>
                          <a:rPr lang="en-US" b="0" i="1" smtClean="0">
                            <a:latin typeface="Cambria Math" panose="02040503050406030204" pitchFamily="18" charset="0"/>
                          </a:rPr>
                          <m:t>∈</m:t>
                        </m:r>
                        <m:r>
                          <a:rPr lang="en-US" b="0" i="1" smtClean="0">
                            <a:latin typeface="Cambria Math" panose="02040503050406030204" pitchFamily="18" charset="0"/>
                          </a:rPr>
                          <m:t>𝐸</m:t>
                        </m:r>
                      </m:sub>
                      <m:sup/>
                      <m:e>
                        <m:r>
                          <a:rPr lang="en-US" b="0" i="1" smtClean="0">
                            <a:latin typeface="Cambria Math" panose="02040503050406030204" pitchFamily="18" charset="0"/>
                          </a:rPr>
                          <m:t>𝑤</m:t>
                        </m:r>
                        <m:r>
                          <a:rPr lang="en-US" b="0" i="1" smtClean="0">
                            <a:latin typeface="Cambria Math" panose="02040503050406030204" pitchFamily="18" charset="0"/>
                          </a:rPr>
                          <m:t>(</m:t>
                        </m:r>
                        <m:r>
                          <a:rPr lang="en-US" b="0" i="1" smtClean="0">
                            <a:latin typeface="Cambria Math" panose="02040503050406030204" pitchFamily="18" charset="0"/>
                          </a:rPr>
                          <m:t>𝑒</m:t>
                        </m:r>
                        <m:r>
                          <a:rPr lang="en-US" b="0" i="1" smtClean="0">
                            <a:latin typeface="Cambria Math" panose="02040503050406030204" pitchFamily="18" charset="0"/>
                          </a:rPr>
                          <m:t>)</m:t>
                        </m:r>
                      </m:e>
                    </m:nary>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𝑒</m:t>
                        </m:r>
                      </m:sub>
                    </m:sSub>
                  </m:oMath>
                </a14:m>
                <a:r>
                  <a:rPr lang="en-US" dirty="0" smtClean="0"/>
                  <a:t> ) in the perfect matching polytope </a:t>
                </a:r>
                <a14:m>
                  <m:oMath xmlns:m="http://schemas.openxmlformats.org/officeDocument/2006/math">
                    <m:r>
                      <a:rPr lang="en-US" b="0" i="1" smtClean="0">
                        <a:latin typeface="Cambria Math" panose="02040503050406030204" pitchFamily="18" charset="0"/>
                      </a:rPr>
                      <m:t>𝑃𝑀</m:t>
                    </m:r>
                    <m:d>
                      <m:dPr>
                        <m:ctrlPr>
                          <a:rPr lang="en-US" b="0" i="1" smtClean="0">
                            <a:latin typeface="Cambria Math" panose="02040503050406030204" pitchFamily="18" charset="0"/>
                          </a:rPr>
                        </m:ctrlPr>
                      </m:dPr>
                      <m:e>
                        <m:r>
                          <a:rPr lang="en-US" b="0" i="1" smtClean="0">
                            <a:latin typeface="Cambria Math" panose="02040503050406030204" pitchFamily="18" charset="0"/>
                          </a:rPr>
                          <m:t>𝐺</m:t>
                        </m:r>
                      </m:e>
                    </m:d>
                    <m:r>
                      <a:rPr lang="en-US" b="0" i="1" smtClean="0">
                        <a:latin typeface="Cambria Math" panose="02040503050406030204" pitchFamily="18" charset="0"/>
                      </a:rPr>
                      <m:t>.</m:t>
                    </m:r>
                  </m:oMath>
                </a14:m>
                <a:endParaRPr lang="en-US" dirty="0" smtClean="0"/>
              </a:p>
              <a:p>
                <a:pPr marL="0" indent="0" algn="l">
                  <a:buNone/>
                </a:pPr>
                <a:endParaRPr lang="en-US" dirty="0"/>
              </a:p>
              <a:p>
                <a:pPr marL="0" indent="0" algn="l">
                  <a:buNone/>
                </a:pPr>
                <a:r>
                  <a:rPr lang="en-US" dirty="0" smtClean="0"/>
                  <a:t>Now, we take the </a:t>
                </a:r>
                <a:r>
                  <a:rPr lang="en-US" b="1" dirty="0" smtClean="0"/>
                  <a:t>average of those minimum PMs vectors</a:t>
                </a:r>
                <a:r>
                  <a:rPr lang="en-US" dirty="0" smtClean="0"/>
                  <a:t>: </a:t>
                </a:r>
              </a:p>
              <a:p>
                <a:pPr marL="0" indent="0" algn="l">
                  <a:buNone/>
                </a:pP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𝑎𝑣𝑔</m:t>
                        </m:r>
                      </m:sup>
                    </m:sSup>
                    <m:r>
                      <a:rPr lang="en-US" b="0" i="1" smtClean="0">
                        <a:latin typeface="Cambria Math" panose="02040503050406030204" pitchFamily="18" charset="0"/>
                      </a:rPr>
                      <m:t>=</m:t>
                    </m:r>
                    <m:f>
                      <m:fPr>
                        <m:ctrlPr>
                          <a:rPr lang="en-US" b="0" i="1" smtClean="0">
                            <a:latin typeface="Cambria Math" panose="02040503050406030204" pitchFamily="18" charset="0"/>
                          </a:rPr>
                        </m:ctrlPr>
                      </m:fPr>
                      <m:num>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m:t>
                            </m:r>
                            <m:r>
                              <a:rPr lang="en-US" b="0" i="1" smtClean="0">
                                <a:latin typeface="Cambria Math" panose="02040503050406030204" pitchFamily="18" charset="0"/>
                              </a:rPr>
                              <m:t>1</m:t>
                            </m:r>
                            <m:r>
                              <a:rPr lang="en-US" b="0" i="1" smtClean="0">
                                <a:latin typeface="Cambria Math" panose="02040503050406030204" pitchFamily="18" charset="0"/>
                              </a:rPr>
                              <m:t>)</m:t>
                            </m:r>
                          </m:sup>
                        </m:sSup>
                        <m:r>
                          <a:rPr lang="en-US" i="1">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m:t>
                            </m:r>
                            <m:r>
                              <a:rPr lang="en-US" b="0" i="1" smtClean="0">
                                <a:latin typeface="Cambria Math" panose="02040503050406030204" pitchFamily="18" charset="0"/>
                              </a:rPr>
                              <m:t>2</m:t>
                            </m:r>
                            <m:r>
                              <a:rPr lang="en-US" b="0" i="1" smtClean="0">
                                <a:latin typeface="Cambria Math" panose="02040503050406030204" pitchFamily="18" charset="0"/>
                              </a:rPr>
                              <m:t>)</m:t>
                            </m:r>
                          </m:sup>
                        </m:sSup>
                        <m:r>
                          <a:rPr lang="en-US" i="1">
                            <a:latin typeface="Cambria Math" panose="02040503050406030204" pitchFamily="18" charset="0"/>
                          </a:rPr>
                          <m:t>+ …+</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m:t>
                            </m:r>
                            <m:r>
                              <a:rPr lang="en-US" b="0" i="1" smtClean="0">
                                <a:latin typeface="Cambria Math" panose="02040503050406030204" pitchFamily="18" charset="0"/>
                              </a:rPr>
                              <m:t>𝑡</m:t>
                            </m:r>
                            <m:r>
                              <a:rPr lang="en-US" b="0" i="1" smtClean="0">
                                <a:latin typeface="Cambria Math" panose="02040503050406030204" pitchFamily="18" charset="0"/>
                              </a:rPr>
                              <m:t>)</m:t>
                            </m:r>
                          </m:sup>
                        </m:sSup>
                      </m:num>
                      <m:den>
                        <m:r>
                          <a:rPr lang="en-US" b="0" i="1" smtClean="0">
                            <a:latin typeface="Cambria Math" panose="02040503050406030204" pitchFamily="18" charset="0"/>
                          </a:rPr>
                          <m:t>𝑡</m:t>
                        </m:r>
                      </m:den>
                    </m:f>
                  </m:oMath>
                </a14:m>
                <a:r>
                  <a:rPr lang="en-US" dirty="0" smtClean="0"/>
                  <a:t> , we can easily notice that </a:t>
                </a:r>
                <a14:m>
                  <m:oMath xmlns:m="http://schemas.openxmlformats.org/officeDocument/2006/math">
                    <m:r>
                      <a:rPr lang="en-US" i="1" dirty="0" smtClean="0">
                        <a:latin typeface="Cambria Math" panose="02040503050406030204" pitchFamily="18" charset="0"/>
                      </a:rPr>
                      <m:t>𝑤</m:t>
                    </m:r>
                    <m:r>
                      <a:rPr lang="en-US" i="1" dirty="0" smtClean="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𝑥</m:t>
                        </m:r>
                      </m:e>
                      <m:sup>
                        <m:r>
                          <a:rPr lang="en-US" i="1">
                            <a:latin typeface="Cambria Math" panose="02040503050406030204" pitchFamily="18" charset="0"/>
                          </a:rPr>
                          <m:t>𝑎𝑣𝑔</m:t>
                        </m:r>
                      </m:sup>
                    </m:sSup>
                    <m:r>
                      <a:rPr lang="en-US" i="1" dirty="0" smtClean="0">
                        <a:latin typeface="Cambria Math" panose="02040503050406030204" pitchFamily="18" charset="0"/>
                      </a:rPr>
                      <m:t>)=</m:t>
                    </m:r>
                    <m:r>
                      <a:rPr lang="en-US" i="1" dirty="0" smtClean="0">
                        <a:latin typeface="Cambria Math" panose="02040503050406030204" pitchFamily="18" charset="0"/>
                      </a:rPr>
                      <m:t>𝑞</m:t>
                    </m:r>
                  </m:oMath>
                </a14:m>
                <a:r>
                  <a:rPr lang="en-US" dirty="0" smtClean="0"/>
                  <a:t>. </a:t>
                </a:r>
                <a:r>
                  <a:rPr lang="he-IL" dirty="0" smtClean="0"/>
                  <a:t> </a:t>
                </a:r>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589212" y="2133599"/>
                <a:ext cx="8915400" cy="4234149"/>
              </a:xfrm>
              <a:blipFill>
                <a:blip r:embed="rId2"/>
                <a:stretch>
                  <a:fillRect l="-1300" t="-719" r="-137"/>
                </a:stretch>
              </a:blipFill>
            </p:spPr>
            <p:txBody>
              <a:bodyPr/>
              <a:lstStyle/>
              <a:p>
                <a:r>
                  <a:rPr lang="he-IL">
                    <a:noFill/>
                  </a:rPr>
                  <a:t> </a:t>
                </a:r>
              </a:p>
            </p:txBody>
          </p:sp>
        </mc:Fallback>
      </mc:AlternateContent>
    </p:spTree>
    <p:extLst>
      <p:ext uri="{BB962C8B-B14F-4D97-AF65-F5344CB8AC3E}">
        <p14:creationId xmlns:p14="http://schemas.microsoft.com/office/powerpoint/2010/main" val="13439793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Lemma 3.2 proof (cont.)</a:t>
            </a:r>
            <a:endParaRPr lang="he-IL"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marL="0" indent="0" algn="l">
                  <a:buNone/>
                </a:pPr>
                <a:r>
                  <a:rPr lang="en-US" sz="2400" dirty="0" smtClean="0"/>
                  <a:t>Now we can look at a useful attribute of that average point. Since all edges in the derived graph contained in some minimum weight PM, we have that:</a:t>
                </a:r>
                <a:endParaRPr lang="en-US" sz="2400" b="0" i="1" dirty="0" smtClean="0">
                  <a:latin typeface="Cambria Math" panose="02040503050406030204" pitchFamily="18" charset="0"/>
                </a:endParaRPr>
              </a:p>
              <a:p>
                <a:pPr marL="0" indent="0" algn="l">
                  <a:buNone/>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m:t>
                      </m:r>
                      <m:r>
                        <a:rPr lang="en-US" sz="2400" b="0" i="1" smtClean="0">
                          <a:latin typeface="Cambria Math" panose="02040503050406030204" pitchFamily="18" charset="0"/>
                        </a:rPr>
                        <m:t>𝑒</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𝐸</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m:t>
                      </m:r>
                      <m:r>
                        <a:rPr lang="en-US" sz="2400" b="0" i="1" smtClean="0">
                          <a:latin typeface="Cambria Math" panose="02040503050406030204" pitchFamily="18" charset="0"/>
                        </a:rPr>
                        <m:t>𝑖</m:t>
                      </m:r>
                      <m:r>
                        <a:rPr lang="en-US" sz="2400" b="0" i="1" smtClean="0">
                          <a:latin typeface="Cambria Math" panose="02040503050406030204" pitchFamily="18" charset="0"/>
                        </a:rPr>
                        <m:t>.</m:t>
                      </m:r>
                      <m:r>
                        <a:rPr lang="en-US" sz="2400" b="0" i="1" smtClean="0">
                          <a:latin typeface="Cambria Math" panose="02040503050406030204" pitchFamily="18" charset="0"/>
                        </a:rPr>
                        <m:t>1</m:t>
                      </m:r>
                      <m:r>
                        <a:rPr lang="en-US" sz="2400" b="0" i="1" smtClean="0">
                          <a:latin typeface="Cambria Math" panose="02040503050406030204" pitchFamily="18" charset="0"/>
                        </a:rPr>
                        <m:t>≤</m:t>
                      </m:r>
                      <m:r>
                        <a:rPr lang="en-US" sz="2400" b="0" i="1" smtClean="0">
                          <a:latin typeface="Cambria Math" panose="02040503050406030204" pitchFamily="18" charset="0"/>
                        </a:rPr>
                        <m:t>𝑖</m:t>
                      </m:r>
                      <m:r>
                        <a:rPr lang="en-US" sz="2400" b="0" i="1" smtClean="0">
                          <a:latin typeface="Cambria Math" panose="02040503050406030204" pitchFamily="18" charset="0"/>
                        </a:rPr>
                        <m:t>≤</m:t>
                      </m:r>
                      <m:r>
                        <a:rPr lang="en-US" sz="2400" b="0" i="1" smtClean="0">
                          <a:latin typeface="Cambria Math" panose="02040503050406030204" pitchFamily="18" charset="0"/>
                        </a:rPr>
                        <m:t>𝑡</m:t>
                      </m:r>
                      <m:r>
                        <a:rPr lang="en-US" sz="2400" b="0" i="1" smtClean="0">
                          <a:latin typeface="Cambria Math" panose="02040503050406030204" pitchFamily="18" charset="0"/>
                        </a:rPr>
                        <m:t> </m:t>
                      </m:r>
                      <m:r>
                        <a:rPr lang="en-US" sz="2400" b="0" i="1" smtClean="0">
                          <a:latin typeface="Cambria Math" panose="02040503050406030204" pitchFamily="18" charset="0"/>
                        </a:rPr>
                        <m:t>𝑠𝑢𝑐</m:t>
                      </m:r>
                      <m:r>
                        <a:rPr lang="en-US" sz="2400" b="0" i="1" smtClean="0">
                          <a:latin typeface="Cambria Math" panose="02040503050406030204" pitchFamily="18" charset="0"/>
                        </a:rPr>
                        <m:t>h</m:t>
                      </m:r>
                      <m:r>
                        <a:rPr lang="en-US" sz="2400" b="0" i="1" smtClean="0">
                          <a:latin typeface="Cambria Math" panose="02040503050406030204" pitchFamily="18" charset="0"/>
                        </a:rPr>
                        <m:t> </m:t>
                      </m:r>
                      <m:r>
                        <a:rPr lang="en-US" sz="2400" b="0" i="1" smtClean="0">
                          <a:latin typeface="Cambria Math" panose="02040503050406030204" pitchFamily="18" charset="0"/>
                        </a:rPr>
                        <m:t>𝑡</m:t>
                      </m:r>
                      <m:r>
                        <a:rPr lang="en-US" sz="2400" b="0" i="1" smtClean="0">
                          <a:latin typeface="Cambria Math" panose="02040503050406030204" pitchFamily="18" charset="0"/>
                        </a:rPr>
                        <m:t>h</m:t>
                      </m:r>
                      <m:r>
                        <a:rPr lang="en-US" sz="2400" b="0" i="1" smtClean="0">
                          <a:latin typeface="Cambria Math" panose="02040503050406030204" pitchFamily="18" charset="0"/>
                        </a:rPr>
                        <m:t>𝑎𝑡</m:t>
                      </m:r>
                      <m:r>
                        <a:rPr lang="en-US" sz="2400" b="0" i="1" smtClean="0">
                          <a:latin typeface="Cambria Math" panose="02040503050406030204" pitchFamily="18" charset="0"/>
                        </a:rPr>
                        <m:t> </m:t>
                      </m:r>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𝑥</m:t>
                          </m:r>
                        </m:e>
                        <m:sub>
                          <m:r>
                            <a:rPr lang="en-US" sz="2400" b="0" i="1" smtClean="0">
                              <a:latin typeface="Cambria Math" panose="02040503050406030204" pitchFamily="18" charset="0"/>
                            </a:rPr>
                            <m:t>𝑒</m:t>
                          </m:r>
                        </m:sub>
                        <m:sup>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𝑖</m:t>
                              </m:r>
                            </m:e>
                          </m:d>
                        </m:sup>
                      </m:sSubSup>
                      <m:r>
                        <a:rPr lang="en-US" sz="2400" b="0" i="1" smtClean="0">
                          <a:latin typeface="Cambria Math" panose="02040503050406030204" pitchFamily="18" charset="0"/>
                        </a:rPr>
                        <m:t>=</m:t>
                      </m:r>
                      <m:r>
                        <a:rPr lang="en-US" sz="2400" b="0" i="1" smtClean="0">
                          <a:latin typeface="Cambria Math" panose="02040503050406030204" pitchFamily="18" charset="0"/>
                        </a:rPr>
                        <m:t>1</m:t>
                      </m:r>
                    </m:oMath>
                  </m:oMathPara>
                </a14:m>
                <a:endParaRPr lang="en-US" sz="2400" dirty="0" smtClean="0"/>
              </a:p>
              <a:p>
                <a:pPr marL="0" indent="0" algn="l">
                  <a:buNone/>
                </a:pPr>
                <a:r>
                  <a:rPr lang="en-US" sz="2400" dirty="0" smtClean="0"/>
                  <a:t>An immediate conclusion:</a:t>
                </a:r>
              </a:p>
              <a:p>
                <a:pPr marL="0" indent="0" algn="l">
                  <a:buNone/>
                </a:pPr>
                <a:r>
                  <a:rPr lang="en-US" sz="2400" dirty="0" smtClean="0"/>
                  <a:t>                         (*)          </a:t>
                </a:r>
                <a14:m>
                  <m:oMath xmlns:m="http://schemas.openxmlformats.org/officeDocument/2006/math">
                    <m:r>
                      <a:rPr lang="en-US" sz="2400" i="1">
                        <a:latin typeface="Cambria Math" panose="02040503050406030204" pitchFamily="18" charset="0"/>
                      </a:rPr>
                      <m:t>∀</m:t>
                    </m:r>
                    <m:r>
                      <a:rPr lang="en-US" sz="2400" i="1">
                        <a:latin typeface="Cambria Math" panose="02040503050406030204" pitchFamily="18" charset="0"/>
                      </a:rPr>
                      <m:t>𝑒</m:t>
                    </m:r>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𝐸</m:t>
                        </m:r>
                      </m:e>
                      <m:sub>
                        <m:r>
                          <a:rPr lang="en-US" sz="2400" i="1">
                            <a:latin typeface="Cambria Math" panose="02040503050406030204" pitchFamily="18" charset="0"/>
                          </a:rPr>
                          <m:t>1</m:t>
                        </m:r>
                      </m:sub>
                    </m:sSub>
                    <m:r>
                      <a:rPr lang="en-US" sz="2400" i="1">
                        <a:latin typeface="Cambria Math" panose="02040503050406030204" pitchFamily="18" charset="0"/>
                      </a:rPr>
                      <m:t>.</m:t>
                    </m:r>
                    <m:r>
                      <a:rPr lang="en-US" sz="2400" i="1" smtClean="0">
                        <a:latin typeface="Cambria Math" panose="02040503050406030204" pitchFamily="18" charset="0"/>
                      </a:rPr>
                      <m:t> </m:t>
                    </m:r>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𝑥</m:t>
                        </m:r>
                      </m:e>
                      <m:sub>
                        <m:r>
                          <a:rPr lang="en-US" sz="2400" b="0" i="1" smtClean="0">
                            <a:latin typeface="Cambria Math" panose="02040503050406030204" pitchFamily="18" charset="0"/>
                          </a:rPr>
                          <m:t>𝑒</m:t>
                        </m:r>
                      </m:sub>
                      <m:sup>
                        <m:r>
                          <a:rPr lang="en-US" sz="2400" b="0" i="1" smtClean="0">
                            <a:latin typeface="Cambria Math" panose="02040503050406030204" pitchFamily="18" charset="0"/>
                          </a:rPr>
                          <m:t>𝑎𝑣𝑔</m:t>
                        </m:r>
                      </m:sup>
                    </m:sSubSup>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𝑡</m:t>
                        </m:r>
                      </m:den>
                    </m:f>
                  </m:oMath>
                </a14:m>
                <a:endParaRPr lang="en-US" dirty="0"/>
              </a:p>
              <a:p>
                <a:pPr marL="0" indent="0" algn="l">
                  <a:buNone/>
                </a:pPr>
                <a:endParaRPr lang="en-US" dirty="0" smtClean="0"/>
              </a:p>
              <a:p>
                <a:pPr marL="0" indent="0" algn="l">
                  <a:buNone/>
                </a:pPr>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26" t="-1290"/>
                </a:stretch>
              </a:blipFill>
            </p:spPr>
            <p:txBody>
              <a:bodyPr/>
              <a:lstStyle/>
              <a:p>
                <a:r>
                  <a:rPr lang="he-IL">
                    <a:noFill/>
                  </a:rPr>
                  <a:t> </a:t>
                </a:r>
              </a:p>
            </p:txBody>
          </p:sp>
        </mc:Fallback>
      </mc:AlternateContent>
    </p:spTree>
    <p:extLst>
      <p:ext uri="{BB962C8B-B14F-4D97-AF65-F5344CB8AC3E}">
        <p14:creationId xmlns:p14="http://schemas.microsoft.com/office/powerpoint/2010/main" val="39514620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Lemma 3.2 proof (cont.)</a:t>
            </a:r>
            <a:endParaRPr lang="he-IL"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589212" y="2133600"/>
                <a:ext cx="8915400" cy="4481710"/>
              </a:xfrm>
            </p:spPr>
            <p:txBody>
              <a:bodyPr>
                <a:normAutofit/>
              </a:bodyPr>
              <a:lstStyle/>
              <a:p>
                <a:pPr marL="0" indent="0" algn="l">
                  <a:buNone/>
                </a:pPr>
                <a:r>
                  <a:rPr lang="en-US" sz="2400" dirty="0" smtClean="0"/>
                  <a:t>Now, for </a:t>
                </a:r>
                <a:r>
                  <a:rPr lang="en-US" sz="2400" dirty="0"/>
                  <a:t>the sake of contradiction, assume there’s a cycle </a:t>
                </a:r>
                <a14:m>
                  <m:oMath xmlns:m="http://schemas.openxmlformats.org/officeDocument/2006/math">
                    <m:r>
                      <a:rPr lang="en-US" sz="2400" i="1">
                        <a:latin typeface="Cambria Math" panose="02040503050406030204" pitchFamily="18" charset="0"/>
                      </a:rPr>
                      <m:t>𝑐</m:t>
                    </m:r>
                  </m:oMath>
                </a14:m>
                <a:r>
                  <a:rPr lang="en-US" sz="2400" dirty="0"/>
                  <a:t> in both </a:t>
                </a:r>
                <a14:m>
                  <m:oMath xmlns:m="http://schemas.openxmlformats.org/officeDocument/2006/math">
                    <m:r>
                      <a:rPr lang="en-US" sz="2400" i="1">
                        <a:latin typeface="Cambria Math" panose="02040503050406030204" pitchFamily="18" charset="0"/>
                      </a:rPr>
                      <m:t>𝐺</m:t>
                    </m:r>
                    <m:r>
                      <a:rPr lang="en-US" sz="2400" i="1">
                        <a:latin typeface="Cambria Math" panose="02040503050406030204" pitchFamily="18" charset="0"/>
                      </a:rPr>
                      <m:t>,  </m:t>
                    </m:r>
                    <m:sSub>
                      <m:sSubPr>
                        <m:ctrlPr>
                          <a:rPr lang="en-US" sz="2400" i="1">
                            <a:latin typeface="Cambria Math" panose="02040503050406030204" pitchFamily="18" charset="0"/>
                          </a:rPr>
                        </m:ctrlPr>
                      </m:sSubPr>
                      <m:e>
                        <m:r>
                          <a:rPr lang="en-US" sz="2400" i="1">
                            <a:latin typeface="Cambria Math" panose="02040503050406030204" pitchFamily="18" charset="0"/>
                          </a:rPr>
                          <m:t> </m:t>
                        </m:r>
                        <m:r>
                          <a:rPr lang="en-US" sz="2400" i="1">
                            <a:latin typeface="Cambria Math" panose="02040503050406030204" pitchFamily="18" charset="0"/>
                          </a:rPr>
                          <m:t>𝐺</m:t>
                        </m:r>
                      </m:e>
                      <m:sub>
                        <m:r>
                          <a:rPr lang="en-US" sz="2400" i="1">
                            <a:latin typeface="Cambria Math" panose="02040503050406030204" pitchFamily="18" charset="0"/>
                          </a:rPr>
                          <m:t>1</m:t>
                        </m:r>
                      </m:sub>
                    </m:sSub>
                  </m:oMath>
                </a14:m>
                <a:r>
                  <a:rPr lang="en-US" sz="2400" dirty="0" smtClean="0"/>
                  <a:t> with </a:t>
                </a:r>
                <a:r>
                  <a:rPr lang="en-US" sz="2400" dirty="0"/>
                  <a:t>edges </a:t>
                </a:r>
                <a14:m>
                  <m:oMath xmlns:m="http://schemas.openxmlformats.org/officeDocument/2006/math">
                    <m:d>
                      <m:dPr>
                        <m:begChr m:val="{"/>
                        <m:endChr m:val="}"/>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panose="02040503050406030204" pitchFamily="18" charset="0"/>
                              </a:rPr>
                              <m:t>𝑒</m:t>
                            </m:r>
                          </m:e>
                          <m:sub>
                            <m:r>
                              <a:rPr lang="en-US" sz="2400" i="1">
                                <a:latin typeface="Cambria Math" panose="02040503050406030204" pitchFamily="18" charset="0"/>
                              </a:rPr>
                              <m:t>1</m:t>
                            </m:r>
                          </m:sub>
                        </m:sSub>
                        <m:r>
                          <a:rPr lang="en-US" sz="2400" i="1">
                            <a:latin typeface="Cambria Math" panose="02040503050406030204" pitchFamily="18" charset="0"/>
                          </a:rPr>
                          <m:t>,.., </m:t>
                        </m:r>
                        <m:sSub>
                          <m:sSubPr>
                            <m:ctrlPr>
                              <a:rPr lang="en-US" sz="2400" i="1">
                                <a:latin typeface="Cambria Math" panose="02040503050406030204" pitchFamily="18" charset="0"/>
                              </a:rPr>
                            </m:ctrlPr>
                          </m:sSubPr>
                          <m:e>
                            <m:r>
                              <a:rPr lang="en-US" sz="2400" i="1">
                                <a:latin typeface="Cambria Math" panose="02040503050406030204" pitchFamily="18" charset="0"/>
                              </a:rPr>
                              <m:t>𝑒</m:t>
                            </m:r>
                          </m:e>
                          <m:sub>
                            <m:r>
                              <a:rPr lang="en-US" sz="2400" i="1">
                                <a:latin typeface="Cambria Math" panose="02040503050406030204" pitchFamily="18" charset="0"/>
                              </a:rPr>
                              <m:t>𝑑</m:t>
                            </m:r>
                          </m:sub>
                        </m:sSub>
                      </m:e>
                    </m:d>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𝐸</m:t>
                        </m:r>
                      </m:e>
                      <m:sub>
                        <m:r>
                          <a:rPr lang="en-US" sz="2400" i="1">
                            <a:latin typeface="Cambria Math" panose="02040503050406030204" pitchFamily="18" charset="0"/>
                          </a:rPr>
                          <m:t>1</m:t>
                        </m:r>
                      </m:sub>
                    </m:sSub>
                    <m:r>
                      <a:rPr lang="en-US" sz="2400" i="1">
                        <a:latin typeface="Cambria Math" panose="02040503050406030204" pitchFamily="18" charset="0"/>
                      </a:rPr>
                      <m:t>⊆</m:t>
                    </m:r>
                    <m:r>
                      <a:rPr lang="en-US" sz="2400" i="1">
                        <a:latin typeface="Cambria Math" panose="02040503050406030204" pitchFamily="18" charset="0"/>
                      </a:rPr>
                      <m:t>𝐸</m:t>
                    </m:r>
                  </m:oMath>
                </a14:m>
                <a:r>
                  <a:rPr lang="en-US" sz="2400" dirty="0"/>
                  <a:t>, such </a:t>
                </a:r>
                <a:r>
                  <a:rPr lang="en-US" sz="2400" dirty="0" smtClean="0"/>
                  <a:t>that</a:t>
                </a:r>
              </a:p>
              <a:p>
                <a:pPr marL="0" indent="0" algn="l">
                  <a:buNone/>
                </a:pPr>
                <a14:m>
                  <m:oMath xmlns:m="http://schemas.openxmlformats.org/officeDocument/2006/math">
                    <m:r>
                      <a:rPr lang="en-US" sz="2400" i="1">
                        <a:latin typeface="Cambria Math" panose="02040503050406030204" pitchFamily="18" charset="0"/>
                      </a:rPr>
                      <m:t> </m:t>
                    </m:r>
                    <m:sSub>
                      <m:sSubPr>
                        <m:ctrlPr>
                          <a:rPr lang="en-US" sz="2400" i="1">
                            <a:latin typeface="Cambria Math" panose="02040503050406030204" pitchFamily="18" charset="0"/>
                          </a:rPr>
                        </m:ctrlPr>
                      </m:sSubPr>
                      <m:e>
                        <m:r>
                          <a:rPr lang="en-US" sz="2400" i="1">
                            <a:latin typeface="Cambria Math" panose="02040503050406030204" pitchFamily="18" charset="0"/>
                          </a:rPr>
                          <m:t>𝐶</m:t>
                        </m:r>
                      </m:e>
                      <m:sub>
                        <m:r>
                          <a:rPr lang="en-US" sz="2400" i="1">
                            <a:latin typeface="Cambria Math" panose="02040503050406030204" pitchFamily="18" charset="0"/>
                          </a:rPr>
                          <m:t>𝑤</m:t>
                        </m:r>
                      </m:sub>
                    </m:sSub>
                    <m:d>
                      <m:dPr>
                        <m:ctrlPr>
                          <a:rPr lang="en-US" sz="2400" i="1">
                            <a:latin typeface="Cambria Math" panose="02040503050406030204" pitchFamily="18" charset="0"/>
                          </a:rPr>
                        </m:ctrlPr>
                      </m:dPr>
                      <m:e>
                        <m:r>
                          <a:rPr lang="en-US" sz="2400" i="1">
                            <a:latin typeface="Cambria Math" panose="02040503050406030204" pitchFamily="18" charset="0"/>
                          </a:rPr>
                          <m:t>𝑐</m:t>
                        </m:r>
                      </m:e>
                    </m:d>
                    <m:r>
                      <a:rPr lang="en-US" sz="2400" i="1">
                        <a:latin typeface="Cambria Math" panose="02040503050406030204" pitchFamily="18" charset="0"/>
                      </a:rPr>
                      <m:t>≠</m:t>
                    </m:r>
                    <m:r>
                      <a:rPr lang="en-US" sz="2400" i="1">
                        <a:latin typeface="Cambria Math" panose="02040503050406030204" pitchFamily="18" charset="0"/>
                      </a:rPr>
                      <m:t>0</m:t>
                    </m:r>
                  </m:oMath>
                </a14:m>
                <a:r>
                  <a:rPr lang="en-US" sz="2400" dirty="0" smtClean="0"/>
                  <a:t>. We can alternately color the edges of the cycles, since it is a bipartite graph, lets say in</a:t>
                </a:r>
              </a:p>
              <a:p>
                <a:pPr marL="0" indent="0" algn="l">
                  <a:buNone/>
                </a:pPr>
                <a:r>
                  <a:rPr lang="en-US" sz="2400" dirty="0" smtClean="0"/>
                  <a:t> </a:t>
                </a:r>
                <a:r>
                  <a:rPr lang="en-US" sz="2400" b="1" dirty="0" smtClean="0">
                    <a:solidFill>
                      <a:srgbClr val="FF0000"/>
                    </a:solidFill>
                  </a:rPr>
                  <a:t>RED </a:t>
                </a:r>
                <a:r>
                  <a:rPr lang="en-US" sz="2400" dirty="0" smtClean="0"/>
                  <a:t>and</a:t>
                </a:r>
                <a14:m>
                  <m:oMath xmlns:m="http://schemas.openxmlformats.org/officeDocument/2006/math">
                    <m:r>
                      <a:rPr lang="en-US" sz="2400" b="0" i="0" smtClean="0">
                        <a:solidFill>
                          <a:srgbClr val="2217F5"/>
                        </a:solidFill>
                        <a:latin typeface="Cambria Math" panose="02040503050406030204" pitchFamily="18" charset="0"/>
                      </a:rPr>
                      <m:t> </m:t>
                    </m:r>
                    <m:r>
                      <a:rPr lang="en-US" sz="2400" b="1" i="0">
                        <a:solidFill>
                          <a:srgbClr val="2217F5"/>
                        </a:solidFill>
                        <a:latin typeface="Cambria Math" panose="02040503050406030204" pitchFamily="18" charset="0"/>
                      </a:rPr>
                      <m:t>𝐁𝐋𝐔𝐄</m:t>
                    </m:r>
                  </m:oMath>
                </a14:m>
                <a:r>
                  <a:rPr lang="en-US" sz="2400" dirty="0" smtClean="0"/>
                  <a:t>.</a:t>
                </a:r>
              </a:p>
              <a:p>
                <a:pPr marL="0" indent="0" algn="l">
                  <a:buNone/>
                </a:pPr>
                <a:endParaRPr lang="en-US" sz="2400" dirty="0"/>
              </a:p>
              <a:p>
                <a:pPr marL="0" indent="0">
                  <a:buNone/>
                </a:pPr>
                <a:endParaRPr lang="he-IL"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589212" y="2133600"/>
                <a:ext cx="8915400" cy="4481710"/>
              </a:xfrm>
              <a:blipFill>
                <a:blip r:embed="rId2"/>
                <a:stretch>
                  <a:fillRect l="-1026" t="-1088" r="-547"/>
                </a:stretch>
              </a:blipFill>
            </p:spPr>
            <p:txBody>
              <a:bodyPr/>
              <a:lstStyle/>
              <a:p>
                <a:r>
                  <a:rPr lang="he-IL">
                    <a:noFill/>
                  </a:rPr>
                  <a:t> </a:t>
                </a:r>
              </a:p>
            </p:txBody>
          </p:sp>
        </mc:Fallback>
      </mc:AlternateContent>
      <p:pic>
        <p:nvPicPr>
          <p:cNvPr id="5" name="Picture 4"/>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195442" y="4026983"/>
            <a:ext cx="2476374" cy="2269146"/>
          </a:xfrm>
          <a:prstGeom prst="rect">
            <a:avLst/>
          </a:prstGeom>
        </p:spPr>
      </p:pic>
    </p:spTree>
    <p:extLst>
      <p:ext uri="{BB962C8B-B14F-4D97-AF65-F5344CB8AC3E}">
        <p14:creationId xmlns:p14="http://schemas.microsoft.com/office/powerpoint/2010/main" val="42122366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Lemma 3.2 proof (cont.)</a:t>
            </a:r>
            <a:endParaRPr lang="he-IL"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marL="0" indent="0" algn="l">
                  <a:buNone/>
                </a:pPr>
                <a:r>
                  <a:rPr lang="en-US" sz="2400" dirty="0" smtClean="0"/>
                  <a:t>                              For simplicity we shall denote</a:t>
                </a:r>
              </a:p>
              <a:p>
                <a:pPr marL="0" indent="0" algn="l">
                  <a:buNone/>
                </a:pPr>
                <a:r>
                  <a:rPr lang="en-US" sz="2400" dirty="0"/>
                  <a:t> </a:t>
                </a:r>
                <a:r>
                  <a:rPr lang="en-US" sz="2400" dirty="0" smtClean="0"/>
                  <a:t>                             </a:t>
                </a:r>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𝐸</m:t>
                        </m:r>
                      </m:e>
                      <m:sub>
                        <m:r>
                          <a:rPr lang="en-US" sz="2400" b="0" i="1" smtClean="0">
                            <a:latin typeface="Cambria Math" panose="02040503050406030204" pitchFamily="18" charset="0"/>
                          </a:rPr>
                          <m:t>𝑟𝑒𝑑</m:t>
                        </m:r>
                      </m:sub>
                    </m:sSub>
                    <m:r>
                      <a:rPr lang="en-US" sz="2400" b="0" i="1" smtClean="0">
                        <a:latin typeface="Cambria Math" panose="02040503050406030204" pitchFamily="18" charset="0"/>
                      </a:rPr>
                      <m:t>={</m:t>
                    </m:r>
                    <m:r>
                      <a:rPr lang="en-US" sz="2400" b="0" i="1" smtClean="0">
                        <a:latin typeface="Cambria Math" panose="02040503050406030204" pitchFamily="18" charset="0"/>
                      </a:rPr>
                      <m:t>𝑒</m:t>
                    </m:r>
                    <m:r>
                      <a:rPr lang="en-US" sz="2400" b="0" i="1" smtClean="0">
                        <a:latin typeface="Cambria Math" panose="02040503050406030204" pitchFamily="18" charset="0"/>
                      </a:rPr>
                      <m:t>|</m:t>
                    </m:r>
                    <m:r>
                      <a:rPr lang="en-US" sz="2400" b="0" i="1" smtClean="0">
                        <a:latin typeface="Cambria Math" panose="02040503050406030204" pitchFamily="18" charset="0"/>
                      </a:rPr>
                      <m:t>𝑒</m:t>
                    </m:r>
                    <m:r>
                      <a:rPr lang="en-US" sz="2400" b="0" i="1" smtClean="0">
                        <a:latin typeface="Cambria Math" panose="02040503050406030204" pitchFamily="18" charset="0"/>
                      </a:rPr>
                      <m:t>∈</m:t>
                    </m:r>
                    <m:d>
                      <m:dPr>
                        <m:begChr m:val="{"/>
                        <m:endChr m:val="}"/>
                        <m:ctrlPr>
                          <a:rPr lang="en-US" sz="2400" b="0" i="1" smtClean="0">
                            <a:latin typeface="Cambria Math" panose="02040503050406030204" pitchFamily="18" charset="0"/>
                          </a:rPr>
                        </m:ctrlPr>
                      </m:dPr>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𝑒</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 </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𝑒</m:t>
                            </m:r>
                          </m:e>
                          <m:sub>
                            <m:r>
                              <a:rPr lang="en-US" sz="2400" b="0" i="1" smtClean="0">
                                <a:latin typeface="Cambria Math" panose="02040503050406030204" pitchFamily="18" charset="0"/>
                              </a:rPr>
                              <m:t>𝑑</m:t>
                            </m:r>
                          </m:sub>
                        </m:sSub>
                      </m:e>
                    </m:d>
                    <m:r>
                      <a:rPr lang="en-US" sz="2400" b="0" i="1" smtClean="0">
                        <a:latin typeface="Cambria Math" panose="02040503050406030204" pitchFamily="18" charset="0"/>
                      </a:rPr>
                      <m:t> </m:t>
                    </m:r>
                    <m:r>
                      <a:rPr lang="en-US" sz="2400" b="0" i="1" smtClean="0">
                        <a:latin typeface="Cambria Math" panose="02040503050406030204" pitchFamily="18" charset="0"/>
                      </a:rPr>
                      <m:t>𝑎𝑛𝑑</m:t>
                    </m:r>
                    <m:r>
                      <a:rPr lang="en-US" sz="2400" b="0" i="1" smtClean="0">
                        <a:latin typeface="Cambria Math" panose="02040503050406030204" pitchFamily="18" charset="0"/>
                      </a:rPr>
                      <m:t> </m:t>
                    </m:r>
                    <m:r>
                      <a:rPr lang="en-US" sz="2400" b="0" i="1" smtClean="0">
                        <a:latin typeface="Cambria Math" panose="02040503050406030204" pitchFamily="18" charset="0"/>
                      </a:rPr>
                      <m:t>𝑒</m:t>
                    </m:r>
                    <m:r>
                      <a:rPr lang="en-US" sz="2400" b="0" i="1" smtClean="0">
                        <a:latin typeface="Cambria Math" panose="02040503050406030204" pitchFamily="18" charset="0"/>
                      </a:rPr>
                      <m:t> </m:t>
                    </m:r>
                    <m:r>
                      <a:rPr lang="en-US" sz="2400" b="0" i="1" smtClean="0">
                        <a:latin typeface="Cambria Math" panose="02040503050406030204" pitchFamily="18" charset="0"/>
                      </a:rPr>
                      <m:t>𝑐𝑜𝑙𝑜𝑟𝑒𝑑</m:t>
                    </m:r>
                    <m:r>
                      <a:rPr lang="en-US" sz="2400" b="0" i="1" smtClean="0">
                        <a:latin typeface="Cambria Math" panose="02040503050406030204" pitchFamily="18" charset="0"/>
                      </a:rPr>
                      <m:t> </m:t>
                    </m:r>
                    <m:r>
                      <a:rPr lang="en-US" sz="2400" b="0" i="1" smtClean="0">
                        <a:solidFill>
                          <a:srgbClr val="FF0000"/>
                        </a:solidFill>
                        <a:latin typeface="Cambria Math" panose="02040503050406030204" pitchFamily="18" charset="0"/>
                      </a:rPr>
                      <m:t>𝑅𝐸𝐷</m:t>
                    </m:r>
                    <m:r>
                      <a:rPr lang="en-US" sz="2400" b="0" i="1" smtClean="0">
                        <a:latin typeface="Cambria Math" panose="02040503050406030204" pitchFamily="18" charset="0"/>
                      </a:rPr>
                      <m:t> }</m:t>
                    </m:r>
                  </m:oMath>
                </a14:m>
                <a:endParaRPr lang="en-US" sz="2400" dirty="0" smtClean="0"/>
              </a:p>
              <a:p>
                <a:pPr marL="0" indent="0" algn="l">
                  <a:buNone/>
                </a:pPr>
                <a:r>
                  <a:rPr lang="en-US" sz="2400" dirty="0"/>
                  <a:t> </a:t>
                </a:r>
                <a:r>
                  <a:rPr lang="en-US" sz="2400" dirty="0" smtClean="0"/>
                  <a:t>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𝐸</m:t>
                        </m:r>
                      </m:e>
                      <m:sub>
                        <m:r>
                          <a:rPr lang="en-US" sz="2400" b="0" i="1" smtClean="0">
                            <a:latin typeface="Cambria Math" panose="02040503050406030204" pitchFamily="18" charset="0"/>
                          </a:rPr>
                          <m:t>𝑏𝑙𝑢𝑒</m:t>
                        </m:r>
                      </m:sub>
                    </m:sSub>
                    <m:r>
                      <a:rPr lang="en-US" sz="2400" i="1">
                        <a:latin typeface="Cambria Math" panose="02040503050406030204" pitchFamily="18" charset="0"/>
                      </a:rPr>
                      <m:t>={</m:t>
                    </m:r>
                    <m:r>
                      <a:rPr lang="en-US" sz="2400" i="1">
                        <a:latin typeface="Cambria Math" panose="02040503050406030204" pitchFamily="18" charset="0"/>
                      </a:rPr>
                      <m:t>𝑒</m:t>
                    </m:r>
                    <m:r>
                      <a:rPr lang="en-US" sz="2400" i="1">
                        <a:latin typeface="Cambria Math" panose="02040503050406030204" pitchFamily="18" charset="0"/>
                      </a:rPr>
                      <m:t>|</m:t>
                    </m:r>
                    <m:r>
                      <a:rPr lang="en-US" sz="2400" i="1">
                        <a:latin typeface="Cambria Math" panose="02040503050406030204" pitchFamily="18" charset="0"/>
                      </a:rPr>
                      <m:t>𝑒</m:t>
                    </m:r>
                    <m:r>
                      <a:rPr lang="en-US" sz="2400" i="1">
                        <a:latin typeface="Cambria Math" panose="02040503050406030204" pitchFamily="18" charset="0"/>
                      </a:rPr>
                      <m:t>∈</m:t>
                    </m:r>
                    <m:d>
                      <m:dPr>
                        <m:begChr m:val="{"/>
                        <m:endChr m:val="}"/>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panose="02040503050406030204" pitchFamily="18" charset="0"/>
                              </a:rPr>
                              <m:t>𝑒</m:t>
                            </m:r>
                          </m:e>
                          <m:sub>
                            <m:r>
                              <a:rPr lang="en-US" sz="2400" i="1">
                                <a:latin typeface="Cambria Math" panose="02040503050406030204" pitchFamily="18" charset="0"/>
                              </a:rPr>
                              <m:t>1</m:t>
                            </m:r>
                          </m:sub>
                        </m:sSub>
                        <m:r>
                          <a:rPr lang="en-US" sz="2400" i="1">
                            <a:latin typeface="Cambria Math" panose="02040503050406030204" pitchFamily="18" charset="0"/>
                          </a:rPr>
                          <m:t>,…, </m:t>
                        </m:r>
                        <m:sSub>
                          <m:sSubPr>
                            <m:ctrlPr>
                              <a:rPr lang="en-US" sz="2400" i="1">
                                <a:latin typeface="Cambria Math" panose="02040503050406030204" pitchFamily="18" charset="0"/>
                              </a:rPr>
                            </m:ctrlPr>
                          </m:sSubPr>
                          <m:e>
                            <m:r>
                              <a:rPr lang="en-US" sz="2400" i="1">
                                <a:latin typeface="Cambria Math" panose="02040503050406030204" pitchFamily="18" charset="0"/>
                              </a:rPr>
                              <m:t>𝑒</m:t>
                            </m:r>
                          </m:e>
                          <m:sub>
                            <m:r>
                              <a:rPr lang="en-US" sz="2400" i="1">
                                <a:latin typeface="Cambria Math" panose="02040503050406030204" pitchFamily="18" charset="0"/>
                              </a:rPr>
                              <m:t>𝑑</m:t>
                            </m:r>
                          </m:sub>
                        </m:sSub>
                      </m:e>
                    </m:d>
                    <m:r>
                      <a:rPr lang="en-US" sz="2400" i="1">
                        <a:latin typeface="Cambria Math" panose="02040503050406030204" pitchFamily="18" charset="0"/>
                      </a:rPr>
                      <m:t> </m:t>
                    </m:r>
                    <m:r>
                      <a:rPr lang="en-US" sz="2400" i="1">
                        <a:latin typeface="Cambria Math" panose="02040503050406030204" pitchFamily="18" charset="0"/>
                      </a:rPr>
                      <m:t>𝑎𝑛𝑑</m:t>
                    </m:r>
                    <m:r>
                      <a:rPr lang="en-US" sz="2400" i="1">
                        <a:latin typeface="Cambria Math" panose="02040503050406030204" pitchFamily="18" charset="0"/>
                      </a:rPr>
                      <m:t> </m:t>
                    </m:r>
                    <m:r>
                      <a:rPr lang="en-US" sz="2400" i="1" smtClean="0">
                        <a:latin typeface="Cambria Math" panose="02040503050406030204" pitchFamily="18" charset="0"/>
                      </a:rPr>
                      <m:t>𝑒</m:t>
                    </m:r>
                    <m:r>
                      <a:rPr lang="en-US" sz="2400" b="0" i="1" smtClean="0">
                        <a:latin typeface="Cambria Math" panose="02040503050406030204" pitchFamily="18" charset="0"/>
                      </a:rPr>
                      <m:t> </m:t>
                    </m:r>
                    <m:r>
                      <a:rPr lang="en-US" sz="2400" b="0" i="1" smtClean="0">
                        <a:latin typeface="Cambria Math" panose="02040503050406030204" pitchFamily="18" charset="0"/>
                      </a:rPr>
                      <m:t>𝑐𝑜𝑙𝑜𝑟𝑒𝑑</m:t>
                    </m:r>
                    <m:r>
                      <a:rPr lang="en-US" sz="2400" b="0" i="1" smtClean="0">
                        <a:latin typeface="Cambria Math" panose="02040503050406030204" pitchFamily="18" charset="0"/>
                      </a:rPr>
                      <m:t> </m:t>
                    </m:r>
                    <m:r>
                      <a:rPr lang="en-US" sz="2400" b="0" i="1" smtClean="0">
                        <a:solidFill>
                          <a:srgbClr val="2217F5"/>
                        </a:solidFill>
                        <a:latin typeface="Cambria Math" panose="02040503050406030204" pitchFamily="18" charset="0"/>
                      </a:rPr>
                      <m:t>𝐵𝐿𝑈𝐸</m:t>
                    </m:r>
                    <m:r>
                      <a:rPr lang="en-US" sz="2400" i="1">
                        <a:latin typeface="Cambria Math" panose="02040503050406030204" pitchFamily="18" charset="0"/>
                      </a:rPr>
                      <m:t> }</m:t>
                    </m:r>
                  </m:oMath>
                </a14:m>
                <a:endParaRPr lang="en-US" sz="2400" dirty="0" smtClean="0"/>
              </a:p>
              <a:p>
                <a:pPr marL="0" indent="0" algn="l">
                  <a:buNone/>
                </a:pPr>
                <a:r>
                  <a:rPr lang="en-US" sz="2400" dirty="0"/>
                  <a:t> </a:t>
                </a:r>
                <a:r>
                  <a:rPr lang="en-US" sz="2400" dirty="0" smtClean="0"/>
                  <a:t>                             </a:t>
                </a:r>
                <a:endParaRPr lang="he-IL"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2052" t="-1290" r="-342"/>
                </a:stretch>
              </a:blipFill>
            </p:spPr>
            <p:txBody>
              <a:bodyPr/>
              <a:lstStyle/>
              <a:p>
                <a:r>
                  <a:rPr lang="he-IL">
                    <a:noFill/>
                  </a:rPr>
                  <a:t> </a:t>
                </a:r>
              </a:p>
            </p:txBody>
          </p:sp>
        </mc:Fallback>
      </mc:AlternateContent>
      <p:pic>
        <p:nvPicPr>
          <p:cNvPr id="6" name="Picture 5"/>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589212" y="1905000"/>
            <a:ext cx="2476374" cy="2269146"/>
          </a:xfrm>
          <a:prstGeom prst="rect">
            <a:avLst/>
          </a:prstGeom>
        </p:spPr>
      </p:pic>
    </p:spTree>
    <p:extLst>
      <p:ext uri="{BB962C8B-B14F-4D97-AF65-F5344CB8AC3E}">
        <p14:creationId xmlns:p14="http://schemas.microsoft.com/office/powerpoint/2010/main" val="1804439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Lemma 3.2 proof (cont.)</a:t>
            </a:r>
            <a:endParaRPr lang="he-IL"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marL="0" indent="0" algn="l">
                  <a:buNone/>
                </a:pPr>
                <a:r>
                  <a:rPr lang="en-US" sz="2400" dirty="0" smtClean="0"/>
                  <a:t>                              For simplicity we shall denote</a:t>
                </a:r>
              </a:p>
              <a:p>
                <a:pPr marL="0" indent="0" algn="l">
                  <a:buNone/>
                </a:pPr>
                <a:r>
                  <a:rPr lang="en-US" sz="2400" dirty="0"/>
                  <a:t> </a:t>
                </a:r>
                <a:r>
                  <a:rPr lang="en-US" sz="2400" dirty="0" smtClean="0"/>
                  <a:t>                             </a:t>
                </a:r>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𝐸</m:t>
                        </m:r>
                      </m:e>
                      <m:sub>
                        <m:r>
                          <a:rPr lang="en-US" sz="2400" b="0" i="1" smtClean="0">
                            <a:latin typeface="Cambria Math" panose="02040503050406030204" pitchFamily="18" charset="0"/>
                          </a:rPr>
                          <m:t>𝑟𝑒𝑑</m:t>
                        </m:r>
                      </m:sub>
                    </m:sSub>
                    <m:r>
                      <a:rPr lang="en-US" sz="2400" b="0" i="1" smtClean="0">
                        <a:latin typeface="Cambria Math" panose="02040503050406030204" pitchFamily="18" charset="0"/>
                      </a:rPr>
                      <m:t>={</m:t>
                    </m:r>
                    <m:r>
                      <a:rPr lang="en-US" sz="2400" b="0" i="1" smtClean="0">
                        <a:latin typeface="Cambria Math" panose="02040503050406030204" pitchFamily="18" charset="0"/>
                      </a:rPr>
                      <m:t>𝑒</m:t>
                    </m:r>
                    <m:r>
                      <a:rPr lang="en-US" sz="2400" b="0" i="1" smtClean="0">
                        <a:latin typeface="Cambria Math" panose="02040503050406030204" pitchFamily="18" charset="0"/>
                      </a:rPr>
                      <m:t>|</m:t>
                    </m:r>
                    <m:r>
                      <a:rPr lang="en-US" sz="2400" b="0" i="1" smtClean="0">
                        <a:latin typeface="Cambria Math" panose="02040503050406030204" pitchFamily="18" charset="0"/>
                      </a:rPr>
                      <m:t>𝑒</m:t>
                    </m:r>
                    <m:r>
                      <a:rPr lang="en-US" sz="2400" b="0" i="1" smtClean="0">
                        <a:latin typeface="Cambria Math" panose="02040503050406030204" pitchFamily="18" charset="0"/>
                      </a:rPr>
                      <m:t>∈</m:t>
                    </m:r>
                    <m:d>
                      <m:dPr>
                        <m:begChr m:val="{"/>
                        <m:endChr m:val="}"/>
                        <m:ctrlPr>
                          <a:rPr lang="en-US" sz="2400" b="0" i="1" smtClean="0">
                            <a:latin typeface="Cambria Math" panose="02040503050406030204" pitchFamily="18" charset="0"/>
                          </a:rPr>
                        </m:ctrlPr>
                      </m:dPr>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𝑒</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 </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𝑒</m:t>
                            </m:r>
                          </m:e>
                          <m:sub>
                            <m:r>
                              <a:rPr lang="en-US" sz="2400" b="0" i="1" smtClean="0">
                                <a:latin typeface="Cambria Math" panose="02040503050406030204" pitchFamily="18" charset="0"/>
                              </a:rPr>
                              <m:t>𝑑</m:t>
                            </m:r>
                          </m:sub>
                        </m:sSub>
                      </m:e>
                    </m:d>
                    <m:r>
                      <a:rPr lang="en-US" sz="2400" b="0" i="1" smtClean="0">
                        <a:latin typeface="Cambria Math" panose="02040503050406030204" pitchFamily="18" charset="0"/>
                      </a:rPr>
                      <m:t> </m:t>
                    </m:r>
                    <m:r>
                      <a:rPr lang="en-US" sz="2400" b="0" i="1" smtClean="0">
                        <a:latin typeface="Cambria Math" panose="02040503050406030204" pitchFamily="18" charset="0"/>
                      </a:rPr>
                      <m:t>𝑎𝑛𝑑</m:t>
                    </m:r>
                    <m:r>
                      <a:rPr lang="en-US" sz="2400" b="0" i="1" smtClean="0">
                        <a:latin typeface="Cambria Math" panose="02040503050406030204" pitchFamily="18" charset="0"/>
                      </a:rPr>
                      <m:t> </m:t>
                    </m:r>
                    <m:r>
                      <a:rPr lang="en-US" sz="2400" b="0" i="1" smtClean="0">
                        <a:latin typeface="Cambria Math" panose="02040503050406030204" pitchFamily="18" charset="0"/>
                      </a:rPr>
                      <m:t>𝑒</m:t>
                    </m:r>
                    <m:r>
                      <a:rPr lang="en-US" sz="2400" b="0" i="1" smtClean="0">
                        <a:latin typeface="Cambria Math" panose="02040503050406030204" pitchFamily="18" charset="0"/>
                      </a:rPr>
                      <m:t> </m:t>
                    </m:r>
                    <m:r>
                      <a:rPr lang="en-US" sz="2400" b="0" i="1" smtClean="0">
                        <a:latin typeface="Cambria Math" panose="02040503050406030204" pitchFamily="18" charset="0"/>
                      </a:rPr>
                      <m:t>𝑐𝑜𝑙𝑜𝑟𝑒𝑑</m:t>
                    </m:r>
                    <m:r>
                      <a:rPr lang="en-US" sz="2400" b="0" i="1" smtClean="0">
                        <a:latin typeface="Cambria Math" panose="02040503050406030204" pitchFamily="18" charset="0"/>
                      </a:rPr>
                      <m:t> </m:t>
                    </m:r>
                    <m:r>
                      <a:rPr lang="en-US" sz="2400" b="0" i="1" smtClean="0">
                        <a:solidFill>
                          <a:srgbClr val="FF0000"/>
                        </a:solidFill>
                        <a:latin typeface="Cambria Math" panose="02040503050406030204" pitchFamily="18" charset="0"/>
                      </a:rPr>
                      <m:t>𝑅𝐸𝐷</m:t>
                    </m:r>
                    <m:r>
                      <a:rPr lang="en-US" sz="2400" b="0" i="1" smtClean="0">
                        <a:latin typeface="Cambria Math" panose="02040503050406030204" pitchFamily="18" charset="0"/>
                      </a:rPr>
                      <m:t> }</m:t>
                    </m:r>
                  </m:oMath>
                </a14:m>
                <a:endParaRPr lang="en-US" sz="2400" dirty="0" smtClean="0"/>
              </a:p>
              <a:p>
                <a:pPr marL="0" indent="0" algn="l">
                  <a:buNone/>
                </a:pPr>
                <a:r>
                  <a:rPr lang="en-US" sz="2400" dirty="0"/>
                  <a:t> </a:t>
                </a:r>
                <a:r>
                  <a:rPr lang="en-US" sz="2400" dirty="0" smtClean="0"/>
                  <a:t>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𝐸</m:t>
                        </m:r>
                      </m:e>
                      <m:sub>
                        <m:r>
                          <a:rPr lang="en-US" sz="2400" b="0" i="1" smtClean="0">
                            <a:latin typeface="Cambria Math" panose="02040503050406030204" pitchFamily="18" charset="0"/>
                          </a:rPr>
                          <m:t>𝑏𝑙𝑢𝑒</m:t>
                        </m:r>
                      </m:sub>
                    </m:sSub>
                    <m:r>
                      <a:rPr lang="en-US" sz="2400" i="1">
                        <a:latin typeface="Cambria Math" panose="02040503050406030204" pitchFamily="18" charset="0"/>
                      </a:rPr>
                      <m:t>=</m:t>
                    </m:r>
                    <m:d>
                      <m:dPr>
                        <m:begChr m:val="{"/>
                        <m:endChr m:val="}"/>
                        <m:ctrlPr>
                          <a:rPr lang="en-US" sz="2400" i="1">
                            <a:latin typeface="Cambria Math" panose="02040503050406030204" pitchFamily="18" charset="0"/>
                          </a:rPr>
                        </m:ctrlPr>
                      </m:dPr>
                      <m:e>
                        <m:r>
                          <a:rPr lang="en-US" sz="2400" i="1">
                            <a:latin typeface="Cambria Math" panose="02040503050406030204" pitchFamily="18" charset="0"/>
                          </a:rPr>
                          <m:t>𝑒</m:t>
                        </m:r>
                      </m:e>
                      <m:e>
                        <m:r>
                          <a:rPr lang="en-US" sz="2400" i="1">
                            <a:latin typeface="Cambria Math" panose="02040503050406030204" pitchFamily="18" charset="0"/>
                          </a:rPr>
                          <m:t>𝑒</m:t>
                        </m:r>
                        <m:r>
                          <a:rPr lang="en-US" sz="2400" i="1">
                            <a:latin typeface="Cambria Math" panose="02040503050406030204" pitchFamily="18" charset="0"/>
                          </a:rPr>
                          <m:t>∈</m:t>
                        </m:r>
                        <m:d>
                          <m:dPr>
                            <m:begChr m:val="{"/>
                            <m:endChr m:val="}"/>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panose="02040503050406030204" pitchFamily="18" charset="0"/>
                                  </a:rPr>
                                  <m:t>𝑒</m:t>
                                </m:r>
                              </m:e>
                              <m:sub>
                                <m:r>
                                  <a:rPr lang="en-US" sz="2400" i="1">
                                    <a:latin typeface="Cambria Math" panose="02040503050406030204" pitchFamily="18" charset="0"/>
                                  </a:rPr>
                                  <m:t>1</m:t>
                                </m:r>
                              </m:sub>
                            </m:sSub>
                            <m:r>
                              <a:rPr lang="en-US" sz="2400" i="1">
                                <a:latin typeface="Cambria Math" panose="02040503050406030204" pitchFamily="18" charset="0"/>
                              </a:rPr>
                              <m:t>,…, </m:t>
                            </m:r>
                            <m:sSub>
                              <m:sSubPr>
                                <m:ctrlPr>
                                  <a:rPr lang="en-US" sz="2400" i="1">
                                    <a:latin typeface="Cambria Math" panose="02040503050406030204" pitchFamily="18" charset="0"/>
                                  </a:rPr>
                                </m:ctrlPr>
                              </m:sSubPr>
                              <m:e>
                                <m:r>
                                  <a:rPr lang="en-US" sz="2400" i="1">
                                    <a:latin typeface="Cambria Math" panose="02040503050406030204" pitchFamily="18" charset="0"/>
                                  </a:rPr>
                                  <m:t>𝑒</m:t>
                                </m:r>
                              </m:e>
                              <m:sub>
                                <m:r>
                                  <a:rPr lang="en-US" sz="2400" i="1">
                                    <a:latin typeface="Cambria Math" panose="02040503050406030204" pitchFamily="18" charset="0"/>
                                  </a:rPr>
                                  <m:t>𝑑</m:t>
                                </m:r>
                              </m:sub>
                            </m:sSub>
                          </m:e>
                        </m:d>
                        <m:r>
                          <a:rPr lang="en-US" sz="2400" i="1">
                            <a:latin typeface="Cambria Math" panose="02040503050406030204" pitchFamily="18" charset="0"/>
                          </a:rPr>
                          <m:t> </m:t>
                        </m:r>
                        <m:r>
                          <a:rPr lang="en-US" sz="2400" i="1">
                            <a:latin typeface="Cambria Math" panose="02040503050406030204" pitchFamily="18" charset="0"/>
                          </a:rPr>
                          <m:t>𝑎𝑛𝑑</m:t>
                        </m:r>
                        <m:r>
                          <a:rPr lang="en-US" sz="2400" i="1">
                            <a:latin typeface="Cambria Math" panose="02040503050406030204" pitchFamily="18" charset="0"/>
                          </a:rPr>
                          <m:t> </m:t>
                        </m:r>
                        <m:r>
                          <a:rPr lang="en-US" sz="2400" i="1" smtClean="0">
                            <a:latin typeface="Cambria Math" panose="02040503050406030204" pitchFamily="18" charset="0"/>
                          </a:rPr>
                          <m:t>𝑒</m:t>
                        </m:r>
                        <m:r>
                          <a:rPr lang="en-US" sz="2400" b="0" i="1" smtClean="0">
                            <a:latin typeface="Cambria Math" panose="02040503050406030204" pitchFamily="18" charset="0"/>
                          </a:rPr>
                          <m:t> </m:t>
                        </m:r>
                        <m:r>
                          <a:rPr lang="en-US" sz="2400" b="0" i="1" smtClean="0">
                            <a:latin typeface="Cambria Math" panose="02040503050406030204" pitchFamily="18" charset="0"/>
                          </a:rPr>
                          <m:t>𝑐𝑜𝑙𝑜𝑟𝑒𝑑</m:t>
                        </m:r>
                        <m:r>
                          <a:rPr lang="en-US" sz="2400" b="0" i="1" smtClean="0">
                            <a:latin typeface="Cambria Math" panose="02040503050406030204" pitchFamily="18" charset="0"/>
                          </a:rPr>
                          <m:t> </m:t>
                        </m:r>
                        <m:r>
                          <a:rPr lang="en-US" sz="2400" b="0" i="1" smtClean="0">
                            <a:solidFill>
                              <a:srgbClr val="2217F5"/>
                            </a:solidFill>
                            <a:latin typeface="Cambria Math" panose="02040503050406030204" pitchFamily="18" charset="0"/>
                          </a:rPr>
                          <m:t>𝐵𝐿𝑈𝐸</m:t>
                        </m:r>
                        <m:r>
                          <a:rPr lang="en-US" sz="2400" i="1">
                            <a:latin typeface="Cambria Math" panose="02040503050406030204" pitchFamily="18" charset="0"/>
                          </a:rPr>
                          <m:t> </m:t>
                        </m:r>
                      </m:e>
                    </m:d>
                  </m:oMath>
                </a14:m>
                <a:endParaRPr lang="en-US" sz="2400" dirty="0" smtClean="0"/>
              </a:p>
              <a:p>
                <a:pPr marL="0" indent="0" algn="l">
                  <a:buNone/>
                </a:pPr>
                <a:r>
                  <a:rPr lang="en-US" sz="2400" dirty="0" smtClean="0"/>
                  <a:t>                               </a:t>
                </a:r>
              </a:p>
              <a:p>
                <a:pPr marL="0" indent="0" algn="l">
                  <a:buNone/>
                </a:pPr>
                <a:r>
                  <a:rPr lang="en-US" sz="2400" dirty="0"/>
                  <a:t> </a:t>
                </a:r>
                <a:r>
                  <a:rPr lang="en-US" sz="2400" dirty="0" smtClean="0"/>
                  <a:t>                              </a:t>
                </a:r>
                <a:endParaRPr lang="en-US" sz="2400" dirty="0"/>
              </a:p>
              <a:p>
                <a:pPr marL="0" indent="0" algn="l">
                  <a:buNone/>
                </a:pPr>
                <a:r>
                  <a:rPr lang="en-US" sz="2400" dirty="0" smtClean="0"/>
                  <a:t>Since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𝐶</m:t>
                        </m:r>
                      </m:e>
                      <m:sub>
                        <m:r>
                          <a:rPr lang="en-US" sz="2400" i="1">
                            <a:latin typeface="Cambria Math" panose="02040503050406030204" pitchFamily="18" charset="0"/>
                          </a:rPr>
                          <m:t>𝑤</m:t>
                        </m:r>
                      </m:sub>
                    </m:sSub>
                    <m:d>
                      <m:dPr>
                        <m:ctrlPr>
                          <a:rPr lang="en-US" sz="2400" i="1">
                            <a:latin typeface="Cambria Math" panose="02040503050406030204" pitchFamily="18" charset="0"/>
                          </a:rPr>
                        </m:ctrlPr>
                      </m:dPr>
                      <m:e>
                        <m:r>
                          <a:rPr lang="en-US" sz="2400" i="1">
                            <a:latin typeface="Cambria Math" panose="02040503050406030204" pitchFamily="18" charset="0"/>
                          </a:rPr>
                          <m:t>𝑐</m:t>
                        </m:r>
                      </m:e>
                    </m:d>
                    <m:r>
                      <a:rPr lang="en-US" sz="2400" i="1">
                        <a:latin typeface="Cambria Math" panose="02040503050406030204" pitchFamily="18" charset="0"/>
                      </a:rPr>
                      <m:t>≠</m:t>
                    </m:r>
                    <m:r>
                      <a:rPr lang="en-US" sz="2400" i="1">
                        <a:latin typeface="Cambria Math" panose="02040503050406030204" pitchFamily="18" charset="0"/>
                      </a:rPr>
                      <m:t>0</m:t>
                    </m:r>
                  </m:oMath>
                </a14:m>
                <a:r>
                  <a:rPr lang="en-US" sz="2400" dirty="0"/>
                  <a:t>, W.L.O.G we can assume that </a:t>
                </a:r>
                <a14:m>
                  <m:oMath xmlns:m="http://schemas.openxmlformats.org/officeDocument/2006/math">
                    <m:r>
                      <a:rPr lang="en-US" sz="2400" i="1">
                        <a:solidFill>
                          <a:srgbClr val="2217F5"/>
                        </a:solidFill>
                        <a:latin typeface="Cambria Math" panose="02040503050406030204" pitchFamily="18" charset="0"/>
                      </a:rPr>
                      <m:t>𝐵𝐿𝑈𝐸</m:t>
                    </m:r>
                    <m:r>
                      <a:rPr lang="en-US" sz="2400" b="0" i="1" smtClean="0">
                        <a:solidFill>
                          <a:srgbClr val="2217F5"/>
                        </a:solidFill>
                        <a:latin typeface="Cambria Math" panose="02040503050406030204" pitchFamily="18" charset="0"/>
                      </a:rPr>
                      <m:t> </m:t>
                    </m:r>
                    <m:r>
                      <a:rPr lang="en-US" sz="2400" i="1">
                        <a:latin typeface="Cambria Math" panose="02040503050406030204" pitchFamily="18" charset="0"/>
                      </a:rPr>
                      <m:t>𝑜𝑢𝑡𝑤𝑒𝑖𝑔</m:t>
                    </m:r>
                    <m:r>
                      <a:rPr lang="en-US" sz="2400" i="1">
                        <a:latin typeface="Cambria Math" panose="02040503050406030204" pitchFamily="18" charset="0"/>
                      </a:rPr>
                      <m:t>h</m:t>
                    </m:r>
                    <m:r>
                      <a:rPr lang="en-US" sz="2400" i="1">
                        <a:latin typeface="Cambria Math" panose="02040503050406030204" pitchFamily="18" charset="0"/>
                      </a:rPr>
                      <m:t>𝑡𝑠</m:t>
                    </m:r>
                    <m:r>
                      <a:rPr lang="en-US" sz="2400" b="0" i="1" smtClean="0">
                        <a:latin typeface="Cambria Math" panose="02040503050406030204" pitchFamily="18" charset="0"/>
                      </a:rPr>
                      <m:t> </m:t>
                    </m:r>
                    <m:r>
                      <a:rPr lang="en-US" sz="2400" i="1">
                        <a:solidFill>
                          <a:srgbClr val="FF0000"/>
                        </a:solidFill>
                        <a:latin typeface="Cambria Math" panose="02040503050406030204" pitchFamily="18" charset="0"/>
                      </a:rPr>
                      <m:t>𝑅𝐸𝐷</m:t>
                    </m:r>
                    <m:r>
                      <a:rPr lang="en-US" sz="2400" b="0" i="1" smtClean="0">
                        <a:solidFill>
                          <a:srgbClr val="FF0000"/>
                        </a:solidFill>
                        <a:latin typeface="Cambria Math" panose="02040503050406030204" pitchFamily="18" charset="0"/>
                      </a:rPr>
                      <m:t> </m:t>
                    </m:r>
                    <m:r>
                      <a:rPr lang="en-US" sz="2400" i="1">
                        <a:latin typeface="Cambria Math" panose="02040503050406030204" pitchFamily="18" charset="0"/>
                      </a:rPr>
                      <m:t>𝑜𝑛</m:t>
                    </m:r>
                    <m:r>
                      <a:rPr lang="en-US" sz="2400" i="1">
                        <a:latin typeface="Cambria Math" panose="02040503050406030204" pitchFamily="18" charset="0"/>
                      </a:rPr>
                      <m:t> </m:t>
                    </m:r>
                    <m:r>
                      <a:rPr lang="en-US" sz="2400" i="1">
                        <a:latin typeface="Cambria Math" panose="02040503050406030204" pitchFamily="18" charset="0"/>
                      </a:rPr>
                      <m:t>𝑡</m:t>
                    </m:r>
                    <m:r>
                      <a:rPr lang="en-US" sz="2400" i="1">
                        <a:latin typeface="Cambria Math" panose="02040503050406030204" pitchFamily="18" charset="0"/>
                      </a:rPr>
                      <m:t>h</m:t>
                    </m:r>
                    <m:r>
                      <a:rPr lang="en-US" sz="2400" i="1">
                        <a:latin typeface="Cambria Math" panose="02040503050406030204" pitchFamily="18" charset="0"/>
                      </a:rPr>
                      <m:t>𝑒</m:t>
                    </m:r>
                    <m:r>
                      <a:rPr lang="en-US" sz="2400" i="1">
                        <a:latin typeface="Cambria Math" panose="02040503050406030204" pitchFamily="18" charset="0"/>
                      </a:rPr>
                      <m:t> </m:t>
                    </m:r>
                    <m:r>
                      <a:rPr lang="en-US" sz="2400" i="1">
                        <a:latin typeface="Cambria Math" panose="02040503050406030204" pitchFamily="18" charset="0"/>
                      </a:rPr>
                      <m:t>𝑐𝑦𝑐𝑙𝑒</m:t>
                    </m:r>
                    <m:r>
                      <a:rPr lang="en-US" sz="2400" i="1">
                        <a:latin typeface="Cambria Math" panose="02040503050406030204" pitchFamily="18" charset="0"/>
                      </a:rPr>
                      <m:t> </m:t>
                    </m:r>
                    <m:r>
                      <a:rPr lang="en-US" sz="2400" i="1">
                        <a:latin typeface="Cambria Math" panose="02040503050406030204" pitchFamily="18" charset="0"/>
                      </a:rPr>
                      <m:t>𝑐</m:t>
                    </m:r>
                    <m:r>
                      <a:rPr lang="en-US" sz="2400" i="1">
                        <a:latin typeface="Cambria Math" panose="02040503050406030204" pitchFamily="18" charset="0"/>
                      </a:rPr>
                      <m:t> </m:t>
                    </m:r>
                    <m:r>
                      <a:rPr lang="en-US" sz="2400" i="1">
                        <a:latin typeface="Cambria Math" panose="02040503050406030204" pitchFamily="18" charset="0"/>
                      </a:rPr>
                      <m:t>𝑖𝑛</m:t>
                    </m:r>
                    <m:r>
                      <a:rPr lang="en-US" sz="2400" i="1">
                        <a:latin typeface="Cambria Math" panose="02040503050406030204" pitchFamily="18" charset="0"/>
                      </a:rPr>
                      <m:t> </m:t>
                    </m:r>
                    <m:sSub>
                      <m:sSubPr>
                        <m:ctrlPr>
                          <a:rPr lang="en-US" sz="2400" i="1">
                            <a:latin typeface="Cambria Math" panose="02040503050406030204" pitchFamily="18" charset="0"/>
                          </a:rPr>
                        </m:ctrlPr>
                      </m:sSubPr>
                      <m:e>
                        <m:r>
                          <a:rPr lang="en-US" sz="2400" i="1">
                            <a:latin typeface="Cambria Math" panose="02040503050406030204" pitchFamily="18" charset="0"/>
                          </a:rPr>
                          <m:t>𝐺</m:t>
                        </m:r>
                      </m:e>
                      <m:sub>
                        <m:r>
                          <a:rPr lang="en-US" sz="2400" i="1">
                            <a:latin typeface="Cambria Math" panose="02040503050406030204" pitchFamily="18" charset="0"/>
                          </a:rPr>
                          <m:t>1</m:t>
                        </m:r>
                      </m:sub>
                    </m:sSub>
                  </m:oMath>
                </a14:m>
                <a:r>
                  <a:rPr lang="en-US" sz="2400" dirty="0"/>
                  <a:t>, Since we assumed  the circulation is non zero</a:t>
                </a:r>
                <a:r>
                  <a:rPr lang="en-US" sz="2400" dirty="0" smtClean="0"/>
                  <a:t>. </a:t>
                </a:r>
                <a14:m>
                  <m:oMath xmlns:m="http://schemas.openxmlformats.org/officeDocument/2006/math">
                    <m:r>
                      <a:rPr lang="en-US" sz="2400" b="0" i="1" smtClean="0">
                        <a:latin typeface="Cambria Math" panose="02040503050406030204" pitchFamily="18" charset="0"/>
                      </a:rPr>
                      <m:t>𝑤</m:t>
                    </m:r>
                    <m:r>
                      <a:rPr lang="en-US" sz="2400" b="0" i="1" smtClean="0">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𝐸</m:t>
                        </m:r>
                      </m:e>
                      <m:sub>
                        <m:r>
                          <a:rPr lang="en-US" sz="2400" b="0" i="1" smtClean="0">
                            <a:latin typeface="Cambria Math" panose="02040503050406030204" pitchFamily="18" charset="0"/>
                          </a:rPr>
                          <m:t>𝑏𝑙𝑢𝑒</m:t>
                        </m:r>
                      </m:sub>
                    </m:sSub>
                    <m:r>
                      <a:rPr lang="en-US" sz="2400" b="0" i="0" smtClean="0">
                        <a:latin typeface="Cambria Math" panose="02040503050406030204" pitchFamily="18" charset="0"/>
                      </a:rPr>
                      <m:t>)</m:t>
                    </m:r>
                    <m:r>
                      <m:rPr>
                        <m:nor/>
                      </m:rPr>
                      <a:rPr lang="en-US" sz="2400" dirty="0"/>
                      <m:t>&gt;</m:t>
                    </m:r>
                    <m:r>
                      <a:rPr lang="en-US" sz="2400" dirty="0">
                        <a:latin typeface="Cambria Math" panose="02040503050406030204" pitchFamily="18" charset="0"/>
                      </a:rPr>
                      <m:t> </m:t>
                    </m:r>
                    <m:r>
                      <a:rPr lang="en-US" sz="2400" i="1" dirty="0">
                        <a:latin typeface="Cambria Math" panose="02040503050406030204" pitchFamily="18" charset="0"/>
                      </a:rPr>
                      <m:t>𝑤</m:t>
                    </m:r>
                    <m:r>
                      <a:rPr lang="en-US" sz="2400" i="1" dirty="0">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𝐸</m:t>
                        </m:r>
                      </m:e>
                      <m:sub>
                        <m:r>
                          <a:rPr lang="en-US" sz="2400" b="0" i="1" smtClean="0">
                            <a:latin typeface="Cambria Math" panose="02040503050406030204" pitchFamily="18" charset="0"/>
                          </a:rPr>
                          <m:t>𝑟𝑒𝑑</m:t>
                        </m:r>
                      </m:sub>
                    </m:sSub>
                    <m:r>
                      <a:rPr lang="en-US" sz="2400">
                        <a:latin typeface="Cambria Math" panose="02040503050406030204" pitchFamily="18" charset="0"/>
                      </a:rPr>
                      <m:t>)</m:t>
                    </m:r>
                  </m:oMath>
                </a14:m>
                <a:endParaRPr lang="he-IL" sz="2400" dirty="0"/>
              </a:p>
              <a:p>
                <a:pPr marL="0" indent="0" algn="l">
                  <a:buNone/>
                </a:pPr>
                <a:endParaRPr lang="he-IL"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2052" t="-1290" r="-1642" b="-13226"/>
                </a:stretch>
              </a:blipFill>
            </p:spPr>
            <p:txBody>
              <a:bodyPr/>
              <a:lstStyle/>
              <a:p>
                <a:r>
                  <a:rPr lang="en-US">
                    <a:noFill/>
                  </a:rPr>
                  <a:t> </a:t>
                </a:r>
              </a:p>
            </p:txBody>
          </p:sp>
        </mc:Fallback>
      </mc:AlternateContent>
      <p:pic>
        <p:nvPicPr>
          <p:cNvPr id="6" name="Picture 5"/>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589212" y="1905000"/>
            <a:ext cx="2476374" cy="2269146"/>
          </a:xfrm>
          <a:prstGeom prst="rect">
            <a:avLst/>
          </a:prstGeom>
        </p:spPr>
      </p:pic>
    </p:spTree>
    <p:extLst>
      <p:ext uri="{BB962C8B-B14F-4D97-AF65-F5344CB8AC3E}">
        <p14:creationId xmlns:p14="http://schemas.microsoft.com/office/powerpoint/2010/main" val="3198258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סימן ''אסור'' 11"/>
          <p:cNvSpPr/>
          <p:nvPr/>
        </p:nvSpPr>
        <p:spPr>
          <a:xfrm>
            <a:off x="598112" y="2736314"/>
            <a:ext cx="2102600" cy="1664772"/>
          </a:xfrm>
          <a:prstGeom prst="noSmoking">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chemeClr val="tx1"/>
              </a:solidFill>
            </a:endParaRPr>
          </a:p>
        </p:txBody>
      </p:sp>
      <p:sp>
        <p:nvSpPr>
          <p:cNvPr id="2" name="כותרת 1"/>
          <p:cNvSpPr>
            <a:spLocks noGrp="1"/>
          </p:cNvSpPr>
          <p:nvPr>
            <p:ph type="title"/>
          </p:nvPr>
        </p:nvSpPr>
        <p:spPr/>
        <p:txBody>
          <a:bodyPr/>
          <a:lstStyle/>
          <a:p>
            <a:r>
              <a:rPr lang="en-US" dirty="0" smtClean="0"/>
              <a:t>RNC algorithm for Search-PM </a:t>
            </a:r>
            <a:br>
              <a:rPr lang="en-US" dirty="0" smtClean="0"/>
            </a:br>
            <a:r>
              <a:rPr lang="en-US" sz="2800" dirty="0"/>
              <a:t>(</a:t>
            </a:r>
            <a:r>
              <a:rPr lang="en-US" sz="2800" dirty="0" err="1"/>
              <a:t>Mulmuley</a:t>
            </a:r>
            <a:r>
              <a:rPr lang="en-US" sz="2800" dirty="0"/>
              <a:t>, </a:t>
            </a:r>
            <a:r>
              <a:rPr lang="en-US" sz="2800" dirty="0" err="1"/>
              <a:t>Vazirani</a:t>
            </a:r>
            <a:r>
              <a:rPr lang="en-US" sz="2800" dirty="0"/>
              <a:t> &amp; </a:t>
            </a:r>
            <a:r>
              <a:rPr lang="en-US" sz="2800" dirty="0" err="1"/>
              <a:t>Vazirani</a:t>
            </a:r>
            <a:r>
              <a:rPr lang="en-US" sz="2800" dirty="0"/>
              <a:t>)</a:t>
            </a:r>
            <a:endParaRPr lang="he-IL" dirty="0"/>
          </a:p>
        </p:txBody>
      </p:sp>
      <p:sp>
        <p:nvSpPr>
          <p:cNvPr id="3" name="מציין מיקום תוכן 2"/>
          <p:cNvSpPr>
            <a:spLocks noGrp="1"/>
          </p:cNvSpPr>
          <p:nvPr>
            <p:ph idx="1"/>
          </p:nvPr>
        </p:nvSpPr>
        <p:spPr/>
        <p:txBody>
          <a:bodyPr/>
          <a:lstStyle/>
          <a:p>
            <a:pPr marL="0" indent="0" algn="l" rtl="0">
              <a:buNone/>
            </a:pPr>
            <a:r>
              <a:rPr lang="en-US" dirty="0" smtClean="0"/>
              <a:t>First, a reminder:</a:t>
            </a:r>
          </a:p>
          <a:p>
            <a:pPr algn="l" rtl="0">
              <a:buFont typeface="Wingdings" panose="05000000000000000000" pitchFamily="2" charset="2"/>
              <a:buChar char="Ø"/>
            </a:pPr>
            <a:r>
              <a:rPr lang="en-US" i="1" dirty="0" smtClean="0"/>
              <a:t>A graph G is called bipartite if there exists a partition V = L U R of the vertices, such that all edges are between vertices of L and R.</a:t>
            </a:r>
          </a:p>
          <a:p>
            <a:pPr algn="l" rtl="0">
              <a:buFont typeface="Wingdings" panose="05000000000000000000" pitchFamily="2" charset="2"/>
              <a:buChar char="Ø"/>
            </a:pPr>
            <a:r>
              <a:rPr lang="en-US" i="1" dirty="0" smtClean="0"/>
              <a:t>In graph G(V,E), a matching M is a subset of edges with no two edges sharing an endpoint.</a:t>
            </a:r>
          </a:p>
          <a:p>
            <a:pPr marL="0" indent="0" algn="l" rtl="0">
              <a:buNone/>
            </a:pPr>
            <a:endParaRPr lang="en-US" i="1" dirty="0" smtClean="0"/>
          </a:p>
        </p:txBody>
      </p:sp>
      <p:sp>
        <p:nvSpPr>
          <p:cNvPr id="4" name="אליפסה 3"/>
          <p:cNvSpPr/>
          <p:nvPr/>
        </p:nvSpPr>
        <p:spPr>
          <a:xfrm>
            <a:off x="1117600" y="32258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 name="אליפסה 4"/>
          <p:cNvSpPr/>
          <p:nvPr/>
        </p:nvSpPr>
        <p:spPr>
          <a:xfrm>
            <a:off x="1129506" y="36830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 name="אליפסה 5"/>
          <p:cNvSpPr/>
          <p:nvPr/>
        </p:nvSpPr>
        <p:spPr>
          <a:xfrm>
            <a:off x="1955800" y="34544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cxnSp>
        <p:nvCxnSpPr>
          <p:cNvPr id="8" name="מחבר ישר 7"/>
          <p:cNvCxnSpPr>
            <a:stCxn id="4" idx="6"/>
            <a:endCxn id="6" idx="2"/>
          </p:cNvCxnSpPr>
          <p:nvPr/>
        </p:nvCxnSpPr>
        <p:spPr>
          <a:xfrm>
            <a:off x="1346200" y="3340100"/>
            <a:ext cx="6096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מחבר ישר 8"/>
          <p:cNvCxnSpPr>
            <a:stCxn id="5" idx="6"/>
            <a:endCxn id="6" idx="2"/>
          </p:cNvCxnSpPr>
          <p:nvPr/>
        </p:nvCxnSpPr>
        <p:spPr>
          <a:xfrm flipV="1">
            <a:off x="1358106" y="3568700"/>
            <a:ext cx="597694" cy="2286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73157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Lemma 3.2 proof (cont.)</a:t>
            </a:r>
            <a:endParaRPr lang="he-IL"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589212" y="2133600"/>
                <a:ext cx="8915400" cy="4376928"/>
              </a:xfrm>
            </p:spPr>
            <p:txBody>
              <a:bodyPr>
                <a:normAutofit/>
              </a:bodyPr>
              <a:lstStyle/>
              <a:p>
                <a:pPr marL="0" indent="0" algn="l">
                  <a:buNone/>
                </a:pPr>
                <a:r>
                  <a:rPr lang="en-US" dirty="0" smtClean="0"/>
                  <a:t>Now, we define the following vector, </a:t>
                </a:r>
                <a14:m>
                  <m:oMath xmlns:m="http://schemas.openxmlformats.org/officeDocument/2006/math">
                    <m:r>
                      <a:rPr lang="en-US" b="1" i="1">
                        <a:latin typeface="Cambria Math" panose="02040503050406030204" pitchFamily="18" charset="0"/>
                      </a:rPr>
                      <m:t>𝒚</m:t>
                    </m:r>
                    <m:r>
                      <a:rPr lang="en-US" b="1" i="1" smtClean="0">
                        <a:latin typeface="Cambria Math" panose="02040503050406030204" pitchFamily="18" charset="0"/>
                      </a:rPr>
                      <m:t>∈</m:t>
                    </m:r>
                    <m:sSup>
                      <m:sSupPr>
                        <m:ctrlPr>
                          <a:rPr lang="en-US" b="1" i="1" smtClean="0">
                            <a:latin typeface="Cambria Math" panose="02040503050406030204" pitchFamily="18" charset="0"/>
                          </a:rPr>
                        </m:ctrlPr>
                      </m:sSupPr>
                      <m:e>
                        <m:r>
                          <a:rPr lang="en-US" b="1" i="1" smtClean="0">
                            <a:latin typeface="Cambria Math" panose="02040503050406030204" pitchFamily="18" charset="0"/>
                          </a:rPr>
                          <m:t>𝑹</m:t>
                        </m:r>
                      </m:e>
                      <m:sup>
                        <m:d>
                          <m:dPr>
                            <m:begChr m:val="|"/>
                            <m:endChr m:val="|"/>
                            <m:ctrlPr>
                              <a:rPr lang="en-US" b="1" i="1" smtClean="0">
                                <a:latin typeface="Cambria Math" panose="02040503050406030204" pitchFamily="18" charset="0"/>
                              </a:rPr>
                            </m:ctrlPr>
                          </m:dPr>
                          <m:e>
                            <m:r>
                              <a:rPr lang="en-US" b="1" i="1" smtClean="0">
                                <a:latin typeface="Cambria Math" panose="02040503050406030204" pitchFamily="18" charset="0"/>
                              </a:rPr>
                              <m:t>𝑬</m:t>
                            </m:r>
                          </m:e>
                        </m:d>
                      </m:sup>
                    </m:sSup>
                    <m:r>
                      <a:rPr lang="en-US" i="1">
                        <a:latin typeface="Cambria Math" panose="02040503050406030204" pitchFamily="18" charset="0"/>
                      </a:rPr>
                      <m:t> </m:t>
                    </m:r>
                  </m:oMath>
                </a14:m>
                <a:r>
                  <a:rPr lang="en-US" dirty="0" smtClean="0"/>
                  <a:t>:</a:t>
                </a:r>
              </a:p>
              <a:p>
                <a:pPr marL="0" indent="0" algn="l">
                  <a:buNone/>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𝑒</m:t>
                          </m:r>
                        </m:sub>
                      </m:sSub>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eqArr>
                            <m:eqArrPr>
                              <m:ctrlPr>
                                <a:rPr lang="en-US" b="0" i="1" smtClean="0">
                                  <a:latin typeface="Cambria Math" panose="02040503050406030204" pitchFamily="18" charset="0"/>
                                </a:rPr>
                              </m:ctrlPr>
                            </m:eqArrPr>
                            <m:e>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𝑥</m:t>
                                  </m:r>
                                </m:e>
                                <m:sub>
                                  <m:r>
                                    <a:rPr lang="en-US" b="0" i="1" smtClean="0">
                                      <a:latin typeface="Cambria Math" panose="02040503050406030204" pitchFamily="18" charset="0"/>
                                    </a:rPr>
                                    <m:t>𝑒</m:t>
                                  </m:r>
                                </m:sub>
                                <m:sup>
                                  <m:r>
                                    <a:rPr lang="en-US" b="0" i="1" smtClean="0">
                                      <a:latin typeface="Cambria Math" panose="02040503050406030204" pitchFamily="18" charset="0"/>
                                    </a:rPr>
                                    <m:t>𝑎𝑣𝑔</m:t>
                                  </m:r>
                                </m:sup>
                              </m:sSubSup>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𝑡</m:t>
                                  </m:r>
                                </m:den>
                              </m:f>
                              <m:r>
                                <a:rPr lang="en-US" b="0" i="1" smtClean="0">
                                  <a:latin typeface="Cambria Math" panose="02040503050406030204" pitchFamily="18" charset="0"/>
                                </a:rPr>
                                <m:t>          </m:t>
                              </m:r>
                              <m:r>
                                <a:rPr lang="en-US" b="0" i="1" smtClean="0">
                                  <a:latin typeface="Cambria Math" panose="02040503050406030204" pitchFamily="18" charset="0"/>
                                </a:rPr>
                                <m:t>𝑒</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𝐸</m:t>
                                  </m:r>
                                </m:e>
                                <m:sub>
                                  <m:r>
                                    <a:rPr lang="en-US" b="0" i="1" smtClean="0">
                                      <a:latin typeface="Cambria Math" panose="02040503050406030204" pitchFamily="18" charset="0"/>
                                    </a:rPr>
                                    <m:t>𝑟𝑒𝑑</m:t>
                                  </m:r>
                                </m:sub>
                              </m:sSub>
                            </m:e>
                            <m:e>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𝑥</m:t>
                                  </m:r>
                                </m:e>
                                <m:sub>
                                  <m:r>
                                    <a:rPr lang="en-US" b="0" i="1" smtClean="0">
                                      <a:latin typeface="Cambria Math" panose="02040503050406030204" pitchFamily="18" charset="0"/>
                                    </a:rPr>
                                    <m:t>𝑒</m:t>
                                  </m:r>
                                </m:sub>
                                <m:sup>
                                  <m:r>
                                    <a:rPr lang="en-US" b="0" i="1" smtClean="0">
                                      <a:latin typeface="Cambria Math" panose="02040503050406030204" pitchFamily="18" charset="0"/>
                                    </a:rPr>
                                    <m:t>𝑎𝑣𝑔</m:t>
                                  </m:r>
                                </m:sup>
                              </m:sSubSup>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𝑡</m:t>
                                  </m:r>
                                </m:den>
                              </m:f>
                              <m:r>
                                <a:rPr lang="en-US" b="0" i="1" smtClean="0">
                                  <a:latin typeface="Cambria Math" panose="02040503050406030204" pitchFamily="18" charset="0"/>
                                </a:rPr>
                                <m:t>        </m:t>
                              </m:r>
                              <m:r>
                                <a:rPr lang="en-US" b="0" i="1" smtClean="0">
                                  <a:latin typeface="Cambria Math" panose="02040503050406030204" pitchFamily="18" charset="0"/>
                                </a:rPr>
                                <m:t>𝑒</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𝐸</m:t>
                                  </m:r>
                                </m:e>
                                <m:sub>
                                  <m:r>
                                    <a:rPr lang="en-US" b="0" i="1" smtClean="0">
                                      <a:latin typeface="Cambria Math" panose="02040503050406030204" pitchFamily="18" charset="0"/>
                                    </a:rPr>
                                    <m:t>𝑏𝑙𝑢𝑒</m:t>
                                  </m:r>
                                </m:sub>
                              </m:sSub>
                              <m:r>
                                <a:rPr lang="en-US" b="0" i="1" smtClean="0">
                                  <a:latin typeface="Cambria Math" panose="02040503050406030204" pitchFamily="18" charset="0"/>
                                </a:rPr>
                                <m:t> </m:t>
                              </m:r>
                            </m:e>
                            <m:e>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𝑥</m:t>
                                  </m:r>
                                </m:e>
                                <m:sub>
                                  <m:r>
                                    <a:rPr lang="en-US" b="0" i="1" smtClean="0">
                                      <a:latin typeface="Cambria Math" panose="02040503050406030204" pitchFamily="18" charset="0"/>
                                    </a:rPr>
                                    <m:t>𝑒</m:t>
                                  </m:r>
                                </m:sub>
                                <m:sup>
                                  <m:r>
                                    <a:rPr lang="en-US" b="0" i="1" smtClean="0">
                                      <a:latin typeface="Cambria Math" panose="02040503050406030204" pitchFamily="18" charset="0"/>
                                    </a:rPr>
                                    <m:t>𝑎𝑣𝑔</m:t>
                                  </m:r>
                                </m:sup>
                              </m:sSubSup>
                              <m:r>
                                <a:rPr lang="en-US" b="0" i="1" smtClean="0">
                                  <a:latin typeface="Cambria Math" panose="02040503050406030204" pitchFamily="18" charset="0"/>
                                </a:rPr>
                                <m:t>                       </m:t>
                              </m:r>
                              <m:r>
                                <a:rPr lang="en-US" b="0" i="1" smtClean="0">
                                  <a:latin typeface="Cambria Math" panose="02040503050406030204" pitchFamily="18" charset="0"/>
                                </a:rPr>
                                <m:t>𝑒𝑙𝑠𝑒</m:t>
                              </m:r>
                              <m:r>
                                <a:rPr lang="en-US" b="0" i="1" smtClean="0">
                                  <a:latin typeface="Cambria Math" panose="02040503050406030204" pitchFamily="18" charset="0"/>
                                </a:rPr>
                                <m:t> </m:t>
                              </m:r>
                            </m:e>
                          </m:eqArr>
                        </m:e>
                      </m:d>
                    </m:oMath>
                  </m:oMathPara>
                </a14:m>
                <a:endParaRPr lang="en-US" dirty="0" smtClean="0"/>
              </a:p>
              <a:p>
                <a:pPr marL="0" indent="0" algn="l">
                  <a:buNone/>
                </a:pPr>
                <a:r>
                  <a:rPr lang="en-US" b="1" dirty="0" smtClean="0"/>
                  <a:t>Claim : </a:t>
                </a:r>
                <a14:m>
                  <m:oMath xmlns:m="http://schemas.openxmlformats.org/officeDocument/2006/math">
                    <m:r>
                      <a:rPr lang="en-US" b="1" i="1" smtClean="0">
                        <a:latin typeface="Cambria Math" panose="02040503050406030204" pitchFamily="18" charset="0"/>
                      </a:rPr>
                      <m:t>𝒚</m:t>
                    </m:r>
                    <m:r>
                      <a:rPr lang="en-US" b="1" i="1" smtClean="0">
                        <a:latin typeface="Cambria Math" panose="02040503050406030204" pitchFamily="18" charset="0"/>
                      </a:rPr>
                      <m:t>∈</m:t>
                    </m:r>
                    <m:r>
                      <a:rPr lang="en-US" b="1" i="1" smtClean="0">
                        <a:latin typeface="Cambria Math" panose="02040503050406030204" pitchFamily="18" charset="0"/>
                      </a:rPr>
                      <m:t>𝑷𝑴</m:t>
                    </m:r>
                    <m:d>
                      <m:dPr>
                        <m:ctrlPr>
                          <a:rPr lang="en-US" b="1" i="1" smtClean="0">
                            <a:latin typeface="Cambria Math" panose="02040503050406030204" pitchFamily="18" charset="0"/>
                          </a:rPr>
                        </m:ctrlPr>
                      </m:dPr>
                      <m:e>
                        <m:r>
                          <a:rPr lang="en-US" b="1" i="1" smtClean="0">
                            <a:latin typeface="Cambria Math" panose="02040503050406030204" pitchFamily="18" charset="0"/>
                          </a:rPr>
                          <m:t>𝑮</m:t>
                        </m:r>
                      </m:e>
                    </m:d>
                    <m:r>
                      <a:rPr lang="en-US" b="1" i="1" smtClean="0">
                        <a:latin typeface="Cambria Math" panose="02040503050406030204" pitchFamily="18" charset="0"/>
                      </a:rPr>
                      <m:t>.</m:t>
                    </m:r>
                  </m:oMath>
                </a14:m>
                <a:r>
                  <a:rPr lang="en-US" b="1" dirty="0" smtClean="0"/>
                  <a:t> </a:t>
                </a:r>
                <a:r>
                  <a:rPr lang="en-US" b="0" dirty="0" smtClean="0"/>
                  <a:t>We will show that using Lemma 2.1</a:t>
                </a:r>
              </a:p>
              <a:p>
                <a:pPr marL="0" indent="0" algn="l">
                  <a:buNone/>
                </a:pPr>
                <a:r>
                  <a:rPr lang="en-US" dirty="0" smtClean="0"/>
                  <a:t>Proof: </a:t>
                </a:r>
              </a:p>
              <a:p>
                <a:pPr marL="0" indent="0" algn="l">
                  <a:buNone/>
                </a:pPr>
                <a:r>
                  <a:rPr lang="en-US" dirty="0" smtClean="0"/>
                  <a:t>Recall that we have, </a:t>
                </a:r>
                <a14:m>
                  <m:oMath xmlns:m="http://schemas.openxmlformats.org/officeDocument/2006/math">
                    <m:r>
                      <a:rPr lang="en-US" i="1">
                        <a:latin typeface="Cambria Math" panose="02040503050406030204" pitchFamily="18" charset="0"/>
                      </a:rPr>
                      <m:t>∀</m:t>
                    </m:r>
                    <m:r>
                      <a:rPr lang="en-US" i="1">
                        <a:latin typeface="Cambria Math" panose="02040503050406030204" pitchFamily="18" charset="0"/>
                      </a:rPr>
                      <m:t>𝑒</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𝐸</m:t>
                        </m:r>
                      </m:e>
                      <m:sub>
                        <m:r>
                          <a:rPr lang="en-US" i="1">
                            <a:latin typeface="Cambria Math" panose="02040503050406030204" pitchFamily="18" charset="0"/>
                          </a:rPr>
                          <m:t>1</m:t>
                        </m:r>
                      </m:sub>
                    </m:sSub>
                    <m:r>
                      <a:rPr lang="en-US" i="1">
                        <a:latin typeface="Cambria Math" panose="02040503050406030204" pitchFamily="18" charset="0"/>
                      </a:rPr>
                      <m:t>. </m:t>
                    </m:r>
                    <m:sSubSup>
                      <m:sSubSupPr>
                        <m:ctrlPr>
                          <a:rPr lang="en-US" b="0" i="1" smtClean="0">
                            <a:latin typeface="Cambria Math" panose="02040503050406030204" pitchFamily="18" charset="0"/>
                          </a:rPr>
                        </m:ctrlPr>
                      </m:sSubSupPr>
                      <m:e>
                        <m:r>
                          <a:rPr lang="en-US" i="1">
                            <a:latin typeface="Cambria Math" panose="02040503050406030204" pitchFamily="18" charset="0"/>
                          </a:rPr>
                          <m:t>𝑥</m:t>
                        </m:r>
                      </m:e>
                      <m:sub>
                        <m:r>
                          <a:rPr lang="en-US" i="1">
                            <a:latin typeface="Cambria Math" panose="02040503050406030204" pitchFamily="18" charset="0"/>
                          </a:rPr>
                          <m:t>𝑒</m:t>
                        </m:r>
                      </m:sub>
                      <m:sup>
                        <m:r>
                          <a:rPr lang="en-US" b="0" i="1" smtClean="0">
                            <a:latin typeface="Cambria Math" panose="02040503050406030204" pitchFamily="18" charset="0"/>
                          </a:rPr>
                          <m:t>𝑎𝑣𝑔</m:t>
                        </m:r>
                      </m:sup>
                    </m:sSubSup>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𝑡</m:t>
                        </m:r>
                      </m:den>
                    </m:f>
                  </m:oMath>
                </a14:m>
                <a:r>
                  <a:rPr lang="en-US" dirty="0" smtClean="0"/>
                  <a:t> , and we also have that </a:t>
                </a:r>
                <a14:m>
                  <m:oMath xmlns:m="http://schemas.openxmlformats.org/officeDocument/2006/math">
                    <m:r>
                      <a:rPr lang="en-US" i="1">
                        <a:latin typeface="Cambria Math" panose="02040503050406030204" pitchFamily="18" charset="0"/>
                      </a:rPr>
                      <m:t>∀</m:t>
                    </m:r>
                    <m:r>
                      <a:rPr lang="en-US" i="1">
                        <a:latin typeface="Cambria Math" panose="02040503050406030204" pitchFamily="18" charset="0"/>
                      </a:rPr>
                      <m:t>𝑒</m:t>
                    </m:r>
                    <m:r>
                      <a:rPr lang="en-US" i="1">
                        <a:latin typeface="Cambria Math" panose="02040503050406030204" pitchFamily="18" charset="0"/>
                      </a:rPr>
                      <m:t>∈</m:t>
                    </m:r>
                    <m:r>
                      <a:rPr lang="en-US" b="0" i="1" smtClean="0">
                        <a:latin typeface="Cambria Math" panose="02040503050406030204" pitchFamily="18" charset="0"/>
                      </a:rPr>
                      <m:t>𝐸</m:t>
                    </m:r>
                    <m:r>
                      <a:rPr lang="en-US" i="1">
                        <a:latin typeface="Cambria Math" panose="02040503050406030204" pitchFamily="18" charset="0"/>
                      </a:rPr>
                      <m:t>. </m:t>
                    </m:r>
                    <m:sSubSup>
                      <m:sSubSupPr>
                        <m:ctrlPr>
                          <a:rPr lang="en-US" b="0" i="1" smtClean="0">
                            <a:latin typeface="Cambria Math" panose="02040503050406030204" pitchFamily="18" charset="0"/>
                          </a:rPr>
                        </m:ctrlPr>
                      </m:sSubSupPr>
                      <m:e>
                        <m:r>
                          <a:rPr lang="en-US" i="1">
                            <a:latin typeface="Cambria Math" panose="02040503050406030204" pitchFamily="18" charset="0"/>
                          </a:rPr>
                          <m:t>𝑥</m:t>
                        </m:r>
                      </m:e>
                      <m:sub>
                        <m:r>
                          <a:rPr lang="en-US" i="1">
                            <a:latin typeface="Cambria Math" panose="02040503050406030204" pitchFamily="18" charset="0"/>
                          </a:rPr>
                          <m:t>𝑒</m:t>
                        </m:r>
                      </m:sub>
                      <m:sup>
                        <m:r>
                          <a:rPr lang="en-US" b="0" i="1" smtClean="0">
                            <a:latin typeface="Cambria Math" panose="02040503050406030204" pitchFamily="18" charset="0"/>
                          </a:rPr>
                          <m:t>𝑎𝑣𝑔</m:t>
                        </m:r>
                      </m:sup>
                    </m:sSubSup>
                    <m:r>
                      <a:rPr lang="en-US" i="1">
                        <a:latin typeface="Cambria Math" panose="02040503050406030204" pitchFamily="18" charset="0"/>
                      </a:rPr>
                      <m:t>≥</m:t>
                    </m:r>
                    <m:r>
                      <a:rPr lang="en-US" b="0" i="1" smtClean="0">
                        <a:latin typeface="Cambria Math" panose="02040503050406030204" pitchFamily="18" charset="0"/>
                      </a:rPr>
                      <m:t>0</m:t>
                    </m:r>
                  </m:oMath>
                </a14:m>
                <a:r>
                  <a:rPr lang="en-US" dirty="0" smtClean="0"/>
                  <a:t>, since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𝐸</m:t>
                        </m:r>
                      </m:e>
                      <m:sub>
                        <m:r>
                          <a:rPr lang="en-US" b="0" i="1" smtClean="0">
                            <a:latin typeface="Cambria Math" panose="02040503050406030204" pitchFamily="18" charset="0"/>
                          </a:rPr>
                          <m:t>𝑟𝑒𝑑</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𝐸</m:t>
                        </m:r>
                      </m:e>
                      <m:sub>
                        <m:r>
                          <a:rPr lang="en-US" b="0" i="1" smtClean="0">
                            <a:latin typeface="Cambria Math" panose="02040503050406030204" pitchFamily="18" charset="0"/>
                          </a:rPr>
                          <m:t>𝑏𝑙𝑢𝑒</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𝐸</m:t>
                        </m:r>
                      </m:e>
                      <m:sub>
                        <m:r>
                          <a:rPr lang="en-US" b="0" i="1" smtClean="0">
                            <a:latin typeface="Cambria Math" panose="02040503050406030204" pitchFamily="18" charset="0"/>
                          </a:rPr>
                          <m:t>1</m:t>
                        </m:r>
                      </m:sub>
                    </m:sSub>
                    <m:r>
                      <a:rPr lang="en-US" b="0" i="1" smtClean="0">
                        <a:latin typeface="Cambria Math" panose="02040503050406030204" pitchFamily="18" charset="0"/>
                      </a:rPr>
                      <m:t> </m:t>
                    </m:r>
                  </m:oMath>
                </a14:m>
                <a:r>
                  <a:rPr lang="en-US" dirty="0" smtClean="0"/>
                  <a:t>from our assumption, we get </a:t>
                </a:r>
                <a14:m>
                  <m:oMath xmlns:m="http://schemas.openxmlformats.org/officeDocument/2006/math">
                    <m:r>
                      <a:rPr lang="en-US" sz="2400" b="1" i="1">
                        <a:latin typeface="Cambria Math" panose="02040503050406030204" pitchFamily="18" charset="0"/>
                      </a:rPr>
                      <m:t>∀</m:t>
                    </m:r>
                    <m:r>
                      <a:rPr lang="en-US" sz="2400" b="1" i="1">
                        <a:latin typeface="Cambria Math" panose="02040503050406030204" pitchFamily="18" charset="0"/>
                      </a:rPr>
                      <m:t>𝒆</m:t>
                    </m:r>
                    <m:r>
                      <a:rPr lang="en-US" sz="2400" b="1" i="1">
                        <a:latin typeface="Cambria Math" panose="02040503050406030204" pitchFamily="18" charset="0"/>
                      </a:rPr>
                      <m:t>∈</m:t>
                    </m:r>
                    <m:r>
                      <a:rPr lang="en-US" sz="2400" b="1" i="1" smtClean="0">
                        <a:latin typeface="Cambria Math" panose="02040503050406030204" pitchFamily="18" charset="0"/>
                      </a:rPr>
                      <m:t>𝑬</m:t>
                    </m:r>
                    <m:r>
                      <a:rPr lang="en-US" sz="2400" b="1" i="1">
                        <a:latin typeface="Cambria Math" panose="02040503050406030204" pitchFamily="18" charset="0"/>
                      </a:rPr>
                      <m:t>. </m:t>
                    </m:r>
                    <m:sSub>
                      <m:sSubPr>
                        <m:ctrlPr>
                          <a:rPr lang="en-US" sz="2400" b="1" i="1">
                            <a:latin typeface="Cambria Math" panose="02040503050406030204" pitchFamily="18" charset="0"/>
                          </a:rPr>
                        </m:ctrlPr>
                      </m:sSubPr>
                      <m:e>
                        <m:r>
                          <a:rPr lang="en-US" sz="2400" b="1" i="1" smtClean="0">
                            <a:latin typeface="Cambria Math" panose="02040503050406030204" pitchFamily="18" charset="0"/>
                          </a:rPr>
                          <m:t>𝒚</m:t>
                        </m:r>
                      </m:e>
                      <m:sub>
                        <m:r>
                          <a:rPr lang="en-US" sz="2400" b="1" i="1">
                            <a:latin typeface="Cambria Math" panose="02040503050406030204" pitchFamily="18" charset="0"/>
                          </a:rPr>
                          <m:t>𝒆</m:t>
                        </m:r>
                      </m:sub>
                    </m:sSub>
                    <m:r>
                      <a:rPr lang="en-US" sz="2400" b="1" i="1">
                        <a:latin typeface="Cambria Math" panose="02040503050406030204" pitchFamily="18" charset="0"/>
                      </a:rPr>
                      <m:t>≥</m:t>
                    </m:r>
                    <m:r>
                      <a:rPr lang="en-US" sz="2400" b="1" i="1" smtClean="0">
                        <a:latin typeface="Cambria Math" panose="02040503050406030204" pitchFamily="18" charset="0"/>
                      </a:rPr>
                      <m:t>𝟎</m:t>
                    </m:r>
                  </m:oMath>
                </a14:m>
                <a:endParaRPr lang="en-US" sz="2400" b="1"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589212" y="2133600"/>
                <a:ext cx="8915400" cy="4376928"/>
              </a:xfrm>
              <a:blipFill>
                <a:blip r:embed="rId2"/>
                <a:stretch>
                  <a:fillRect l="-547" t="-418"/>
                </a:stretch>
              </a:blipFill>
            </p:spPr>
            <p:txBody>
              <a:bodyPr/>
              <a:lstStyle/>
              <a:p>
                <a:r>
                  <a:rPr lang="he-IL">
                    <a:noFill/>
                  </a:rPr>
                  <a:t> </a:t>
                </a:r>
              </a:p>
            </p:txBody>
          </p:sp>
        </mc:Fallback>
      </mc:AlternateContent>
      <p:pic>
        <p:nvPicPr>
          <p:cNvPr id="4" name="Picture 3"/>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143575" y="1905000"/>
            <a:ext cx="3048425" cy="2657846"/>
          </a:xfrm>
          <a:prstGeom prst="rect">
            <a:avLst/>
          </a:prstGeom>
        </p:spPr>
      </p:pic>
    </p:spTree>
    <p:extLst>
      <p:ext uri="{BB962C8B-B14F-4D97-AF65-F5344CB8AC3E}">
        <p14:creationId xmlns:p14="http://schemas.microsoft.com/office/powerpoint/2010/main" val="7961039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Lemma 3.2 proof (cont.)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lnSpcReduction="10000"/>
              </a:bodyPr>
              <a:lstStyle/>
              <a:p>
                <a:pPr marL="0" indent="0" algn="l">
                  <a:buNone/>
                </a:pPr>
                <a:r>
                  <a:rPr lang="en-US" sz="2400" dirty="0" smtClean="0"/>
                  <a:t>Now let there be </a:t>
                </a:r>
                <a14:m>
                  <m:oMath xmlns:m="http://schemas.openxmlformats.org/officeDocument/2006/math">
                    <m:r>
                      <a:rPr lang="en-US" sz="2400" i="1">
                        <a:latin typeface="Cambria Math" panose="02040503050406030204" pitchFamily="18" charset="0"/>
                      </a:rPr>
                      <m:t>𝑣</m:t>
                    </m:r>
                    <m:r>
                      <a:rPr lang="en-US" sz="2400" i="1">
                        <a:latin typeface="Cambria Math" panose="02040503050406030204" pitchFamily="18" charset="0"/>
                      </a:rPr>
                      <m:t>∈</m:t>
                    </m:r>
                    <m:r>
                      <a:rPr lang="en-US" sz="2400" i="1">
                        <a:latin typeface="Cambria Math" panose="02040503050406030204" pitchFamily="18" charset="0"/>
                      </a:rPr>
                      <m:t>𝑉</m:t>
                    </m:r>
                    <m:r>
                      <a:rPr lang="en-US" sz="2400" i="1">
                        <a:latin typeface="Cambria Math" panose="02040503050406030204" pitchFamily="18" charset="0"/>
                      </a:rPr>
                      <m:t>.</m:t>
                    </m:r>
                  </m:oMath>
                </a14:m>
                <a:r>
                  <a:rPr lang="en-US" sz="2400" dirty="0"/>
                  <a:t> </a:t>
                </a:r>
                <a:r>
                  <a:rPr lang="en-US" sz="2400" b="1" dirty="0"/>
                  <a:t>If </a:t>
                </a:r>
                <a14:m>
                  <m:oMath xmlns:m="http://schemas.openxmlformats.org/officeDocument/2006/math">
                    <m:r>
                      <a:rPr lang="en-US" sz="2400" b="1" i="1">
                        <a:latin typeface="Cambria Math" panose="02040503050406030204" pitchFamily="18" charset="0"/>
                      </a:rPr>
                      <m:t>𝒗</m:t>
                    </m:r>
                    <m:r>
                      <a:rPr lang="en-US" sz="2400" b="1" i="1">
                        <a:latin typeface="Cambria Math" panose="02040503050406030204" pitchFamily="18" charset="0"/>
                      </a:rPr>
                      <m:t>∈</m:t>
                    </m:r>
                    <m:r>
                      <a:rPr lang="en-US" sz="2400" b="1" i="1">
                        <a:latin typeface="Cambria Math" panose="02040503050406030204" pitchFamily="18" charset="0"/>
                      </a:rPr>
                      <m:t>𝒄</m:t>
                    </m:r>
                  </m:oMath>
                </a14:m>
                <a:r>
                  <a:rPr lang="en-US" sz="2400" dirty="0"/>
                  <a:t>, </a:t>
                </a:r>
                <a:r>
                  <a:rPr lang="en-US" sz="2400" dirty="0" smtClean="0"/>
                  <a:t>since </a:t>
                </a:r>
                <a14:m>
                  <m:oMath xmlns:m="http://schemas.openxmlformats.org/officeDocument/2006/math">
                    <m:r>
                      <a:rPr lang="en-US" sz="2400" b="0" i="1" smtClean="0">
                        <a:latin typeface="Cambria Math" panose="02040503050406030204" pitchFamily="18" charset="0"/>
                      </a:rPr>
                      <m:t>𝑣</m:t>
                    </m:r>
                    <m:r>
                      <a:rPr lang="en-US" sz="2400" b="0" i="1" smtClean="0">
                        <a:latin typeface="Cambria Math" panose="02040503050406030204" pitchFamily="18" charset="0"/>
                      </a:rPr>
                      <m:t> </m:t>
                    </m:r>
                  </m:oMath>
                </a14:m>
                <a:r>
                  <a:rPr lang="en-US" sz="2400" dirty="0" smtClean="0"/>
                  <a:t>is connected to exactly 2 edges in </a:t>
                </a:r>
                <a14:m>
                  <m:oMath xmlns:m="http://schemas.openxmlformats.org/officeDocument/2006/math">
                    <m:r>
                      <a:rPr lang="en-US" sz="2400" b="1" i="1">
                        <a:latin typeface="Cambria Math" panose="02040503050406030204" pitchFamily="18" charset="0"/>
                      </a:rPr>
                      <m:t>𝒄</m:t>
                    </m:r>
                    <m:r>
                      <a:rPr lang="en-US" sz="2400" b="1" i="1">
                        <a:latin typeface="Cambria Math" panose="02040503050406030204" pitchFamily="18" charset="0"/>
                      </a:rPr>
                      <m:t> </m:t>
                    </m:r>
                  </m:oMath>
                </a14:m>
                <a:r>
                  <a:rPr lang="en-US" sz="2400" dirty="0" smtClean="0"/>
                  <a:t>, hence: </a:t>
                </a:r>
              </a:p>
              <a:p>
                <a:pPr marL="0" indent="0" algn="l">
                  <a:buNone/>
                </a:pPr>
                <a14:m>
                  <m:oMathPara xmlns:m="http://schemas.openxmlformats.org/officeDocument/2006/math">
                    <m:oMathParaPr>
                      <m:jc m:val="centerGroup"/>
                    </m:oMathParaPr>
                    <m:oMath xmlns:m="http://schemas.openxmlformats.org/officeDocument/2006/math">
                      <m:nary>
                        <m:naryPr>
                          <m:chr m:val="∑"/>
                          <m:supHide m:val="on"/>
                          <m:ctrlPr>
                            <a:rPr lang="en-US" sz="2400" i="1" smtClean="0">
                              <a:latin typeface="Cambria Math" panose="02040503050406030204" pitchFamily="18" charset="0"/>
                            </a:rPr>
                          </m:ctrlPr>
                        </m:naryPr>
                        <m:sub>
                          <m:r>
                            <m:rPr>
                              <m:brk m:alnAt="7"/>
                            </m:rPr>
                            <a:rPr lang="en-US" sz="2400" b="0" i="1" smtClean="0">
                              <a:latin typeface="Cambria Math" panose="02040503050406030204" pitchFamily="18" charset="0"/>
                            </a:rPr>
                            <m:t>𝑒</m:t>
                          </m:r>
                          <m:r>
                            <a:rPr lang="en-US" sz="2400" b="0" i="1" smtClean="0">
                              <a:latin typeface="Cambria Math" panose="02040503050406030204" pitchFamily="18" charset="0"/>
                            </a:rPr>
                            <m:t>∈</m:t>
                          </m:r>
                          <m:r>
                            <a:rPr lang="en-US" sz="2400" b="0" i="1" smtClean="0">
                              <a:latin typeface="Cambria Math" panose="02040503050406030204" pitchFamily="18" charset="0"/>
                            </a:rPr>
                            <m:t>𝛿</m:t>
                          </m:r>
                          <m:r>
                            <a:rPr lang="en-US" sz="2400" b="0" i="1" smtClean="0">
                              <a:latin typeface="Cambria Math" panose="02040503050406030204" pitchFamily="18" charset="0"/>
                            </a:rPr>
                            <m:t>(</m:t>
                          </m:r>
                          <m:r>
                            <a:rPr lang="en-US" sz="2400" b="0" i="1" smtClean="0">
                              <a:latin typeface="Cambria Math" panose="02040503050406030204" pitchFamily="18" charset="0"/>
                            </a:rPr>
                            <m:t>𝑣</m:t>
                          </m:r>
                          <m:r>
                            <a:rPr lang="en-US" sz="2400" b="0" i="1" smtClean="0">
                              <a:latin typeface="Cambria Math" panose="02040503050406030204" pitchFamily="18" charset="0"/>
                            </a:rPr>
                            <m:t>)</m:t>
                          </m:r>
                        </m:sub>
                        <m:sup/>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𝑦</m:t>
                              </m:r>
                            </m:e>
                            <m:sub>
                              <m:r>
                                <a:rPr lang="en-US" sz="2400" b="0" i="1" smtClean="0">
                                  <a:latin typeface="Cambria Math" panose="02040503050406030204" pitchFamily="18" charset="0"/>
                                </a:rPr>
                                <m:t>𝑒</m:t>
                              </m:r>
                            </m:sub>
                          </m:sSub>
                        </m:e>
                      </m:nary>
                      <m:r>
                        <a:rPr lang="en-US" sz="2400" b="0" i="1" smtClean="0">
                          <a:latin typeface="Cambria Math" panose="02040503050406030204" pitchFamily="18" charset="0"/>
                        </a:rPr>
                        <m:t>=</m:t>
                      </m:r>
                      <m:nary>
                        <m:naryPr>
                          <m:chr m:val="∑"/>
                          <m:supHide m:val="on"/>
                          <m:ctrlPr>
                            <a:rPr lang="en-US" sz="2400" i="1">
                              <a:latin typeface="Cambria Math" panose="02040503050406030204" pitchFamily="18" charset="0"/>
                            </a:rPr>
                          </m:ctrlPr>
                        </m:naryPr>
                        <m:sub>
                          <m:r>
                            <m:rPr>
                              <m:brk m:alnAt="7"/>
                            </m:rPr>
                            <a:rPr lang="en-US" sz="2400" i="1">
                              <a:latin typeface="Cambria Math" panose="02040503050406030204" pitchFamily="18" charset="0"/>
                            </a:rPr>
                            <m:t>𝑒</m:t>
                          </m:r>
                          <m:r>
                            <a:rPr lang="en-US" sz="2400" i="1">
                              <a:latin typeface="Cambria Math" panose="02040503050406030204" pitchFamily="18" charset="0"/>
                            </a:rPr>
                            <m:t>∈</m:t>
                          </m:r>
                          <m:r>
                            <a:rPr lang="en-US" sz="2400" i="1">
                              <a:latin typeface="Cambria Math" panose="02040503050406030204" pitchFamily="18" charset="0"/>
                            </a:rPr>
                            <m:t>𝛿</m:t>
                          </m:r>
                          <m:d>
                            <m:dPr>
                              <m:ctrlPr>
                                <a:rPr lang="en-US" sz="2400" i="1">
                                  <a:latin typeface="Cambria Math" panose="02040503050406030204" pitchFamily="18" charset="0"/>
                                </a:rPr>
                              </m:ctrlPr>
                            </m:dPr>
                            <m:e>
                              <m:r>
                                <a:rPr lang="en-US" sz="2400" i="1">
                                  <a:latin typeface="Cambria Math" panose="02040503050406030204" pitchFamily="18" charset="0"/>
                                </a:rPr>
                                <m:t>𝑣</m:t>
                              </m:r>
                            </m:e>
                          </m:d>
                          <m:r>
                            <a:rPr lang="en-US" sz="2400" b="0" i="1" smtClean="0">
                              <a:latin typeface="Cambria Math" panose="02040503050406030204" pitchFamily="18" charset="0"/>
                            </a:rPr>
                            <m:t>∩</m:t>
                          </m:r>
                          <m:r>
                            <a:rPr lang="en-US" sz="2400" b="0" i="1" smtClean="0">
                              <a:latin typeface="Cambria Math" panose="02040503050406030204" pitchFamily="18" charset="0"/>
                            </a:rPr>
                            <m:t>𝑐</m:t>
                          </m:r>
                        </m:sub>
                        <m:sup/>
                        <m:e>
                          <m:sSub>
                            <m:sSubPr>
                              <m:ctrlPr>
                                <a:rPr lang="en-US" sz="2400" i="1">
                                  <a:latin typeface="Cambria Math" panose="02040503050406030204" pitchFamily="18" charset="0"/>
                                </a:rPr>
                              </m:ctrlPr>
                            </m:sSubPr>
                            <m:e>
                              <m:r>
                                <a:rPr lang="en-US" sz="2400" b="0" i="1" smtClean="0">
                                  <a:latin typeface="Cambria Math" panose="02040503050406030204" pitchFamily="18" charset="0"/>
                                </a:rPr>
                                <m:t>𝑦</m:t>
                              </m:r>
                            </m:e>
                            <m:sub>
                              <m:r>
                                <a:rPr lang="en-US" sz="2400" i="1">
                                  <a:latin typeface="Cambria Math" panose="02040503050406030204" pitchFamily="18" charset="0"/>
                                </a:rPr>
                                <m:t>𝑒</m:t>
                              </m:r>
                            </m:sub>
                          </m:sSub>
                        </m:e>
                      </m:nary>
                      <m:r>
                        <a:rPr lang="he-IL" sz="2400" b="0" i="1" smtClean="0">
                          <a:latin typeface="Cambria Math" panose="02040503050406030204" pitchFamily="18" charset="0"/>
                        </a:rPr>
                        <m:t>+</m:t>
                      </m:r>
                      <m:nary>
                        <m:naryPr>
                          <m:chr m:val="∑"/>
                          <m:supHide m:val="on"/>
                          <m:ctrlPr>
                            <a:rPr lang="en-US" sz="2400" i="1">
                              <a:latin typeface="Cambria Math" panose="02040503050406030204" pitchFamily="18" charset="0"/>
                            </a:rPr>
                          </m:ctrlPr>
                        </m:naryPr>
                        <m:sub>
                          <m:r>
                            <m:rPr>
                              <m:brk m:alnAt="7"/>
                            </m:rPr>
                            <a:rPr lang="en-US" sz="2400" i="1">
                              <a:latin typeface="Cambria Math" panose="02040503050406030204" pitchFamily="18" charset="0"/>
                            </a:rPr>
                            <m:t>𝑒</m:t>
                          </m:r>
                          <m:r>
                            <a:rPr lang="en-US" sz="2400" i="1">
                              <a:latin typeface="Cambria Math" panose="02040503050406030204" pitchFamily="18" charset="0"/>
                            </a:rPr>
                            <m:t>∈</m:t>
                          </m:r>
                          <m:r>
                            <a:rPr lang="en-US" sz="2400" i="1">
                              <a:latin typeface="Cambria Math" panose="02040503050406030204" pitchFamily="18" charset="0"/>
                            </a:rPr>
                            <m:t>𝛿</m:t>
                          </m:r>
                          <m:d>
                            <m:dPr>
                              <m:ctrlPr>
                                <a:rPr lang="en-US" sz="2400" i="1">
                                  <a:latin typeface="Cambria Math" panose="02040503050406030204" pitchFamily="18" charset="0"/>
                                </a:rPr>
                              </m:ctrlPr>
                            </m:dPr>
                            <m:e>
                              <m:r>
                                <a:rPr lang="en-US" sz="2400" i="1">
                                  <a:latin typeface="Cambria Math" panose="02040503050406030204" pitchFamily="18" charset="0"/>
                                </a:rPr>
                                <m:t>𝑣</m:t>
                              </m:r>
                            </m:e>
                          </m:d>
                          <m:r>
                            <a:rPr lang="en-US" sz="2400" b="0" i="1" smtClean="0">
                              <a:latin typeface="Cambria Math" panose="02040503050406030204" pitchFamily="18" charset="0"/>
                            </a:rPr>
                            <m:t>−</m:t>
                          </m:r>
                          <m:r>
                            <a:rPr lang="en-US" sz="2400" b="0" i="1" smtClean="0">
                              <a:latin typeface="Cambria Math" panose="02040503050406030204" pitchFamily="18" charset="0"/>
                            </a:rPr>
                            <m:t>𝑐</m:t>
                          </m:r>
                        </m:sub>
                        <m:sup/>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𝑦</m:t>
                              </m:r>
                            </m:e>
                            <m:sub>
                              <m:r>
                                <a:rPr lang="en-US" sz="2400" b="0" i="1" smtClean="0">
                                  <a:latin typeface="Cambria Math" panose="02040503050406030204" pitchFamily="18" charset="0"/>
                                </a:rPr>
                                <m:t>𝑒</m:t>
                              </m:r>
                            </m:sub>
                          </m:sSub>
                        </m:e>
                      </m:nary>
                      <m:r>
                        <a:rPr lang="en-US" sz="2400" b="0" i="1" smtClean="0">
                          <a:latin typeface="Cambria Math" panose="02040503050406030204" pitchFamily="18" charset="0"/>
                        </a:rPr>
                        <m:t>=</m:t>
                      </m:r>
                      <m:d>
                        <m:dPr>
                          <m:ctrlPr>
                            <a:rPr lang="en-US" sz="2400" b="0" i="1" smtClean="0">
                              <a:latin typeface="Cambria Math" panose="02040503050406030204" pitchFamily="18" charset="0"/>
                            </a:rPr>
                          </m:ctrlPr>
                        </m:dPr>
                        <m:e>
                          <m:nary>
                            <m:naryPr>
                              <m:chr m:val="∑"/>
                              <m:supHide m:val="on"/>
                              <m:ctrlPr>
                                <a:rPr lang="en-US" sz="2400" b="0" i="1" smtClean="0">
                                  <a:latin typeface="Cambria Math" panose="02040503050406030204" pitchFamily="18" charset="0"/>
                                </a:rPr>
                              </m:ctrlPr>
                            </m:naryPr>
                            <m:sub>
                              <m:r>
                                <m:rPr>
                                  <m:brk m:alnAt="7"/>
                                </m:rPr>
                                <a:rPr lang="en-US" sz="2400" b="0" i="1" smtClean="0">
                                  <a:latin typeface="Cambria Math" panose="02040503050406030204" pitchFamily="18" charset="0"/>
                                </a:rPr>
                                <m:t>𝑒</m:t>
                              </m:r>
                              <m:r>
                                <a:rPr lang="en-US" sz="2400" b="0" i="1" smtClean="0">
                                  <a:latin typeface="Cambria Math" panose="02040503050406030204" pitchFamily="18" charset="0"/>
                                </a:rPr>
                                <m:t>∈</m:t>
                              </m:r>
                              <m:r>
                                <a:rPr lang="en-US" sz="2400" b="0" i="1" smtClean="0">
                                  <a:latin typeface="Cambria Math" panose="02040503050406030204" pitchFamily="18" charset="0"/>
                                </a:rPr>
                                <m:t>𝛿</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𝑣</m:t>
                                  </m:r>
                                </m:e>
                              </m:d>
                            </m:sub>
                            <m:sup/>
                            <m:e>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𝑥</m:t>
                                  </m:r>
                                </m:e>
                                <m:sub>
                                  <m:r>
                                    <a:rPr lang="en-US" sz="2400" b="0" i="1" smtClean="0">
                                      <a:latin typeface="Cambria Math" panose="02040503050406030204" pitchFamily="18" charset="0"/>
                                    </a:rPr>
                                    <m:t>𝑒</m:t>
                                  </m:r>
                                </m:sub>
                                <m:sup>
                                  <m:r>
                                    <a:rPr lang="en-US" sz="2400" b="0" i="1" smtClean="0">
                                      <a:latin typeface="Cambria Math" panose="02040503050406030204" pitchFamily="18" charset="0"/>
                                    </a:rPr>
                                    <m:t>𝑎𝑣𝑔</m:t>
                                  </m:r>
                                </m:sup>
                              </m:sSubSup>
                            </m:e>
                          </m:nary>
                        </m:e>
                      </m:d>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𝑡</m:t>
                          </m:r>
                        </m:den>
                      </m:f>
                      <m:r>
                        <a:rPr lang="en-US" sz="2400" b="0" i="1" smtClean="0">
                          <a:latin typeface="Cambria Math" panose="02040503050406030204" pitchFamily="18" charset="0"/>
                        </a:rPr>
                        <m:t>−</m:t>
                      </m:r>
                      <m:f>
                        <m:fPr>
                          <m:ctrlPr>
                            <a:rPr lang="en-US" sz="2400" i="1">
                              <a:latin typeface="Cambria Math" panose="02040503050406030204" pitchFamily="18" charset="0"/>
                            </a:rPr>
                          </m:ctrlPr>
                        </m:fPr>
                        <m:num>
                          <m:r>
                            <a:rPr lang="en-US" sz="2400" i="1">
                              <a:latin typeface="Cambria Math" panose="02040503050406030204" pitchFamily="18" charset="0"/>
                            </a:rPr>
                            <m:t>1</m:t>
                          </m:r>
                        </m:num>
                        <m:den>
                          <m:r>
                            <a:rPr lang="en-US" sz="2400" i="1">
                              <a:latin typeface="Cambria Math" panose="02040503050406030204" pitchFamily="18" charset="0"/>
                            </a:rPr>
                            <m:t>𝑡</m:t>
                          </m:r>
                        </m:den>
                      </m:f>
                      <m:r>
                        <a:rPr lang="en-US" sz="2400" b="0" i="1" smtClean="0">
                          <a:latin typeface="Cambria Math" panose="02040503050406030204" pitchFamily="18" charset="0"/>
                        </a:rPr>
                        <m:t>=</m:t>
                      </m:r>
                      <m:r>
                        <a:rPr lang="en-US" sz="2400" b="0" i="1" smtClean="0">
                          <a:latin typeface="Cambria Math" panose="02040503050406030204" pitchFamily="18" charset="0"/>
                        </a:rPr>
                        <m:t>1</m:t>
                      </m:r>
                    </m:oMath>
                  </m:oMathPara>
                </a14:m>
                <a:endParaRPr lang="en-US" sz="2400" dirty="0"/>
              </a:p>
              <a:p>
                <a:pPr marL="0" indent="0" algn="l">
                  <a:buNone/>
                </a:pPr>
                <a:r>
                  <a:rPr lang="en-US" sz="2400" b="1" dirty="0" smtClean="0"/>
                  <a:t>If </a:t>
                </a:r>
                <a14:m>
                  <m:oMath xmlns:m="http://schemas.openxmlformats.org/officeDocument/2006/math">
                    <m:r>
                      <a:rPr lang="en-US" sz="2400" b="1" i="1">
                        <a:latin typeface="Cambria Math" panose="02040503050406030204" pitchFamily="18" charset="0"/>
                      </a:rPr>
                      <m:t>𝒗</m:t>
                    </m:r>
                    <m:r>
                      <a:rPr lang="en-US" sz="2400" b="1" i="1" smtClean="0">
                        <a:latin typeface="Cambria Math" panose="02040503050406030204" pitchFamily="18" charset="0"/>
                      </a:rPr>
                      <m:t>∉</m:t>
                    </m:r>
                    <m:r>
                      <a:rPr lang="en-US" sz="2400" b="1" i="1">
                        <a:latin typeface="Cambria Math" panose="02040503050406030204" pitchFamily="18" charset="0"/>
                      </a:rPr>
                      <m:t>𝒄</m:t>
                    </m:r>
                  </m:oMath>
                </a14:m>
                <a:r>
                  <a:rPr lang="en-US" sz="2400" b="1" dirty="0" smtClean="0"/>
                  <a:t> </a:t>
                </a:r>
                <a:r>
                  <a:rPr lang="en-US" sz="2400" dirty="0" smtClean="0"/>
                  <a:t>we have </a:t>
                </a:r>
                <a14:m>
                  <m:oMath xmlns:m="http://schemas.openxmlformats.org/officeDocument/2006/math">
                    <m:nary>
                      <m:naryPr>
                        <m:chr m:val="∑"/>
                        <m:supHide m:val="on"/>
                        <m:ctrlPr>
                          <a:rPr lang="en-US" sz="2400" i="1">
                            <a:latin typeface="Cambria Math" panose="02040503050406030204" pitchFamily="18" charset="0"/>
                          </a:rPr>
                        </m:ctrlPr>
                      </m:naryPr>
                      <m:sub>
                        <m:r>
                          <m:rPr>
                            <m:brk m:alnAt="7"/>
                          </m:rPr>
                          <a:rPr lang="en-US" sz="2400" i="1">
                            <a:latin typeface="Cambria Math" panose="02040503050406030204" pitchFamily="18" charset="0"/>
                          </a:rPr>
                          <m:t>𝑒</m:t>
                        </m:r>
                        <m:r>
                          <a:rPr lang="en-US" sz="2400" i="1">
                            <a:latin typeface="Cambria Math" panose="02040503050406030204" pitchFamily="18" charset="0"/>
                          </a:rPr>
                          <m:t>∈</m:t>
                        </m:r>
                        <m:r>
                          <a:rPr lang="en-US" sz="2400" i="1">
                            <a:latin typeface="Cambria Math" panose="02040503050406030204" pitchFamily="18" charset="0"/>
                          </a:rPr>
                          <m:t>𝛿</m:t>
                        </m:r>
                        <m:r>
                          <a:rPr lang="en-US" sz="2400" i="1">
                            <a:latin typeface="Cambria Math" panose="02040503050406030204" pitchFamily="18" charset="0"/>
                          </a:rPr>
                          <m:t>(</m:t>
                        </m:r>
                        <m:r>
                          <a:rPr lang="en-US" sz="2400" i="1">
                            <a:latin typeface="Cambria Math" panose="02040503050406030204" pitchFamily="18" charset="0"/>
                          </a:rPr>
                          <m:t>𝑣</m:t>
                        </m:r>
                        <m:r>
                          <a:rPr lang="en-US" sz="2400" i="1">
                            <a:latin typeface="Cambria Math" panose="02040503050406030204" pitchFamily="18" charset="0"/>
                          </a:rPr>
                          <m:t>)</m:t>
                        </m:r>
                      </m:sub>
                      <m:sup/>
                      <m:e>
                        <m:sSub>
                          <m:sSubPr>
                            <m:ctrlPr>
                              <a:rPr lang="en-US" sz="2400" i="1">
                                <a:latin typeface="Cambria Math" panose="02040503050406030204" pitchFamily="18" charset="0"/>
                              </a:rPr>
                            </m:ctrlPr>
                          </m:sSubPr>
                          <m:e>
                            <m:r>
                              <a:rPr lang="en-US" sz="2400" i="1">
                                <a:latin typeface="Cambria Math" panose="02040503050406030204" pitchFamily="18" charset="0"/>
                              </a:rPr>
                              <m:t>𝑦</m:t>
                            </m:r>
                          </m:e>
                          <m:sub>
                            <m:r>
                              <a:rPr lang="en-US" sz="2400" i="1">
                                <a:latin typeface="Cambria Math" panose="02040503050406030204" pitchFamily="18" charset="0"/>
                              </a:rPr>
                              <m:t>𝑒</m:t>
                            </m:r>
                          </m:sub>
                        </m:sSub>
                      </m:e>
                    </m:nary>
                    <m:r>
                      <a:rPr lang="en-US" sz="2400" i="1">
                        <a:latin typeface="Cambria Math" panose="02040503050406030204" pitchFamily="18" charset="0"/>
                      </a:rPr>
                      <m:t>=</m:t>
                    </m:r>
                    <m:nary>
                      <m:naryPr>
                        <m:chr m:val="∑"/>
                        <m:supHide m:val="on"/>
                        <m:ctrlPr>
                          <a:rPr lang="en-US" sz="2400" i="1">
                            <a:latin typeface="Cambria Math" panose="02040503050406030204" pitchFamily="18" charset="0"/>
                          </a:rPr>
                        </m:ctrlPr>
                      </m:naryPr>
                      <m:sub>
                        <m:r>
                          <m:rPr>
                            <m:brk m:alnAt="7"/>
                          </m:rPr>
                          <a:rPr lang="en-US" sz="2400" i="1">
                            <a:latin typeface="Cambria Math" panose="02040503050406030204" pitchFamily="18" charset="0"/>
                          </a:rPr>
                          <m:t>𝑒</m:t>
                        </m:r>
                        <m:r>
                          <a:rPr lang="en-US" sz="2400" i="1">
                            <a:latin typeface="Cambria Math" panose="02040503050406030204" pitchFamily="18" charset="0"/>
                          </a:rPr>
                          <m:t>∈</m:t>
                        </m:r>
                        <m:r>
                          <a:rPr lang="en-US" sz="2400" i="1">
                            <a:latin typeface="Cambria Math" panose="02040503050406030204" pitchFamily="18" charset="0"/>
                          </a:rPr>
                          <m:t>𝛿</m:t>
                        </m:r>
                        <m:r>
                          <a:rPr lang="en-US" sz="2400" i="1">
                            <a:latin typeface="Cambria Math" panose="02040503050406030204" pitchFamily="18" charset="0"/>
                          </a:rPr>
                          <m:t>(</m:t>
                        </m:r>
                        <m:r>
                          <a:rPr lang="en-US" sz="2400" i="1">
                            <a:latin typeface="Cambria Math" panose="02040503050406030204" pitchFamily="18" charset="0"/>
                          </a:rPr>
                          <m:t>𝑣</m:t>
                        </m:r>
                        <m:r>
                          <a:rPr lang="en-US" sz="2400" i="1">
                            <a:latin typeface="Cambria Math" panose="02040503050406030204" pitchFamily="18" charset="0"/>
                          </a:rPr>
                          <m:t>)</m:t>
                        </m:r>
                      </m:sub>
                      <m:sup/>
                      <m:e>
                        <m:sSubSup>
                          <m:sSubSupPr>
                            <m:ctrlPr>
                              <a:rPr lang="en-US" sz="2400" b="0" i="1" smtClean="0">
                                <a:latin typeface="Cambria Math" panose="02040503050406030204" pitchFamily="18" charset="0"/>
                              </a:rPr>
                            </m:ctrlPr>
                          </m:sSubSupPr>
                          <m:e>
                            <m:r>
                              <a:rPr lang="en-US" sz="2400" i="1">
                                <a:latin typeface="Cambria Math" panose="02040503050406030204" pitchFamily="18" charset="0"/>
                              </a:rPr>
                              <m:t>𝑥</m:t>
                            </m:r>
                          </m:e>
                          <m:sub>
                            <m:r>
                              <a:rPr lang="en-US" sz="2400" i="1">
                                <a:latin typeface="Cambria Math" panose="02040503050406030204" pitchFamily="18" charset="0"/>
                              </a:rPr>
                              <m:t>𝑒</m:t>
                            </m:r>
                          </m:sub>
                          <m:sup>
                            <m:r>
                              <a:rPr lang="en-US" sz="2400" b="0" i="1" smtClean="0">
                                <a:latin typeface="Cambria Math" panose="02040503050406030204" pitchFamily="18" charset="0"/>
                              </a:rPr>
                              <m:t>𝑎𝑣𝑔</m:t>
                            </m:r>
                          </m:sup>
                        </m:sSubSup>
                      </m:e>
                    </m:nary>
                    <m:r>
                      <a:rPr lang="en-US" sz="2400" i="1">
                        <a:latin typeface="Cambria Math" panose="02040503050406030204" pitchFamily="18" charset="0"/>
                      </a:rPr>
                      <m:t>=</m:t>
                    </m:r>
                    <m:r>
                      <a:rPr lang="en-US" sz="2400" i="1">
                        <a:latin typeface="Cambria Math" panose="02040503050406030204" pitchFamily="18" charset="0"/>
                      </a:rPr>
                      <m:t>1</m:t>
                    </m:r>
                  </m:oMath>
                </a14:m>
                <a:endParaRPr lang="en-US" sz="2400" dirty="0" smtClean="0"/>
              </a:p>
              <a:p>
                <a:pPr marL="0" indent="0" algn="l">
                  <a:buNone/>
                </a:pPr>
                <a:endParaRPr lang="en-US" sz="2400" dirty="0"/>
              </a:p>
              <a:p>
                <a:pPr marL="0" indent="0" algn="l">
                  <a:buNone/>
                </a:pPr>
                <a:r>
                  <a:rPr lang="en-US" sz="2400" dirty="0" smtClean="0"/>
                  <a:t>Applying lemma 2.1, we get that </a:t>
                </a:r>
                <a14:m>
                  <m:oMath xmlns:m="http://schemas.openxmlformats.org/officeDocument/2006/math">
                    <m:r>
                      <a:rPr lang="en-US" sz="2400" i="1">
                        <a:latin typeface="Cambria Math" panose="02040503050406030204" pitchFamily="18" charset="0"/>
                      </a:rPr>
                      <m:t>𝑦</m:t>
                    </m:r>
                    <m:r>
                      <a:rPr lang="en-US" sz="2400" i="1">
                        <a:latin typeface="Cambria Math" panose="02040503050406030204" pitchFamily="18" charset="0"/>
                      </a:rPr>
                      <m:t>∈</m:t>
                    </m:r>
                    <m:r>
                      <a:rPr lang="en-US" sz="2400" i="1">
                        <a:latin typeface="Cambria Math" panose="02040503050406030204" pitchFamily="18" charset="0"/>
                      </a:rPr>
                      <m:t>𝑃𝑀</m:t>
                    </m:r>
                    <m:d>
                      <m:dPr>
                        <m:ctrlPr>
                          <a:rPr lang="en-US" sz="2400" i="1">
                            <a:latin typeface="Cambria Math" panose="02040503050406030204" pitchFamily="18" charset="0"/>
                          </a:rPr>
                        </m:ctrlPr>
                      </m:dPr>
                      <m:e>
                        <m:r>
                          <a:rPr lang="en-US" sz="2400" i="1">
                            <a:latin typeface="Cambria Math" panose="02040503050406030204" pitchFamily="18" charset="0"/>
                          </a:rPr>
                          <m:t>𝐺</m:t>
                        </m:r>
                      </m:e>
                    </m:d>
                  </m:oMath>
                </a14:m>
                <a:r>
                  <a:rPr lang="en-US" sz="2400" dirty="0" smtClean="0"/>
                  <a:t>.</a:t>
                </a:r>
              </a:p>
              <a:p>
                <a:pPr marL="0" indent="0" algn="l">
                  <a:buNone/>
                </a:pPr>
                <a:r>
                  <a:rPr lang="en-US" sz="2400" dirty="0" smtClean="0"/>
                  <a:t> </a:t>
                </a:r>
                <a:endParaRPr lang="en-US"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26" t="-2258"/>
                </a:stretch>
              </a:blipFill>
            </p:spPr>
            <p:txBody>
              <a:bodyPr/>
              <a:lstStyle/>
              <a:p>
                <a:r>
                  <a:rPr lang="he-IL">
                    <a:noFill/>
                  </a:rPr>
                  <a:t> </a:t>
                </a:r>
              </a:p>
            </p:txBody>
          </p:sp>
        </mc:Fallback>
      </mc:AlternateContent>
    </p:spTree>
    <p:extLst>
      <p:ext uri="{BB962C8B-B14F-4D97-AF65-F5344CB8AC3E}">
        <p14:creationId xmlns:p14="http://schemas.microsoft.com/office/powerpoint/2010/main" val="8266187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Lemma 3.2 proof (cont.)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10000"/>
              </a:bodyPr>
              <a:lstStyle/>
              <a:p>
                <a:pPr marL="0" indent="0" algn="l">
                  <a:buNone/>
                </a:pPr>
                <a:r>
                  <a:rPr lang="en-US" dirty="0" smtClean="0"/>
                  <a:t>Claim: </a:t>
                </a:r>
                <a14:m>
                  <m:oMath xmlns:m="http://schemas.openxmlformats.org/officeDocument/2006/math">
                    <m:r>
                      <a:rPr lang="en-US" i="1">
                        <a:latin typeface="Cambria Math" panose="02040503050406030204" pitchFamily="18" charset="0"/>
                      </a:rPr>
                      <m:t>𝑤</m:t>
                    </m:r>
                    <m:d>
                      <m:dPr>
                        <m:ctrlPr>
                          <a:rPr lang="en-US" i="1">
                            <a:latin typeface="Cambria Math" panose="02040503050406030204" pitchFamily="18" charset="0"/>
                          </a:rPr>
                        </m:ctrlPr>
                      </m:dPr>
                      <m:e>
                        <m:r>
                          <a:rPr lang="en-US" i="1">
                            <a:latin typeface="Cambria Math" panose="02040503050406030204" pitchFamily="18" charset="0"/>
                          </a:rPr>
                          <m:t>𝑦</m:t>
                        </m:r>
                      </m:e>
                    </m:d>
                    <m:r>
                      <a:rPr lang="en-US" i="1">
                        <a:latin typeface="Cambria Math" panose="02040503050406030204" pitchFamily="18" charset="0"/>
                      </a:rPr>
                      <m:t>&lt;</m:t>
                    </m:r>
                    <m:r>
                      <a:rPr lang="en-US" i="1">
                        <a:latin typeface="Cambria Math" panose="02040503050406030204" pitchFamily="18" charset="0"/>
                      </a:rPr>
                      <m:t>𝑞</m:t>
                    </m:r>
                    <m:r>
                      <a:rPr lang="en-US" i="1">
                        <a:latin typeface="Cambria Math" panose="02040503050406030204" pitchFamily="18" charset="0"/>
                      </a:rPr>
                      <m:t>.</m:t>
                    </m:r>
                  </m:oMath>
                </a14:m>
                <a:endParaRPr lang="he-IL" dirty="0" smtClean="0"/>
              </a:p>
              <a:p>
                <a:pPr marL="0" indent="0" algn="l">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𝑤</m:t>
                      </m:r>
                      <m:d>
                        <m:dPr>
                          <m:ctrlPr>
                            <a:rPr lang="en-US" b="0" i="1" smtClean="0">
                              <a:latin typeface="Cambria Math" panose="02040503050406030204" pitchFamily="18" charset="0"/>
                            </a:rPr>
                          </m:ctrlPr>
                        </m:dPr>
                        <m:e>
                          <m:r>
                            <a:rPr lang="en-US" b="0" i="1" smtClean="0">
                              <a:latin typeface="Cambria Math" panose="02040503050406030204" pitchFamily="18" charset="0"/>
                            </a:rPr>
                            <m:t>𝑦</m:t>
                          </m:r>
                        </m:e>
                      </m:d>
                      <m:r>
                        <a:rPr lang="en-US" b="0" i="1" smtClean="0">
                          <a:latin typeface="Cambria Math" panose="02040503050406030204" pitchFamily="18" charset="0"/>
                        </a:rPr>
                        <m:t>=</m:t>
                      </m:r>
                      <m:nary>
                        <m:naryPr>
                          <m:chr m:val="∑"/>
                          <m:supHide m:val="on"/>
                          <m:ctrlPr>
                            <a:rPr lang="en-US" b="0" i="1" smtClean="0">
                              <a:latin typeface="Cambria Math" panose="02040503050406030204" pitchFamily="18" charset="0"/>
                            </a:rPr>
                          </m:ctrlPr>
                        </m:naryPr>
                        <m:sub>
                          <m:r>
                            <m:rPr>
                              <m:brk m:alnAt="7"/>
                            </m:rPr>
                            <a:rPr lang="en-US" b="0" i="1" smtClean="0">
                              <a:latin typeface="Cambria Math" panose="02040503050406030204" pitchFamily="18" charset="0"/>
                            </a:rPr>
                            <m:t>𝑒</m:t>
                          </m:r>
                          <m:r>
                            <a:rPr lang="en-US" b="0" i="1" smtClean="0">
                              <a:latin typeface="Cambria Math" panose="02040503050406030204" pitchFamily="18" charset="0"/>
                            </a:rPr>
                            <m:t>∈</m:t>
                          </m:r>
                          <m:r>
                            <a:rPr lang="en-US" b="0" i="1" smtClean="0">
                              <a:latin typeface="Cambria Math" panose="02040503050406030204" pitchFamily="18" charset="0"/>
                            </a:rPr>
                            <m:t>𝐸</m:t>
                          </m:r>
                        </m:sub>
                        <m:sup/>
                        <m:e>
                          <m:r>
                            <a:rPr lang="en-US" b="0" i="1" smtClean="0">
                              <a:latin typeface="Cambria Math" panose="02040503050406030204" pitchFamily="18" charset="0"/>
                            </a:rPr>
                            <m:t>𝑤</m:t>
                          </m:r>
                          <m:d>
                            <m:dPr>
                              <m:ctrlPr>
                                <a:rPr lang="en-US" b="0" i="1" smtClean="0">
                                  <a:latin typeface="Cambria Math" panose="02040503050406030204" pitchFamily="18" charset="0"/>
                                </a:rPr>
                              </m:ctrlPr>
                            </m:dPr>
                            <m:e>
                              <m:r>
                                <a:rPr lang="en-US" b="0" i="1" smtClean="0">
                                  <a:latin typeface="Cambria Math" panose="02040503050406030204" pitchFamily="18" charset="0"/>
                                </a:rPr>
                                <m:t>𝑒</m:t>
                              </m:r>
                            </m:e>
                          </m:d>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𝑒</m:t>
                              </m:r>
                            </m:sub>
                          </m:sSub>
                        </m:e>
                      </m:nary>
                      <m:r>
                        <a:rPr lang="he-IL" b="0" i="1" smtClean="0">
                          <a:latin typeface="Cambria Math" panose="02040503050406030204" pitchFamily="18" charset="0"/>
                        </a:rPr>
                        <m:t>=</m:t>
                      </m:r>
                      <m:nary>
                        <m:naryPr>
                          <m:chr m:val="∑"/>
                          <m:supHide m:val="on"/>
                          <m:ctrlPr>
                            <a:rPr lang="en-US" i="1" smtClean="0">
                              <a:latin typeface="Cambria Math" panose="02040503050406030204" pitchFamily="18" charset="0"/>
                            </a:rPr>
                          </m:ctrlPr>
                        </m:naryPr>
                        <m:sub>
                          <m:r>
                            <m:rPr>
                              <m:brk m:alnAt="7"/>
                            </m:rPr>
                            <a:rPr lang="en-US" i="1">
                              <a:latin typeface="Cambria Math" panose="02040503050406030204" pitchFamily="18" charset="0"/>
                            </a:rPr>
                            <m:t>𝑒</m:t>
                          </m:r>
                          <m:r>
                            <a:rPr lang="en-US" b="0" i="1" smtClean="0">
                              <a:latin typeface="Cambria Math" panose="02040503050406030204" pitchFamily="18" charset="0"/>
                            </a:rPr>
                            <m:t>∉</m:t>
                          </m:r>
                          <m:r>
                            <a:rPr lang="en-US" b="0" i="1" smtClean="0">
                              <a:latin typeface="Cambria Math" panose="02040503050406030204" pitchFamily="18" charset="0"/>
                            </a:rPr>
                            <m:t>𝑐</m:t>
                          </m:r>
                        </m:sub>
                        <m:sup/>
                        <m:e>
                          <m:r>
                            <a:rPr lang="en-US" i="1">
                              <a:latin typeface="Cambria Math" panose="02040503050406030204" pitchFamily="18" charset="0"/>
                            </a:rPr>
                            <m:t>𝑤</m:t>
                          </m:r>
                          <m:d>
                            <m:dPr>
                              <m:ctrlPr>
                                <a:rPr lang="en-US" i="1">
                                  <a:latin typeface="Cambria Math" panose="02040503050406030204" pitchFamily="18" charset="0"/>
                                </a:rPr>
                              </m:ctrlPr>
                            </m:dPr>
                            <m:e>
                              <m:r>
                                <a:rPr lang="en-US" i="1">
                                  <a:latin typeface="Cambria Math" panose="02040503050406030204" pitchFamily="18" charset="0"/>
                                </a:rPr>
                                <m:t>𝑒</m:t>
                              </m:r>
                            </m:e>
                          </m:d>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𝑥</m:t>
                              </m:r>
                            </m:e>
                            <m:sub>
                              <m:r>
                                <a:rPr lang="en-US" i="1">
                                  <a:latin typeface="Cambria Math" panose="02040503050406030204" pitchFamily="18" charset="0"/>
                                </a:rPr>
                                <m:t>𝑒</m:t>
                              </m:r>
                            </m:sub>
                            <m:sup>
                              <m:r>
                                <a:rPr lang="en-US" b="0" i="1" smtClean="0">
                                  <a:latin typeface="Cambria Math" panose="02040503050406030204" pitchFamily="18" charset="0"/>
                                </a:rPr>
                                <m:t>𝑎𝑣𝑔</m:t>
                              </m:r>
                            </m:sup>
                          </m:sSubSup>
                        </m:e>
                      </m:nary>
                      <m:r>
                        <a:rPr lang="en-US" i="1" dirty="0" smtClean="0">
                          <a:latin typeface="Cambria Math" panose="02040503050406030204" pitchFamily="18" charset="0"/>
                        </a:rPr>
                        <m:t>+</m:t>
                      </m:r>
                      <m:nary>
                        <m:naryPr>
                          <m:chr m:val="∑"/>
                          <m:supHide m:val="on"/>
                          <m:ctrlPr>
                            <a:rPr lang="en-US" i="1" smtClean="0">
                              <a:latin typeface="Cambria Math" panose="02040503050406030204" pitchFamily="18" charset="0"/>
                            </a:rPr>
                          </m:ctrlPr>
                        </m:naryPr>
                        <m:sub>
                          <m:r>
                            <m:rPr>
                              <m:brk m:alnAt="7"/>
                            </m:rPr>
                            <a:rPr lang="en-US" i="1">
                              <a:latin typeface="Cambria Math" panose="02040503050406030204" pitchFamily="18" charset="0"/>
                            </a:rPr>
                            <m:t>𝑒</m:t>
                          </m:r>
                          <m:r>
                            <a:rPr lang="en-US" i="1">
                              <a:latin typeface="Cambria Math" panose="02040503050406030204" pitchFamily="18" charset="0"/>
                            </a:rPr>
                            <m:t>∈</m:t>
                          </m:r>
                          <m:sSub>
                            <m:sSubPr>
                              <m:ctrlPr>
                                <a:rPr lang="en-US" b="0" i="1" smtClean="0">
                                  <a:latin typeface="Cambria Math" panose="02040503050406030204" pitchFamily="18" charset="0"/>
                                </a:rPr>
                              </m:ctrlPr>
                            </m:sSubPr>
                            <m:e>
                              <m:r>
                                <a:rPr lang="en-US" i="1">
                                  <a:latin typeface="Cambria Math" panose="02040503050406030204" pitchFamily="18" charset="0"/>
                                </a:rPr>
                                <m:t>𝐸</m:t>
                              </m:r>
                            </m:e>
                            <m:sub>
                              <m:r>
                                <a:rPr lang="en-US" b="0" i="1" smtClean="0">
                                  <a:latin typeface="Cambria Math" panose="02040503050406030204" pitchFamily="18" charset="0"/>
                                </a:rPr>
                                <m:t>𝑟𝑒𝑑</m:t>
                              </m:r>
                            </m:sub>
                          </m:sSub>
                        </m:sub>
                        <m:sup/>
                        <m:e>
                          <m:r>
                            <a:rPr lang="en-US" i="1">
                              <a:latin typeface="Cambria Math" panose="02040503050406030204" pitchFamily="18" charset="0"/>
                            </a:rPr>
                            <m:t>𝑤</m:t>
                          </m:r>
                          <m:d>
                            <m:dPr>
                              <m:ctrlPr>
                                <a:rPr lang="en-US" i="1">
                                  <a:latin typeface="Cambria Math" panose="02040503050406030204" pitchFamily="18" charset="0"/>
                                </a:rPr>
                              </m:ctrlPr>
                            </m:dPr>
                            <m:e>
                              <m:r>
                                <a:rPr lang="en-US" i="1">
                                  <a:latin typeface="Cambria Math" panose="02040503050406030204" pitchFamily="18" charset="0"/>
                                </a:rPr>
                                <m:t>𝑒</m:t>
                              </m:r>
                            </m:e>
                          </m:d>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𝑒</m:t>
                              </m:r>
                            </m:sub>
                          </m:sSub>
                        </m:e>
                      </m:nary>
                      <m:r>
                        <a:rPr lang="en-US" i="1" dirty="0" smtClean="0">
                          <a:latin typeface="Cambria Math" panose="02040503050406030204" pitchFamily="18" charset="0"/>
                        </a:rPr>
                        <m:t>+</m:t>
                      </m:r>
                      <m:nary>
                        <m:naryPr>
                          <m:chr m:val="∑"/>
                          <m:supHide m:val="on"/>
                          <m:ctrlPr>
                            <a:rPr lang="en-US" i="1" smtClean="0">
                              <a:latin typeface="Cambria Math" panose="02040503050406030204" pitchFamily="18" charset="0"/>
                            </a:rPr>
                          </m:ctrlPr>
                        </m:naryPr>
                        <m:sub>
                          <m:r>
                            <m:rPr>
                              <m:brk m:alnAt="7"/>
                            </m:rPr>
                            <a:rPr lang="en-US" i="1">
                              <a:latin typeface="Cambria Math" panose="02040503050406030204" pitchFamily="18" charset="0"/>
                            </a:rPr>
                            <m:t>𝑒</m:t>
                          </m:r>
                          <m:r>
                            <a:rPr lang="en-US" i="1">
                              <a:latin typeface="Cambria Math" panose="02040503050406030204" pitchFamily="18" charset="0"/>
                            </a:rPr>
                            <m:t>∈</m:t>
                          </m:r>
                          <m:sSub>
                            <m:sSubPr>
                              <m:ctrlPr>
                                <a:rPr lang="en-US" b="0" i="1" smtClean="0">
                                  <a:latin typeface="Cambria Math" panose="02040503050406030204" pitchFamily="18" charset="0"/>
                                </a:rPr>
                              </m:ctrlPr>
                            </m:sSubPr>
                            <m:e>
                              <m:r>
                                <a:rPr lang="en-US" i="1">
                                  <a:latin typeface="Cambria Math" panose="02040503050406030204" pitchFamily="18" charset="0"/>
                                </a:rPr>
                                <m:t>𝐸</m:t>
                              </m:r>
                            </m:e>
                            <m:sub>
                              <m:r>
                                <a:rPr lang="en-US" b="0" i="1" smtClean="0">
                                  <a:latin typeface="Cambria Math" panose="02040503050406030204" pitchFamily="18" charset="0"/>
                                </a:rPr>
                                <m:t>𝑏𝑙𝑢𝑒</m:t>
                              </m:r>
                            </m:sub>
                          </m:sSub>
                        </m:sub>
                        <m:sup/>
                        <m:e>
                          <m:r>
                            <a:rPr lang="en-US" i="1">
                              <a:latin typeface="Cambria Math" panose="02040503050406030204" pitchFamily="18" charset="0"/>
                            </a:rPr>
                            <m:t>𝑤</m:t>
                          </m:r>
                          <m:d>
                            <m:dPr>
                              <m:ctrlPr>
                                <a:rPr lang="en-US" i="1">
                                  <a:latin typeface="Cambria Math" panose="02040503050406030204" pitchFamily="18" charset="0"/>
                                </a:rPr>
                              </m:ctrlPr>
                            </m:dPr>
                            <m:e>
                              <m:r>
                                <a:rPr lang="en-US" i="1">
                                  <a:latin typeface="Cambria Math" panose="02040503050406030204" pitchFamily="18" charset="0"/>
                                </a:rPr>
                                <m:t>𝑒</m:t>
                              </m:r>
                            </m:e>
                          </m:d>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𝑒</m:t>
                              </m:r>
                            </m:sub>
                          </m:sSub>
                          <m:r>
                            <a:rPr lang="en-US" b="0" i="1" smtClean="0">
                              <a:latin typeface="Cambria Math" panose="02040503050406030204" pitchFamily="18" charset="0"/>
                            </a:rPr>
                            <m:t>=</m:t>
                          </m:r>
                        </m:e>
                      </m:nary>
                      <m:nary>
                        <m:naryPr>
                          <m:chr m:val="∑"/>
                          <m:supHide m:val="on"/>
                          <m:ctrlPr>
                            <a:rPr lang="en-US" i="1">
                              <a:latin typeface="Cambria Math" panose="02040503050406030204" pitchFamily="18" charset="0"/>
                            </a:rPr>
                          </m:ctrlPr>
                        </m:naryPr>
                        <m:sub>
                          <m:r>
                            <m:rPr>
                              <m:brk m:alnAt="7"/>
                            </m:rPr>
                            <a:rPr lang="en-US" i="1">
                              <a:latin typeface="Cambria Math" panose="02040503050406030204" pitchFamily="18" charset="0"/>
                            </a:rPr>
                            <m:t>𝑒</m:t>
                          </m:r>
                          <m:r>
                            <a:rPr lang="en-US" i="1">
                              <a:latin typeface="Cambria Math" panose="02040503050406030204" pitchFamily="18" charset="0"/>
                            </a:rPr>
                            <m:t>∉</m:t>
                          </m:r>
                          <m:r>
                            <a:rPr lang="en-US" i="1">
                              <a:latin typeface="Cambria Math" panose="02040503050406030204" pitchFamily="18" charset="0"/>
                            </a:rPr>
                            <m:t>𝑐</m:t>
                          </m:r>
                        </m:sub>
                        <m:sup/>
                        <m:e>
                          <m:r>
                            <a:rPr lang="en-US" i="1">
                              <a:latin typeface="Cambria Math" panose="02040503050406030204" pitchFamily="18" charset="0"/>
                            </a:rPr>
                            <m:t>𝑤</m:t>
                          </m:r>
                          <m:d>
                            <m:dPr>
                              <m:ctrlPr>
                                <a:rPr lang="en-US" i="1">
                                  <a:latin typeface="Cambria Math" panose="02040503050406030204" pitchFamily="18" charset="0"/>
                                </a:rPr>
                              </m:ctrlPr>
                            </m:dPr>
                            <m:e>
                              <m:r>
                                <a:rPr lang="en-US" i="1">
                                  <a:latin typeface="Cambria Math" panose="02040503050406030204" pitchFamily="18" charset="0"/>
                                </a:rPr>
                                <m:t>𝑒</m:t>
                              </m:r>
                            </m:e>
                          </m:d>
                          <m:sSubSup>
                            <m:sSubSupPr>
                              <m:ctrlPr>
                                <a:rPr lang="en-US" b="0" i="1" smtClean="0">
                                  <a:latin typeface="Cambria Math" panose="02040503050406030204" pitchFamily="18" charset="0"/>
                                </a:rPr>
                              </m:ctrlPr>
                            </m:sSubSupPr>
                            <m:e>
                              <m:r>
                                <a:rPr lang="en-US" i="1">
                                  <a:latin typeface="Cambria Math" panose="02040503050406030204" pitchFamily="18" charset="0"/>
                                </a:rPr>
                                <m:t>𝑥</m:t>
                              </m:r>
                            </m:e>
                            <m:sub>
                              <m:r>
                                <a:rPr lang="en-US" i="1">
                                  <a:latin typeface="Cambria Math" panose="02040503050406030204" pitchFamily="18" charset="0"/>
                                </a:rPr>
                                <m:t>𝑒</m:t>
                              </m:r>
                            </m:sub>
                            <m:sup>
                              <m:r>
                                <a:rPr lang="en-US" b="0" i="1" smtClean="0">
                                  <a:latin typeface="Cambria Math" panose="02040503050406030204" pitchFamily="18" charset="0"/>
                                </a:rPr>
                                <m:t>𝑎𝑣𝑔</m:t>
                              </m:r>
                            </m:sup>
                          </m:sSubSup>
                        </m:e>
                      </m:nary>
                      <m:r>
                        <a:rPr lang="en-US" i="1" dirty="0">
                          <a:latin typeface="Cambria Math" panose="02040503050406030204" pitchFamily="18" charset="0"/>
                        </a:rPr>
                        <m:t>+</m:t>
                      </m:r>
                      <m:nary>
                        <m:naryPr>
                          <m:chr m:val="∑"/>
                          <m:supHide m:val="on"/>
                          <m:ctrlPr>
                            <a:rPr lang="en-US" i="1" smtClean="0">
                              <a:latin typeface="Cambria Math" panose="02040503050406030204" pitchFamily="18" charset="0"/>
                            </a:rPr>
                          </m:ctrlPr>
                        </m:naryPr>
                        <m:sub>
                          <m:r>
                            <m:rPr>
                              <m:brk m:alnAt="7"/>
                            </m:rPr>
                            <a:rPr lang="en-US" i="1">
                              <a:latin typeface="Cambria Math" panose="02040503050406030204" pitchFamily="18" charset="0"/>
                            </a:rPr>
                            <m:t>𝑒</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𝐸</m:t>
                              </m:r>
                            </m:e>
                            <m:sub>
                              <m:r>
                                <a:rPr lang="en-US" i="1">
                                  <a:latin typeface="Cambria Math" panose="02040503050406030204" pitchFamily="18" charset="0"/>
                                </a:rPr>
                                <m:t>𝑟𝑒𝑑</m:t>
                              </m:r>
                            </m:sub>
                          </m:sSub>
                        </m:sub>
                        <m:sup/>
                        <m:e>
                          <m:r>
                            <a:rPr lang="en-US" i="1">
                              <a:latin typeface="Cambria Math" panose="02040503050406030204" pitchFamily="18" charset="0"/>
                            </a:rPr>
                            <m:t>𝑤</m:t>
                          </m:r>
                          <m:d>
                            <m:dPr>
                              <m:ctrlPr>
                                <a:rPr lang="en-US" i="1">
                                  <a:latin typeface="Cambria Math" panose="02040503050406030204" pitchFamily="18" charset="0"/>
                                </a:rPr>
                              </m:ctrlPr>
                            </m:dPr>
                            <m:e>
                              <m:r>
                                <a:rPr lang="en-US" i="1">
                                  <a:latin typeface="Cambria Math" panose="02040503050406030204" pitchFamily="18" charset="0"/>
                                </a:rPr>
                                <m:t>𝑒</m:t>
                              </m:r>
                            </m:e>
                          </m:d>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𝑥</m:t>
                              </m:r>
                            </m:e>
                            <m:sub>
                              <m:r>
                                <a:rPr lang="en-US" b="0" i="1" smtClean="0">
                                  <a:latin typeface="Cambria Math" panose="02040503050406030204" pitchFamily="18" charset="0"/>
                                </a:rPr>
                                <m:t>𝑒</m:t>
                              </m:r>
                            </m:sub>
                            <m:sup>
                              <m:r>
                                <a:rPr lang="en-US" b="0" i="1" smtClean="0">
                                  <a:latin typeface="Cambria Math" panose="02040503050406030204" pitchFamily="18" charset="0"/>
                                </a:rPr>
                                <m:t>𝑎𝑣𝑔</m:t>
                              </m:r>
                            </m:sup>
                          </m:sSubSup>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𝑡</m:t>
                              </m:r>
                            </m:den>
                          </m:f>
                          <m:r>
                            <a:rPr lang="en-US" b="0" i="1" smtClean="0">
                              <a:latin typeface="Cambria Math" panose="02040503050406030204" pitchFamily="18" charset="0"/>
                            </a:rPr>
                            <m:t>)</m:t>
                          </m:r>
                        </m:e>
                      </m:nary>
                      <m:r>
                        <a:rPr lang="en-US" i="1" dirty="0">
                          <a:latin typeface="Cambria Math" panose="02040503050406030204" pitchFamily="18" charset="0"/>
                        </a:rPr>
                        <m:t>+</m:t>
                      </m:r>
                      <m:nary>
                        <m:naryPr>
                          <m:chr m:val="∑"/>
                          <m:supHide m:val="on"/>
                          <m:ctrlPr>
                            <a:rPr lang="en-US" i="1">
                              <a:latin typeface="Cambria Math" panose="02040503050406030204" pitchFamily="18" charset="0"/>
                            </a:rPr>
                          </m:ctrlPr>
                        </m:naryPr>
                        <m:sub>
                          <m:r>
                            <m:rPr>
                              <m:brk m:alnAt="7"/>
                            </m:rPr>
                            <a:rPr lang="en-US" i="1">
                              <a:latin typeface="Cambria Math" panose="02040503050406030204" pitchFamily="18" charset="0"/>
                            </a:rPr>
                            <m:t>𝑒</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𝐸</m:t>
                              </m:r>
                            </m:e>
                            <m:sub>
                              <m:r>
                                <a:rPr lang="en-US" i="1">
                                  <a:latin typeface="Cambria Math" panose="02040503050406030204" pitchFamily="18" charset="0"/>
                                </a:rPr>
                                <m:t>𝑏𝑙𝑢𝑒</m:t>
                              </m:r>
                            </m:sub>
                          </m:sSub>
                        </m:sub>
                        <m:sup/>
                        <m:e>
                          <m:r>
                            <a:rPr lang="en-US" i="1">
                              <a:latin typeface="Cambria Math" panose="02040503050406030204" pitchFamily="18" charset="0"/>
                            </a:rPr>
                            <m:t>𝑤</m:t>
                          </m:r>
                          <m:d>
                            <m:dPr>
                              <m:ctrlPr>
                                <a:rPr lang="en-US" i="1">
                                  <a:latin typeface="Cambria Math" panose="02040503050406030204" pitchFamily="18" charset="0"/>
                                </a:rPr>
                              </m:ctrlPr>
                            </m:dPr>
                            <m:e>
                              <m:r>
                                <a:rPr lang="en-US" i="1">
                                  <a:latin typeface="Cambria Math" panose="02040503050406030204" pitchFamily="18" charset="0"/>
                                </a:rPr>
                                <m:t>𝑒</m:t>
                              </m:r>
                            </m:e>
                          </m:d>
                          <m:d>
                            <m:dPr>
                              <m:ctrlPr>
                                <a:rPr lang="en-US" i="1">
                                  <a:latin typeface="Cambria Math" panose="02040503050406030204" pitchFamily="18" charset="0"/>
                                </a:rPr>
                              </m:ctrlPr>
                            </m:dPr>
                            <m:e>
                              <m:sSubSup>
                                <m:sSubSupPr>
                                  <m:ctrlPr>
                                    <a:rPr lang="en-US" b="0" i="1" smtClean="0">
                                      <a:latin typeface="Cambria Math" panose="02040503050406030204" pitchFamily="18" charset="0"/>
                                    </a:rPr>
                                  </m:ctrlPr>
                                </m:sSubSupPr>
                                <m:e>
                                  <m:r>
                                    <a:rPr lang="en-US" i="1">
                                      <a:latin typeface="Cambria Math" panose="02040503050406030204" pitchFamily="18" charset="0"/>
                                    </a:rPr>
                                    <m:t>𝑥</m:t>
                                  </m:r>
                                </m:e>
                                <m:sub>
                                  <m:r>
                                    <a:rPr lang="en-US" i="1">
                                      <a:latin typeface="Cambria Math" panose="02040503050406030204" pitchFamily="18" charset="0"/>
                                    </a:rPr>
                                    <m:t>𝑒</m:t>
                                  </m:r>
                                </m:sub>
                                <m:sup>
                                  <m:r>
                                    <a:rPr lang="en-US" b="0" i="1" smtClean="0">
                                      <a:latin typeface="Cambria Math" panose="02040503050406030204" pitchFamily="18" charset="0"/>
                                    </a:rPr>
                                    <m:t>𝑎𝑣𝑔</m:t>
                                  </m:r>
                                </m:sup>
                              </m:sSubSup>
                              <m:r>
                                <a:rPr lang="en-US" b="0" i="1" smtClean="0">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𝑡</m:t>
                                  </m:r>
                                </m:den>
                              </m:f>
                            </m:e>
                          </m:d>
                          <m:r>
                            <a:rPr lang="en-US" i="1">
                              <a:latin typeface="Cambria Math" panose="02040503050406030204" pitchFamily="18" charset="0"/>
                            </a:rPr>
                            <m:t>=</m:t>
                          </m:r>
                          <m:nary>
                            <m:naryPr>
                              <m:chr m:val="∑"/>
                              <m:supHide m:val="on"/>
                              <m:ctrlPr>
                                <a:rPr lang="en-US" i="1">
                                  <a:latin typeface="Cambria Math" panose="02040503050406030204" pitchFamily="18" charset="0"/>
                                </a:rPr>
                              </m:ctrlPr>
                            </m:naryPr>
                            <m:sub>
                              <m:r>
                                <m:rPr>
                                  <m:brk m:alnAt="7"/>
                                </m:rPr>
                                <a:rPr lang="en-US" i="1">
                                  <a:latin typeface="Cambria Math" panose="02040503050406030204" pitchFamily="18" charset="0"/>
                                </a:rPr>
                                <m:t>𝑒</m:t>
                              </m:r>
                              <m:r>
                                <a:rPr lang="en-US" i="1">
                                  <a:latin typeface="Cambria Math" panose="02040503050406030204" pitchFamily="18" charset="0"/>
                                </a:rPr>
                                <m:t>∈</m:t>
                              </m:r>
                              <m:r>
                                <a:rPr lang="en-US" i="1">
                                  <a:latin typeface="Cambria Math" panose="02040503050406030204" pitchFamily="18" charset="0"/>
                                </a:rPr>
                                <m:t>𝐸</m:t>
                              </m:r>
                            </m:sub>
                            <m:sup/>
                            <m:e>
                              <m:r>
                                <a:rPr lang="en-US" i="1">
                                  <a:latin typeface="Cambria Math" panose="02040503050406030204" pitchFamily="18" charset="0"/>
                                </a:rPr>
                                <m:t>𝑤</m:t>
                              </m:r>
                              <m:d>
                                <m:dPr>
                                  <m:ctrlPr>
                                    <a:rPr lang="en-US" i="1">
                                      <a:latin typeface="Cambria Math" panose="02040503050406030204" pitchFamily="18" charset="0"/>
                                    </a:rPr>
                                  </m:ctrlPr>
                                </m:dPr>
                                <m:e>
                                  <m:r>
                                    <a:rPr lang="en-US" i="1">
                                      <a:latin typeface="Cambria Math" panose="02040503050406030204" pitchFamily="18" charset="0"/>
                                    </a:rPr>
                                    <m:t>𝑒</m:t>
                                  </m:r>
                                </m:e>
                              </m:d>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𝑥</m:t>
                                  </m:r>
                                </m:e>
                                <m:sub>
                                  <m:r>
                                    <a:rPr lang="en-US" i="1">
                                      <a:latin typeface="Cambria Math" panose="02040503050406030204" pitchFamily="18" charset="0"/>
                                    </a:rPr>
                                    <m:t>𝑒</m:t>
                                  </m:r>
                                </m:sub>
                                <m:sup>
                                  <m:r>
                                    <a:rPr lang="en-US" b="0" i="1" smtClean="0">
                                      <a:latin typeface="Cambria Math" panose="02040503050406030204" pitchFamily="18" charset="0"/>
                                    </a:rPr>
                                    <m:t>𝑎𝑣𝑔</m:t>
                                  </m:r>
                                </m:sup>
                              </m:sSubSup>
                            </m:e>
                          </m:nary>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𝑡</m:t>
                              </m:r>
                            </m:den>
                          </m:f>
                        </m:e>
                      </m:nary>
                      <m:d>
                        <m:dPr>
                          <m:ctrlPr>
                            <a:rPr lang="en-US" b="0" i="1" smtClean="0">
                              <a:latin typeface="Cambria Math" panose="02040503050406030204" pitchFamily="18" charset="0"/>
                            </a:rPr>
                          </m:ctrlPr>
                        </m:dPr>
                        <m:e>
                          <m:nary>
                            <m:naryPr>
                              <m:chr m:val="∑"/>
                              <m:supHide m:val="on"/>
                              <m:ctrlPr>
                                <a:rPr lang="en-US" i="1">
                                  <a:latin typeface="Cambria Math" panose="02040503050406030204" pitchFamily="18" charset="0"/>
                                </a:rPr>
                              </m:ctrlPr>
                            </m:naryPr>
                            <m:sub>
                              <m:r>
                                <m:rPr>
                                  <m:brk m:alnAt="7"/>
                                </m:rPr>
                                <a:rPr lang="en-US" i="1">
                                  <a:latin typeface="Cambria Math" panose="02040503050406030204" pitchFamily="18" charset="0"/>
                                </a:rPr>
                                <m:t>𝑒</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𝐸</m:t>
                                  </m:r>
                                </m:e>
                                <m:sub>
                                  <m:r>
                                    <a:rPr lang="en-US" i="1">
                                      <a:latin typeface="Cambria Math" panose="02040503050406030204" pitchFamily="18" charset="0"/>
                                    </a:rPr>
                                    <m:t>𝑟𝑒𝑑</m:t>
                                  </m:r>
                                </m:sub>
                              </m:sSub>
                            </m:sub>
                            <m:sup/>
                            <m:e>
                              <m:r>
                                <a:rPr lang="en-US" i="1">
                                  <a:latin typeface="Cambria Math" panose="02040503050406030204" pitchFamily="18" charset="0"/>
                                </a:rPr>
                                <m:t>𝑤</m:t>
                              </m:r>
                              <m:d>
                                <m:dPr>
                                  <m:ctrlPr>
                                    <a:rPr lang="en-US" i="1">
                                      <a:latin typeface="Cambria Math" panose="02040503050406030204" pitchFamily="18" charset="0"/>
                                    </a:rPr>
                                  </m:ctrlPr>
                                </m:dPr>
                                <m:e>
                                  <m:r>
                                    <a:rPr lang="en-US" i="1">
                                      <a:latin typeface="Cambria Math" panose="02040503050406030204" pitchFamily="18" charset="0"/>
                                    </a:rPr>
                                    <m:t>𝑒</m:t>
                                  </m:r>
                                </m:e>
                              </m:d>
                            </m:e>
                          </m:nary>
                          <m:r>
                            <a:rPr lang="he-IL" b="0" i="1" dirty="0" smtClean="0">
                              <a:latin typeface="Cambria Math" panose="02040503050406030204" pitchFamily="18" charset="0"/>
                            </a:rPr>
                            <m:t>−</m:t>
                          </m:r>
                          <m:nary>
                            <m:naryPr>
                              <m:chr m:val="∑"/>
                              <m:supHide m:val="on"/>
                              <m:ctrlPr>
                                <a:rPr lang="en-US" i="1">
                                  <a:latin typeface="Cambria Math" panose="02040503050406030204" pitchFamily="18" charset="0"/>
                                </a:rPr>
                              </m:ctrlPr>
                            </m:naryPr>
                            <m:sub>
                              <m:r>
                                <m:rPr>
                                  <m:brk m:alnAt="7"/>
                                </m:rPr>
                                <a:rPr lang="en-US" i="1">
                                  <a:latin typeface="Cambria Math" panose="02040503050406030204" pitchFamily="18" charset="0"/>
                                </a:rPr>
                                <m:t>𝑒</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𝐸</m:t>
                                  </m:r>
                                </m:e>
                                <m:sub>
                                  <m:r>
                                    <a:rPr lang="en-US" i="1">
                                      <a:latin typeface="Cambria Math" panose="02040503050406030204" pitchFamily="18" charset="0"/>
                                    </a:rPr>
                                    <m:t>𝑏𝑙𝑢𝑒</m:t>
                                  </m:r>
                                </m:sub>
                              </m:sSub>
                            </m:sub>
                            <m:sup/>
                            <m:e>
                              <m:r>
                                <a:rPr lang="en-US" i="1">
                                  <a:latin typeface="Cambria Math" panose="02040503050406030204" pitchFamily="18" charset="0"/>
                                </a:rPr>
                                <m:t>𝑤</m:t>
                              </m:r>
                              <m:d>
                                <m:dPr>
                                  <m:ctrlPr>
                                    <a:rPr lang="en-US" i="1">
                                      <a:latin typeface="Cambria Math" panose="02040503050406030204" pitchFamily="18" charset="0"/>
                                    </a:rPr>
                                  </m:ctrlPr>
                                </m:dPr>
                                <m:e>
                                  <m:r>
                                    <a:rPr lang="en-US" i="1">
                                      <a:latin typeface="Cambria Math" panose="02040503050406030204" pitchFamily="18" charset="0"/>
                                    </a:rPr>
                                    <m:t>𝑒</m:t>
                                  </m:r>
                                </m:e>
                              </m:d>
                            </m:e>
                          </m:nary>
                        </m:e>
                      </m:d>
                      <m:r>
                        <a:rPr lang="en-US" b="0" i="1" smtClean="0">
                          <a:latin typeface="Cambria Math" panose="02040503050406030204" pitchFamily="18" charset="0"/>
                        </a:rPr>
                        <m:t>=</m:t>
                      </m:r>
                      <m:r>
                        <a:rPr lang="en-US" b="0" i="1" smtClean="0">
                          <a:latin typeface="Cambria Math" panose="02040503050406030204" pitchFamily="18" charset="0"/>
                        </a:rPr>
                        <m:t>𝑤</m:t>
                      </m:r>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𝑎𝑣𝑔</m:t>
                              </m:r>
                            </m:sup>
                          </m:sSup>
                        </m:e>
                      </m:d>
                      <m:r>
                        <a:rPr lang="en-US" b="0" i="1" smtClean="0">
                          <a:latin typeface="Cambria Math" panose="02040503050406030204" pitchFamily="18" charset="0"/>
                        </a:rPr>
                        <m:t>−</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𝐶</m:t>
                              </m:r>
                            </m:e>
                            <m:sub>
                              <m:r>
                                <a:rPr lang="en-US" b="0" i="1" smtClean="0">
                                  <a:latin typeface="Cambria Math" panose="02040503050406030204" pitchFamily="18" charset="0"/>
                                </a:rPr>
                                <m:t>𝑤</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𝑐</m:t>
                              </m:r>
                            </m:e>
                          </m:d>
                        </m:num>
                        <m:den>
                          <m:r>
                            <a:rPr lang="en-US" b="0" i="1" smtClean="0">
                              <a:latin typeface="Cambria Math" panose="02040503050406030204" pitchFamily="18" charset="0"/>
                            </a:rPr>
                            <m:t>𝑡</m:t>
                          </m:r>
                        </m:den>
                      </m:f>
                      <m:r>
                        <a:rPr lang="en-US" b="0" i="1" smtClean="0">
                          <a:latin typeface="Cambria Math" panose="02040503050406030204" pitchFamily="18" charset="0"/>
                        </a:rPr>
                        <m:t>&lt;</m:t>
                      </m:r>
                    </m:oMath>
                  </m:oMathPara>
                </a14:m>
                <a:endParaRPr lang="en-US" dirty="0" smtClean="0"/>
              </a:p>
              <a:p>
                <a:pPr marL="0" indent="0" algn="l">
                  <a:buNone/>
                </a:pPr>
                <a:r>
                  <a:rPr lang="en-US" dirty="0" smtClean="0"/>
                  <a:t>                   </a:t>
                </a:r>
                <a:r>
                  <a:rPr lang="he-IL" dirty="0" smtClean="0"/>
                  <a:t>   </a:t>
                </a:r>
                <a:endParaRPr lang="en-US" dirty="0" smtClean="0"/>
              </a:p>
              <a:p>
                <a:pPr marL="0" indent="0" algn="l">
                  <a:buNone/>
                </a:pPr>
                <a:r>
                  <a:rPr lang="en-US" dirty="0" smtClean="0"/>
                  <a:t>The last equality is due to circulation definition and our assumption that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𝐸</m:t>
                        </m:r>
                      </m:e>
                      <m:sub>
                        <m:r>
                          <a:rPr lang="en-US" b="0" i="1" smtClean="0">
                            <a:latin typeface="Cambria Math" panose="02040503050406030204" pitchFamily="18" charset="0"/>
                          </a:rPr>
                          <m:t>𝑏𝑙𝑢𝑒</m:t>
                        </m:r>
                      </m:sub>
                    </m:sSub>
                    <m:r>
                      <a:rPr lang="en-US" b="0" i="1" smtClean="0">
                        <a:latin typeface="Cambria Math" panose="02040503050406030204" pitchFamily="18" charset="0"/>
                      </a:rPr>
                      <m:t> </m:t>
                    </m:r>
                    <m:r>
                      <a:rPr lang="en-US" b="0" i="1" smtClean="0">
                        <a:latin typeface="Cambria Math" panose="02040503050406030204" pitchFamily="18" charset="0"/>
                      </a:rPr>
                      <m:t>𝑜𝑢𝑡𝑤𝑒𝑖𝑔</m:t>
                    </m:r>
                    <m:r>
                      <a:rPr lang="en-US" b="0" i="1" smtClean="0">
                        <a:latin typeface="Cambria Math" panose="02040503050406030204" pitchFamily="18" charset="0"/>
                      </a:rPr>
                      <m:t>h</m:t>
                    </m:r>
                    <m:r>
                      <a:rPr lang="en-US" b="0" i="1" smtClean="0">
                        <a:latin typeface="Cambria Math" panose="02040503050406030204" pitchFamily="18" charset="0"/>
                      </a:rPr>
                      <m:t>𝑡𝑠</m:t>
                    </m:r>
                    <m:r>
                      <a:rPr lang="en-US" b="0" i="1" smtClean="0">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𝐸</m:t>
                        </m:r>
                      </m:e>
                      <m:sub>
                        <m:r>
                          <a:rPr lang="en-US" i="1">
                            <a:latin typeface="Cambria Math" panose="02040503050406030204" pitchFamily="18" charset="0"/>
                          </a:rPr>
                          <m:t>𝑟𝑒𝑑</m:t>
                        </m:r>
                      </m:sub>
                    </m:sSub>
                  </m:oMath>
                </a14:m>
                <a:r>
                  <a:rPr lang="en-US" dirty="0" smtClean="0"/>
                  <a:t>. </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2462" t="-1129" b="-1613"/>
                </a:stretch>
              </a:blipFill>
            </p:spPr>
            <p:txBody>
              <a:bodyPr/>
              <a:lstStyle/>
              <a:p>
                <a:r>
                  <a:rPr lang="en-US">
                    <a:noFill/>
                  </a:rPr>
                  <a:t> </a:t>
                </a:r>
              </a:p>
            </p:txBody>
          </p:sp>
        </mc:Fallback>
      </mc:AlternateContent>
    </p:spTree>
    <p:extLst>
      <p:ext uri="{BB962C8B-B14F-4D97-AF65-F5344CB8AC3E}">
        <p14:creationId xmlns:p14="http://schemas.microsoft.com/office/powerpoint/2010/main" val="29831510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Lemma 3.2 proof (cont.)</a:t>
            </a:r>
            <a:endParaRPr lang="he-IL"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589212" y="2133600"/>
                <a:ext cx="8915400" cy="4575672"/>
              </a:xfrm>
            </p:spPr>
            <p:txBody>
              <a:bodyPr>
                <a:normAutofit fontScale="92500"/>
              </a:bodyPr>
              <a:lstStyle/>
              <a:p>
                <a:pPr marL="0" indent="0" algn="l">
                  <a:buNone/>
                </a:pPr>
                <a:r>
                  <a:rPr lang="en-US" sz="2400" dirty="0" smtClean="0"/>
                  <a:t>Overall, we achieved </a:t>
                </a:r>
                <a14:m>
                  <m:oMath xmlns:m="http://schemas.openxmlformats.org/officeDocument/2006/math">
                    <m:r>
                      <a:rPr lang="en-US" sz="2400" b="0" i="1" smtClean="0">
                        <a:latin typeface="Cambria Math" panose="02040503050406030204" pitchFamily="18" charset="0"/>
                      </a:rPr>
                      <m:t>𝑦</m:t>
                    </m:r>
                    <m:r>
                      <a:rPr lang="en-US" sz="2400" b="0" i="1" smtClean="0">
                        <a:latin typeface="Cambria Math" panose="02040503050406030204" pitchFamily="18" charset="0"/>
                      </a:rPr>
                      <m:t>∈</m:t>
                    </m:r>
                    <m:r>
                      <a:rPr lang="en-US" sz="2400" b="0" i="1" smtClean="0">
                        <a:latin typeface="Cambria Math" panose="02040503050406030204" pitchFamily="18" charset="0"/>
                      </a:rPr>
                      <m:t>𝑃𝑀</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𝐺</m:t>
                        </m:r>
                      </m:e>
                    </m:d>
                    <m:r>
                      <a:rPr lang="en-US" sz="2400" b="0" i="1" smtClean="0">
                        <a:latin typeface="Cambria Math" panose="02040503050406030204" pitchFamily="18" charset="0"/>
                      </a:rPr>
                      <m:t> </m:t>
                    </m:r>
                    <m:r>
                      <a:rPr lang="en-US" sz="2400" b="0" i="1" smtClean="0">
                        <a:latin typeface="Cambria Math" panose="02040503050406030204" pitchFamily="18" charset="0"/>
                      </a:rPr>
                      <m:t>𝑎𝑛𝑑</m:t>
                    </m:r>
                    <m:r>
                      <a:rPr lang="en-US" sz="2400" b="0" i="1" smtClean="0">
                        <a:latin typeface="Cambria Math" panose="02040503050406030204" pitchFamily="18" charset="0"/>
                      </a:rPr>
                      <m:t> </m:t>
                    </m:r>
                    <m:r>
                      <a:rPr lang="en-US" sz="2400" b="0" i="1" smtClean="0">
                        <a:latin typeface="Cambria Math" panose="02040503050406030204" pitchFamily="18" charset="0"/>
                      </a:rPr>
                      <m:t>𝑤</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𝑦</m:t>
                        </m:r>
                      </m:e>
                    </m:d>
                    <m:r>
                      <a:rPr lang="en-US" sz="2400" b="0" i="1" smtClean="0">
                        <a:latin typeface="Cambria Math" panose="02040503050406030204" pitchFamily="18" charset="0"/>
                      </a:rPr>
                      <m:t>&lt;</m:t>
                    </m:r>
                    <m:r>
                      <a:rPr lang="en-US" sz="2400" b="0" i="1" smtClean="0">
                        <a:latin typeface="Cambria Math" panose="02040503050406030204" pitchFamily="18" charset="0"/>
                      </a:rPr>
                      <m:t>𝑞</m:t>
                    </m:r>
                    <m:r>
                      <a:rPr lang="en-US" sz="2400" b="0" i="1" smtClean="0">
                        <a:latin typeface="Cambria Math" panose="02040503050406030204" pitchFamily="18" charset="0"/>
                      </a:rPr>
                      <m:t>,</m:t>
                    </m:r>
                  </m:oMath>
                </a14:m>
                <a:r>
                  <a:rPr lang="en-US" sz="2400" dirty="0" smtClean="0"/>
                  <a:t> which is a contradiction, hence the cycle </a:t>
                </a:r>
                <a14:m>
                  <m:oMath xmlns:m="http://schemas.openxmlformats.org/officeDocument/2006/math">
                    <m:r>
                      <a:rPr lang="en-US" sz="2400" i="1" dirty="0" smtClean="0">
                        <a:latin typeface="Cambria Math" panose="02040503050406030204" pitchFamily="18" charset="0"/>
                      </a:rPr>
                      <m:t>𝑐</m:t>
                    </m:r>
                  </m:oMath>
                </a14:m>
                <a:r>
                  <a:rPr lang="en-US" sz="2400" dirty="0" smtClean="0"/>
                  <a:t> doesn’t appear in the derived graph. </a:t>
                </a:r>
              </a:p>
              <a:p>
                <a:pPr marL="0" indent="0" algn="l">
                  <a:buNone/>
                </a:pPr>
                <a:r>
                  <a:rPr lang="en-US" sz="2400" dirty="0" smtClean="0"/>
                  <a:t>It is indeed a contradiction, due to the following simple fact:</a:t>
                </a:r>
              </a:p>
              <a:p>
                <a:pPr marL="0" indent="0" algn="l">
                  <a:buNone/>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𝑥</m:t>
                      </m:r>
                      <m:r>
                        <a:rPr lang="en-US" sz="2400" b="0" i="1" smtClean="0">
                          <a:latin typeface="Cambria Math" panose="02040503050406030204" pitchFamily="18" charset="0"/>
                        </a:rPr>
                        <m:t>∈</m:t>
                      </m:r>
                      <m:r>
                        <a:rPr lang="en-US" sz="2400" b="0" i="1" smtClean="0">
                          <a:latin typeface="Cambria Math" panose="02040503050406030204" pitchFamily="18" charset="0"/>
                        </a:rPr>
                        <m:t>𝑃𝑀</m:t>
                      </m:r>
                      <m:r>
                        <a:rPr lang="en-US" sz="2400" b="0" i="1" smtClean="0">
                          <a:latin typeface="Cambria Math" panose="02040503050406030204" pitchFamily="18" charset="0"/>
                        </a:rPr>
                        <m:t>(</m:t>
                      </m:r>
                      <m:r>
                        <a:rPr lang="en-US" sz="2400" b="0" i="1" smtClean="0">
                          <a:latin typeface="Cambria Math" panose="02040503050406030204" pitchFamily="18" charset="0"/>
                        </a:rPr>
                        <m:t>𝐺</m:t>
                      </m:r>
                      <m:r>
                        <a:rPr lang="en-US" sz="2400" b="0" i="1" smtClean="0">
                          <a:latin typeface="Cambria Math" panose="02040503050406030204" pitchFamily="18" charset="0"/>
                        </a:rPr>
                        <m:t>) </m:t>
                      </m:r>
                      <m:r>
                        <a:rPr lang="en-US" sz="2400" b="0" i="1" smtClean="0">
                          <a:latin typeface="Cambria Math" panose="02040503050406030204" pitchFamily="18" charset="0"/>
                        </a:rPr>
                        <m:t>𝑖𝑚𝑝𝑙𝑖𝑒𝑠</m:t>
                      </m:r>
                      <m:r>
                        <a:rPr lang="en-US" sz="2400" b="0" i="1" smtClean="0">
                          <a:latin typeface="Cambria Math" panose="02040503050406030204" pitchFamily="18" charset="0"/>
                        </a:rPr>
                        <m:t> </m:t>
                      </m:r>
                      <m:r>
                        <a:rPr lang="en-US" sz="2400" b="0" i="1" smtClean="0">
                          <a:latin typeface="Cambria Math" panose="02040503050406030204" pitchFamily="18" charset="0"/>
                        </a:rPr>
                        <m:t>𝑤</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𝑥</m:t>
                          </m:r>
                        </m:e>
                      </m:d>
                      <m:r>
                        <a:rPr lang="en-US" sz="2400" b="0" i="1" smtClean="0">
                          <a:latin typeface="Cambria Math" panose="02040503050406030204" pitchFamily="18" charset="0"/>
                        </a:rPr>
                        <m:t>≥</m:t>
                      </m:r>
                      <m:r>
                        <a:rPr lang="en-US" sz="2400" b="0" i="1" smtClean="0">
                          <a:latin typeface="Cambria Math" panose="02040503050406030204" pitchFamily="18" charset="0"/>
                        </a:rPr>
                        <m:t>𝑞</m:t>
                      </m:r>
                    </m:oMath>
                  </m:oMathPara>
                </a14:m>
                <a:endParaRPr lang="en-US" sz="2400" dirty="0" smtClean="0"/>
              </a:p>
              <a:p>
                <a:pPr marL="0" indent="0" algn="l">
                  <a:buNone/>
                </a:pPr>
                <a:endParaRPr lang="en-US" sz="2400" dirty="0" smtClean="0"/>
              </a:p>
              <a:p>
                <a:pPr marL="0" indent="0" algn="l">
                  <a:buNone/>
                </a:pPr>
                <a:r>
                  <a:rPr lang="en-US" sz="2400" dirty="0" smtClean="0"/>
                  <a:t>Proof:</a:t>
                </a:r>
              </a:p>
              <a:p>
                <a:pPr marL="0" indent="0" algn="l">
                  <a:buNone/>
                </a:pPr>
                <a:r>
                  <a:rPr lang="en-US" sz="2400" dirty="0" smtClean="0"/>
                  <a:t>Assume </a:t>
                </a:r>
                <a14:m>
                  <m:oMath xmlns:m="http://schemas.openxmlformats.org/officeDocument/2006/math">
                    <m:r>
                      <a:rPr lang="en-US" sz="2400" i="1">
                        <a:latin typeface="Cambria Math" panose="02040503050406030204" pitchFamily="18" charset="0"/>
                      </a:rPr>
                      <m:t>𝑥</m:t>
                    </m:r>
                    <m:r>
                      <a:rPr lang="en-US" sz="2400" i="1">
                        <a:latin typeface="Cambria Math" panose="02040503050406030204" pitchFamily="18" charset="0"/>
                      </a:rPr>
                      <m:t>∈</m:t>
                    </m:r>
                    <m:r>
                      <a:rPr lang="en-US" sz="2400" i="1">
                        <a:latin typeface="Cambria Math" panose="02040503050406030204" pitchFamily="18" charset="0"/>
                      </a:rPr>
                      <m:t>𝑃𝑀</m:t>
                    </m:r>
                    <m:d>
                      <m:dPr>
                        <m:ctrlPr>
                          <a:rPr lang="en-US" sz="2400" i="1">
                            <a:latin typeface="Cambria Math" panose="02040503050406030204" pitchFamily="18" charset="0"/>
                          </a:rPr>
                        </m:ctrlPr>
                      </m:dPr>
                      <m:e>
                        <m:r>
                          <a:rPr lang="en-US" sz="2400" i="1">
                            <a:latin typeface="Cambria Math" panose="02040503050406030204" pitchFamily="18" charset="0"/>
                          </a:rPr>
                          <m:t>𝐺</m:t>
                        </m:r>
                      </m:e>
                    </m:d>
                  </m:oMath>
                </a14:m>
                <a:r>
                  <a:rPr lang="en-US" sz="2400" dirty="0" smtClean="0"/>
                  <a:t>, and denote </a:t>
                </a:r>
                <a14:m>
                  <m:oMath xmlns:m="http://schemas.openxmlformats.org/officeDocument/2006/math">
                    <m:r>
                      <a:rPr lang="en-US" sz="2400" b="0" i="1" smtClean="0">
                        <a:latin typeface="Cambria Math" panose="02040503050406030204" pitchFamily="18" charset="0"/>
                      </a:rPr>
                      <m:t>𝑡</m:t>
                    </m:r>
                    <m:r>
                      <a:rPr lang="en-US" sz="2400" b="0" i="1" smtClean="0">
                        <a:latin typeface="Cambria Math" panose="02040503050406030204" pitchFamily="18" charset="0"/>
                      </a:rPr>
                      <m:t>=</m:t>
                    </m:r>
                    <m:d>
                      <m:dPr>
                        <m:begChr m:val="|"/>
                        <m:endChr m:val="}"/>
                        <m:ctrlPr>
                          <a:rPr lang="en-US" sz="2400" b="0" i="1" smtClean="0">
                            <a:latin typeface="Cambria Math" panose="02040503050406030204" pitchFamily="18" charset="0"/>
                          </a:rPr>
                        </m:ctrlPr>
                      </m:dPr>
                      <m:e>
                        <m:d>
                          <m:dPr>
                            <m:begChr m:val="{"/>
                            <m:endChr m:val="|"/>
                            <m:ctrlPr>
                              <a:rPr lang="en-US" sz="2400" b="0" i="1" smtClean="0">
                                <a:latin typeface="Cambria Math" panose="02040503050406030204" pitchFamily="18" charset="0"/>
                              </a:rPr>
                            </m:ctrlPr>
                          </m:dPr>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𝑀</m:t>
                                </m:r>
                              </m:e>
                              <m:sub>
                                <m:r>
                                  <a:rPr lang="en-US" sz="2400" b="0" i="1" smtClean="0">
                                    <a:latin typeface="Cambria Math" panose="02040503050406030204" pitchFamily="18" charset="0"/>
                                  </a:rPr>
                                  <m:t>𝑖</m:t>
                                </m:r>
                              </m:sub>
                            </m:sSub>
                          </m:e>
                        </m:d>
                        <m:r>
                          <a:rPr lang="en-US" sz="2400" b="0" i="1" smtClean="0">
                            <a:latin typeface="Cambria Math" panose="02040503050406030204" pitchFamily="18" charset="0"/>
                          </a:rPr>
                          <m:t> </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𝑀</m:t>
                            </m:r>
                          </m:e>
                          <m:sub>
                            <m:r>
                              <a:rPr lang="en-US" sz="2400" b="0" i="1" smtClean="0">
                                <a:latin typeface="Cambria Math" panose="02040503050406030204" pitchFamily="18" charset="0"/>
                              </a:rPr>
                              <m:t>𝑖</m:t>
                            </m:r>
                          </m:sub>
                        </m:sSub>
                        <m:r>
                          <a:rPr lang="en-US" sz="2400" b="0" i="1" smtClean="0">
                            <a:latin typeface="Cambria Math" panose="02040503050406030204" pitchFamily="18" charset="0"/>
                          </a:rPr>
                          <m:t> </m:t>
                        </m:r>
                        <m:r>
                          <a:rPr lang="en-US" sz="2400" b="0" i="1" smtClean="0">
                            <a:latin typeface="Cambria Math" panose="02040503050406030204" pitchFamily="18" charset="0"/>
                          </a:rPr>
                          <m:t>𝑖𝑠</m:t>
                        </m:r>
                        <m:r>
                          <a:rPr lang="en-US" sz="2400" b="0" i="1" smtClean="0">
                            <a:latin typeface="Cambria Math" panose="02040503050406030204" pitchFamily="18" charset="0"/>
                          </a:rPr>
                          <m:t> </m:t>
                        </m:r>
                        <m:r>
                          <a:rPr lang="en-US" sz="2400" b="0" i="1" smtClean="0">
                            <a:latin typeface="Cambria Math" panose="02040503050406030204" pitchFamily="18" charset="0"/>
                          </a:rPr>
                          <m:t>𝑎</m:t>
                        </m:r>
                        <m:r>
                          <a:rPr lang="en-US" sz="2400" b="0" i="1" smtClean="0">
                            <a:latin typeface="Cambria Math" panose="02040503050406030204" pitchFamily="18" charset="0"/>
                          </a:rPr>
                          <m:t> </m:t>
                        </m:r>
                        <m:r>
                          <a:rPr lang="en-US" sz="2400" b="0" i="1" smtClean="0">
                            <a:latin typeface="Cambria Math" panose="02040503050406030204" pitchFamily="18" charset="0"/>
                          </a:rPr>
                          <m:t>𝑃𝑀</m:t>
                        </m:r>
                        <m:r>
                          <a:rPr lang="en-US" sz="2400" b="0" i="1" smtClean="0">
                            <a:latin typeface="Cambria Math" panose="02040503050406030204" pitchFamily="18" charset="0"/>
                          </a:rPr>
                          <m:t> </m:t>
                        </m:r>
                        <m:r>
                          <a:rPr lang="en-US" sz="2400" b="0" i="1" smtClean="0">
                            <a:latin typeface="Cambria Math" panose="02040503050406030204" pitchFamily="18" charset="0"/>
                          </a:rPr>
                          <m:t>𝑖𝑛</m:t>
                        </m:r>
                        <m:r>
                          <a:rPr lang="en-US" sz="2400" b="0" i="1" smtClean="0">
                            <a:latin typeface="Cambria Math" panose="02040503050406030204" pitchFamily="18" charset="0"/>
                          </a:rPr>
                          <m:t> </m:t>
                        </m:r>
                        <m:r>
                          <a:rPr lang="en-US" sz="2400" b="0" i="1" smtClean="0">
                            <a:latin typeface="Cambria Math" panose="02040503050406030204" pitchFamily="18" charset="0"/>
                          </a:rPr>
                          <m:t>𝐺</m:t>
                        </m:r>
                      </m:e>
                    </m:d>
                    <m:r>
                      <a:rPr lang="en-US" sz="2400" b="0" i="1" smtClean="0">
                        <a:latin typeface="Cambria Math" panose="02040503050406030204" pitchFamily="18" charset="0"/>
                      </a:rPr>
                      <m:t>|</m:t>
                    </m:r>
                  </m:oMath>
                </a14:m>
                <a:r>
                  <a:rPr lang="en-US" sz="2400" dirty="0" smtClean="0"/>
                  <a:t>. Hence by the definition of PM(G), there are </a:t>
                </a:r>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𝑎</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𝑎</m:t>
                        </m:r>
                      </m:e>
                      <m:sub>
                        <m:r>
                          <a:rPr lang="en-US" sz="2400" b="0" i="1" smtClean="0">
                            <a:latin typeface="Cambria Math" panose="02040503050406030204" pitchFamily="18" charset="0"/>
                          </a:rPr>
                          <m:t>𝑡</m:t>
                        </m:r>
                      </m:sub>
                    </m:sSub>
                    <m:r>
                      <a:rPr lang="en-US" sz="2400" b="0" i="1" smtClean="0">
                        <a:latin typeface="Cambria Math" panose="02040503050406030204" pitchFamily="18" charset="0"/>
                      </a:rPr>
                      <m:t>&gt;</m:t>
                    </m:r>
                    <m:r>
                      <a:rPr lang="en-US" sz="2400" b="0" i="1" smtClean="0">
                        <a:latin typeface="Cambria Math" panose="02040503050406030204" pitchFamily="18" charset="0"/>
                      </a:rPr>
                      <m:t>0</m:t>
                    </m:r>
                  </m:oMath>
                </a14:m>
                <a:endParaRPr lang="en-US" sz="2400" b="0" dirty="0" smtClean="0"/>
              </a:p>
              <a:p>
                <a:pPr marL="0" indent="0" algn="l">
                  <a:buNone/>
                </a:pPr>
                <a:r>
                  <a:rPr lang="en-US" sz="2400" dirty="0" smtClean="0"/>
                  <a:t>such that </a:t>
                </a:r>
                <a14:m>
                  <m:oMath xmlns:m="http://schemas.openxmlformats.org/officeDocument/2006/math">
                    <m:nary>
                      <m:naryPr>
                        <m:chr m:val="∑"/>
                        <m:ctrlPr>
                          <a:rPr lang="en-US" sz="2400" i="1" smtClean="0">
                            <a:latin typeface="Cambria Math" panose="02040503050406030204" pitchFamily="18" charset="0"/>
                          </a:rPr>
                        </m:ctrlPr>
                      </m:naryPr>
                      <m:sub>
                        <m:r>
                          <m:rPr>
                            <m:brk m:alnAt="23"/>
                          </m:rPr>
                          <a:rPr lang="en-US" sz="2400" b="0" i="1" smtClean="0">
                            <a:latin typeface="Cambria Math" panose="02040503050406030204" pitchFamily="18" charset="0"/>
                          </a:rPr>
                          <m:t>𝑖</m:t>
                        </m:r>
                        <m:r>
                          <a:rPr lang="en-US" sz="2400" b="0" i="1" smtClean="0">
                            <a:latin typeface="Cambria Math" panose="02040503050406030204" pitchFamily="18" charset="0"/>
                          </a:rPr>
                          <m:t>=</m:t>
                        </m:r>
                        <m:r>
                          <m:rPr>
                            <m:brk m:alnAt="23"/>
                          </m:rPr>
                          <a:rPr lang="en-US" sz="2400" b="0" i="1" smtClean="0">
                            <a:latin typeface="Cambria Math" panose="02040503050406030204" pitchFamily="18" charset="0"/>
                          </a:rPr>
                          <m:t>1</m:t>
                        </m:r>
                      </m:sub>
                      <m:sup>
                        <m:r>
                          <a:rPr lang="en-US" sz="2400" b="0" i="1" smtClean="0">
                            <a:latin typeface="Cambria Math" panose="02040503050406030204" pitchFamily="18" charset="0"/>
                          </a:rPr>
                          <m:t>𝑡</m:t>
                        </m:r>
                      </m:sup>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𝑎</m:t>
                            </m:r>
                          </m:e>
                          <m:sub>
                            <m:r>
                              <a:rPr lang="en-US" sz="2400" b="0" i="1" smtClean="0">
                                <a:latin typeface="Cambria Math" panose="02040503050406030204" pitchFamily="18" charset="0"/>
                              </a:rPr>
                              <m:t>𝑖</m:t>
                            </m:r>
                          </m:sub>
                        </m:sSub>
                      </m:e>
                    </m:nary>
                    <m:r>
                      <a:rPr lang="en-US" sz="2400" b="0" i="1" smtClean="0">
                        <a:latin typeface="Cambria Math" panose="02040503050406030204" pitchFamily="18" charset="0"/>
                      </a:rPr>
                      <m:t>=</m:t>
                    </m:r>
                    <m:r>
                      <a:rPr lang="en-US" sz="2400" b="0" i="1" smtClean="0">
                        <a:latin typeface="Cambria Math" panose="02040503050406030204" pitchFamily="18" charset="0"/>
                      </a:rPr>
                      <m:t>1</m:t>
                    </m:r>
                  </m:oMath>
                </a14:m>
                <a:r>
                  <a:rPr lang="en-US" sz="2400" dirty="0" smtClean="0"/>
                  <a:t> and </a:t>
                </a:r>
                <a14:m>
                  <m:oMath xmlns:m="http://schemas.openxmlformats.org/officeDocument/2006/math">
                    <m:r>
                      <a:rPr lang="en-US" sz="2400" b="0" i="1" smtClean="0">
                        <a:latin typeface="Cambria Math" panose="02040503050406030204" pitchFamily="18" charset="0"/>
                      </a:rPr>
                      <m:t>𝑥</m:t>
                    </m:r>
                    <m:r>
                      <a:rPr lang="en-US" sz="2400" b="0" i="1" smtClean="0">
                        <a:latin typeface="Cambria Math" panose="02040503050406030204" pitchFamily="18" charset="0"/>
                      </a:rPr>
                      <m:t>=</m:t>
                    </m:r>
                    <m:nary>
                      <m:naryPr>
                        <m:chr m:val="∑"/>
                        <m:ctrlPr>
                          <a:rPr lang="en-US" sz="2400" b="0" i="1" smtClean="0">
                            <a:latin typeface="Cambria Math" panose="02040503050406030204" pitchFamily="18" charset="0"/>
                          </a:rPr>
                        </m:ctrlPr>
                      </m:naryPr>
                      <m:sub>
                        <m:r>
                          <m:rPr>
                            <m:brk m:alnAt="23"/>
                          </m:rPr>
                          <a:rPr lang="en-US" sz="2400" b="0" i="1" smtClean="0">
                            <a:latin typeface="Cambria Math" panose="02040503050406030204" pitchFamily="18" charset="0"/>
                          </a:rPr>
                          <m:t>𝑖</m:t>
                        </m:r>
                        <m:r>
                          <a:rPr lang="en-US" sz="2400" b="0" i="1" smtClean="0">
                            <a:latin typeface="Cambria Math" panose="02040503050406030204" pitchFamily="18" charset="0"/>
                          </a:rPr>
                          <m:t>=</m:t>
                        </m:r>
                        <m:r>
                          <m:rPr>
                            <m:brk m:alnAt="23"/>
                          </m:rPr>
                          <a:rPr lang="en-US" sz="2400" b="0" i="1" smtClean="0">
                            <a:latin typeface="Cambria Math" panose="02040503050406030204" pitchFamily="18" charset="0"/>
                          </a:rPr>
                          <m:t>1</m:t>
                        </m:r>
                      </m:sub>
                      <m:sup>
                        <m:r>
                          <a:rPr lang="en-US" sz="2400" b="0" i="1" smtClean="0">
                            <a:latin typeface="Cambria Math" panose="02040503050406030204" pitchFamily="18" charset="0"/>
                          </a:rPr>
                          <m:t>𝑡</m:t>
                        </m:r>
                      </m:sup>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𝑎</m:t>
                            </m:r>
                          </m:e>
                          <m:sub>
                            <m:r>
                              <a:rPr lang="en-US" sz="2400" b="0" i="1" smtClean="0">
                                <a:latin typeface="Cambria Math" panose="02040503050406030204" pitchFamily="18" charset="0"/>
                              </a:rPr>
                              <m:t>𝑖</m:t>
                            </m:r>
                          </m:sub>
                        </m:sSub>
                      </m:e>
                    </m:nary>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𝑥</m:t>
                        </m:r>
                      </m:e>
                      <m:sup>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𝑀</m:t>
                            </m:r>
                          </m:e>
                          <m:sub>
                            <m:r>
                              <a:rPr lang="en-US" sz="2400" b="0" i="1" smtClean="0">
                                <a:latin typeface="Cambria Math" panose="02040503050406030204" pitchFamily="18" charset="0"/>
                              </a:rPr>
                              <m:t>𝑖</m:t>
                            </m:r>
                          </m:sub>
                        </m:sSub>
                      </m:sup>
                    </m:sSup>
                  </m:oMath>
                </a14:m>
                <a:r>
                  <a:rPr lang="en-US" sz="2400" dirty="0" smtClean="0"/>
                  <a:t> (convex hull definition)</a:t>
                </a:r>
                <a:endParaRPr lang="he-IL"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589212" y="2133600"/>
                <a:ext cx="8915400" cy="4575672"/>
              </a:xfrm>
              <a:blipFill>
                <a:blip r:embed="rId2"/>
                <a:stretch>
                  <a:fillRect l="-1778" t="-932" r="-342" b="-7457"/>
                </a:stretch>
              </a:blipFill>
            </p:spPr>
            <p:txBody>
              <a:bodyPr/>
              <a:lstStyle/>
              <a:p>
                <a:r>
                  <a:rPr lang="he-IL">
                    <a:noFill/>
                  </a:rPr>
                  <a:t> </a:t>
                </a:r>
              </a:p>
            </p:txBody>
          </p:sp>
        </mc:Fallback>
      </mc:AlternateContent>
    </p:spTree>
    <p:extLst>
      <p:ext uri="{BB962C8B-B14F-4D97-AF65-F5344CB8AC3E}">
        <p14:creationId xmlns:p14="http://schemas.microsoft.com/office/powerpoint/2010/main" val="5591023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Lemma 3.2 proof (cont.)</a:t>
            </a:r>
            <a:endParaRPr lang="he-IL"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10000"/>
              </a:bodyPr>
              <a:lstStyle/>
              <a:p>
                <a:pPr marL="0" indent="0" algn="l">
                  <a:buNone/>
                </a:pPr>
                <a:r>
                  <a:rPr lang="en-US" dirty="0" smtClean="0"/>
                  <a:t>Now, we achieve the following:</a:t>
                </a:r>
              </a:p>
              <a:p>
                <a:pPr marL="0" indent="0" algn="l">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𝑤</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nary>
                        <m:naryPr>
                          <m:chr m:val="∑"/>
                          <m:supHide m:val="on"/>
                          <m:ctrlPr>
                            <a:rPr lang="en-US" i="1">
                              <a:latin typeface="Cambria Math" panose="02040503050406030204" pitchFamily="18" charset="0"/>
                            </a:rPr>
                          </m:ctrlPr>
                        </m:naryPr>
                        <m:sub>
                          <m:r>
                            <m:rPr>
                              <m:brk m:alnAt="7"/>
                            </m:rPr>
                            <a:rPr lang="en-US" i="1">
                              <a:latin typeface="Cambria Math" panose="02040503050406030204" pitchFamily="18" charset="0"/>
                            </a:rPr>
                            <m:t>𝑒</m:t>
                          </m:r>
                          <m:r>
                            <a:rPr lang="en-US" i="1">
                              <a:latin typeface="Cambria Math" panose="02040503050406030204" pitchFamily="18" charset="0"/>
                            </a:rPr>
                            <m:t>∈</m:t>
                          </m:r>
                          <m:r>
                            <a:rPr lang="en-US" i="1">
                              <a:latin typeface="Cambria Math" panose="02040503050406030204" pitchFamily="18" charset="0"/>
                            </a:rPr>
                            <m:t>𝐸</m:t>
                          </m:r>
                        </m:sub>
                        <m:sup/>
                        <m:e>
                          <m:r>
                            <a:rPr lang="en-US" i="1">
                              <a:latin typeface="Cambria Math" panose="02040503050406030204" pitchFamily="18" charset="0"/>
                            </a:rPr>
                            <m:t>𝑤</m:t>
                          </m:r>
                          <m:r>
                            <a:rPr lang="en-US" i="1">
                              <a:latin typeface="Cambria Math" panose="02040503050406030204" pitchFamily="18" charset="0"/>
                            </a:rPr>
                            <m:t>(</m:t>
                          </m:r>
                          <m:r>
                            <a:rPr lang="en-US" i="1">
                              <a:latin typeface="Cambria Math" panose="02040503050406030204" pitchFamily="18" charset="0"/>
                            </a:rPr>
                            <m:t>𝑒</m:t>
                          </m:r>
                          <m:r>
                            <a:rPr lang="en-US" i="1">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𝑒</m:t>
                              </m:r>
                            </m:sub>
                          </m:sSub>
                        </m:e>
                      </m:nary>
                      <m:r>
                        <a:rPr lang="he-IL" b="0" i="1" smtClean="0">
                          <a:latin typeface="Cambria Math" panose="02040503050406030204" pitchFamily="18" charset="0"/>
                        </a:rPr>
                        <m:t>=</m:t>
                      </m:r>
                      <m:nary>
                        <m:naryPr>
                          <m:chr m:val="∑"/>
                          <m:supHide m:val="on"/>
                          <m:ctrlPr>
                            <a:rPr lang="en-US" i="1">
                              <a:latin typeface="Cambria Math" panose="02040503050406030204" pitchFamily="18" charset="0"/>
                            </a:rPr>
                          </m:ctrlPr>
                        </m:naryPr>
                        <m:sub>
                          <m:r>
                            <m:rPr>
                              <m:brk m:alnAt="7"/>
                            </m:rPr>
                            <a:rPr lang="en-US" b="0" i="1" smtClean="0">
                              <a:latin typeface="Cambria Math" panose="02040503050406030204" pitchFamily="18" charset="0"/>
                            </a:rPr>
                            <m:t>𝑒</m:t>
                          </m:r>
                          <m:r>
                            <a:rPr lang="en-US" b="0" i="1" smtClean="0">
                              <a:latin typeface="Cambria Math" panose="02040503050406030204" pitchFamily="18" charset="0"/>
                            </a:rPr>
                            <m:t>∈</m:t>
                          </m:r>
                          <m:r>
                            <a:rPr lang="en-US" b="0" i="1" smtClean="0">
                              <a:latin typeface="Cambria Math" panose="02040503050406030204" pitchFamily="18" charset="0"/>
                            </a:rPr>
                            <m:t>𝐸</m:t>
                          </m:r>
                        </m:sub>
                        <m:sup/>
                        <m:e>
                          <m:d>
                            <m:dPr>
                              <m:ctrlPr>
                                <a:rPr lang="en-US" b="0" i="1" smtClean="0">
                                  <a:latin typeface="Cambria Math" panose="02040503050406030204" pitchFamily="18" charset="0"/>
                                </a:rPr>
                              </m:ctrlPr>
                            </m:dPr>
                            <m:e>
                              <m:r>
                                <a:rPr lang="en-US" b="0" i="1" smtClean="0">
                                  <a:latin typeface="Cambria Math" panose="02040503050406030204" pitchFamily="18" charset="0"/>
                                </a:rPr>
                                <m:t>𝑤</m:t>
                              </m:r>
                              <m:d>
                                <m:dPr>
                                  <m:ctrlPr>
                                    <a:rPr lang="en-US" b="0" i="1" smtClean="0">
                                      <a:latin typeface="Cambria Math" panose="02040503050406030204" pitchFamily="18" charset="0"/>
                                    </a:rPr>
                                  </m:ctrlPr>
                                </m:dPr>
                                <m:e>
                                  <m:r>
                                    <a:rPr lang="en-US" b="0" i="1" smtClean="0">
                                      <a:latin typeface="Cambria Math" panose="02040503050406030204" pitchFamily="18" charset="0"/>
                                    </a:rPr>
                                    <m:t>𝑒</m:t>
                                  </m:r>
                                </m:e>
                              </m:d>
                              <m:nary>
                                <m:naryPr>
                                  <m:chr m:val="∑"/>
                                  <m:ctrlPr>
                                    <a:rPr lang="en-US" i="1">
                                      <a:latin typeface="Cambria Math" panose="02040503050406030204" pitchFamily="18" charset="0"/>
                                    </a:rPr>
                                  </m:ctrlPr>
                                </m:naryPr>
                                <m:sub>
                                  <m:r>
                                    <m:rPr>
                                      <m:brk m:alnAt="23"/>
                                    </m:rPr>
                                    <a:rPr lang="en-US" b="0" i="1" smtClean="0">
                                      <a:latin typeface="Cambria Math" panose="02040503050406030204" pitchFamily="18" charset="0"/>
                                    </a:rPr>
                                    <m:t>𝑖</m:t>
                                  </m:r>
                                  <m:r>
                                    <a:rPr lang="en-US" b="0" i="1" smtClean="0">
                                      <a:latin typeface="Cambria Math" panose="02040503050406030204" pitchFamily="18" charset="0"/>
                                    </a:rPr>
                                    <m:t>=</m:t>
                                  </m:r>
                                  <m:r>
                                    <m:rPr>
                                      <m:brk m:alnAt="23"/>
                                    </m:rPr>
                                    <a:rPr lang="en-US" b="0" i="1" smtClean="0">
                                      <a:latin typeface="Cambria Math" panose="02040503050406030204" pitchFamily="18" charset="0"/>
                                    </a:rPr>
                                    <m:t>1</m:t>
                                  </m:r>
                                </m:sub>
                                <m:sup>
                                  <m:r>
                                    <a:rPr lang="en-US" b="0" i="1" smtClean="0">
                                      <a:latin typeface="Cambria Math" panose="02040503050406030204" pitchFamily="18" charset="0"/>
                                    </a:rPr>
                                    <m:t>𝑡</m:t>
                                  </m:r>
                                </m:sup>
                                <m:e>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𝑖</m:t>
                                      </m:r>
                                    </m:sub>
                                  </m:sSub>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𝑥</m:t>
                                      </m:r>
                                    </m:e>
                                    <m:sub>
                                      <m:r>
                                        <a:rPr lang="en-US" b="0" i="1" smtClean="0">
                                          <a:latin typeface="Cambria Math" panose="02040503050406030204" pitchFamily="18" charset="0"/>
                                        </a:rPr>
                                        <m:t>𝑒</m:t>
                                      </m:r>
                                    </m:sub>
                                    <m:sup>
                                      <m:sSub>
                                        <m:sSubPr>
                                          <m:ctrlPr>
                                            <a:rPr lang="en-US" b="0" i="1" smtClean="0">
                                              <a:latin typeface="Cambria Math" panose="02040503050406030204" pitchFamily="18" charset="0"/>
                                            </a:rPr>
                                          </m:ctrlPr>
                                        </m:sSubPr>
                                        <m:e>
                                          <m:r>
                                            <a:rPr lang="en-US" b="0" i="1" smtClean="0">
                                              <a:latin typeface="Cambria Math" panose="02040503050406030204" pitchFamily="18" charset="0"/>
                                            </a:rPr>
                                            <m:t>𝑀</m:t>
                                          </m:r>
                                        </m:e>
                                        <m:sub>
                                          <m:r>
                                            <a:rPr lang="en-US" b="0" i="1" smtClean="0">
                                              <a:latin typeface="Cambria Math" panose="02040503050406030204" pitchFamily="18" charset="0"/>
                                            </a:rPr>
                                            <m:t>𝑖</m:t>
                                          </m:r>
                                        </m:sub>
                                      </m:sSub>
                                    </m:sup>
                                  </m:sSubSup>
                                </m:e>
                              </m:nary>
                            </m:e>
                          </m:d>
                        </m:e>
                      </m:nary>
                      <m:r>
                        <a:rPr lang="en-US" b="0" i="1" smtClean="0">
                          <a:latin typeface="Cambria Math" panose="02040503050406030204" pitchFamily="18" charset="0"/>
                        </a:rPr>
                        <m:t>=</m:t>
                      </m:r>
                      <m:nary>
                        <m:naryPr>
                          <m:chr m:val="∑"/>
                          <m:ctrlPr>
                            <a:rPr lang="en-US" i="1">
                              <a:latin typeface="Cambria Math" panose="02040503050406030204" pitchFamily="18" charset="0"/>
                            </a:rPr>
                          </m:ctrlPr>
                        </m:naryPr>
                        <m:sub>
                          <m:r>
                            <m:rPr>
                              <m:brk m:alnAt="23"/>
                            </m:rPr>
                            <a:rPr lang="en-US" i="1">
                              <a:latin typeface="Cambria Math" panose="02040503050406030204" pitchFamily="18" charset="0"/>
                            </a:rPr>
                            <m:t>𝑖</m:t>
                          </m:r>
                          <m:r>
                            <a:rPr lang="en-US" i="1">
                              <a:latin typeface="Cambria Math" panose="02040503050406030204" pitchFamily="18" charset="0"/>
                            </a:rPr>
                            <m:t>=</m:t>
                          </m:r>
                          <m:r>
                            <m:rPr>
                              <m:brk m:alnAt="23"/>
                            </m:rPr>
                            <a:rPr lang="en-US" i="1">
                              <a:latin typeface="Cambria Math" panose="02040503050406030204" pitchFamily="18" charset="0"/>
                            </a:rPr>
                            <m:t>1</m:t>
                          </m:r>
                        </m:sub>
                        <m:sup>
                          <m:r>
                            <a:rPr lang="en-US" i="1">
                              <a:latin typeface="Cambria Math" panose="02040503050406030204" pitchFamily="18" charset="0"/>
                            </a:rPr>
                            <m:t>𝑡</m:t>
                          </m:r>
                        </m:sup>
                        <m:e>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𝑖</m:t>
                              </m:r>
                            </m:sub>
                          </m:sSub>
                          <m:d>
                            <m:dPr>
                              <m:ctrlPr>
                                <a:rPr lang="en-US" b="0" i="1" smtClean="0">
                                  <a:latin typeface="Cambria Math" panose="02040503050406030204" pitchFamily="18" charset="0"/>
                                </a:rPr>
                              </m:ctrlPr>
                            </m:dPr>
                            <m:e>
                              <m:nary>
                                <m:naryPr>
                                  <m:chr m:val="∑"/>
                                  <m:supHide m:val="on"/>
                                  <m:ctrlPr>
                                    <a:rPr lang="en-US" i="1">
                                      <a:latin typeface="Cambria Math" panose="02040503050406030204" pitchFamily="18" charset="0"/>
                                    </a:rPr>
                                  </m:ctrlPr>
                                </m:naryPr>
                                <m:sub>
                                  <m:r>
                                    <m:rPr>
                                      <m:brk m:alnAt="7"/>
                                    </m:rPr>
                                    <a:rPr lang="en-US" i="1">
                                      <a:latin typeface="Cambria Math" panose="02040503050406030204" pitchFamily="18" charset="0"/>
                                    </a:rPr>
                                    <m:t>𝑒</m:t>
                                  </m:r>
                                  <m:r>
                                    <a:rPr lang="en-US" i="1">
                                      <a:latin typeface="Cambria Math" panose="02040503050406030204" pitchFamily="18" charset="0"/>
                                    </a:rPr>
                                    <m:t>∈</m:t>
                                  </m:r>
                                  <m:r>
                                    <a:rPr lang="en-US" i="1">
                                      <a:latin typeface="Cambria Math" panose="02040503050406030204" pitchFamily="18" charset="0"/>
                                    </a:rPr>
                                    <m:t>𝐸</m:t>
                                  </m:r>
                                </m:sub>
                                <m:sup/>
                                <m:e>
                                  <m:d>
                                    <m:dPr>
                                      <m:ctrlPr>
                                        <a:rPr lang="en-US" i="1">
                                          <a:latin typeface="Cambria Math" panose="02040503050406030204" pitchFamily="18" charset="0"/>
                                        </a:rPr>
                                      </m:ctrlPr>
                                    </m:dPr>
                                    <m:e>
                                      <m:sSubSup>
                                        <m:sSubSupPr>
                                          <m:ctrlPr>
                                            <a:rPr lang="en-US" i="1">
                                              <a:latin typeface="Cambria Math" panose="02040503050406030204" pitchFamily="18" charset="0"/>
                                            </a:rPr>
                                          </m:ctrlPr>
                                        </m:sSubSupPr>
                                        <m:e>
                                          <m:r>
                                            <a:rPr lang="en-US" i="1">
                                              <a:latin typeface="Cambria Math" panose="02040503050406030204" pitchFamily="18" charset="0"/>
                                            </a:rPr>
                                            <m:t>𝑥</m:t>
                                          </m:r>
                                        </m:e>
                                        <m:sub>
                                          <m:r>
                                            <a:rPr lang="en-US" i="1">
                                              <a:latin typeface="Cambria Math" panose="02040503050406030204" pitchFamily="18" charset="0"/>
                                            </a:rPr>
                                            <m:t>𝑒</m:t>
                                          </m:r>
                                        </m:sub>
                                        <m:sup>
                                          <m:sSub>
                                            <m:sSubPr>
                                              <m:ctrlPr>
                                                <a:rPr lang="en-US" i="1">
                                                  <a:latin typeface="Cambria Math" panose="02040503050406030204" pitchFamily="18" charset="0"/>
                                                </a:rPr>
                                              </m:ctrlPr>
                                            </m:sSubPr>
                                            <m:e>
                                              <m:r>
                                                <a:rPr lang="en-US" i="1">
                                                  <a:latin typeface="Cambria Math" panose="02040503050406030204" pitchFamily="18" charset="0"/>
                                                </a:rPr>
                                                <m:t>𝑀</m:t>
                                              </m:r>
                                            </m:e>
                                            <m:sub>
                                              <m:r>
                                                <a:rPr lang="en-US" i="1">
                                                  <a:latin typeface="Cambria Math" panose="02040503050406030204" pitchFamily="18" charset="0"/>
                                                </a:rPr>
                                                <m:t>𝑖</m:t>
                                              </m:r>
                                            </m:sub>
                                          </m:sSub>
                                        </m:sup>
                                      </m:sSubSup>
                                      <m:r>
                                        <a:rPr lang="en-US" i="1">
                                          <a:latin typeface="Cambria Math" panose="02040503050406030204" pitchFamily="18" charset="0"/>
                                        </a:rPr>
                                        <m:t>𝑤</m:t>
                                      </m:r>
                                      <m:d>
                                        <m:dPr>
                                          <m:ctrlPr>
                                            <a:rPr lang="en-US" i="1">
                                              <a:latin typeface="Cambria Math" panose="02040503050406030204" pitchFamily="18" charset="0"/>
                                            </a:rPr>
                                          </m:ctrlPr>
                                        </m:dPr>
                                        <m:e>
                                          <m:r>
                                            <a:rPr lang="en-US" i="1">
                                              <a:latin typeface="Cambria Math" panose="02040503050406030204" pitchFamily="18" charset="0"/>
                                            </a:rPr>
                                            <m:t>𝑒</m:t>
                                          </m:r>
                                        </m:e>
                                      </m:d>
                                    </m:e>
                                  </m:d>
                                </m:e>
                              </m:nary>
                            </m:e>
                          </m:d>
                        </m:e>
                      </m:nary>
                      <m:r>
                        <a:rPr lang="en-US" b="0" i="1" smtClean="0">
                          <a:latin typeface="Cambria Math" panose="02040503050406030204" pitchFamily="18" charset="0"/>
                        </a:rPr>
                        <m:t>=</m:t>
                      </m:r>
                      <m:nary>
                        <m:naryPr>
                          <m:chr m:val="∑"/>
                          <m:ctrlPr>
                            <a:rPr lang="en-US" i="1">
                              <a:latin typeface="Cambria Math" panose="02040503050406030204" pitchFamily="18" charset="0"/>
                            </a:rPr>
                          </m:ctrlPr>
                        </m:naryPr>
                        <m:sub>
                          <m:r>
                            <m:rPr>
                              <m:brk m:alnAt="23"/>
                            </m:rPr>
                            <a:rPr lang="en-US" i="1">
                              <a:latin typeface="Cambria Math" panose="02040503050406030204" pitchFamily="18" charset="0"/>
                            </a:rPr>
                            <m:t>𝑖</m:t>
                          </m:r>
                          <m:r>
                            <a:rPr lang="en-US" i="1">
                              <a:latin typeface="Cambria Math" panose="02040503050406030204" pitchFamily="18" charset="0"/>
                            </a:rPr>
                            <m:t>=</m:t>
                          </m:r>
                          <m:r>
                            <m:rPr>
                              <m:brk m:alnAt="23"/>
                            </m:rPr>
                            <a:rPr lang="en-US" i="1">
                              <a:latin typeface="Cambria Math" panose="02040503050406030204" pitchFamily="18" charset="0"/>
                            </a:rPr>
                            <m:t>1</m:t>
                          </m:r>
                        </m:sub>
                        <m:sup>
                          <m:r>
                            <a:rPr lang="en-US" i="1">
                              <a:latin typeface="Cambria Math" panose="02040503050406030204" pitchFamily="18" charset="0"/>
                            </a:rPr>
                            <m:t>𝑡</m:t>
                          </m:r>
                        </m:sup>
                        <m:e>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𝑖</m:t>
                              </m:r>
                            </m:sub>
                          </m:sSub>
                          <m:r>
                            <a:rPr lang="en-US" b="0" i="1" smtClean="0">
                              <a:latin typeface="Cambria Math" panose="02040503050406030204" pitchFamily="18" charset="0"/>
                            </a:rPr>
                            <m:t>𝑤</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𝑀</m:t>
                                  </m:r>
                                </m:e>
                                <m:sub>
                                  <m:r>
                                    <a:rPr lang="en-US" b="0" i="1" smtClean="0">
                                      <a:latin typeface="Cambria Math" panose="02040503050406030204" pitchFamily="18" charset="0"/>
                                    </a:rPr>
                                    <m:t>𝑖</m:t>
                                  </m:r>
                                </m:sub>
                              </m:sSub>
                            </m:e>
                          </m:d>
                        </m:e>
                      </m:nary>
                      <m:r>
                        <a:rPr lang="en-US" b="0" i="1" smtClean="0">
                          <a:latin typeface="Cambria Math" panose="02040503050406030204" pitchFamily="18" charset="0"/>
                        </a:rPr>
                        <m:t>≥</m:t>
                      </m:r>
                      <m:nary>
                        <m:naryPr>
                          <m:chr m:val="∑"/>
                          <m:ctrlPr>
                            <a:rPr lang="en-US" i="1">
                              <a:latin typeface="Cambria Math" panose="02040503050406030204" pitchFamily="18" charset="0"/>
                            </a:rPr>
                          </m:ctrlPr>
                        </m:naryPr>
                        <m:sub>
                          <m:r>
                            <m:rPr>
                              <m:brk m:alnAt="23"/>
                            </m:rPr>
                            <a:rPr lang="en-US" i="1">
                              <a:latin typeface="Cambria Math" panose="02040503050406030204" pitchFamily="18" charset="0"/>
                            </a:rPr>
                            <m:t>𝑖</m:t>
                          </m:r>
                          <m:r>
                            <a:rPr lang="en-US" i="1">
                              <a:latin typeface="Cambria Math" panose="02040503050406030204" pitchFamily="18" charset="0"/>
                            </a:rPr>
                            <m:t>=</m:t>
                          </m:r>
                          <m:r>
                            <m:rPr>
                              <m:brk m:alnAt="23"/>
                            </m:rPr>
                            <a:rPr lang="en-US" i="1">
                              <a:latin typeface="Cambria Math" panose="02040503050406030204" pitchFamily="18" charset="0"/>
                            </a:rPr>
                            <m:t>1</m:t>
                          </m:r>
                        </m:sub>
                        <m:sup>
                          <m:r>
                            <a:rPr lang="en-US" i="1">
                              <a:latin typeface="Cambria Math" panose="02040503050406030204" pitchFamily="18" charset="0"/>
                            </a:rPr>
                            <m:t>𝑡</m:t>
                          </m:r>
                        </m:sup>
                        <m:e>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𝑖</m:t>
                              </m:r>
                            </m:sub>
                          </m:sSub>
                          <m:r>
                            <a:rPr lang="en-US" b="0" i="1" smtClean="0">
                              <a:latin typeface="Cambria Math" panose="02040503050406030204" pitchFamily="18" charset="0"/>
                            </a:rPr>
                            <m:t>𝑞</m:t>
                          </m:r>
                        </m:e>
                      </m:nary>
                      <m:r>
                        <a:rPr lang="en-US" b="0" i="1" smtClean="0">
                          <a:latin typeface="Cambria Math" panose="02040503050406030204" pitchFamily="18" charset="0"/>
                        </a:rPr>
                        <m:t>=</m:t>
                      </m:r>
                      <m:r>
                        <a:rPr lang="en-US" b="0" i="1" smtClean="0">
                          <a:latin typeface="Cambria Math" panose="02040503050406030204" pitchFamily="18" charset="0"/>
                        </a:rPr>
                        <m:t>𝑞</m:t>
                      </m:r>
                    </m:oMath>
                  </m:oMathPara>
                </a14:m>
                <a:endParaRPr lang="en-US" dirty="0" smtClean="0"/>
              </a:p>
              <a:p>
                <a:pPr marL="0" indent="0" algn="l">
                  <a:buNone/>
                </a:pPr>
                <a:r>
                  <a:rPr lang="en-US" dirty="0" smtClean="0"/>
                  <a:t>-The third equality is due to the fact that both sums are finite, hence we can change summation order.</a:t>
                </a:r>
              </a:p>
              <a:p>
                <a:pPr marL="0" indent="0" algn="l">
                  <a:buNone/>
                </a:pPr>
                <a:r>
                  <a:rPr lang="en-US" dirty="0" smtClean="0"/>
                  <a:t>-The inequality is due to the fact that the weight of the minimal </a:t>
                </a:r>
                <a14:m>
                  <m:oMath xmlns:m="http://schemas.openxmlformats.org/officeDocument/2006/math">
                    <m:r>
                      <a:rPr lang="en-US" i="1" dirty="0" smtClean="0">
                        <a:latin typeface="Cambria Math" panose="02040503050406030204" pitchFamily="18" charset="0"/>
                      </a:rPr>
                      <m:t>𝑃𝑀</m:t>
                    </m:r>
                  </m:oMath>
                </a14:m>
                <a:r>
                  <a:rPr lang="en-US" dirty="0" smtClean="0"/>
                  <a:t> in </a:t>
                </a:r>
                <a14:m>
                  <m:oMath xmlns:m="http://schemas.openxmlformats.org/officeDocument/2006/math">
                    <m:r>
                      <a:rPr lang="en-US" i="1" dirty="0" smtClean="0">
                        <a:latin typeface="Cambria Math" panose="02040503050406030204" pitchFamily="18" charset="0"/>
                      </a:rPr>
                      <m:t>𝐺</m:t>
                    </m:r>
                  </m:oMath>
                </a14:m>
                <a:r>
                  <a:rPr lang="en-US" dirty="0" smtClean="0"/>
                  <a:t> is </a:t>
                </a:r>
                <a14:m>
                  <m:oMath xmlns:m="http://schemas.openxmlformats.org/officeDocument/2006/math">
                    <m:r>
                      <a:rPr lang="en-US" i="1" dirty="0" smtClean="0">
                        <a:latin typeface="Cambria Math" panose="02040503050406030204" pitchFamily="18" charset="0"/>
                      </a:rPr>
                      <m:t>𝑞</m:t>
                    </m:r>
                  </m:oMath>
                </a14:m>
                <a:r>
                  <a:rPr lang="en-US" dirty="0" smtClean="0"/>
                  <a:t>. </a:t>
                </a:r>
              </a:p>
              <a:p>
                <a:pPr marL="0" indent="0" algn="l">
                  <a:buNone/>
                </a:pPr>
                <a:endParaRPr lang="en-US" dirty="0"/>
              </a:p>
              <a:p>
                <a:pPr marL="0" indent="0" algn="l">
                  <a:buNone/>
                </a:pPr>
                <a:r>
                  <a:rPr lang="en-US" sz="2200" b="1" dirty="0" smtClean="0"/>
                  <a:t>Now, we will present another result, an RNC algorithm for PM with only </a:t>
                </a:r>
                <a14:m>
                  <m:oMath xmlns:m="http://schemas.openxmlformats.org/officeDocument/2006/math">
                    <m:r>
                      <a:rPr lang="en-US" sz="2200" b="1" i="1" smtClean="0">
                        <a:latin typeface="Cambria Math" panose="02040503050406030204" pitchFamily="18" charset="0"/>
                      </a:rPr>
                      <m:t>𝑶</m:t>
                    </m:r>
                    <m:r>
                      <a:rPr lang="en-US" sz="2200" b="1" i="1" smtClean="0">
                        <a:latin typeface="Cambria Math" panose="02040503050406030204" pitchFamily="18" charset="0"/>
                      </a:rPr>
                      <m:t>(</m:t>
                    </m:r>
                    <m:func>
                      <m:funcPr>
                        <m:ctrlPr>
                          <a:rPr lang="en-US" sz="2200" b="1" i="1" smtClean="0">
                            <a:latin typeface="Cambria Math" panose="02040503050406030204" pitchFamily="18" charset="0"/>
                          </a:rPr>
                        </m:ctrlPr>
                      </m:funcPr>
                      <m:fName>
                        <m:sSup>
                          <m:sSupPr>
                            <m:ctrlPr>
                              <a:rPr lang="en-US" sz="2200" b="1" i="1" smtClean="0">
                                <a:latin typeface="Cambria Math" panose="02040503050406030204" pitchFamily="18" charset="0"/>
                              </a:rPr>
                            </m:ctrlPr>
                          </m:sSupPr>
                          <m:e>
                            <m:r>
                              <a:rPr lang="en-US" sz="2200" b="1" i="0" smtClean="0">
                                <a:latin typeface="Cambria Math" panose="02040503050406030204" pitchFamily="18" charset="0"/>
                              </a:rPr>
                              <m:t>𝐥𝐨𝐠</m:t>
                            </m:r>
                          </m:e>
                          <m:sup>
                            <m:r>
                              <a:rPr lang="en-US" sz="2200" b="1" i="1" smtClean="0">
                                <a:latin typeface="Cambria Math" panose="02040503050406030204" pitchFamily="18" charset="0"/>
                              </a:rPr>
                              <m:t>𝟐</m:t>
                            </m:r>
                          </m:sup>
                        </m:sSup>
                      </m:fName>
                      <m:e>
                        <m:d>
                          <m:dPr>
                            <m:ctrlPr>
                              <a:rPr lang="en-US" sz="2200" b="1" i="1" smtClean="0">
                                <a:latin typeface="Cambria Math" panose="02040503050406030204" pitchFamily="18" charset="0"/>
                              </a:rPr>
                            </m:ctrlPr>
                          </m:dPr>
                          <m:e>
                            <m:r>
                              <a:rPr lang="en-US" sz="2200" b="1" i="1" smtClean="0">
                                <a:latin typeface="Cambria Math" panose="02040503050406030204" pitchFamily="18" charset="0"/>
                              </a:rPr>
                              <m:t>𝒏</m:t>
                            </m:r>
                          </m:e>
                        </m:d>
                      </m:e>
                    </m:func>
                    <m:r>
                      <a:rPr lang="en-US" sz="2200" b="1" i="1" smtClean="0">
                        <a:latin typeface="Cambria Math" panose="02040503050406030204" pitchFamily="18" charset="0"/>
                      </a:rPr>
                      <m:t>)</m:t>
                    </m:r>
                  </m:oMath>
                </a14:m>
                <a:r>
                  <a:rPr lang="en-US" sz="2200" b="1" dirty="0" smtClean="0"/>
                  <a:t> random bits.</a:t>
                </a:r>
              </a:p>
              <a:p>
                <a:pPr marL="0" indent="0" algn="l">
                  <a:buNone/>
                </a:pPr>
                <a:r>
                  <a:rPr lang="en-US" dirty="0" smtClean="0"/>
                  <a:t> </a:t>
                </a:r>
              </a:p>
              <a:p>
                <a:pPr marL="0" indent="0" algn="l">
                  <a:buNone/>
                </a:pPr>
                <a:endParaRPr lang="en-US" dirty="0"/>
              </a:p>
              <a:p>
                <a:pPr marL="0" indent="0" algn="l">
                  <a:buNone/>
                </a:pPr>
                <a:endParaRPr lang="he-IL"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163" t="-1129" b="-21129"/>
                </a:stretch>
              </a:blipFill>
            </p:spPr>
            <p:txBody>
              <a:bodyPr/>
              <a:lstStyle/>
              <a:p>
                <a:r>
                  <a:rPr lang="he-IL">
                    <a:noFill/>
                  </a:rPr>
                  <a:t> </a:t>
                </a:r>
              </a:p>
            </p:txBody>
          </p:sp>
        </mc:Fallback>
      </mc:AlternateContent>
    </p:spTree>
    <p:extLst>
      <p:ext uri="{BB962C8B-B14F-4D97-AF65-F5344CB8AC3E}">
        <p14:creationId xmlns:p14="http://schemas.microsoft.com/office/powerpoint/2010/main" val="29449536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2224625" y="1079500"/>
            <a:ext cx="8911687" cy="5346700"/>
          </a:xfrm>
        </p:spPr>
        <p:txBody>
          <a:bodyPr>
            <a:normAutofit/>
          </a:bodyPr>
          <a:lstStyle/>
          <a:p>
            <a:pPr algn="ctr"/>
            <a:r>
              <a:rPr lang="en-US" sz="6000" dirty="0"/>
              <a:t>An RNC </a:t>
            </a:r>
            <a:r>
              <a:rPr lang="en-US" sz="6000" dirty="0" smtClean="0"/>
              <a:t>algorithm for D</a:t>
            </a:r>
            <a:r>
              <a:rPr lang="en-US" sz="4800" dirty="0" smtClean="0"/>
              <a:t>ECISION</a:t>
            </a:r>
            <a:r>
              <a:rPr lang="en-US" sz="6000" dirty="0" smtClean="0"/>
              <a:t> and S</a:t>
            </a:r>
            <a:r>
              <a:rPr lang="en-US" sz="4800" dirty="0" smtClean="0"/>
              <a:t>EARCH</a:t>
            </a:r>
            <a:r>
              <a:rPr lang="en-US" sz="6000" dirty="0" smtClean="0"/>
              <a:t> PM </a:t>
            </a:r>
            <a:r>
              <a:rPr lang="en-US" sz="6000" dirty="0"/>
              <a:t>with few random bits</a:t>
            </a:r>
            <a:endParaRPr lang="he-IL" sz="6000" dirty="0"/>
          </a:p>
        </p:txBody>
      </p:sp>
    </p:spTree>
    <p:extLst>
      <p:ext uri="{BB962C8B-B14F-4D97-AF65-F5344CB8AC3E}">
        <p14:creationId xmlns:p14="http://schemas.microsoft.com/office/powerpoint/2010/main" val="41752778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020132"/>
          </a:xfrm>
        </p:spPr>
        <p:txBody>
          <a:bodyPr/>
          <a:lstStyle/>
          <a:p>
            <a:r>
              <a:rPr lang="en-US" dirty="0" smtClean="0"/>
              <a:t>A quick reminder of the previous weeks</a:t>
            </a:r>
            <a:endParaRPr lang="en-US" dirty="0"/>
          </a:p>
        </p:txBody>
      </p:sp>
      <p:sp>
        <p:nvSpPr>
          <p:cNvPr id="3" name="Content Placeholder 2"/>
          <p:cNvSpPr>
            <a:spLocks noGrp="1"/>
          </p:cNvSpPr>
          <p:nvPr>
            <p:ph idx="1"/>
          </p:nvPr>
        </p:nvSpPr>
        <p:spPr>
          <a:xfrm>
            <a:off x="2589212" y="1644242"/>
            <a:ext cx="8915400" cy="4999839"/>
          </a:xfrm>
        </p:spPr>
        <p:txBody>
          <a:bodyPr/>
          <a:lstStyle/>
          <a:p>
            <a:pPr marL="0" indent="0" algn="l">
              <a:buNone/>
            </a:pPr>
            <a:r>
              <a:rPr lang="en-US" sz="2400" b="1" dirty="0" smtClean="0"/>
              <a:t>NC</a:t>
            </a:r>
            <a:r>
              <a:rPr lang="en-US" sz="2400" dirty="0"/>
              <a:t> </a:t>
            </a:r>
            <a:r>
              <a:rPr lang="en-US" sz="2400" dirty="0" smtClean="0"/>
              <a:t>is the set of all problems that are solved by a series of uniform circuits of poly-logarithmic depth and polynomial size.</a:t>
            </a:r>
          </a:p>
        </p:txBody>
      </p:sp>
    </p:spTree>
    <p:extLst>
      <p:ext uri="{BB962C8B-B14F-4D97-AF65-F5344CB8AC3E}">
        <p14:creationId xmlns:p14="http://schemas.microsoft.com/office/powerpoint/2010/main" val="17709546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020132"/>
          </a:xfrm>
        </p:spPr>
        <p:txBody>
          <a:bodyPr/>
          <a:lstStyle/>
          <a:p>
            <a:r>
              <a:rPr lang="en-US" dirty="0"/>
              <a:t>A quick reminder of the previous weeks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589212" y="1644242"/>
                <a:ext cx="8915400" cy="4999839"/>
              </a:xfrm>
            </p:spPr>
            <p:txBody>
              <a:bodyPr/>
              <a:lstStyle/>
              <a:p>
                <a:pPr marL="0" indent="0" algn="l">
                  <a:buNone/>
                </a:pPr>
                <a:r>
                  <a:rPr lang="en-US" sz="2400" b="1" dirty="0" smtClean="0"/>
                  <a:t>NC</a:t>
                </a:r>
                <a:r>
                  <a:rPr lang="en-US" sz="2400" dirty="0"/>
                  <a:t> </a:t>
                </a:r>
                <a:r>
                  <a:rPr lang="en-US" sz="2400" dirty="0" smtClean="0"/>
                  <a:t>is the set of all problems that are solved by a series of uniform circuits of poly-logarithmic depth and polynomial size.</a:t>
                </a:r>
              </a:p>
              <a:p>
                <a:pPr marL="0" indent="0" algn="l">
                  <a:buNone/>
                </a:pPr>
                <a:r>
                  <a:rPr lang="en-US" sz="2400" b="1" dirty="0" smtClean="0"/>
                  <a:t>RNC</a:t>
                </a:r>
                <a:r>
                  <a:rPr lang="en-US" sz="2400" dirty="0" smtClean="0"/>
                  <a:t> is the set of all problems that are in NC, with the extension of access to randomness (NC</a:t>
                </a:r>
                <a14:m>
                  <m:oMath xmlns:m="http://schemas.openxmlformats.org/officeDocument/2006/math">
                    <m:r>
                      <a:rPr lang="en-US" sz="2400" b="0" i="1" smtClean="0">
                        <a:latin typeface="Cambria Math" panose="02040503050406030204" pitchFamily="18" charset="0"/>
                      </a:rPr>
                      <m:t>⊆</m:t>
                    </m:r>
                  </m:oMath>
                </a14:m>
                <a:r>
                  <a:rPr lang="en-US" sz="2400" dirty="0" smtClean="0"/>
                  <a:t>RNC).</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589212" y="1644242"/>
                <a:ext cx="8915400" cy="4999839"/>
              </a:xfrm>
              <a:blipFill rotWithShape="0">
                <a:blip r:embed="rId2"/>
                <a:stretch>
                  <a:fillRect l="-1026" t="-976"/>
                </a:stretch>
              </a:blipFill>
            </p:spPr>
            <p:txBody>
              <a:bodyPr/>
              <a:lstStyle/>
              <a:p>
                <a:r>
                  <a:rPr lang="he-IL">
                    <a:noFill/>
                  </a:rPr>
                  <a:t> </a:t>
                </a:r>
              </a:p>
            </p:txBody>
          </p:sp>
        </mc:Fallback>
      </mc:AlternateContent>
    </p:spTree>
    <p:extLst>
      <p:ext uri="{BB962C8B-B14F-4D97-AF65-F5344CB8AC3E}">
        <p14:creationId xmlns:p14="http://schemas.microsoft.com/office/powerpoint/2010/main" val="1191663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020132"/>
          </a:xfrm>
        </p:spPr>
        <p:txBody>
          <a:bodyPr/>
          <a:lstStyle/>
          <a:p>
            <a:r>
              <a:rPr lang="en-US" dirty="0"/>
              <a:t>A quick reminder of the previous weeks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589212" y="1644242"/>
                <a:ext cx="8915400" cy="4999839"/>
              </a:xfrm>
            </p:spPr>
            <p:txBody>
              <a:bodyPr/>
              <a:lstStyle/>
              <a:p>
                <a:pPr marL="0" indent="0" algn="l">
                  <a:buNone/>
                </a:pPr>
                <a:r>
                  <a:rPr lang="en-US" sz="2400" b="1" dirty="0" smtClean="0"/>
                  <a:t>NC</a:t>
                </a:r>
                <a:r>
                  <a:rPr lang="en-US" sz="2400" dirty="0"/>
                  <a:t> </a:t>
                </a:r>
                <a:r>
                  <a:rPr lang="en-US" sz="2400" dirty="0" smtClean="0"/>
                  <a:t>is the set of all problems that are solved by a series of uniform circuits of poly-logarithmic depth and polynomial size.</a:t>
                </a:r>
              </a:p>
              <a:p>
                <a:pPr marL="0" indent="0" algn="l">
                  <a:buNone/>
                </a:pPr>
                <a:r>
                  <a:rPr lang="en-US" sz="2400" b="1" dirty="0" smtClean="0"/>
                  <a:t>RNC</a:t>
                </a:r>
                <a:r>
                  <a:rPr lang="en-US" sz="2400" dirty="0" smtClean="0"/>
                  <a:t> is the set of all problems that are in NC, with the extension of access to randomness (NC</a:t>
                </a:r>
                <a14:m>
                  <m:oMath xmlns:m="http://schemas.openxmlformats.org/officeDocument/2006/math">
                    <m:r>
                      <a:rPr lang="en-US" sz="2400" b="0" i="1" smtClean="0">
                        <a:latin typeface="Cambria Math" panose="02040503050406030204" pitchFamily="18" charset="0"/>
                      </a:rPr>
                      <m:t>⊆</m:t>
                    </m:r>
                  </m:oMath>
                </a14:m>
                <a:r>
                  <a:rPr lang="en-US" sz="2400" dirty="0" smtClean="0"/>
                  <a:t>RNC).</a:t>
                </a:r>
              </a:p>
              <a:p>
                <a:pPr marL="0" indent="0" algn="l">
                  <a:buNone/>
                </a:pPr>
                <a:r>
                  <a:rPr lang="en-US" sz="2400" b="1" dirty="0" smtClean="0"/>
                  <a:t>Quasi-NC</a:t>
                </a:r>
                <a:r>
                  <a:rPr lang="en-US" sz="2400" dirty="0" smtClean="0"/>
                  <a:t> is the set of all problems that are solved by a series of uniform circuits of quasi-polynomial size </a:t>
                </a:r>
                <a14:m>
                  <m:oMath xmlns:m="http://schemas.openxmlformats.org/officeDocument/2006/math">
                    <m:sSup>
                      <m:sSupPr>
                        <m:ctrlPr>
                          <a:rPr lang="en-US" sz="2400" i="1">
                            <a:latin typeface="Cambria Math" panose="02040503050406030204" pitchFamily="18" charset="0"/>
                          </a:rPr>
                        </m:ctrlPr>
                      </m:sSupPr>
                      <m:e>
                        <m:r>
                          <a:rPr lang="en-US" sz="2400" i="1">
                            <a:latin typeface="Cambria Math" panose="02040503050406030204" pitchFamily="18" charset="0"/>
                          </a:rPr>
                          <m:t>2</m:t>
                        </m:r>
                      </m:e>
                      <m:sup>
                        <m:r>
                          <a:rPr lang="en-US" sz="2400" i="1">
                            <a:latin typeface="Cambria Math" panose="02040503050406030204" pitchFamily="18" charset="0"/>
                          </a:rPr>
                          <m:t>𝑂</m:t>
                        </m:r>
                        <m:r>
                          <a:rPr lang="en-US" sz="2400" i="1">
                            <a:latin typeface="Cambria Math" panose="02040503050406030204" pitchFamily="18" charset="0"/>
                          </a:rPr>
                          <m:t>(</m:t>
                        </m:r>
                        <m:func>
                          <m:funcPr>
                            <m:ctrlPr>
                              <a:rPr lang="en-US" sz="2400" i="1">
                                <a:latin typeface="Cambria Math" panose="02040503050406030204" pitchFamily="18" charset="0"/>
                              </a:rPr>
                            </m:ctrlPr>
                          </m:funcPr>
                          <m:fName>
                            <m:sSup>
                              <m:sSupPr>
                                <m:ctrlPr>
                                  <a:rPr lang="en-US" sz="2400" i="1">
                                    <a:latin typeface="Cambria Math" panose="02040503050406030204" pitchFamily="18" charset="0"/>
                                  </a:rPr>
                                </m:ctrlPr>
                              </m:sSupPr>
                              <m:e>
                                <m:r>
                                  <m:rPr>
                                    <m:sty m:val="p"/>
                                  </m:rPr>
                                  <a:rPr lang="en-US" sz="2400">
                                    <a:latin typeface="Cambria Math" panose="02040503050406030204" pitchFamily="18" charset="0"/>
                                  </a:rPr>
                                  <m:t>log</m:t>
                                </m:r>
                              </m:e>
                              <m:sup>
                                <m:r>
                                  <a:rPr lang="en-US" sz="2400" i="1">
                                    <a:latin typeface="Cambria Math" panose="02040503050406030204" pitchFamily="18" charset="0"/>
                                  </a:rPr>
                                  <m:t>𝐶</m:t>
                                </m:r>
                              </m:sup>
                            </m:sSup>
                          </m:fName>
                          <m:e>
                            <m:r>
                              <a:rPr lang="en-US" sz="2400" i="1">
                                <a:latin typeface="Cambria Math" panose="02040503050406030204" pitchFamily="18" charset="0"/>
                              </a:rPr>
                              <m:t>𝑛</m:t>
                            </m:r>
                            <m:r>
                              <a:rPr lang="en-US" sz="2400" i="1">
                                <a:latin typeface="Cambria Math" panose="02040503050406030204" pitchFamily="18" charset="0"/>
                              </a:rPr>
                              <m:t>)</m:t>
                            </m:r>
                          </m:e>
                        </m:func>
                      </m:sup>
                    </m:sSup>
                  </m:oMath>
                </a14:m>
                <a:r>
                  <a:rPr lang="en-US" sz="2400" dirty="0"/>
                  <a:t> (c&gt;1) and poly-logarithmic depth O(</a:t>
                </a:r>
                <a14:m>
                  <m:oMath xmlns:m="http://schemas.openxmlformats.org/officeDocument/2006/math">
                    <m:func>
                      <m:funcPr>
                        <m:ctrlPr>
                          <a:rPr lang="en-US" sz="2400" i="1">
                            <a:latin typeface="Cambria Math" panose="02040503050406030204" pitchFamily="18" charset="0"/>
                          </a:rPr>
                        </m:ctrlPr>
                      </m:funcPr>
                      <m:fName>
                        <m:sSup>
                          <m:sSupPr>
                            <m:ctrlPr>
                              <a:rPr lang="en-US" sz="2400" i="1">
                                <a:latin typeface="Cambria Math" panose="02040503050406030204" pitchFamily="18" charset="0"/>
                              </a:rPr>
                            </m:ctrlPr>
                          </m:sSupPr>
                          <m:e>
                            <m:r>
                              <m:rPr>
                                <m:sty m:val="p"/>
                              </m:rPr>
                              <a:rPr lang="en-US" sz="2400">
                                <a:latin typeface="Cambria Math" panose="02040503050406030204" pitchFamily="18" charset="0"/>
                              </a:rPr>
                              <m:t>log</m:t>
                            </m:r>
                          </m:e>
                          <m:sup>
                            <m:r>
                              <a:rPr lang="en-US" sz="2400" i="1">
                                <a:latin typeface="Cambria Math" panose="02040503050406030204" pitchFamily="18" charset="0"/>
                              </a:rPr>
                              <m:t>𝑘</m:t>
                            </m:r>
                          </m:sup>
                        </m:sSup>
                      </m:fName>
                      <m:e>
                        <m:r>
                          <a:rPr lang="en-US" sz="2400" i="1">
                            <a:latin typeface="Cambria Math" panose="02040503050406030204" pitchFamily="18" charset="0"/>
                          </a:rPr>
                          <m:t>(</m:t>
                        </m:r>
                        <m:r>
                          <a:rPr lang="en-US" sz="2400" i="1">
                            <a:latin typeface="Cambria Math" panose="02040503050406030204" pitchFamily="18" charset="0"/>
                          </a:rPr>
                          <m:t>𝑛</m:t>
                        </m:r>
                        <m:r>
                          <a:rPr lang="en-US" sz="2400" i="1">
                            <a:latin typeface="Cambria Math" panose="02040503050406030204" pitchFamily="18" charset="0"/>
                          </a:rPr>
                          <m:t>)</m:t>
                        </m:r>
                      </m:e>
                    </m:func>
                  </m:oMath>
                </a14:m>
                <a:r>
                  <a:rPr lang="en-US" sz="2400" dirty="0"/>
                  <a:t>). </a:t>
                </a:r>
                <a:endParaRPr lang="en-US" sz="2400"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589212" y="1644242"/>
                <a:ext cx="8915400" cy="4999839"/>
              </a:xfrm>
              <a:blipFill rotWithShape="0">
                <a:blip r:embed="rId2"/>
                <a:stretch>
                  <a:fillRect l="-1026" t="-976"/>
                </a:stretch>
              </a:blipFill>
            </p:spPr>
            <p:txBody>
              <a:bodyPr/>
              <a:lstStyle/>
              <a:p>
                <a:r>
                  <a:rPr lang="he-IL">
                    <a:noFill/>
                  </a:rPr>
                  <a:t> </a:t>
                </a:r>
              </a:p>
            </p:txBody>
          </p:sp>
        </mc:Fallback>
      </mc:AlternateContent>
    </p:spTree>
    <p:extLst>
      <p:ext uri="{BB962C8B-B14F-4D97-AF65-F5344CB8AC3E}">
        <p14:creationId xmlns:p14="http://schemas.microsoft.com/office/powerpoint/2010/main" val="9919420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020132"/>
          </a:xfrm>
        </p:spPr>
        <p:txBody>
          <a:bodyPr/>
          <a:lstStyle/>
          <a:p>
            <a:r>
              <a:rPr lang="en-US" dirty="0"/>
              <a:t>A quick reminder of the previous weeks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589212" y="1644242"/>
                <a:ext cx="8915400" cy="4999839"/>
              </a:xfrm>
            </p:spPr>
            <p:txBody>
              <a:bodyPr/>
              <a:lstStyle/>
              <a:p>
                <a:pPr marL="0" indent="0" algn="l">
                  <a:buNone/>
                </a:pPr>
                <a:r>
                  <a:rPr lang="en-US" sz="2400" b="1" dirty="0" smtClean="0"/>
                  <a:t>NC</a:t>
                </a:r>
                <a:r>
                  <a:rPr lang="en-US" sz="2400" dirty="0"/>
                  <a:t> </a:t>
                </a:r>
                <a:r>
                  <a:rPr lang="en-US" sz="2400" dirty="0" smtClean="0"/>
                  <a:t>is the set of all problems that are solved by a series of uniform circuits of poly-logarithmic depth and polynomial size.</a:t>
                </a:r>
              </a:p>
              <a:p>
                <a:pPr marL="0" indent="0" algn="l">
                  <a:buNone/>
                </a:pPr>
                <a:r>
                  <a:rPr lang="en-US" sz="2400" b="1" dirty="0" smtClean="0"/>
                  <a:t>RNC</a:t>
                </a:r>
                <a:r>
                  <a:rPr lang="en-US" sz="2400" dirty="0" smtClean="0"/>
                  <a:t> is the set of all problems that are in NC, with the extension of access to randomness (NC</a:t>
                </a:r>
                <a14:m>
                  <m:oMath xmlns:m="http://schemas.openxmlformats.org/officeDocument/2006/math">
                    <m:r>
                      <a:rPr lang="en-US" sz="2400" b="0" i="1" smtClean="0">
                        <a:latin typeface="Cambria Math" panose="02040503050406030204" pitchFamily="18" charset="0"/>
                      </a:rPr>
                      <m:t>⊆</m:t>
                    </m:r>
                  </m:oMath>
                </a14:m>
                <a:r>
                  <a:rPr lang="en-US" sz="2400" dirty="0" smtClean="0"/>
                  <a:t>RNC).</a:t>
                </a:r>
              </a:p>
              <a:p>
                <a:pPr marL="0" indent="0" algn="l">
                  <a:buNone/>
                </a:pPr>
                <a:r>
                  <a:rPr lang="en-US" sz="2400" b="1" dirty="0" smtClean="0"/>
                  <a:t>Quasi-NC</a:t>
                </a:r>
                <a:r>
                  <a:rPr lang="en-US" sz="2400" dirty="0" smtClean="0"/>
                  <a:t> is the set of all problems that are solved by a series of uniform circuits of quasi-polynomial size </a:t>
                </a:r>
                <a14:m>
                  <m:oMath xmlns:m="http://schemas.openxmlformats.org/officeDocument/2006/math">
                    <m:sSup>
                      <m:sSupPr>
                        <m:ctrlPr>
                          <a:rPr lang="en-US" sz="2400" i="1">
                            <a:latin typeface="Cambria Math" panose="02040503050406030204" pitchFamily="18" charset="0"/>
                          </a:rPr>
                        </m:ctrlPr>
                      </m:sSupPr>
                      <m:e>
                        <m:r>
                          <a:rPr lang="en-US" sz="2400" i="1">
                            <a:latin typeface="Cambria Math" panose="02040503050406030204" pitchFamily="18" charset="0"/>
                          </a:rPr>
                          <m:t>2</m:t>
                        </m:r>
                      </m:e>
                      <m:sup>
                        <m:r>
                          <a:rPr lang="en-US" sz="2400" i="1">
                            <a:latin typeface="Cambria Math" panose="02040503050406030204" pitchFamily="18" charset="0"/>
                          </a:rPr>
                          <m:t>𝑂</m:t>
                        </m:r>
                        <m:r>
                          <a:rPr lang="en-US" sz="2400" i="1">
                            <a:latin typeface="Cambria Math" panose="02040503050406030204" pitchFamily="18" charset="0"/>
                          </a:rPr>
                          <m:t>(</m:t>
                        </m:r>
                        <m:func>
                          <m:funcPr>
                            <m:ctrlPr>
                              <a:rPr lang="en-US" sz="2400" i="1">
                                <a:latin typeface="Cambria Math" panose="02040503050406030204" pitchFamily="18" charset="0"/>
                              </a:rPr>
                            </m:ctrlPr>
                          </m:funcPr>
                          <m:fName>
                            <m:sSup>
                              <m:sSupPr>
                                <m:ctrlPr>
                                  <a:rPr lang="en-US" sz="2400" i="1">
                                    <a:latin typeface="Cambria Math" panose="02040503050406030204" pitchFamily="18" charset="0"/>
                                  </a:rPr>
                                </m:ctrlPr>
                              </m:sSupPr>
                              <m:e>
                                <m:r>
                                  <m:rPr>
                                    <m:sty m:val="p"/>
                                  </m:rPr>
                                  <a:rPr lang="en-US" sz="2400">
                                    <a:latin typeface="Cambria Math" panose="02040503050406030204" pitchFamily="18" charset="0"/>
                                  </a:rPr>
                                  <m:t>log</m:t>
                                </m:r>
                              </m:e>
                              <m:sup>
                                <m:r>
                                  <a:rPr lang="en-US" sz="2400" i="1">
                                    <a:latin typeface="Cambria Math" panose="02040503050406030204" pitchFamily="18" charset="0"/>
                                  </a:rPr>
                                  <m:t>𝐶</m:t>
                                </m:r>
                              </m:sup>
                            </m:sSup>
                          </m:fName>
                          <m:e>
                            <m:r>
                              <a:rPr lang="en-US" sz="2400" i="1">
                                <a:latin typeface="Cambria Math" panose="02040503050406030204" pitchFamily="18" charset="0"/>
                              </a:rPr>
                              <m:t>𝑛</m:t>
                            </m:r>
                            <m:r>
                              <a:rPr lang="en-US" sz="2400" i="1">
                                <a:latin typeface="Cambria Math" panose="02040503050406030204" pitchFamily="18" charset="0"/>
                              </a:rPr>
                              <m:t>)</m:t>
                            </m:r>
                          </m:e>
                        </m:func>
                      </m:sup>
                    </m:sSup>
                  </m:oMath>
                </a14:m>
                <a:r>
                  <a:rPr lang="en-US" sz="2400" dirty="0"/>
                  <a:t> (c&gt;1) and poly-logarithmic depth O(</a:t>
                </a:r>
                <a14:m>
                  <m:oMath xmlns:m="http://schemas.openxmlformats.org/officeDocument/2006/math">
                    <m:func>
                      <m:funcPr>
                        <m:ctrlPr>
                          <a:rPr lang="en-US" sz="2400" i="1">
                            <a:latin typeface="Cambria Math" panose="02040503050406030204" pitchFamily="18" charset="0"/>
                          </a:rPr>
                        </m:ctrlPr>
                      </m:funcPr>
                      <m:fName>
                        <m:sSup>
                          <m:sSupPr>
                            <m:ctrlPr>
                              <a:rPr lang="en-US" sz="2400" i="1">
                                <a:latin typeface="Cambria Math" panose="02040503050406030204" pitchFamily="18" charset="0"/>
                              </a:rPr>
                            </m:ctrlPr>
                          </m:sSupPr>
                          <m:e>
                            <m:r>
                              <m:rPr>
                                <m:sty m:val="p"/>
                              </m:rPr>
                              <a:rPr lang="en-US" sz="2400">
                                <a:latin typeface="Cambria Math" panose="02040503050406030204" pitchFamily="18" charset="0"/>
                              </a:rPr>
                              <m:t>log</m:t>
                            </m:r>
                          </m:e>
                          <m:sup>
                            <m:r>
                              <a:rPr lang="en-US" sz="2400" i="1">
                                <a:latin typeface="Cambria Math" panose="02040503050406030204" pitchFamily="18" charset="0"/>
                              </a:rPr>
                              <m:t>𝑘</m:t>
                            </m:r>
                          </m:sup>
                        </m:sSup>
                      </m:fName>
                      <m:e>
                        <m:r>
                          <a:rPr lang="en-US" sz="2400" i="1">
                            <a:latin typeface="Cambria Math" panose="02040503050406030204" pitchFamily="18" charset="0"/>
                          </a:rPr>
                          <m:t>(</m:t>
                        </m:r>
                        <m:r>
                          <a:rPr lang="en-US" sz="2400" i="1">
                            <a:latin typeface="Cambria Math" panose="02040503050406030204" pitchFamily="18" charset="0"/>
                          </a:rPr>
                          <m:t>𝑛</m:t>
                        </m:r>
                        <m:r>
                          <a:rPr lang="en-US" sz="2400" i="1">
                            <a:latin typeface="Cambria Math" panose="02040503050406030204" pitchFamily="18" charset="0"/>
                          </a:rPr>
                          <m:t>)</m:t>
                        </m:r>
                      </m:e>
                    </m:func>
                  </m:oMath>
                </a14:m>
                <a:r>
                  <a:rPr lang="en-US" sz="2400" dirty="0"/>
                  <a:t>). </a:t>
                </a:r>
                <a:endParaRPr lang="en-US" sz="2400" u="sng" dirty="0" smtClean="0"/>
              </a:p>
              <a:p>
                <a:pPr marL="0" indent="0" algn="l">
                  <a:buNone/>
                </a:pPr>
                <a:r>
                  <a:rPr lang="en-US" sz="2400" b="1" dirty="0" smtClean="0"/>
                  <a:t>De-randomization</a:t>
                </a:r>
                <a:r>
                  <a:rPr lang="en-US" sz="2400" dirty="0" smtClean="0"/>
                  <a:t> is the process of solving a problem that uses random bits with almost no usage of random bits (complete de-randomization - </a:t>
                </a:r>
                <a14:m>
                  <m:oMath xmlns:m="http://schemas.openxmlformats.org/officeDocument/2006/math">
                    <m:r>
                      <a:rPr lang="en-US" sz="2400" b="0" i="1" smtClean="0">
                        <a:latin typeface="Cambria Math" panose="02040503050406030204" pitchFamily="18" charset="0"/>
                      </a:rPr>
                      <m:t>𝑂</m:t>
                    </m:r>
                    <m:r>
                      <a:rPr lang="en-US" sz="2400" b="0" i="1" smtClean="0">
                        <a:latin typeface="Cambria Math" panose="02040503050406030204" pitchFamily="18" charset="0"/>
                      </a:rPr>
                      <m:t>(</m:t>
                    </m:r>
                    <m:func>
                      <m:funcPr>
                        <m:ctrlPr>
                          <a:rPr lang="en-US" sz="2400" b="0" i="1" smtClean="0">
                            <a:latin typeface="Cambria Math" panose="02040503050406030204" pitchFamily="18" charset="0"/>
                          </a:rPr>
                        </m:ctrlPr>
                      </m:funcPr>
                      <m:fName>
                        <m:r>
                          <m:rPr>
                            <m:sty m:val="p"/>
                          </m:rPr>
                          <a:rPr lang="en-US" sz="2400" b="0" i="0" smtClean="0">
                            <a:latin typeface="Cambria Math" panose="02040503050406030204" pitchFamily="18" charset="0"/>
                          </a:rPr>
                          <m:t>log</m:t>
                        </m:r>
                      </m:fName>
                      <m:e>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𝑛</m:t>
                            </m:r>
                          </m:e>
                        </m:d>
                      </m:e>
                    </m:func>
                    <m:r>
                      <a:rPr lang="en-US" sz="2400" b="0" i="1" smtClean="0">
                        <a:latin typeface="Cambria Math" panose="02040503050406030204" pitchFamily="18" charset="0"/>
                      </a:rPr>
                      <m:t>)</m:t>
                    </m:r>
                  </m:oMath>
                </a14:m>
                <a:r>
                  <a:rPr lang="en-US" sz="2400" dirty="0" smtClean="0"/>
                  <a:t> random bits).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589212" y="1644242"/>
                <a:ext cx="8915400" cy="4999839"/>
              </a:xfrm>
              <a:blipFill rotWithShape="0">
                <a:blip r:embed="rId2"/>
                <a:stretch>
                  <a:fillRect l="-1026" t="-976"/>
                </a:stretch>
              </a:blipFill>
            </p:spPr>
            <p:txBody>
              <a:bodyPr/>
              <a:lstStyle/>
              <a:p>
                <a:r>
                  <a:rPr lang="he-IL">
                    <a:noFill/>
                  </a:rPr>
                  <a:t> </a:t>
                </a:r>
              </a:p>
            </p:txBody>
          </p:sp>
        </mc:Fallback>
      </mc:AlternateContent>
    </p:spTree>
    <p:extLst>
      <p:ext uri="{BB962C8B-B14F-4D97-AF65-F5344CB8AC3E}">
        <p14:creationId xmlns:p14="http://schemas.microsoft.com/office/powerpoint/2010/main" val="16092928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dirty="0" smtClean="0"/>
              <a:t>RNC algorithm for Search-PM </a:t>
            </a:r>
            <a:br>
              <a:rPr lang="en-US" dirty="0" smtClean="0"/>
            </a:br>
            <a:r>
              <a:rPr lang="en-US" sz="2800" dirty="0"/>
              <a:t>(</a:t>
            </a:r>
            <a:r>
              <a:rPr lang="en-US" sz="2800" dirty="0" err="1"/>
              <a:t>Mulmuley</a:t>
            </a:r>
            <a:r>
              <a:rPr lang="en-US" sz="2800" dirty="0"/>
              <a:t>, </a:t>
            </a:r>
            <a:r>
              <a:rPr lang="en-US" sz="2800" dirty="0" err="1"/>
              <a:t>Vazirani</a:t>
            </a:r>
            <a:r>
              <a:rPr lang="en-US" sz="2800" dirty="0"/>
              <a:t> &amp; </a:t>
            </a:r>
            <a:r>
              <a:rPr lang="en-US" sz="2800" dirty="0" err="1"/>
              <a:t>Vazirani</a:t>
            </a:r>
            <a:r>
              <a:rPr lang="en-US" sz="2800" dirty="0"/>
              <a:t>)</a:t>
            </a:r>
            <a:endParaRPr lang="he-IL" dirty="0"/>
          </a:p>
        </p:txBody>
      </p:sp>
      <p:sp>
        <p:nvSpPr>
          <p:cNvPr id="3" name="מציין מיקום תוכן 2"/>
          <p:cNvSpPr>
            <a:spLocks noGrp="1"/>
          </p:cNvSpPr>
          <p:nvPr>
            <p:ph idx="1"/>
          </p:nvPr>
        </p:nvSpPr>
        <p:spPr/>
        <p:txBody>
          <a:bodyPr/>
          <a:lstStyle/>
          <a:p>
            <a:pPr marL="0" indent="0" algn="l" rtl="0">
              <a:buNone/>
            </a:pPr>
            <a:r>
              <a:rPr lang="en-US" dirty="0" smtClean="0"/>
              <a:t>First, a reminder:</a:t>
            </a:r>
          </a:p>
          <a:p>
            <a:pPr algn="l" rtl="0">
              <a:buFont typeface="Wingdings" panose="05000000000000000000" pitchFamily="2" charset="2"/>
              <a:buChar char="Ø"/>
            </a:pPr>
            <a:r>
              <a:rPr lang="en-US" i="1" dirty="0" smtClean="0"/>
              <a:t>A graph G is called bipartite if there exists a partition V = L U R of the vertices, such that all edges are between vertices of L and R.</a:t>
            </a:r>
          </a:p>
          <a:p>
            <a:pPr algn="l" rtl="0">
              <a:buFont typeface="Wingdings" panose="05000000000000000000" pitchFamily="2" charset="2"/>
              <a:buChar char="Ø"/>
            </a:pPr>
            <a:r>
              <a:rPr lang="en-US" i="1" dirty="0" smtClean="0"/>
              <a:t>In graph G(V,E), a matching M is a subset of edges with no two edges sharing an endpoint.</a:t>
            </a:r>
          </a:p>
          <a:p>
            <a:pPr algn="l" rtl="0">
              <a:buFont typeface="Wingdings" panose="05000000000000000000" pitchFamily="2" charset="2"/>
              <a:buChar char="Ø"/>
            </a:pPr>
            <a:r>
              <a:rPr lang="en-US" i="1" dirty="0" smtClean="0"/>
              <a:t>Perfect Matching – a matching which covers every vertex.</a:t>
            </a:r>
          </a:p>
          <a:p>
            <a:pPr marL="0" indent="0" algn="l" rtl="0">
              <a:buNone/>
            </a:pPr>
            <a:endParaRPr lang="en-US" i="1" dirty="0" smtClean="0"/>
          </a:p>
        </p:txBody>
      </p:sp>
    </p:spTree>
    <p:extLst>
      <p:ext uri="{BB962C8B-B14F-4D97-AF65-F5344CB8AC3E}">
        <p14:creationId xmlns:p14="http://schemas.microsoft.com/office/powerpoint/2010/main" val="16497001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020132"/>
          </a:xfrm>
        </p:spPr>
        <p:txBody>
          <a:bodyPr/>
          <a:lstStyle/>
          <a:p>
            <a:r>
              <a:rPr lang="en-US" dirty="0"/>
              <a:t>A quick reminder of the previous weeks</a:t>
            </a:r>
          </a:p>
        </p:txBody>
      </p:sp>
      <p:sp>
        <p:nvSpPr>
          <p:cNvPr id="3" name="Content Placeholder 2"/>
          <p:cNvSpPr>
            <a:spLocks noGrp="1"/>
          </p:cNvSpPr>
          <p:nvPr>
            <p:ph idx="1"/>
          </p:nvPr>
        </p:nvSpPr>
        <p:spPr>
          <a:xfrm>
            <a:off x="2589212" y="1644242"/>
            <a:ext cx="8915400" cy="4999839"/>
          </a:xfrm>
        </p:spPr>
        <p:txBody>
          <a:bodyPr/>
          <a:lstStyle/>
          <a:p>
            <a:pPr marL="0" indent="0" algn="l">
              <a:buNone/>
            </a:pPr>
            <a:r>
              <a:rPr lang="en-US" sz="2400" dirty="0" smtClean="0"/>
              <a:t>A weight assignment is called </a:t>
            </a:r>
            <a:r>
              <a:rPr lang="en-US" sz="2400" b="1" dirty="0" smtClean="0"/>
              <a:t>isolating</a:t>
            </a:r>
            <a:r>
              <a:rPr lang="en-US" sz="2400" dirty="0" smtClean="0"/>
              <a:t> for a graph G if the minimum weight perfect matching in G is unique (if one exists).</a:t>
            </a:r>
          </a:p>
          <a:p>
            <a:pPr marL="0" indent="0" algn="l">
              <a:buNone/>
            </a:pPr>
            <a:r>
              <a:rPr lang="en-US" sz="2400" u="sng" dirty="0" smtClean="0"/>
              <a:t>Example</a:t>
            </a:r>
            <a:r>
              <a:rPr lang="en-US" sz="2400" dirty="0" smtClean="0"/>
              <a:t>:</a:t>
            </a:r>
          </a:p>
          <a:p>
            <a:pPr marL="0" indent="0" algn="l">
              <a:buNone/>
            </a:pPr>
            <a:r>
              <a:rPr lang="en-US" sz="2400" dirty="0"/>
              <a:t> </a:t>
            </a:r>
            <a:r>
              <a:rPr lang="en-US" sz="2400" dirty="0" smtClean="0"/>
              <a:t>                                 W(E)</a:t>
            </a:r>
          </a:p>
          <a:p>
            <a:pPr marL="0" indent="0" algn="l" rtl="0">
              <a:buNone/>
            </a:pPr>
            <a:r>
              <a:rPr lang="en-US" sz="2400" dirty="0"/>
              <a:t> </a:t>
            </a:r>
            <a:r>
              <a:rPr lang="en-US" sz="2400" dirty="0" smtClean="0"/>
              <a:t>                                 1: </a:t>
            </a:r>
            <a:r>
              <a:rPr lang="he-IL" sz="2400" dirty="0" smtClean="0">
                <a:solidFill>
                  <a:schemeClr val="accent2">
                    <a:lumMod val="75000"/>
                  </a:schemeClr>
                </a:solidFill>
              </a:rPr>
              <a:t>כחול</a:t>
            </a:r>
            <a:r>
              <a:rPr lang="he-IL" sz="2400" dirty="0" smtClean="0"/>
              <a:t>, שחור</a:t>
            </a:r>
          </a:p>
          <a:p>
            <a:pPr marL="0" indent="0" algn="l" rtl="0">
              <a:buNone/>
            </a:pPr>
            <a:r>
              <a:rPr lang="en-US" sz="2400" dirty="0"/>
              <a:t> </a:t>
            </a:r>
            <a:r>
              <a:rPr lang="en-US" sz="2400" dirty="0" smtClean="0"/>
              <a:t>                                 2: </a:t>
            </a:r>
            <a:r>
              <a:rPr lang="he-IL" sz="2400" dirty="0" smtClean="0">
                <a:solidFill>
                  <a:schemeClr val="accent6"/>
                </a:solidFill>
              </a:rPr>
              <a:t>ורוד</a:t>
            </a:r>
            <a:endParaRPr lang="en-US" sz="2400" dirty="0" smtClean="0">
              <a:solidFill>
                <a:schemeClr val="accent6"/>
              </a:solidFill>
            </a:endParaRPr>
          </a:p>
          <a:p>
            <a:pPr marL="0" indent="0" algn="l" rtl="0">
              <a:buNone/>
            </a:pPr>
            <a:endParaRPr lang="en-US" sz="2400" dirty="0">
              <a:solidFill>
                <a:schemeClr val="accent6"/>
              </a:solidFill>
            </a:endParaRPr>
          </a:p>
          <a:p>
            <a:pPr marL="0" indent="0" algn="l" rtl="0">
              <a:buNone/>
            </a:pPr>
            <a:endParaRPr lang="en-US" sz="2400" dirty="0" smtClean="0">
              <a:solidFill>
                <a:schemeClr val="accent6"/>
              </a:solidFill>
            </a:endParaRPr>
          </a:p>
          <a:p>
            <a:pPr marL="0" indent="0" algn="l" rtl="0">
              <a:buNone/>
            </a:pPr>
            <a:r>
              <a:rPr lang="en-US" sz="2400" dirty="0" smtClean="0">
                <a:solidFill>
                  <a:schemeClr val="accent6"/>
                </a:solidFill>
              </a:rPr>
              <a:t>                                 </a:t>
            </a:r>
            <a:endParaRPr lang="en-US" sz="2400" dirty="0">
              <a:solidFill>
                <a:schemeClr val="accent6"/>
              </a:solidFill>
            </a:endParaRPr>
          </a:p>
        </p:txBody>
      </p:sp>
      <p:sp>
        <p:nvSpPr>
          <p:cNvPr id="4" name="אליפסה 3"/>
          <p:cNvSpPr/>
          <p:nvPr/>
        </p:nvSpPr>
        <p:spPr>
          <a:xfrm>
            <a:off x="2717800" y="3479800"/>
            <a:ext cx="279400" cy="279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 name="אליפסה 4"/>
          <p:cNvSpPr/>
          <p:nvPr/>
        </p:nvSpPr>
        <p:spPr>
          <a:xfrm>
            <a:off x="2717800" y="4709482"/>
            <a:ext cx="279400" cy="279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 name="אליפסה 5"/>
          <p:cNvSpPr/>
          <p:nvPr/>
        </p:nvSpPr>
        <p:spPr>
          <a:xfrm>
            <a:off x="2717800" y="5998228"/>
            <a:ext cx="279400" cy="279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 name="אליפסה 6"/>
          <p:cNvSpPr/>
          <p:nvPr/>
        </p:nvSpPr>
        <p:spPr>
          <a:xfrm>
            <a:off x="4902200" y="3479800"/>
            <a:ext cx="279400" cy="279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אליפסה 7"/>
          <p:cNvSpPr/>
          <p:nvPr/>
        </p:nvSpPr>
        <p:spPr>
          <a:xfrm>
            <a:off x="4914900" y="4745364"/>
            <a:ext cx="279400" cy="279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אליפסה 8"/>
          <p:cNvSpPr/>
          <p:nvPr/>
        </p:nvSpPr>
        <p:spPr>
          <a:xfrm>
            <a:off x="4902200" y="5993792"/>
            <a:ext cx="279400" cy="279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cxnSp>
        <p:nvCxnSpPr>
          <p:cNvPr id="10" name="מחבר ישר 9"/>
          <p:cNvCxnSpPr/>
          <p:nvPr/>
        </p:nvCxnSpPr>
        <p:spPr>
          <a:xfrm>
            <a:off x="2997200" y="3619500"/>
            <a:ext cx="1905000"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מחבר ישר 11"/>
          <p:cNvCxnSpPr/>
          <p:nvPr/>
        </p:nvCxnSpPr>
        <p:spPr>
          <a:xfrm>
            <a:off x="2997200" y="4859664"/>
            <a:ext cx="1905000"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מחבר ישר 12"/>
          <p:cNvCxnSpPr/>
          <p:nvPr/>
        </p:nvCxnSpPr>
        <p:spPr>
          <a:xfrm>
            <a:off x="3009900" y="6133492"/>
            <a:ext cx="1905000"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מחבר ישר 13"/>
          <p:cNvCxnSpPr>
            <a:endCxn id="8" idx="2"/>
          </p:cNvCxnSpPr>
          <p:nvPr/>
        </p:nvCxnSpPr>
        <p:spPr>
          <a:xfrm>
            <a:off x="2997200" y="3667159"/>
            <a:ext cx="1917700" cy="121790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6" name="מחבר ישר 15"/>
          <p:cNvCxnSpPr>
            <a:stCxn id="5" idx="6"/>
            <a:endCxn id="7" idx="2"/>
          </p:cNvCxnSpPr>
          <p:nvPr/>
        </p:nvCxnSpPr>
        <p:spPr>
          <a:xfrm flipV="1">
            <a:off x="2997200" y="3619500"/>
            <a:ext cx="1905000" cy="122968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0" name="מחבר ישר 19"/>
          <p:cNvCxnSpPr>
            <a:endCxn id="8" idx="2"/>
          </p:cNvCxnSpPr>
          <p:nvPr/>
        </p:nvCxnSpPr>
        <p:spPr>
          <a:xfrm flipV="1">
            <a:off x="2997200" y="4885064"/>
            <a:ext cx="1917700" cy="1204994"/>
          </a:xfrm>
          <a:prstGeom prst="line">
            <a:avLst/>
          </a:prstGeom>
          <a:ln w="38100"/>
        </p:spPr>
        <p:style>
          <a:lnRef idx="2">
            <a:schemeClr val="accent6"/>
          </a:lnRef>
          <a:fillRef idx="0">
            <a:schemeClr val="accent6"/>
          </a:fillRef>
          <a:effectRef idx="1">
            <a:schemeClr val="accent6"/>
          </a:effectRef>
          <a:fontRef idx="minor">
            <a:schemeClr val="tx1"/>
          </a:fontRef>
        </p:style>
      </p:cxnSp>
      <p:cxnSp>
        <p:nvCxnSpPr>
          <p:cNvPr id="22" name="מחבר ישר 21"/>
          <p:cNvCxnSpPr>
            <a:stCxn id="5" idx="6"/>
            <a:endCxn id="9" idx="2"/>
          </p:cNvCxnSpPr>
          <p:nvPr/>
        </p:nvCxnSpPr>
        <p:spPr>
          <a:xfrm>
            <a:off x="2997200" y="4849182"/>
            <a:ext cx="1905000" cy="1284310"/>
          </a:xfrm>
          <a:prstGeom prst="line">
            <a:avLst/>
          </a:prstGeom>
          <a:ln w="38100"/>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19068257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020132"/>
          </a:xfrm>
        </p:spPr>
        <p:txBody>
          <a:bodyPr/>
          <a:lstStyle/>
          <a:p>
            <a:r>
              <a:rPr lang="en-US" dirty="0"/>
              <a:t>A quick reminder of the previous weeks</a:t>
            </a:r>
          </a:p>
        </p:txBody>
      </p:sp>
      <p:sp>
        <p:nvSpPr>
          <p:cNvPr id="3" name="Content Placeholder 2"/>
          <p:cNvSpPr>
            <a:spLocks noGrp="1"/>
          </p:cNvSpPr>
          <p:nvPr>
            <p:ph idx="1"/>
          </p:nvPr>
        </p:nvSpPr>
        <p:spPr>
          <a:xfrm>
            <a:off x="2589212" y="1644242"/>
            <a:ext cx="8915400" cy="4999839"/>
          </a:xfrm>
        </p:spPr>
        <p:txBody>
          <a:bodyPr/>
          <a:lstStyle/>
          <a:p>
            <a:pPr marL="0" indent="0" algn="l">
              <a:buNone/>
            </a:pPr>
            <a:r>
              <a:rPr lang="en-US" sz="2400" dirty="0" smtClean="0"/>
              <a:t>A weight assignment is called </a:t>
            </a:r>
            <a:r>
              <a:rPr lang="en-US" sz="2400" b="1" dirty="0" smtClean="0"/>
              <a:t>isolating</a:t>
            </a:r>
            <a:r>
              <a:rPr lang="en-US" sz="2400" dirty="0" smtClean="0"/>
              <a:t> for a graph G if the minimum weight perfect matching in G is unique (if one exists).</a:t>
            </a:r>
          </a:p>
          <a:p>
            <a:pPr marL="0" indent="0" algn="l">
              <a:buNone/>
            </a:pPr>
            <a:r>
              <a:rPr lang="en-US" sz="2400" u="sng" dirty="0" smtClean="0"/>
              <a:t>Example</a:t>
            </a:r>
            <a:r>
              <a:rPr lang="en-US" sz="2400" dirty="0" smtClean="0"/>
              <a:t>:</a:t>
            </a:r>
          </a:p>
          <a:p>
            <a:pPr marL="0" indent="0" algn="l">
              <a:buNone/>
            </a:pPr>
            <a:r>
              <a:rPr lang="en-US" sz="2400" dirty="0"/>
              <a:t> </a:t>
            </a:r>
            <a:r>
              <a:rPr lang="en-US" sz="2400" dirty="0" smtClean="0"/>
              <a:t>                                 W(E)</a:t>
            </a:r>
          </a:p>
          <a:p>
            <a:pPr marL="0" indent="0" algn="l" rtl="0">
              <a:buNone/>
            </a:pPr>
            <a:r>
              <a:rPr lang="en-US" sz="2400" dirty="0"/>
              <a:t> </a:t>
            </a:r>
            <a:r>
              <a:rPr lang="en-US" sz="2400" dirty="0" smtClean="0"/>
              <a:t>                                 1: </a:t>
            </a:r>
            <a:r>
              <a:rPr lang="he-IL" sz="2400" dirty="0" smtClean="0">
                <a:solidFill>
                  <a:schemeClr val="accent2">
                    <a:lumMod val="75000"/>
                  </a:schemeClr>
                </a:solidFill>
              </a:rPr>
              <a:t>כחול</a:t>
            </a:r>
            <a:r>
              <a:rPr lang="he-IL" sz="2400" dirty="0" smtClean="0"/>
              <a:t>, שחור</a:t>
            </a:r>
          </a:p>
          <a:p>
            <a:pPr marL="0" indent="0" algn="l" rtl="0">
              <a:buNone/>
            </a:pPr>
            <a:r>
              <a:rPr lang="en-US" sz="2400" dirty="0"/>
              <a:t> </a:t>
            </a:r>
            <a:r>
              <a:rPr lang="en-US" sz="2400" dirty="0" smtClean="0"/>
              <a:t>                                 2: </a:t>
            </a:r>
            <a:r>
              <a:rPr lang="he-IL" sz="2400" dirty="0" smtClean="0">
                <a:solidFill>
                  <a:schemeClr val="accent6"/>
                </a:solidFill>
              </a:rPr>
              <a:t>ורוד</a:t>
            </a:r>
            <a:endParaRPr lang="en-US" sz="2400" dirty="0" smtClean="0">
              <a:solidFill>
                <a:schemeClr val="accent6"/>
              </a:solidFill>
            </a:endParaRPr>
          </a:p>
          <a:p>
            <a:pPr marL="0" indent="0" algn="l" rtl="0">
              <a:buNone/>
            </a:pPr>
            <a:endParaRPr lang="en-US" sz="2400" dirty="0">
              <a:solidFill>
                <a:schemeClr val="accent6"/>
              </a:solidFill>
            </a:endParaRPr>
          </a:p>
          <a:p>
            <a:pPr marL="0" indent="0" algn="l" rtl="0">
              <a:buNone/>
            </a:pPr>
            <a:endParaRPr lang="en-US" sz="2400" dirty="0" smtClean="0">
              <a:solidFill>
                <a:schemeClr val="accent6"/>
              </a:solidFill>
            </a:endParaRPr>
          </a:p>
          <a:p>
            <a:pPr marL="0" indent="0" algn="l" rtl="0">
              <a:buNone/>
            </a:pPr>
            <a:r>
              <a:rPr lang="en-US" sz="2400" dirty="0" smtClean="0">
                <a:solidFill>
                  <a:schemeClr val="accent6"/>
                </a:solidFill>
              </a:rPr>
              <a:t>                                 </a:t>
            </a:r>
            <a:r>
              <a:rPr lang="en-US" sz="2000" dirty="0" smtClean="0">
                <a:solidFill>
                  <a:schemeClr val="tx1"/>
                </a:solidFill>
              </a:rPr>
              <a:t>(Not an isolating weight function)</a:t>
            </a:r>
            <a:endParaRPr lang="en-US" sz="2400" dirty="0">
              <a:solidFill>
                <a:schemeClr val="accent6"/>
              </a:solidFill>
            </a:endParaRPr>
          </a:p>
        </p:txBody>
      </p:sp>
      <p:sp>
        <p:nvSpPr>
          <p:cNvPr id="4" name="אליפסה 3"/>
          <p:cNvSpPr/>
          <p:nvPr/>
        </p:nvSpPr>
        <p:spPr>
          <a:xfrm>
            <a:off x="2717800" y="3479800"/>
            <a:ext cx="279400" cy="279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 name="אליפסה 4"/>
          <p:cNvSpPr/>
          <p:nvPr/>
        </p:nvSpPr>
        <p:spPr>
          <a:xfrm>
            <a:off x="2717800" y="4709482"/>
            <a:ext cx="279400" cy="279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 name="אליפסה 5"/>
          <p:cNvSpPr/>
          <p:nvPr/>
        </p:nvSpPr>
        <p:spPr>
          <a:xfrm>
            <a:off x="2717800" y="5998228"/>
            <a:ext cx="279400" cy="279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 name="אליפסה 6"/>
          <p:cNvSpPr/>
          <p:nvPr/>
        </p:nvSpPr>
        <p:spPr>
          <a:xfrm>
            <a:off x="4902200" y="3479800"/>
            <a:ext cx="279400" cy="279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אליפסה 7"/>
          <p:cNvSpPr/>
          <p:nvPr/>
        </p:nvSpPr>
        <p:spPr>
          <a:xfrm>
            <a:off x="4914900" y="4745364"/>
            <a:ext cx="279400" cy="279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אליפסה 8"/>
          <p:cNvSpPr/>
          <p:nvPr/>
        </p:nvSpPr>
        <p:spPr>
          <a:xfrm>
            <a:off x="4902200" y="5993792"/>
            <a:ext cx="279400" cy="279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cxnSp>
        <p:nvCxnSpPr>
          <p:cNvPr id="10" name="מחבר ישר 9"/>
          <p:cNvCxnSpPr/>
          <p:nvPr/>
        </p:nvCxnSpPr>
        <p:spPr>
          <a:xfrm>
            <a:off x="2997200" y="3619500"/>
            <a:ext cx="1905000"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מחבר ישר 11"/>
          <p:cNvCxnSpPr/>
          <p:nvPr/>
        </p:nvCxnSpPr>
        <p:spPr>
          <a:xfrm>
            <a:off x="2997200" y="4859664"/>
            <a:ext cx="1905000"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מחבר ישר 12"/>
          <p:cNvCxnSpPr/>
          <p:nvPr/>
        </p:nvCxnSpPr>
        <p:spPr>
          <a:xfrm>
            <a:off x="3009900" y="6133492"/>
            <a:ext cx="1905000"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מחבר ישר 13"/>
          <p:cNvCxnSpPr>
            <a:endCxn id="8" idx="2"/>
          </p:cNvCxnSpPr>
          <p:nvPr/>
        </p:nvCxnSpPr>
        <p:spPr>
          <a:xfrm>
            <a:off x="2997200" y="3667159"/>
            <a:ext cx="1917700" cy="121790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6" name="מחבר ישר 15"/>
          <p:cNvCxnSpPr>
            <a:stCxn id="5" idx="6"/>
            <a:endCxn id="7" idx="2"/>
          </p:cNvCxnSpPr>
          <p:nvPr/>
        </p:nvCxnSpPr>
        <p:spPr>
          <a:xfrm flipV="1">
            <a:off x="2997200" y="3619500"/>
            <a:ext cx="1905000" cy="122968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0" name="מחבר ישר 19"/>
          <p:cNvCxnSpPr>
            <a:endCxn id="8" idx="2"/>
          </p:cNvCxnSpPr>
          <p:nvPr/>
        </p:nvCxnSpPr>
        <p:spPr>
          <a:xfrm flipV="1">
            <a:off x="2997200" y="4885064"/>
            <a:ext cx="1917700" cy="1204994"/>
          </a:xfrm>
          <a:prstGeom prst="line">
            <a:avLst/>
          </a:prstGeom>
          <a:ln w="38100"/>
        </p:spPr>
        <p:style>
          <a:lnRef idx="2">
            <a:schemeClr val="accent6"/>
          </a:lnRef>
          <a:fillRef idx="0">
            <a:schemeClr val="accent6"/>
          </a:fillRef>
          <a:effectRef idx="1">
            <a:schemeClr val="accent6"/>
          </a:effectRef>
          <a:fontRef idx="minor">
            <a:schemeClr val="tx1"/>
          </a:fontRef>
        </p:style>
      </p:cxnSp>
      <p:cxnSp>
        <p:nvCxnSpPr>
          <p:cNvPr id="22" name="מחבר ישר 21"/>
          <p:cNvCxnSpPr>
            <a:stCxn id="5" idx="6"/>
            <a:endCxn id="9" idx="2"/>
          </p:cNvCxnSpPr>
          <p:nvPr/>
        </p:nvCxnSpPr>
        <p:spPr>
          <a:xfrm>
            <a:off x="2997200" y="4849182"/>
            <a:ext cx="1905000" cy="1284310"/>
          </a:xfrm>
          <a:prstGeom prst="line">
            <a:avLst/>
          </a:prstGeom>
          <a:ln w="38100"/>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33086184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020132"/>
          </a:xfrm>
        </p:spPr>
        <p:txBody>
          <a:bodyPr/>
          <a:lstStyle/>
          <a:p>
            <a:r>
              <a:rPr lang="en-US" dirty="0"/>
              <a:t>A quick reminder of the previous weeks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589212" y="1644242"/>
                <a:ext cx="8915400" cy="4999839"/>
              </a:xfrm>
            </p:spPr>
            <p:txBody>
              <a:bodyPr/>
              <a:lstStyle/>
              <a:p>
                <a:pPr marL="0" indent="0" algn="l">
                  <a:buNone/>
                </a:pPr>
                <a:r>
                  <a:rPr lang="en-US" sz="2400" dirty="0" smtClean="0"/>
                  <a:t>A weight assignment is called </a:t>
                </a:r>
                <a:r>
                  <a:rPr lang="en-US" sz="2400" b="1" dirty="0" smtClean="0"/>
                  <a:t>isolating</a:t>
                </a:r>
                <a:r>
                  <a:rPr lang="en-US" sz="2400" dirty="0" smtClean="0"/>
                  <a:t> for a graph G if the minimum weight perfect matching in G is unique (if one exists).</a:t>
                </a:r>
                <a:endParaRPr lang="en-US" sz="2400" dirty="0"/>
              </a:p>
              <a:p>
                <a:pPr marL="0" indent="0" algn="l">
                  <a:buNone/>
                </a:pPr>
                <a:r>
                  <a:rPr lang="en-US" sz="2400" dirty="0" smtClean="0"/>
                  <a:t>Let c=</a:t>
                </a:r>
                <a14:m>
                  <m:oMath xmlns:m="http://schemas.openxmlformats.org/officeDocument/2006/math">
                    <m:r>
                      <a:rPr lang="en-US" sz="2400" b="0" i="1" smtClean="0">
                        <a:latin typeface="Cambria Math" panose="02040503050406030204" pitchFamily="18" charset="0"/>
                      </a:rPr>
                      <m:t>&lt;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𝑒</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𝑒</m:t>
                        </m:r>
                      </m:e>
                      <m:sub>
                        <m:r>
                          <a:rPr lang="en-US" sz="2400" b="0" i="1" smtClean="0">
                            <a:latin typeface="Cambria Math" panose="02040503050406030204" pitchFamily="18" charset="0"/>
                          </a:rPr>
                          <m:t>2</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𝑒</m:t>
                        </m:r>
                      </m:e>
                      <m:sub>
                        <m:r>
                          <a:rPr lang="en-US" sz="2400" b="0" i="1" smtClean="0">
                            <a:latin typeface="Cambria Math" panose="02040503050406030204" pitchFamily="18" charset="0"/>
                          </a:rPr>
                          <m:t>𝑘</m:t>
                        </m:r>
                      </m:sub>
                    </m:sSub>
                    <m:r>
                      <a:rPr lang="en-US" sz="2400" b="0" i="1" smtClean="0">
                        <a:latin typeface="Cambria Math" panose="02040503050406030204" pitchFamily="18" charset="0"/>
                      </a:rPr>
                      <m:t>&gt;</m:t>
                    </m:r>
                  </m:oMath>
                </a14:m>
                <a:r>
                  <a:rPr lang="en-US" sz="2400" dirty="0" smtClean="0"/>
                  <a:t> be a cycle in G with edges given in cyclic order (k is even as G is bipartite).</a:t>
                </a:r>
              </a:p>
              <a:p>
                <a:pPr marL="0" indent="0" algn="l">
                  <a:buNone/>
                </a:pPr>
                <a:r>
                  <a:rPr lang="en-US" sz="2400" dirty="0" smtClean="0"/>
                  <a:t>Given a weight function w, the </a:t>
                </a:r>
                <a:r>
                  <a:rPr lang="en-US" sz="2400" b="1" dirty="0" smtClean="0"/>
                  <a:t>circulation</a:t>
                </a:r>
                <a:r>
                  <a:rPr lang="en-US" sz="2400" dirty="0" smtClean="0"/>
                  <a:t> of c with respect of w is:</a:t>
                </a:r>
              </a:p>
              <a:p>
                <a:pPr marL="0" indent="0" algn="l">
                  <a:buNone/>
                </a:pPr>
                <a14:m>
                  <m:oMathPara xmlns:m="http://schemas.openxmlformats.org/officeDocument/2006/math">
                    <m:oMathParaPr>
                      <m:jc m:val="centerGroup"/>
                    </m:oMathParaPr>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𝐶</m:t>
                          </m:r>
                        </m:e>
                        <m:sub>
                          <m:r>
                            <a:rPr lang="en-US" sz="2400" i="1">
                              <a:latin typeface="Cambria Math" panose="02040503050406030204" pitchFamily="18" charset="0"/>
                            </a:rPr>
                            <m:t>𝑤</m:t>
                          </m:r>
                        </m:sub>
                      </m:sSub>
                      <m:d>
                        <m:dPr>
                          <m:ctrlPr>
                            <a:rPr lang="en-US" sz="2400" i="1">
                              <a:latin typeface="Cambria Math" panose="02040503050406030204" pitchFamily="18" charset="0"/>
                            </a:rPr>
                          </m:ctrlPr>
                        </m:dPr>
                        <m:e>
                          <m:r>
                            <a:rPr lang="en-US" sz="2400" b="0" i="1" smtClean="0">
                              <a:latin typeface="Cambria Math" panose="02040503050406030204" pitchFamily="18" charset="0"/>
                            </a:rPr>
                            <m:t>𝑐</m:t>
                          </m:r>
                        </m:e>
                      </m:d>
                      <m:r>
                        <a:rPr lang="en-US" sz="2400" i="1">
                          <a:latin typeface="Cambria Math" panose="02040503050406030204" pitchFamily="18" charset="0"/>
                        </a:rPr>
                        <m:t>=</m:t>
                      </m:r>
                      <m:d>
                        <m:dPr>
                          <m:begChr m:val="|"/>
                          <m:endChr m:val="|"/>
                          <m:ctrlPr>
                            <a:rPr lang="en-US" sz="2400" i="1">
                              <a:latin typeface="Cambria Math" panose="02040503050406030204" pitchFamily="18" charset="0"/>
                            </a:rPr>
                          </m:ctrlPr>
                        </m:dPr>
                        <m:e>
                          <m:r>
                            <a:rPr lang="en-US" sz="2400" i="1">
                              <a:latin typeface="Cambria Math" panose="02040503050406030204" pitchFamily="18" charset="0"/>
                            </a:rPr>
                            <m:t>𝑤</m:t>
                          </m:r>
                          <m:d>
                            <m:dPr>
                              <m:ctrlPr>
                                <a:rPr lang="en-US" sz="2400" i="1">
                                  <a:latin typeface="Cambria Math" panose="02040503050406030204" pitchFamily="18" charset="0"/>
                                </a:rPr>
                              </m:ctrlPr>
                            </m:dPr>
                            <m:e>
                              <m:sSub>
                                <m:sSubPr>
                                  <m:ctrlPr>
                                    <a:rPr lang="en-US" sz="2400" b="0" i="1" smtClean="0">
                                      <a:latin typeface="Cambria Math" panose="02040503050406030204" pitchFamily="18" charset="0"/>
                                    </a:rPr>
                                  </m:ctrlPr>
                                </m:sSubPr>
                                <m:e>
                                  <m:r>
                                    <a:rPr lang="en-US" sz="2400" i="1">
                                      <a:latin typeface="Cambria Math" panose="02040503050406030204" pitchFamily="18" charset="0"/>
                                    </a:rPr>
                                    <m:t>𝑒</m:t>
                                  </m:r>
                                </m:e>
                                <m:sub>
                                  <m:r>
                                    <a:rPr lang="en-US" sz="2400" b="0" i="1" smtClean="0">
                                      <a:latin typeface="Cambria Math" panose="02040503050406030204" pitchFamily="18" charset="0"/>
                                    </a:rPr>
                                    <m:t>1</m:t>
                                  </m:r>
                                </m:sub>
                              </m:sSub>
                            </m:e>
                          </m:d>
                          <m:r>
                            <a:rPr lang="en-US" sz="2400" i="1">
                              <a:latin typeface="Cambria Math" panose="02040503050406030204" pitchFamily="18" charset="0"/>
                            </a:rPr>
                            <m:t>−</m:t>
                          </m:r>
                          <m:r>
                            <a:rPr lang="en-US" sz="2400" i="1">
                              <a:latin typeface="Cambria Math" panose="02040503050406030204" pitchFamily="18" charset="0"/>
                            </a:rPr>
                            <m:t>𝑤</m:t>
                          </m:r>
                          <m:d>
                            <m:dPr>
                              <m:ctrlPr>
                                <a:rPr lang="en-US" sz="2400" i="1">
                                  <a:latin typeface="Cambria Math" panose="02040503050406030204" pitchFamily="18" charset="0"/>
                                </a:rPr>
                              </m:ctrlPr>
                            </m:dPr>
                            <m:e>
                              <m:sSub>
                                <m:sSubPr>
                                  <m:ctrlPr>
                                    <a:rPr lang="en-US" sz="2400" b="0" i="1" smtClean="0">
                                      <a:latin typeface="Cambria Math" panose="02040503050406030204" pitchFamily="18" charset="0"/>
                                    </a:rPr>
                                  </m:ctrlPr>
                                </m:sSubPr>
                                <m:e>
                                  <m:r>
                                    <a:rPr lang="en-US" sz="2400" i="1">
                                      <a:latin typeface="Cambria Math" panose="02040503050406030204" pitchFamily="18" charset="0"/>
                                    </a:rPr>
                                    <m:t>𝑒</m:t>
                                  </m:r>
                                </m:e>
                                <m:sub>
                                  <m:r>
                                    <a:rPr lang="en-US" sz="2400" b="0" i="1" smtClean="0">
                                      <a:latin typeface="Cambria Math" panose="02040503050406030204" pitchFamily="18" charset="0"/>
                                    </a:rPr>
                                    <m:t>2</m:t>
                                  </m:r>
                                </m:sub>
                              </m:sSub>
                            </m:e>
                          </m:d>
                          <m:r>
                            <a:rPr lang="en-US" sz="2400" i="1">
                              <a:latin typeface="Cambria Math" panose="02040503050406030204" pitchFamily="18" charset="0"/>
                            </a:rPr>
                            <m:t>+…−</m:t>
                          </m:r>
                          <m:r>
                            <a:rPr lang="en-US" sz="2400" i="1">
                              <a:latin typeface="Cambria Math" panose="02040503050406030204" pitchFamily="18" charset="0"/>
                            </a:rPr>
                            <m:t>𝑤</m:t>
                          </m:r>
                          <m:d>
                            <m:dPr>
                              <m:ctrlPr>
                                <a:rPr lang="en-US" sz="2400" i="1">
                                  <a:latin typeface="Cambria Math" panose="02040503050406030204" pitchFamily="18" charset="0"/>
                                </a:rPr>
                              </m:ctrlPr>
                            </m:dPr>
                            <m:e>
                              <m:sSub>
                                <m:sSubPr>
                                  <m:ctrlPr>
                                    <a:rPr lang="en-US" sz="2400" b="0" i="1" smtClean="0">
                                      <a:latin typeface="Cambria Math" panose="02040503050406030204" pitchFamily="18" charset="0"/>
                                    </a:rPr>
                                  </m:ctrlPr>
                                </m:sSubPr>
                                <m:e>
                                  <m:r>
                                    <a:rPr lang="en-US" sz="2400" i="1">
                                      <a:latin typeface="Cambria Math" panose="02040503050406030204" pitchFamily="18" charset="0"/>
                                    </a:rPr>
                                    <m:t>𝑒</m:t>
                                  </m:r>
                                </m:e>
                                <m:sub>
                                  <m:r>
                                    <a:rPr lang="en-US" sz="2400" b="0" i="1" smtClean="0">
                                      <a:latin typeface="Cambria Math" panose="02040503050406030204" pitchFamily="18" charset="0"/>
                                    </a:rPr>
                                    <m:t>𝑘</m:t>
                                  </m:r>
                                </m:sub>
                              </m:sSub>
                            </m:e>
                          </m:d>
                        </m:e>
                      </m:d>
                      <m:r>
                        <a:rPr lang="en-US" sz="2400" i="1">
                          <a:latin typeface="Cambria Math" panose="02040503050406030204" pitchFamily="18" charset="0"/>
                        </a:rPr>
                        <m:t>=</m:t>
                      </m:r>
                      <m:d>
                        <m:dPr>
                          <m:begChr m:val="|"/>
                          <m:endChr m:val="|"/>
                          <m:ctrlPr>
                            <a:rPr lang="en-US" sz="2400" i="1">
                              <a:latin typeface="Cambria Math" panose="02040503050406030204" pitchFamily="18" charset="0"/>
                            </a:rPr>
                          </m:ctrlPr>
                        </m:dPr>
                        <m:e>
                          <m:nary>
                            <m:naryPr>
                              <m:chr m:val="∑"/>
                              <m:ctrlPr>
                                <a:rPr lang="en-US" sz="2400" i="1">
                                  <a:latin typeface="Cambria Math" panose="02040503050406030204" pitchFamily="18" charset="0"/>
                                </a:rPr>
                              </m:ctrlPr>
                            </m:naryPr>
                            <m:sub>
                              <m:r>
                                <m:rPr>
                                  <m:brk m:alnAt="23"/>
                                </m:rPr>
                                <a:rPr lang="en-US" sz="2400" i="1">
                                  <a:latin typeface="Cambria Math" panose="02040503050406030204" pitchFamily="18" charset="0"/>
                                </a:rPr>
                                <m:t>𝑖</m:t>
                              </m:r>
                              <m:r>
                                <a:rPr lang="en-US" sz="2400" i="1">
                                  <a:latin typeface="Cambria Math" panose="02040503050406030204" pitchFamily="18" charset="0"/>
                                </a:rPr>
                                <m:t>=</m:t>
                              </m:r>
                              <m:r>
                                <m:rPr>
                                  <m:brk m:alnAt="23"/>
                                </m:rPr>
                                <a:rPr lang="en-US" sz="2400" i="1">
                                  <a:latin typeface="Cambria Math" panose="02040503050406030204" pitchFamily="18" charset="0"/>
                                </a:rPr>
                                <m:t>1</m:t>
                              </m:r>
                            </m:sub>
                            <m:sup>
                              <m:r>
                                <a:rPr lang="en-US" sz="2400" i="1">
                                  <a:latin typeface="Cambria Math" panose="02040503050406030204" pitchFamily="18" charset="0"/>
                                </a:rPr>
                                <m:t>𝑘</m:t>
                              </m:r>
                            </m:sup>
                            <m:e>
                              <m:sSup>
                                <m:sSupPr>
                                  <m:ctrlPr>
                                    <a:rPr lang="en-US" sz="2400" i="1">
                                      <a:latin typeface="Cambria Math" panose="02040503050406030204" pitchFamily="18" charset="0"/>
                                    </a:rPr>
                                  </m:ctrlPr>
                                </m:sSupPr>
                                <m:e>
                                  <m:d>
                                    <m:dPr>
                                      <m:ctrlPr>
                                        <a:rPr lang="en-US" sz="2400" i="1">
                                          <a:latin typeface="Cambria Math" panose="02040503050406030204" pitchFamily="18" charset="0"/>
                                        </a:rPr>
                                      </m:ctrlPr>
                                    </m:dPr>
                                    <m:e>
                                      <m:r>
                                        <a:rPr lang="en-US" sz="2400" i="1">
                                          <a:latin typeface="Cambria Math" panose="02040503050406030204" pitchFamily="18" charset="0"/>
                                        </a:rPr>
                                        <m:t>−</m:t>
                                      </m:r>
                                      <m:r>
                                        <a:rPr lang="en-US" sz="2400" i="1">
                                          <a:latin typeface="Cambria Math" panose="02040503050406030204" pitchFamily="18" charset="0"/>
                                        </a:rPr>
                                        <m:t>1</m:t>
                                      </m:r>
                                    </m:e>
                                  </m:d>
                                </m:e>
                                <m:sup>
                                  <m:r>
                                    <a:rPr lang="en-US" sz="2400" i="1">
                                      <a:latin typeface="Cambria Math" panose="02040503050406030204" pitchFamily="18" charset="0"/>
                                    </a:rPr>
                                    <m:t>𝑖</m:t>
                                  </m:r>
                                  <m:r>
                                    <a:rPr lang="en-US" sz="2400" i="1">
                                      <a:latin typeface="Cambria Math" panose="02040503050406030204" pitchFamily="18" charset="0"/>
                                    </a:rPr>
                                    <m:t>+</m:t>
                                  </m:r>
                                  <m:r>
                                    <a:rPr lang="en-US" sz="2400" i="1">
                                      <a:latin typeface="Cambria Math" panose="02040503050406030204" pitchFamily="18" charset="0"/>
                                    </a:rPr>
                                    <m:t>1</m:t>
                                  </m:r>
                                </m:sup>
                              </m:sSup>
                              <m:r>
                                <a:rPr lang="en-US" sz="2400" i="1">
                                  <a:latin typeface="Cambria Math" panose="02040503050406030204" pitchFamily="18" charset="0"/>
                                </a:rPr>
                                <m:t>𝑤</m:t>
                              </m:r>
                              <m:d>
                                <m:dPr>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panose="02040503050406030204" pitchFamily="18" charset="0"/>
                                        </a:rPr>
                                        <m:t>𝑒</m:t>
                                      </m:r>
                                    </m:e>
                                    <m:sub>
                                      <m:r>
                                        <a:rPr lang="en-US" sz="2400" i="1">
                                          <a:latin typeface="Cambria Math" panose="02040503050406030204" pitchFamily="18" charset="0"/>
                                        </a:rPr>
                                        <m:t>𝑖</m:t>
                                      </m:r>
                                    </m:sub>
                                  </m:sSub>
                                </m:e>
                              </m:d>
                              <m:r>
                                <a:rPr lang="en-US" sz="2400" i="1">
                                  <a:latin typeface="Cambria Math" panose="02040503050406030204" pitchFamily="18" charset="0"/>
                                </a:rPr>
                                <m:t>  </m:t>
                              </m:r>
                            </m:e>
                          </m:nary>
                        </m:e>
                      </m:d>
                    </m:oMath>
                  </m:oMathPara>
                </a14:m>
                <a:endParaRPr lang="en-US"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589212" y="1644242"/>
                <a:ext cx="8915400" cy="4999839"/>
              </a:xfrm>
              <a:blipFill rotWithShape="0">
                <a:blip r:embed="rId2"/>
                <a:stretch>
                  <a:fillRect l="-1026" t="-976" r="-205"/>
                </a:stretch>
              </a:blipFill>
            </p:spPr>
            <p:txBody>
              <a:bodyPr/>
              <a:lstStyle/>
              <a:p>
                <a:r>
                  <a:rPr lang="he-IL">
                    <a:noFill/>
                  </a:rPr>
                  <a:t> </a:t>
                </a:r>
              </a:p>
            </p:txBody>
          </p:sp>
        </mc:Fallback>
      </mc:AlternateContent>
    </p:spTree>
    <p:extLst>
      <p:ext uri="{BB962C8B-B14F-4D97-AF65-F5344CB8AC3E}">
        <p14:creationId xmlns:p14="http://schemas.microsoft.com/office/powerpoint/2010/main" val="2183398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020132"/>
          </a:xfrm>
        </p:spPr>
        <p:txBody>
          <a:bodyPr/>
          <a:lstStyle/>
          <a:p>
            <a:r>
              <a:rPr lang="en-US" dirty="0"/>
              <a:t>A quick reminder of the previous weeks</a:t>
            </a:r>
          </a:p>
        </p:txBody>
      </p:sp>
      <p:sp>
        <p:nvSpPr>
          <p:cNvPr id="3" name="Content Placeholder 2"/>
          <p:cNvSpPr>
            <a:spLocks noGrp="1"/>
          </p:cNvSpPr>
          <p:nvPr>
            <p:ph idx="1"/>
          </p:nvPr>
        </p:nvSpPr>
        <p:spPr>
          <a:xfrm>
            <a:off x="2589212" y="1644242"/>
            <a:ext cx="8915400" cy="4999839"/>
          </a:xfrm>
        </p:spPr>
        <p:txBody>
          <a:bodyPr/>
          <a:lstStyle/>
          <a:p>
            <a:pPr marL="0" indent="0" algn="l">
              <a:buNone/>
            </a:pPr>
            <a:r>
              <a:rPr lang="en-US" sz="2400" dirty="0"/>
              <a:t>The </a:t>
            </a:r>
            <a:r>
              <a:rPr lang="en-US" sz="2400" b="1" dirty="0"/>
              <a:t>derived </a:t>
            </a:r>
            <a:r>
              <a:rPr lang="en-US" sz="2400" b="1" dirty="0" smtClean="0"/>
              <a:t>graph </a:t>
            </a:r>
            <a:r>
              <a:rPr lang="en-US" sz="2400" dirty="0"/>
              <a:t>(by some initial, other graph)</a:t>
            </a:r>
            <a:r>
              <a:rPr lang="en-US" sz="2400" dirty="0" smtClean="0"/>
              <a:t> is the graph created by taking the union of all edges that participate in a perfect matching of minimal weight.</a:t>
            </a:r>
          </a:p>
          <a:p>
            <a:pPr marL="0" indent="0" algn="l">
              <a:buNone/>
            </a:pPr>
            <a:r>
              <a:rPr lang="en-US" sz="2400" dirty="0" smtClean="0"/>
              <a:t>                            W</a:t>
            </a:r>
            <a:r>
              <a:rPr lang="en-US" sz="1600" dirty="0" smtClean="0"/>
              <a:t>0</a:t>
            </a:r>
            <a:r>
              <a:rPr lang="en-US" sz="2400" dirty="0" smtClean="0"/>
              <a:t>(E)</a:t>
            </a:r>
            <a:endParaRPr lang="en-US" sz="2400" dirty="0"/>
          </a:p>
          <a:p>
            <a:pPr marL="0" indent="0" algn="l" rtl="0">
              <a:buNone/>
            </a:pPr>
            <a:r>
              <a:rPr lang="en-US" sz="2400" dirty="0"/>
              <a:t>                         </a:t>
            </a:r>
            <a:r>
              <a:rPr lang="en-US" sz="2400" dirty="0" smtClean="0"/>
              <a:t>    </a:t>
            </a:r>
            <a:r>
              <a:rPr lang="en-US" sz="2400" dirty="0"/>
              <a:t>1: </a:t>
            </a:r>
            <a:r>
              <a:rPr lang="he-IL" sz="2400" dirty="0">
                <a:solidFill>
                  <a:schemeClr val="accent2">
                    <a:lumMod val="75000"/>
                  </a:schemeClr>
                </a:solidFill>
              </a:rPr>
              <a:t>כחול</a:t>
            </a:r>
            <a:r>
              <a:rPr lang="he-IL" sz="2400" dirty="0"/>
              <a:t>, שחור</a:t>
            </a:r>
          </a:p>
          <a:p>
            <a:pPr marL="0" indent="0" algn="l" rtl="0">
              <a:buNone/>
            </a:pPr>
            <a:r>
              <a:rPr lang="en-US" sz="2400" dirty="0"/>
              <a:t>                        </a:t>
            </a:r>
            <a:r>
              <a:rPr lang="en-US" sz="2400" dirty="0" smtClean="0"/>
              <a:t>     </a:t>
            </a:r>
            <a:r>
              <a:rPr lang="en-US" sz="2400" dirty="0"/>
              <a:t>2: </a:t>
            </a:r>
            <a:r>
              <a:rPr lang="he-IL" sz="2400" dirty="0">
                <a:solidFill>
                  <a:schemeClr val="accent6"/>
                </a:solidFill>
              </a:rPr>
              <a:t>ורוד</a:t>
            </a:r>
            <a:endParaRPr lang="en-US" sz="2400" dirty="0">
              <a:solidFill>
                <a:schemeClr val="accent6"/>
              </a:solidFill>
            </a:endParaRPr>
          </a:p>
          <a:p>
            <a:pPr marL="0" indent="0" algn="l">
              <a:buNone/>
            </a:pPr>
            <a:endParaRPr lang="en-US" sz="2400" dirty="0" smtClean="0"/>
          </a:p>
          <a:p>
            <a:pPr marL="0" indent="0" algn="l">
              <a:buNone/>
            </a:pPr>
            <a:endParaRPr lang="en-US" sz="2400" dirty="0"/>
          </a:p>
          <a:p>
            <a:pPr marL="0" indent="0" algn="l">
              <a:buNone/>
            </a:pPr>
            <a:endParaRPr lang="en-US" sz="2400" dirty="0" smtClean="0"/>
          </a:p>
          <a:p>
            <a:pPr marL="0" indent="0" algn="l">
              <a:buNone/>
            </a:pPr>
            <a:r>
              <a:rPr lang="en-US" sz="2400" dirty="0" smtClean="0"/>
              <a:t>The initial graph G                           The derived graph G</a:t>
            </a:r>
            <a:r>
              <a:rPr lang="en-US" sz="1600" dirty="0" smtClean="0"/>
              <a:t>1</a:t>
            </a:r>
            <a:endParaRPr lang="en-US" sz="2400" dirty="0"/>
          </a:p>
        </p:txBody>
      </p:sp>
      <p:sp>
        <p:nvSpPr>
          <p:cNvPr id="4" name="אליפסה 3"/>
          <p:cNvSpPr/>
          <p:nvPr/>
        </p:nvSpPr>
        <p:spPr>
          <a:xfrm>
            <a:off x="2692400" y="3022600"/>
            <a:ext cx="279400" cy="279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 name="אליפסה 4"/>
          <p:cNvSpPr/>
          <p:nvPr/>
        </p:nvSpPr>
        <p:spPr>
          <a:xfrm>
            <a:off x="2692400" y="4198922"/>
            <a:ext cx="279400" cy="279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 name="אליפסה 5"/>
          <p:cNvSpPr/>
          <p:nvPr/>
        </p:nvSpPr>
        <p:spPr>
          <a:xfrm>
            <a:off x="2692400" y="5394121"/>
            <a:ext cx="279400" cy="279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 name="אליפסה 6"/>
          <p:cNvSpPr/>
          <p:nvPr/>
        </p:nvSpPr>
        <p:spPr>
          <a:xfrm>
            <a:off x="4432300" y="3022600"/>
            <a:ext cx="279400" cy="279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אליפסה 7"/>
          <p:cNvSpPr/>
          <p:nvPr/>
        </p:nvSpPr>
        <p:spPr>
          <a:xfrm>
            <a:off x="4432300" y="4182432"/>
            <a:ext cx="279400" cy="279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אליפסה 8"/>
          <p:cNvSpPr/>
          <p:nvPr/>
        </p:nvSpPr>
        <p:spPr>
          <a:xfrm>
            <a:off x="4432300" y="5394121"/>
            <a:ext cx="279400" cy="279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 name="אליפסה 9"/>
          <p:cNvSpPr/>
          <p:nvPr/>
        </p:nvSpPr>
        <p:spPr>
          <a:xfrm>
            <a:off x="7968456" y="3022600"/>
            <a:ext cx="279400" cy="279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1" name="אליפסה 10"/>
          <p:cNvSpPr/>
          <p:nvPr/>
        </p:nvSpPr>
        <p:spPr>
          <a:xfrm>
            <a:off x="9712722" y="3022600"/>
            <a:ext cx="279400" cy="279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2" name="אליפסה 11"/>
          <p:cNvSpPr/>
          <p:nvPr/>
        </p:nvSpPr>
        <p:spPr>
          <a:xfrm>
            <a:off x="7968456" y="4198922"/>
            <a:ext cx="279400" cy="279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3" name="אליפסה 12"/>
          <p:cNvSpPr/>
          <p:nvPr/>
        </p:nvSpPr>
        <p:spPr>
          <a:xfrm>
            <a:off x="9712722" y="4177654"/>
            <a:ext cx="279400" cy="279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4" name="אליפסה 13"/>
          <p:cNvSpPr/>
          <p:nvPr/>
        </p:nvSpPr>
        <p:spPr>
          <a:xfrm>
            <a:off x="7968456" y="5394121"/>
            <a:ext cx="279400" cy="279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5" name="אליפסה 14"/>
          <p:cNvSpPr/>
          <p:nvPr/>
        </p:nvSpPr>
        <p:spPr>
          <a:xfrm>
            <a:off x="9712722" y="5394121"/>
            <a:ext cx="279400" cy="279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cxnSp>
        <p:nvCxnSpPr>
          <p:cNvPr id="16" name="מחבר ישר 15"/>
          <p:cNvCxnSpPr/>
          <p:nvPr/>
        </p:nvCxnSpPr>
        <p:spPr>
          <a:xfrm>
            <a:off x="2971800" y="3162300"/>
            <a:ext cx="1460500"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8" name="מחבר ישר 17"/>
          <p:cNvCxnSpPr/>
          <p:nvPr/>
        </p:nvCxnSpPr>
        <p:spPr>
          <a:xfrm>
            <a:off x="2971800" y="4325922"/>
            <a:ext cx="1460500"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9" name="מחבר ישר 18"/>
          <p:cNvCxnSpPr/>
          <p:nvPr/>
        </p:nvCxnSpPr>
        <p:spPr>
          <a:xfrm>
            <a:off x="2971800" y="5499100"/>
            <a:ext cx="1460500"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20" name="מחבר ישר 19"/>
          <p:cNvCxnSpPr/>
          <p:nvPr/>
        </p:nvCxnSpPr>
        <p:spPr>
          <a:xfrm>
            <a:off x="8252222" y="3162300"/>
            <a:ext cx="1460500"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21" name="מחבר ישר 20"/>
          <p:cNvCxnSpPr/>
          <p:nvPr/>
        </p:nvCxnSpPr>
        <p:spPr>
          <a:xfrm>
            <a:off x="8252222" y="4322132"/>
            <a:ext cx="1460500"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22" name="מחבר ישר 21"/>
          <p:cNvCxnSpPr/>
          <p:nvPr/>
        </p:nvCxnSpPr>
        <p:spPr>
          <a:xfrm>
            <a:off x="8252222" y="5499100"/>
            <a:ext cx="1460500"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23" name="מחבר ישר 22"/>
          <p:cNvCxnSpPr>
            <a:endCxn id="8" idx="2"/>
          </p:cNvCxnSpPr>
          <p:nvPr/>
        </p:nvCxnSpPr>
        <p:spPr>
          <a:xfrm>
            <a:off x="2971800" y="3197088"/>
            <a:ext cx="1460500" cy="112504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5" name="מחבר ישר 24"/>
          <p:cNvCxnSpPr>
            <a:endCxn id="7" idx="2"/>
          </p:cNvCxnSpPr>
          <p:nvPr/>
        </p:nvCxnSpPr>
        <p:spPr>
          <a:xfrm flipV="1">
            <a:off x="2971800" y="3162300"/>
            <a:ext cx="1460500" cy="115312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8" name="מחבר ישר 27"/>
          <p:cNvCxnSpPr/>
          <p:nvPr/>
        </p:nvCxnSpPr>
        <p:spPr>
          <a:xfrm flipV="1">
            <a:off x="8256588" y="3162300"/>
            <a:ext cx="1460500" cy="115312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9" name="מחבר ישר 28"/>
          <p:cNvCxnSpPr/>
          <p:nvPr/>
        </p:nvCxnSpPr>
        <p:spPr>
          <a:xfrm>
            <a:off x="8254405" y="3185532"/>
            <a:ext cx="1460500" cy="112504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0" name="מחבר ישר 29"/>
          <p:cNvCxnSpPr>
            <a:endCxn id="9" idx="2"/>
          </p:cNvCxnSpPr>
          <p:nvPr/>
        </p:nvCxnSpPr>
        <p:spPr>
          <a:xfrm>
            <a:off x="2971800" y="4406266"/>
            <a:ext cx="1460500" cy="1127555"/>
          </a:xfrm>
          <a:prstGeom prst="line">
            <a:avLst/>
          </a:prstGeom>
          <a:ln w="38100"/>
        </p:spPr>
        <p:style>
          <a:lnRef idx="2">
            <a:schemeClr val="accent6"/>
          </a:lnRef>
          <a:fillRef idx="0">
            <a:schemeClr val="accent6"/>
          </a:fillRef>
          <a:effectRef idx="1">
            <a:schemeClr val="accent6"/>
          </a:effectRef>
          <a:fontRef idx="minor">
            <a:schemeClr val="tx1"/>
          </a:fontRef>
        </p:style>
      </p:cxnSp>
      <p:cxnSp>
        <p:nvCxnSpPr>
          <p:cNvPr id="32" name="מחבר ישר 31"/>
          <p:cNvCxnSpPr/>
          <p:nvPr/>
        </p:nvCxnSpPr>
        <p:spPr>
          <a:xfrm flipV="1">
            <a:off x="2971800" y="4394834"/>
            <a:ext cx="1456134" cy="1070932"/>
          </a:xfrm>
          <a:prstGeom prst="line">
            <a:avLst/>
          </a:prstGeom>
          <a:ln w="38100"/>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41022909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020132"/>
          </a:xfrm>
        </p:spPr>
        <p:txBody>
          <a:bodyPr/>
          <a:lstStyle/>
          <a:p>
            <a:r>
              <a:rPr lang="en-US" dirty="0"/>
              <a:t>A quick reminder of the previous weeks</a:t>
            </a:r>
          </a:p>
        </p:txBody>
      </p:sp>
      <p:sp>
        <p:nvSpPr>
          <p:cNvPr id="3" name="Content Placeholder 2"/>
          <p:cNvSpPr>
            <a:spLocks noGrp="1"/>
          </p:cNvSpPr>
          <p:nvPr>
            <p:ph idx="1"/>
          </p:nvPr>
        </p:nvSpPr>
        <p:spPr>
          <a:xfrm>
            <a:off x="2589212" y="1644242"/>
            <a:ext cx="8915400" cy="4999839"/>
          </a:xfrm>
        </p:spPr>
        <p:txBody>
          <a:bodyPr/>
          <a:lstStyle/>
          <a:p>
            <a:pPr marL="0" indent="0" algn="l">
              <a:buNone/>
            </a:pPr>
            <a:r>
              <a:rPr lang="en-US" sz="2400" dirty="0"/>
              <a:t>The </a:t>
            </a:r>
            <a:r>
              <a:rPr lang="en-US" sz="2400" b="1" dirty="0"/>
              <a:t>derived </a:t>
            </a:r>
            <a:r>
              <a:rPr lang="en-US" sz="2400" b="1" dirty="0" smtClean="0"/>
              <a:t>graph </a:t>
            </a:r>
            <a:r>
              <a:rPr lang="en-US" sz="2400" dirty="0"/>
              <a:t>(by some initial, other graph)</a:t>
            </a:r>
            <a:r>
              <a:rPr lang="en-US" sz="2400" dirty="0" smtClean="0"/>
              <a:t> is the graph created </a:t>
            </a:r>
            <a:r>
              <a:rPr lang="en-US" sz="2400" dirty="0"/>
              <a:t>by taking the union of all edges that participate </a:t>
            </a:r>
            <a:r>
              <a:rPr lang="en-US" sz="2400" dirty="0" smtClean="0"/>
              <a:t>in a perfect matching of minimal weight.</a:t>
            </a:r>
          </a:p>
          <a:p>
            <a:pPr marL="0" indent="0" algn="l">
              <a:buNone/>
            </a:pPr>
            <a:r>
              <a:rPr lang="en-US" sz="2400" dirty="0" smtClean="0"/>
              <a:t>                            W</a:t>
            </a:r>
            <a:r>
              <a:rPr lang="en-US" sz="1600" dirty="0" smtClean="0"/>
              <a:t>1</a:t>
            </a:r>
            <a:r>
              <a:rPr lang="en-US" sz="2400" dirty="0" smtClean="0"/>
              <a:t>(E)</a:t>
            </a:r>
            <a:endParaRPr lang="en-US" sz="2400" dirty="0"/>
          </a:p>
          <a:p>
            <a:pPr marL="0" indent="0" algn="l" rtl="0">
              <a:buNone/>
            </a:pPr>
            <a:r>
              <a:rPr lang="en-US" sz="2400" dirty="0"/>
              <a:t>                         </a:t>
            </a:r>
            <a:r>
              <a:rPr lang="en-US" sz="2400" dirty="0" smtClean="0"/>
              <a:t>    </a:t>
            </a:r>
            <a:r>
              <a:rPr lang="en-US" sz="2400" dirty="0"/>
              <a:t>1: </a:t>
            </a:r>
            <a:r>
              <a:rPr lang="he-IL" sz="2400" dirty="0" smtClean="0">
                <a:solidFill>
                  <a:schemeClr val="accent2">
                    <a:lumMod val="75000"/>
                  </a:schemeClr>
                </a:solidFill>
              </a:rPr>
              <a:t>כחול</a:t>
            </a:r>
            <a:endParaRPr lang="he-IL" sz="2400" dirty="0">
              <a:solidFill>
                <a:schemeClr val="accent2">
                  <a:lumMod val="75000"/>
                </a:schemeClr>
              </a:solidFill>
            </a:endParaRPr>
          </a:p>
          <a:p>
            <a:pPr marL="0" indent="0" algn="l" rtl="0">
              <a:buNone/>
            </a:pPr>
            <a:r>
              <a:rPr lang="en-US" sz="2400" dirty="0"/>
              <a:t>                        </a:t>
            </a:r>
            <a:r>
              <a:rPr lang="en-US" sz="2400" dirty="0" smtClean="0"/>
              <a:t>     </a:t>
            </a:r>
            <a:r>
              <a:rPr lang="en-US" sz="2400" dirty="0"/>
              <a:t>2: </a:t>
            </a:r>
            <a:r>
              <a:rPr lang="he-IL" sz="2400" dirty="0" smtClean="0">
                <a:solidFill>
                  <a:schemeClr val="tx1"/>
                </a:solidFill>
              </a:rPr>
              <a:t>שחור</a:t>
            </a:r>
            <a:endParaRPr lang="en-US" sz="2400" dirty="0">
              <a:solidFill>
                <a:schemeClr val="tx1"/>
              </a:solidFill>
            </a:endParaRPr>
          </a:p>
          <a:p>
            <a:pPr marL="0" indent="0" algn="l">
              <a:buNone/>
            </a:pPr>
            <a:endParaRPr lang="en-US" sz="2400" dirty="0" smtClean="0"/>
          </a:p>
          <a:p>
            <a:pPr marL="0" indent="0" algn="l">
              <a:buNone/>
            </a:pPr>
            <a:endParaRPr lang="en-US" sz="2400" dirty="0"/>
          </a:p>
          <a:p>
            <a:pPr marL="0" indent="0" algn="l">
              <a:buNone/>
            </a:pPr>
            <a:endParaRPr lang="en-US" sz="2400" dirty="0" smtClean="0"/>
          </a:p>
          <a:p>
            <a:pPr marL="0" indent="0" algn="l">
              <a:buNone/>
            </a:pPr>
            <a:r>
              <a:rPr lang="en-US" sz="2400" dirty="0" smtClean="0"/>
              <a:t>The derived graph G</a:t>
            </a:r>
            <a:r>
              <a:rPr lang="en-US" sz="1600" dirty="0" smtClean="0"/>
              <a:t>1                             </a:t>
            </a:r>
            <a:r>
              <a:rPr lang="en-US" sz="2400" dirty="0" smtClean="0"/>
              <a:t>The derived graph G</a:t>
            </a:r>
            <a:r>
              <a:rPr lang="en-US" sz="1600" dirty="0" smtClean="0"/>
              <a:t>2</a:t>
            </a:r>
            <a:endParaRPr lang="en-US" sz="2400" dirty="0"/>
          </a:p>
        </p:txBody>
      </p:sp>
      <p:sp>
        <p:nvSpPr>
          <p:cNvPr id="4" name="אליפסה 3"/>
          <p:cNvSpPr/>
          <p:nvPr/>
        </p:nvSpPr>
        <p:spPr>
          <a:xfrm>
            <a:off x="2692400" y="3022600"/>
            <a:ext cx="279400" cy="279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 name="אליפסה 4"/>
          <p:cNvSpPr/>
          <p:nvPr/>
        </p:nvSpPr>
        <p:spPr>
          <a:xfrm>
            <a:off x="2692400" y="4198922"/>
            <a:ext cx="279400" cy="279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 name="אליפסה 5"/>
          <p:cNvSpPr/>
          <p:nvPr/>
        </p:nvSpPr>
        <p:spPr>
          <a:xfrm>
            <a:off x="2692400" y="5394121"/>
            <a:ext cx="279400" cy="279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 name="אליפסה 6"/>
          <p:cNvSpPr/>
          <p:nvPr/>
        </p:nvSpPr>
        <p:spPr>
          <a:xfrm>
            <a:off x="4432300" y="3022600"/>
            <a:ext cx="279400" cy="279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אליפסה 7"/>
          <p:cNvSpPr/>
          <p:nvPr/>
        </p:nvSpPr>
        <p:spPr>
          <a:xfrm>
            <a:off x="4432300" y="4182432"/>
            <a:ext cx="279400" cy="279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אליפסה 8"/>
          <p:cNvSpPr/>
          <p:nvPr/>
        </p:nvSpPr>
        <p:spPr>
          <a:xfrm>
            <a:off x="4432300" y="5394121"/>
            <a:ext cx="279400" cy="279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 name="אליפסה 9"/>
          <p:cNvSpPr/>
          <p:nvPr/>
        </p:nvSpPr>
        <p:spPr>
          <a:xfrm>
            <a:off x="7968456" y="3022600"/>
            <a:ext cx="279400" cy="279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1" name="אליפסה 10"/>
          <p:cNvSpPr/>
          <p:nvPr/>
        </p:nvSpPr>
        <p:spPr>
          <a:xfrm>
            <a:off x="9712722" y="3022600"/>
            <a:ext cx="279400" cy="279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2" name="אליפסה 11"/>
          <p:cNvSpPr/>
          <p:nvPr/>
        </p:nvSpPr>
        <p:spPr>
          <a:xfrm>
            <a:off x="7968456" y="4198922"/>
            <a:ext cx="279400" cy="279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3" name="אליפסה 12"/>
          <p:cNvSpPr/>
          <p:nvPr/>
        </p:nvSpPr>
        <p:spPr>
          <a:xfrm>
            <a:off x="9712722" y="4177654"/>
            <a:ext cx="279400" cy="279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4" name="אליפסה 13"/>
          <p:cNvSpPr/>
          <p:nvPr/>
        </p:nvSpPr>
        <p:spPr>
          <a:xfrm>
            <a:off x="7968456" y="5394121"/>
            <a:ext cx="279400" cy="279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5" name="אליפסה 14"/>
          <p:cNvSpPr/>
          <p:nvPr/>
        </p:nvSpPr>
        <p:spPr>
          <a:xfrm>
            <a:off x="9712722" y="5394121"/>
            <a:ext cx="279400" cy="279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cxnSp>
        <p:nvCxnSpPr>
          <p:cNvPr id="16" name="מחבר ישר 15"/>
          <p:cNvCxnSpPr/>
          <p:nvPr/>
        </p:nvCxnSpPr>
        <p:spPr>
          <a:xfrm>
            <a:off x="2971800" y="3162300"/>
            <a:ext cx="1460500"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8" name="מחבר ישר 17"/>
          <p:cNvCxnSpPr/>
          <p:nvPr/>
        </p:nvCxnSpPr>
        <p:spPr>
          <a:xfrm>
            <a:off x="2971800" y="4325922"/>
            <a:ext cx="1460500"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9" name="מחבר ישר 18"/>
          <p:cNvCxnSpPr/>
          <p:nvPr/>
        </p:nvCxnSpPr>
        <p:spPr>
          <a:xfrm>
            <a:off x="2971800" y="5499100"/>
            <a:ext cx="1460500"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20" name="מחבר ישר 19"/>
          <p:cNvCxnSpPr/>
          <p:nvPr/>
        </p:nvCxnSpPr>
        <p:spPr>
          <a:xfrm>
            <a:off x="8252222" y="3162300"/>
            <a:ext cx="1460500"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21" name="מחבר ישר 20"/>
          <p:cNvCxnSpPr/>
          <p:nvPr/>
        </p:nvCxnSpPr>
        <p:spPr>
          <a:xfrm>
            <a:off x="8252222" y="4322132"/>
            <a:ext cx="1460500"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22" name="מחבר ישר 21"/>
          <p:cNvCxnSpPr/>
          <p:nvPr/>
        </p:nvCxnSpPr>
        <p:spPr>
          <a:xfrm>
            <a:off x="8252222" y="5499100"/>
            <a:ext cx="1460500"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23" name="מחבר ישר 22"/>
          <p:cNvCxnSpPr>
            <a:endCxn id="8" idx="2"/>
          </p:cNvCxnSpPr>
          <p:nvPr/>
        </p:nvCxnSpPr>
        <p:spPr>
          <a:xfrm>
            <a:off x="2971800" y="3197088"/>
            <a:ext cx="1460500" cy="112504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5" name="מחבר ישר 24"/>
          <p:cNvCxnSpPr>
            <a:endCxn id="7" idx="2"/>
          </p:cNvCxnSpPr>
          <p:nvPr/>
        </p:nvCxnSpPr>
        <p:spPr>
          <a:xfrm flipV="1">
            <a:off x="2971800" y="3162300"/>
            <a:ext cx="1460500" cy="1153126"/>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98756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020132"/>
          </a:xfrm>
        </p:spPr>
        <p:txBody>
          <a:bodyPr/>
          <a:lstStyle/>
          <a:p>
            <a:r>
              <a:rPr lang="en-US" dirty="0"/>
              <a:t>A quick reminder of the previous weeks</a:t>
            </a:r>
          </a:p>
        </p:txBody>
      </p:sp>
      <p:sp>
        <p:nvSpPr>
          <p:cNvPr id="3" name="Content Placeholder 2"/>
          <p:cNvSpPr>
            <a:spLocks noGrp="1"/>
          </p:cNvSpPr>
          <p:nvPr>
            <p:ph idx="1"/>
          </p:nvPr>
        </p:nvSpPr>
        <p:spPr>
          <a:xfrm>
            <a:off x="2589212" y="1644242"/>
            <a:ext cx="8915400" cy="5213758"/>
          </a:xfrm>
        </p:spPr>
        <p:txBody>
          <a:bodyPr/>
          <a:lstStyle/>
          <a:p>
            <a:pPr marL="0" indent="0" algn="l">
              <a:buNone/>
            </a:pPr>
            <a:r>
              <a:rPr lang="en-US" sz="2400" dirty="0"/>
              <a:t>The </a:t>
            </a:r>
            <a:r>
              <a:rPr lang="en-US" sz="2400" b="1" dirty="0"/>
              <a:t>derived </a:t>
            </a:r>
            <a:r>
              <a:rPr lang="en-US" sz="2400" b="1" dirty="0" smtClean="0"/>
              <a:t>graph </a:t>
            </a:r>
            <a:r>
              <a:rPr lang="en-US" sz="2400" dirty="0"/>
              <a:t>(by some initial, other graph)</a:t>
            </a:r>
            <a:r>
              <a:rPr lang="en-US" sz="2400" dirty="0" smtClean="0"/>
              <a:t> is the graph created </a:t>
            </a:r>
            <a:r>
              <a:rPr lang="en-US" sz="2400" dirty="0"/>
              <a:t>by taking the union of all edges that participate </a:t>
            </a:r>
            <a:r>
              <a:rPr lang="en-US" sz="2400" dirty="0" smtClean="0"/>
              <a:t>in a perfect matching of minimal weight.</a:t>
            </a:r>
          </a:p>
          <a:p>
            <a:pPr marL="0" indent="0" algn="l">
              <a:buNone/>
            </a:pPr>
            <a:r>
              <a:rPr lang="en-US" sz="2400" dirty="0" smtClean="0"/>
              <a:t>                            W</a:t>
            </a:r>
            <a:r>
              <a:rPr lang="en-US" sz="1600" dirty="0" smtClean="0"/>
              <a:t>0</a:t>
            </a:r>
            <a:r>
              <a:rPr lang="en-US" sz="2400" dirty="0" smtClean="0"/>
              <a:t>(E)</a:t>
            </a:r>
            <a:endParaRPr lang="en-US" sz="2400" dirty="0"/>
          </a:p>
          <a:p>
            <a:pPr marL="0" indent="0" algn="l" rtl="0">
              <a:buNone/>
            </a:pPr>
            <a:r>
              <a:rPr lang="en-US" sz="2400" dirty="0"/>
              <a:t>                         </a:t>
            </a:r>
            <a:r>
              <a:rPr lang="en-US" sz="2400" dirty="0" smtClean="0"/>
              <a:t>    </a:t>
            </a:r>
            <a:r>
              <a:rPr lang="en-US" sz="2400" dirty="0"/>
              <a:t>1: </a:t>
            </a:r>
            <a:r>
              <a:rPr lang="he-IL" sz="2400" dirty="0" smtClean="0">
                <a:solidFill>
                  <a:schemeClr val="accent2">
                    <a:lumMod val="75000"/>
                  </a:schemeClr>
                </a:solidFill>
              </a:rPr>
              <a:t>כחול</a:t>
            </a:r>
            <a:endParaRPr lang="he-IL" sz="2400" dirty="0" smtClean="0"/>
          </a:p>
          <a:p>
            <a:pPr marL="0" indent="0" algn="l" rtl="0">
              <a:buNone/>
            </a:pPr>
            <a:r>
              <a:rPr lang="en-US" sz="2400" dirty="0" smtClean="0"/>
              <a:t>                             2: </a:t>
            </a:r>
            <a:r>
              <a:rPr lang="he-IL" sz="2400" dirty="0" smtClean="0">
                <a:solidFill>
                  <a:schemeClr val="accent6"/>
                </a:solidFill>
              </a:rPr>
              <a:t>ורוד</a:t>
            </a:r>
            <a:endParaRPr lang="en-US" sz="2400" dirty="0" smtClean="0">
              <a:solidFill>
                <a:schemeClr val="accent6"/>
              </a:solidFill>
            </a:endParaRPr>
          </a:p>
          <a:p>
            <a:pPr marL="0" indent="0" algn="l" rtl="0">
              <a:buNone/>
            </a:pPr>
            <a:r>
              <a:rPr lang="en-US" sz="2400" dirty="0" smtClean="0"/>
              <a:t>                             3: </a:t>
            </a:r>
            <a:r>
              <a:rPr lang="he-IL" sz="2400" dirty="0" smtClean="0"/>
              <a:t>שחור</a:t>
            </a:r>
            <a:endParaRPr lang="en-US" sz="2400" dirty="0" smtClean="0"/>
          </a:p>
          <a:p>
            <a:pPr marL="0" indent="0" algn="l">
              <a:buNone/>
            </a:pPr>
            <a:endParaRPr lang="en-US" sz="2400" dirty="0"/>
          </a:p>
          <a:p>
            <a:pPr marL="0" indent="0" algn="l">
              <a:buNone/>
            </a:pPr>
            <a:endParaRPr lang="en-US" sz="2400" dirty="0" smtClean="0"/>
          </a:p>
          <a:p>
            <a:pPr marL="0" indent="0" algn="l">
              <a:buNone/>
            </a:pPr>
            <a:r>
              <a:rPr lang="en-US" sz="2400" dirty="0" smtClean="0"/>
              <a:t>The initial graph G                           The derived graph G</a:t>
            </a:r>
            <a:r>
              <a:rPr lang="en-US" sz="1600" dirty="0" smtClean="0"/>
              <a:t>1</a:t>
            </a:r>
          </a:p>
          <a:p>
            <a:pPr marL="0" indent="0" algn="l">
              <a:buNone/>
            </a:pPr>
            <a:r>
              <a:rPr lang="en-US" dirty="0" smtClean="0"/>
              <a:t>                                       (G</a:t>
            </a:r>
            <a:r>
              <a:rPr lang="en-US" sz="1400" dirty="0" smtClean="0"/>
              <a:t>1</a:t>
            </a:r>
            <a:r>
              <a:rPr lang="en-US" dirty="0" smtClean="0"/>
              <a:t> has no cycles of length 4)</a:t>
            </a:r>
            <a:endParaRPr lang="en-US" dirty="0"/>
          </a:p>
        </p:txBody>
      </p:sp>
      <p:sp>
        <p:nvSpPr>
          <p:cNvPr id="4" name="אליפסה 3"/>
          <p:cNvSpPr/>
          <p:nvPr/>
        </p:nvSpPr>
        <p:spPr>
          <a:xfrm>
            <a:off x="2692400" y="3022600"/>
            <a:ext cx="279400" cy="279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 name="אליפסה 4"/>
          <p:cNvSpPr/>
          <p:nvPr/>
        </p:nvSpPr>
        <p:spPr>
          <a:xfrm>
            <a:off x="2692400" y="4198922"/>
            <a:ext cx="279400" cy="279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 name="אליפסה 5"/>
          <p:cNvSpPr/>
          <p:nvPr/>
        </p:nvSpPr>
        <p:spPr>
          <a:xfrm>
            <a:off x="2692400" y="5394121"/>
            <a:ext cx="279400" cy="279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 name="אליפסה 6"/>
          <p:cNvSpPr/>
          <p:nvPr/>
        </p:nvSpPr>
        <p:spPr>
          <a:xfrm>
            <a:off x="4432300" y="3022600"/>
            <a:ext cx="279400" cy="279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אליפסה 7"/>
          <p:cNvSpPr/>
          <p:nvPr/>
        </p:nvSpPr>
        <p:spPr>
          <a:xfrm>
            <a:off x="4432300" y="4182432"/>
            <a:ext cx="279400" cy="279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אליפסה 8"/>
          <p:cNvSpPr/>
          <p:nvPr/>
        </p:nvSpPr>
        <p:spPr>
          <a:xfrm>
            <a:off x="4432300" y="5394121"/>
            <a:ext cx="279400" cy="279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 name="אליפסה 9"/>
          <p:cNvSpPr/>
          <p:nvPr/>
        </p:nvSpPr>
        <p:spPr>
          <a:xfrm>
            <a:off x="7968456" y="3022600"/>
            <a:ext cx="279400" cy="279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1" name="אליפסה 10"/>
          <p:cNvSpPr/>
          <p:nvPr/>
        </p:nvSpPr>
        <p:spPr>
          <a:xfrm>
            <a:off x="9712722" y="3022600"/>
            <a:ext cx="279400" cy="279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2" name="אליפסה 11"/>
          <p:cNvSpPr/>
          <p:nvPr/>
        </p:nvSpPr>
        <p:spPr>
          <a:xfrm>
            <a:off x="7968456" y="4198922"/>
            <a:ext cx="279400" cy="279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3" name="אליפסה 12"/>
          <p:cNvSpPr/>
          <p:nvPr/>
        </p:nvSpPr>
        <p:spPr>
          <a:xfrm>
            <a:off x="9712722" y="4177654"/>
            <a:ext cx="279400" cy="279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4" name="אליפסה 13"/>
          <p:cNvSpPr/>
          <p:nvPr/>
        </p:nvSpPr>
        <p:spPr>
          <a:xfrm>
            <a:off x="7968456" y="5394121"/>
            <a:ext cx="279400" cy="279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5" name="אליפסה 14"/>
          <p:cNvSpPr/>
          <p:nvPr/>
        </p:nvSpPr>
        <p:spPr>
          <a:xfrm>
            <a:off x="9712722" y="5394121"/>
            <a:ext cx="279400" cy="279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cxnSp>
        <p:nvCxnSpPr>
          <p:cNvPr id="16" name="מחבר ישר 15"/>
          <p:cNvCxnSpPr/>
          <p:nvPr/>
        </p:nvCxnSpPr>
        <p:spPr>
          <a:xfrm>
            <a:off x="2971800" y="3162300"/>
            <a:ext cx="1460500"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8" name="מחבר ישר 17"/>
          <p:cNvCxnSpPr/>
          <p:nvPr/>
        </p:nvCxnSpPr>
        <p:spPr>
          <a:xfrm>
            <a:off x="2971800" y="4325922"/>
            <a:ext cx="1460500"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9" name="מחבר ישר 18"/>
          <p:cNvCxnSpPr/>
          <p:nvPr/>
        </p:nvCxnSpPr>
        <p:spPr>
          <a:xfrm>
            <a:off x="2971800" y="5499100"/>
            <a:ext cx="1460500"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20" name="מחבר ישר 19"/>
          <p:cNvCxnSpPr/>
          <p:nvPr/>
        </p:nvCxnSpPr>
        <p:spPr>
          <a:xfrm>
            <a:off x="8252222" y="3162300"/>
            <a:ext cx="1460500"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21" name="מחבר ישר 20"/>
          <p:cNvCxnSpPr/>
          <p:nvPr/>
        </p:nvCxnSpPr>
        <p:spPr>
          <a:xfrm>
            <a:off x="8252222" y="4322132"/>
            <a:ext cx="1460500"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22" name="מחבר ישר 21"/>
          <p:cNvCxnSpPr/>
          <p:nvPr/>
        </p:nvCxnSpPr>
        <p:spPr>
          <a:xfrm>
            <a:off x="8252222" y="5499100"/>
            <a:ext cx="1460500"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23" name="מחבר ישר 22"/>
          <p:cNvCxnSpPr>
            <a:endCxn id="8" idx="2"/>
          </p:cNvCxnSpPr>
          <p:nvPr/>
        </p:nvCxnSpPr>
        <p:spPr>
          <a:xfrm>
            <a:off x="2971800" y="3197088"/>
            <a:ext cx="1460500" cy="112504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5" name="מחבר ישר 24"/>
          <p:cNvCxnSpPr>
            <a:endCxn id="7" idx="2"/>
          </p:cNvCxnSpPr>
          <p:nvPr/>
        </p:nvCxnSpPr>
        <p:spPr>
          <a:xfrm flipV="1">
            <a:off x="2971800" y="3162300"/>
            <a:ext cx="1460500" cy="115312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0" name="מחבר ישר 29"/>
          <p:cNvCxnSpPr>
            <a:endCxn id="9" idx="2"/>
          </p:cNvCxnSpPr>
          <p:nvPr/>
        </p:nvCxnSpPr>
        <p:spPr>
          <a:xfrm>
            <a:off x="2971800" y="4406266"/>
            <a:ext cx="1460500" cy="1127555"/>
          </a:xfrm>
          <a:prstGeom prst="line">
            <a:avLst/>
          </a:prstGeom>
          <a:ln w="38100"/>
        </p:spPr>
        <p:style>
          <a:lnRef idx="2">
            <a:schemeClr val="accent6"/>
          </a:lnRef>
          <a:fillRef idx="0">
            <a:schemeClr val="accent6"/>
          </a:fillRef>
          <a:effectRef idx="1">
            <a:schemeClr val="accent6"/>
          </a:effectRef>
          <a:fontRef idx="minor">
            <a:schemeClr val="tx1"/>
          </a:fontRef>
        </p:style>
      </p:cxnSp>
      <p:cxnSp>
        <p:nvCxnSpPr>
          <p:cNvPr id="32" name="מחבר ישר 31"/>
          <p:cNvCxnSpPr/>
          <p:nvPr/>
        </p:nvCxnSpPr>
        <p:spPr>
          <a:xfrm flipV="1">
            <a:off x="2971800" y="4394834"/>
            <a:ext cx="1456134" cy="1070932"/>
          </a:xfrm>
          <a:prstGeom prst="line">
            <a:avLst/>
          </a:prstGeom>
          <a:ln w="38100"/>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15021147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020132"/>
          </a:xfrm>
        </p:spPr>
        <p:txBody>
          <a:bodyPr/>
          <a:lstStyle/>
          <a:p>
            <a:r>
              <a:rPr lang="en-US" dirty="0" smtClean="0"/>
              <a:t>An RNC algorithm to PM</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589212" y="1644242"/>
                <a:ext cx="8915400" cy="4999839"/>
              </a:xfrm>
            </p:spPr>
            <p:txBody>
              <a:bodyPr/>
              <a:lstStyle/>
              <a:p>
                <a:pPr marL="0" indent="0" algn="l">
                  <a:buNone/>
                </a:pPr>
                <a:r>
                  <a:rPr lang="en-US" sz="2400" dirty="0" smtClean="0"/>
                  <a:t>As you remember, </a:t>
                </a:r>
                <a:r>
                  <a:rPr lang="en-US" sz="2400" u="sng" dirty="0" smtClean="0"/>
                  <a:t>The Isolation Lemma </a:t>
                </a:r>
                <a:r>
                  <a:rPr lang="en-US" sz="2400" dirty="0" smtClean="0"/>
                  <a:t>of </a:t>
                </a:r>
                <a:r>
                  <a:rPr lang="en-US" sz="2400" dirty="0" err="1" smtClean="0"/>
                  <a:t>Mulmuley</a:t>
                </a:r>
                <a:r>
                  <a:rPr lang="en-US" sz="2400" dirty="0" smtClean="0"/>
                  <a:t>, </a:t>
                </a:r>
                <a:r>
                  <a:rPr lang="en-US" sz="2400" dirty="0" err="1" smtClean="0"/>
                  <a:t>Vazirani</a:t>
                </a:r>
                <a:r>
                  <a:rPr lang="en-US" sz="2400" dirty="0" smtClean="0"/>
                  <a:t> &amp; </a:t>
                </a:r>
                <a:r>
                  <a:rPr lang="en-US" sz="2400" dirty="0" err="1" smtClean="0"/>
                  <a:t>Vazirani</a:t>
                </a:r>
                <a:r>
                  <a:rPr lang="en-US" sz="2400" dirty="0" smtClean="0"/>
                  <a:t>:</a:t>
                </a:r>
              </a:p>
              <a:p>
                <a:pPr marL="0" indent="0" algn="l">
                  <a:buNone/>
                </a:pPr>
                <a:r>
                  <a:rPr lang="en-US" sz="2400" i="1" dirty="0" smtClean="0"/>
                  <a:t>For a graph G(V,E), let w be a random weight assignment, where edges are assigned weights chosen uniformly and independently at random from {1,2,..,2|E|}. Then w is isolating with probability </a:t>
                </a:r>
                <a14:m>
                  <m:oMath xmlns:m="http://schemas.openxmlformats.org/officeDocument/2006/math">
                    <m:r>
                      <a:rPr lang="en-US" sz="2400" b="0" i="1" smtClean="0">
                        <a:latin typeface="Cambria Math" panose="02040503050406030204" pitchFamily="18" charset="0"/>
                      </a:rPr>
                      <m:t>≥</m:t>
                    </m:r>
                  </m:oMath>
                </a14:m>
                <a:r>
                  <a:rPr lang="en-US" sz="2400" i="1" dirty="0" smtClean="0"/>
                  <a:t> ½.</a:t>
                </a:r>
              </a:p>
              <a:p>
                <a:pPr marL="0" indent="0" algn="l">
                  <a:buNone/>
                </a:pPr>
                <a:endParaRPr lang="en-US" sz="2400" i="1"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589212" y="1644242"/>
                <a:ext cx="8915400" cy="4999839"/>
              </a:xfrm>
              <a:blipFill rotWithShape="0">
                <a:blip r:embed="rId2"/>
                <a:stretch>
                  <a:fillRect l="-1026" t="-976" r="-547"/>
                </a:stretch>
              </a:blipFill>
            </p:spPr>
            <p:txBody>
              <a:bodyPr/>
              <a:lstStyle/>
              <a:p>
                <a:r>
                  <a:rPr lang="he-IL">
                    <a:noFill/>
                  </a:rPr>
                  <a:t> </a:t>
                </a:r>
              </a:p>
            </p:txBody>
          </p:sp>
        </mc:Fallback>
      </mc:AlternateContent>
    </p:spTree>
    <p:extLst>
      <p:ext uri="{BB962C8B-B14F-4D97-AF65-F5344CB8AC3E}">
        <p14:creationId xmlns:p14="http://schemas.microsoft.com/office/powerpoint/2010/main" val="33176848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020132"/>
          </a:xfrm>
        </p:spPr>
        <p:txBody>
          <a:bodyPr/>
          <a:lstStyle/>
          <a:p>
            <a:r>
              <a:rPr lang="en-US" dirty="0" smtClean="0"/>
              <a:t>An RNC algorithm to PM</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589212" y="1644242"/>
                <a:ext cx="8915400" cy="4999839"/>
              </a:xfrm>
            </p:spPr>
            <p:txBody>
              <a:bodyPr/>
              <a:lstStyle/>
              <a:p>
                <a:pPr marL="0" indent="0" algn="l">
                  <a:buNone/>
                </a:pPr>
                <a:r>
                  <a:rPr lang="en-US" sz="2400" dirty="0" smtClean="0"/>
                  <a:t>As you remember, </a:t>
                </a:r>
                <a:r>
                  <a:rPr lang="en-US" sz="2400" u="sng" dirty="0" smtClean="0"/>
                  <a:t>The Isolation Lemma </a:t>
                </a:r>
                <a:r>
                  <a:rPr lang="en-US" sz="2400" dirty="0" smtClean="0"/>
                  <a:t>of </a:t>
                </a:r>
                <a:r>
                  <a:rPr lang="en-US" sz="2400" dirty="0" err="1" smtClean="0"/>
                  <a:t>Mulmuley</a:t>
                </a:r>
                <a:r>
                  <a:rPr lang="en-US" sz="2400" dirty="0" smtClean="0"/>
                  <a:t>, </a:t>
                </a:r>
                <a:r>
                  <a:rPr lang="en-US" sz="2400" dirty="0" err="1" smtClean="0"/>
                  <a:t>Vazirani</a:t>
                </a:r>
                <a:r>
                  <a:rPr lang="en-US" sz="2400" dirty="0" smtClean="0"/>
                  <a:t> &amp; </a:t>
                </a:r>
                <a:r>
                  <a:rPr lang="en-US" sz="2400" dirty="0" err="1" smtClean="0"/>
                  <a:t>Vazirani</a:t>
                </a:r>
                <a:r>
                  <a:rPr lang="en-US" sz="2400" dirty="0" smtClean="0"/>
                  <a:t>:</a:t>
                </a:r>
              </a:p>
              <a:p>
                <a:pPr marL="0" indent="0" algn="l">
                  <a:buNone/>
                </a:pPr>
                <a:r>
                  <a:rPr lang="en-US" sz="2400" i="1" dirty="0" smtClean="0"/>
                  <a:t>For a graph G(V,E), let w be a random weight assignment, where edges are assigned weights chosen uniformly and independently at random from {1,2,..,2|E|}. Then w is isolating with probability </a:t>
                </a:r>
                <a14:m>
                  <m:oMath xmlns:m="http://schemas.openxmlformats.org/officeDocument/2006/math">
                    <m:r>
                      <a:rPr lang="en-US" sz="2400" b="0" i="1" smtClean="0">
                        <a:latin typeface="Cambria Math" panose="02040503050406030204" pitchFamily="18" charset="0"/>
                      </a:rPr>
                      <m:t>≥</m:t>
                    </m:r>
                  </m:oMath>
                </a14:m>
                <a:r>
                  <a:rPr lang="en-US" sz="2400" i="1" dirty="0" smtClean="0"/>
                  <a:t> ½.</a:t>
                </a:r>
              </a:p>
              <a:p>
                <a:pPr marL="0" indent="0" algn="l">
                  <a:buNone/>
                </a:pPr>
                <a:r>
                  <a:rPr lang="en-US" sz="2400" dirty="0" smtClean="0"/>
                  <a:t>Note that this lemma uses </a:t>
                </a:r>
                <a14:m>
                  <m:oMath xmlns:m="http://schemas.openxmlformats.org/officeDocument/2006/math">
                    <m:r>
                      <a:rPr lang="en-US" sz="2400" b="0" i="1" smtClean="0">
                        <a:latin typeface="Cambria Math" panose="02040503050406030204" pitchFamily="18" charset="0"/>
                      </a:rPr>
                      <m:t>𝑂</m:t>
                    </m:r>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𝑛</m:t>
                        </m:r>
                      </m:e>
                      <m:sup>
                        <m:r>
                          <a:rPr lang="en-US" sz="2400" b="0" i="1" smtClean="0">
                            <a:latin typeface="Cambria Math" panose="02040503050406030204" pitchFamily="18" charset="0"/>
                          </a:rPr>
                          <m:t>2</m:t>
                        </m:r>
                      </m:sup>
                    </m:sSup>
                    <m:r>
                      <a:rPr lang="en-US" sz="2400" b="0" i="1" smtClean="0">
                        <a:latin typeface="Cambria Math" panose="02040503050406030204" pitchFamily="18" charset="0"/>
                      </a:rPr>
                      <m:t>𝑙𝑜𝑔𝑛</m:t>
                    </m:r>
                    <m:r>
                      <a:rPr lang="en-US" sz="2400" b="0" i="1" smtClean="0">
                        <a:latin typeface="Cambria Math" panose="02040503050406030204" pitchFamily="18" charset="0"/>
                      </a:rPr>
                      <m:t>)</m:t>
                    </m:r>
                  </m:oMath>
                </a14:m>
                <a:r>
                  <a:rPr lang="en-US" sz="2400" dirty="0" smtClean="0"/>
                  <a:t> random bits (a graph with n vertices has at most </a:t>
                </a:r>
                <a14:m>
                  <m:oMath xmlns:m="http://schemas.openxmlformats.org/officeDocument/2006/math">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𝑛</m:t>
                        </m:r>
                      </m:e>
                      <m:sup>
                        <m:r>
                          <a:rPr lang="en-US" sz="2400" b="0" i="1" smtClean="0">
                            <a:latin typeface="Cambria Math" panose="02040503050406030204" pitchFamily="18" charset="0"/>
                          </a:rPr>
                          <m:t>2</m:t>
                        </m:r>
                      </m:sup>
                    </m:sSup>
                  </m:oMath>
                </a14:m>
                <a:r>
                  <a:rPr lang="en-US" sz="2400" dirty="0" smtClean="0"/>
                  <a:t> edges. for each edge we choose (randomly) a weight of </a:t>
                </a:r>
                <a14:m>
                  <m:oMath xmlns:m="http://schemas.openxmlformats.org/officeDocument/2006/math">
                    <m:r>
                      <a:rPr lang="en-US" sz="2400" b="0" i="1" smtClean="0">
                        <a:latin typeface="Cambria Math" panose="02040503050406030204" pitchFamily="18" charset="0"/>
                      </a:rPr>
                      <m:t>𝑂</m:t>
                    </m:r>
                    <m:r>
                      <a:rPr lang="en-US" sz="2400" b="0" i="1" smtClean="0">
                        <a:latin typeface="Cambria Math" panose="02040503050406030204" pitchFamily="18" charset="0"/>
                      </a:rPr>
                      <m:t>(</m:t>
                    </m:r>
                    <m:r>
                      <a:rPr lang="en-US" sz="2400" b="0" i="1" smtClean="0">
                        <a:latin typeface="Cambria Math" panose="02040503050406030204" pitchFamily="18" charset="0"/>
                      </a:rPr>
                      <m:t>𝑙𝑜𝑔𝑛</m:t>
                    </m:r>
                    <m:r>
                      <a:rPr lang="en-US" sz="2400" b="0" i="1" smtClean="0">
                        <a:latin typeface="Cambria Math" panose="02040503050406030204" pitchFamily="18" charset="0"/>
                      </a:rPr>
                      <m:t>)</m:t>
                    </m:r>
                  </m:oMath>
                </a14:m>
                <a:r>
                  <a:rPr lang="en-US" sz="2400" dirty="0" smtClean="0"/>
                  <a:t> bits).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589212" y="1644242"/>
                <a:ext cx="8915400" cy="4999839"/>
              </a:xfrm>
              <a:blipFill rotWithShape="0">
                <a:blip r:embed="rId2"/>
                <a:stretch>
                  <a:fillRect l="-1026" t="-976" r="-547"/>
                </a:stretch>
              </a:blipFill>
            </p:spPr>
            <p:txBody>
              <a:bodyPr/>
              <a:lstStyle/>
              <a:p>
                <a:r>
                  <a:rPr lang="he-IL">
                    <a:noFill/>
                  </a:rPr>
                  <a:t> </a:t>
                </a:r>
              </a:p>
            </p:txBody>
          </p:sp>
        </mc:Fallback>
      </mc:AlternateContent>
    </p:spTree>
    <p:extLst>
      <p:ext uri="{BB962C8B-B14F-4D97-AF65-F5344CB8AC3E}">
        <p14:creationId xmlns:p14="http://schemas.microsoft.com/office/powerpoint/2010/main" val="2325220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 RNC algorithm with few random bits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589212" y="2133600"/>
                <a:ext cx="8915400" cy="3777622"/>
              </a:xfrm>
            </p:spPr>
            <p:txBody>
              <a:bodyPr/>
              <a:lstStyle/>
              <a:p>
                <a:pPr marL="0" indent="0" algn="l">
                  <a:buNone/>
                </a:pPr>
                <a:r>
                  <a:rPr lang="en-US" sz="2400" dirty="0" smtClean="0"/>
                  <a:t>Today, we are going to show an RNC algorithm for PM and Search PM (poly-logarithmic depth, and polynomial size circuit) using </a:t>
                </a:r>
                <a:r>
                  <a:rPr lang="en-US" sz="2400" u="sng" dirty="0" smtClean="0"/>
                  <a:t>only </a:t>
                </a:r>
                <a14:m>
                  <m:oMath xmlns:m="http://schemas.openxmlformats.org/officeDocument/2006/math">
                    <m:r>
                      <a:rPr lang="en-US" sz="2400" b="0" i="1" u="sng" smtClean="0">
                        <a:latin typeface="Cambria Math" panose="02040503050406030204" pitchFamily="18" charset="0"/>
                      </a:rPr>
                      <m:t>𝑂</m:t>
                    </m:r>
                    <m:r>
                      <a:rPr lang="en-US" sz="2400" b="0" i="1" u="sng" smtClean="0">
                        <a:latin typeface="Cambria Math" panose="02040503050406030204" pitchFamily="18" charset="0"/>
                      </a:rPr>
                      <m:t>(</m:t>
                    </m:r>
                    <m:func>
                      <m:funcPr>
                        <m:ctrlPr>
                          <a:rPr lang="en-US" sz="2400" b="0" i="1" u="sng" smtClean="0">
                            <a:latin typeface="Cambria Math" panose="02040503050406030204" pitchFamily="18" charset="0"/>
                          </a:rPr>
                        </m:ctrlPr>
                      </m:funcPr>
                      <m:fName>
                        <m:sSup>
                          <m:sSupPr>
                            <m:ctrlPr>
                              <a:rPr lang="en-US" sz="2400" b="0" i="1" u="sng" smtClean="0">
                                <a:latin typeface="Cambria Math" panose="02040503050406030204" pitchFamily="18" charset="0"/>
                              </a:rPr>
                            </m:ctrlPr>
                          </m:sSupPr>
                          <m:e>
                            <m:r>
                              <m:rPr>
                                <m:sty m:val="p"/>
                              </m:rPr>
                              <a:rPr lang="en-US" sz="2400" b="0" i="0" u="sng" smtClean="0">
                                <a:latin typeface="Cambria Math" panose="02040503050406030204" pitchFamily="18" charset="0"/>
                              </a:rPr>
                              <m:t>log</m:t>
                            </m:r>
                          </m:e>
                          <m:sup>
                            <m:r>
                              <a:rPr lang="en-US" sz="2400" b="0" i="1" u="sng" smtClean="0">
                                <a:latin typeface="Cambria Math" panose="02040503050406030204" pitchFamily="18" charset="0"/>
                              </a:rPr>
                              <m:t>2</m:t>
                            </m:r>
                          </m:sup>
                        </m:sSup>
                      </m:fName>
                      <m:e>
                        <m:r>
                          <a:rPr lang="en-US" sz="2400" b="0" i="1" u="sng" smtClean="0">
                            <a:latin typeface="Cambria Math" panose="02040503050406030204" pitchFamily="18" charset="0"/>
                          </a:rPr>
                          <m:t>(</m:t>
                        </m:r>
                        <m:r>
                          <a:rPr lang="en-US" sz="2400" b="0" i="1" u="sng" smtClean="0">
                            <a:latin typeface="Cambria Math" panose="02040503050406030204" pitchFamily="18" charset="0"/>
                          </a:rPr>
                          <m:t>𝑛</m:t>
                        </m:r>
                        <m:r>
                          <a:rPr lang="en-US" sz="2400" b="0" i="1" u="sng" smtClean="0">
                            <a:latin typeface="Cambria Math" panose="02040503050406030204" pitchFamily="18" charset="0"/>
                          </a:rPr>
                          <m:t>))</m:t>
                        </m:r>
                      </m:e>
                    </m:func>
                  </m:oMath>
                </a14:m>
                <a:r>
                  <a:rPr lang="en-US" sz="2400" u="sng" dirty="0" smtClean="0"/>
                  <a:t> random bits</a:t>
                </a:r>
                <a:r>
                  <a:rPr lang="en-US" sz="2400" dirty="0" smtClean="0"/>
                  <a:t>, which is almost a complete de-randomization</a:t>
                </a:r>
                <a:r>
                  <a:rPr lang="en-US" sz="2400" dirty="0"/>
                  <a:t>.</a:t>
                </a:r>
                <a:r>
                  <a:rPr lang="en-US" sz="2400" dirty="0" smtClean="0"/>
                  <a:t> </a:t>
                </a:r>
              </a:p>
              <a:p>
                <a:pPr marL="0" indent="0" algn="l">
                  <a:buNone/>
                </a:pPr>
                <a:r>
                  <a:rPr lang="en-US" sz="2400" dirty="0" smtClean="0"/>
                  <a:t>Notice that using </a:t>
                </a:r>
                <a14:m>
                  <m:oMath xmlns:m="http://schemas.openxmlformats.org/officeDocument/2006/math">
                    <m:r>
                      <a:rPr lang="en-US" sz="2400" b="0" i="1" smtClean="0">
                        <a:latin typeface="Cambria Math" panose="02040503050406030204" pitchFamily="18" charset="0"/>
                      </a:rPr>
                      <m:t>𝑂</m:t>
                    </m:r>
                    <m:d>
                      <m:dPr>
                        <m:ctrlPr>
                          <a:rPr lang="en-US" sz="2400" b="0" i="1" smtClean="0">
                            <a:latin typeface="Cambria Math" panose="02040503050406030204" pitchFamily="18" charset="0"/>
                          </a:rPr>
                        </m:ctrlPr>
                      </m:dPr>
                      <m:e>
                        <m:func>
                          <m:funcPr>
                            <m:ctrlPr>
                              <a:rPr lang="en-US" sz="2400" b="0" i="1" smtClean="0">
                                <a:latin typeface="Cambria Math" panose="02040503050406030204" pitchFamily="18" charset="0"/>
                              </a:rPr>
                            </m:ctrlPr>
                          </m:funcPr>
                          <m:fName>
                            <m:r>
                              <m:rPr>
                                <m:sty m:val="p"/>
                              </m:rPr>
                              <a:rPr lang="en-US" sz="2400" b="0" i="0" smtClean="0">
                                <a:latin typeface="Cambria Math" panose="02040503050406030204" pitchFamily="18" charset="0"/>
                              </a:rPr>
                              <m:t>log</m:t>
                            </m:r>
                          </m:fName>
                          <m:e>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𝑛</m:t>
                                </m:r>
                              </m:e>
                            </m:d>
                          </m:e>
                        </m:func>
                      </m:e>
                    </m:d>
                  </m:oMath>
                </a14:m>
                <a:r>
                  <a:rPr lang="en-US" sz="2400" dirty="0" smtClean="0"/>
                  <a:t> random bits is a full de-randomization (polynomial many random strings).</a:t>
                </a:r>
              </a:p>
              <a:p>
                <a:pPr marL="0" indent="0" algn="l">
                  <a:buNone/>
                </a:pPr>
                <a:r>
                  <a:rPr lang="en-US" dirty="0" smtClean="0"/>
                  <a:t>  </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589212" y="2133600"/>
                <a:ext cx="8915400" cy="3777622"/>
              </a:xfrm>
              <a:blipFill rotWithShape="0">
                <a:blip r:embed="rId2"/>
                <a:stretch>
                  <a:fillRect l="-1026" t="-1290" r="-1642"/>
                </a:stretch>
              </a:blipFill>
            </p:spPr>
            <p:txBody>
              <a:bodyPr/>
              <a:lstStyle/>
              <a:p>
                <a:r>
                  <a:rPr lang="he-IL">
                    <a:noFill/>
                  </a:rPr>
                  <a:t> </a:t>
                </a:r>
              </a:p>
            </p:txBody>
          </p:sp>
        </mc:Fallback>
      </mc:AlternateContent>
    </p:spTree>
    <p:extLst>
      <p:ext uri="{BB962C8B-B14F-4D97-AF65-F5344CB8AC3E}">
        <p14:creationId xmlns:p14="http://schemas.microsoft.com/office/powerpoint/2010/main" val="16660161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 RNC algorithm with few random bits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lgn="l">
                  <a:buNone/>
                </a:pPr>
                <a:r>
                  <a:rPr lang="en-US" sz="2400" dirty="0"/>
                  <a:t>Today, we are going to show an </a:t>
                </a:r>
                <a:r>
                  <a:rPr lang="en-US" sz="2400" dirty="0" smtClean="0"/>
                  <a:t>RNC algorithm for PM and Search PM (poly-logarithmic depth, and polynomial size circuit) using </a:t>
                </a:r>
                <a:r>
                  <a:rPr lang="en-US" sz="2400" u="sng" dirty="0" smtClean="0"/>
                  <a:t>only </a:t>
                </a:r>
                <a14:m>
                  <m:oMath xmlns:m="http://schemas.openxmlformats.org/officeDocument/2006/math">
                    <m:r>
                      <a:rPr lang="en-US" sz="2400" b="0" i="1" u="sng" smtClean="0">
                        <a:latin typeface="Cambria Math" panose="02040503050406030204" pitchFamily="18" charset="0"/>
                      </a:rPr>
                      <m:t>𝑂</m:t>
                    </m:r>
                    <m:r>
                      <a:rPr lang="en-US" sz="2400" b="0" i="1" u="sng" smtClean="0">
                        <a:latin typeface="Cambria Math" panose="02040503050406030204" pitchFamily="18" charset="0"/>
                      </a:rPr>
                      <m:t>(</m:t>
                    </m:r>
                    <m:func>
                      <m:funcPr>
                        <m:ctrlPr>
                          <a:rPr lang="en-US" sz="2400" b="0" i="1" u="sng" smtClean="0">
                            <a:latin typeface="Cambria Math" panose="02040503050406030204" pitchFamily="18" charset="0"/>
                          </a:rPr>
                        </m:ctrlPr>
                      </m:funcPr>
                      <m:fName>
                        <m:sSup>
                          <m:sSupPr>
                            <m:ctrlPr>
                              <a:rPr lang="en-US" sz="2400" b="0" i="1" u="sng" smtClean="0">
                                <a:latin typeface="Cambria Math" panose="02040503050406030204" pitchFamily="18" charset="0"/>
                              </a:rPr>
                            </m:ctrlPr>
                          </m:sSupPr>
                          <m:e>
                            <m:r>
                              <m:rPr>
                                <m:sty m:val="p"/>
                              </m:rPr>
                              <a:rPr lang="en-US" sz="2400" b="0" i="0" u="sng" smtClean="0">
                                <a:latin typeface="Cambria Math" panose="02040503050406030204" pitchFamily="18" charset="0"/>
                              </a:rPr>
                              <m:t>log</m:t>
                            </m:r>
                          </m:e>
                          <m:sup>
                            <m:r>
                              <a:rPr lang="en-US" sz="2400" b="0" i="1" u="sng" smtClean="0">
                                <a:latin typeface="Cambria Math" panose="02040503050406030204" pitchFamily="18" charset="0"/>
                              </a:rPr>
                              <m:t>2</m:t>
                            </m:r>
                          </m:sup>
                        </m:sSup>
                      </m:fName>
                      <m:e>
                        <m:r>
                          <a:rPr lang="en-US" sz="2400" b="0" i="1" u="sng" smtClean="0">
                            <a:latin typeface="Cambria Math" panose="02040503050406030204" pitchFamily="18" charset="0"/>
                          </a:rPr>
                          <m:t>(</m:t>
                        </m:r>
                        <m:r>
                          <a:rPr lang="en-US" sz="2400" b="0" i="1" u="sng" smtClean="0">
                            <a:latin typeface="Cambria Math" panose="02040503050406030204" pitchFamily="18" charset="0"/>
                          </a:rPr>
                          <m:t>𝑛</m:t>
                        </m:r>
                        <m:r>
                          <a:rPr lang="en-US" sz="2400" b="0" i="1" u="sng" smtClean="0">
                            <a:latin typeface="Cambria Math" panose="02040503050406030204" pitchFamily="18" charset="0"/>
                          </a:rPr>
                          <m:t>))</m:t>
                        </m:r>
                      </m:e>
                    </m:func>
                  </m:oMath>
                </a14:m>
                <a:r>
                  <a:rPr lang="en-US" sz="2400" u="sng" dirty="0" smtClean="0"/>
                  <a:t> random bits</a:t>
                </a:r>
                <a:r>
                  <a:rPr lang="en-US" sz="2400" dirty="0" smtClean="0"/>
                  <a:t>, which is almost a complete de-randomization</a:t>
                </a:r>
                <a:r>
                  <a:rPr lang="en-US" sz="2400" dirty="0"/>
                  <a:t>.</a:t>
                </a:r>
                <a:r>
                  <a:rPr lang="en-US" sz="2400" dirty="0" smtClean="0"/>
                  <a:t> </a:t>
                </a:r>
              </a:p>
              <a:p>
                <a:pPr marL="0" indent="0" algn="l">
                  <a:buNone/>
                </a:pPr>
                <a:r>
                  <a:rPr lang="en-US" sz="2400" dirty="0" smtClean="0"/>
                  <a:t>Notice that using </a:t>
                </a:r>
                <a14:m>
                  <m:oMath xmlns:m="http://schemas.openxmlformats.org/officeDocument/2006/math">
                    <m:r>
                      <a:rPr lang="en-US" sz="2400" b="0" i="1" smtClean="0">
                        <a:latin typeface="Cambria Math" panose="02040503050406030204" pitchFamily="18" charset="0"/>
                      </a:rPr>
                      <m:t>𝑂</m:t>
                    </m:r>
                    <m:d>
                      <m:dPr>
                        <m:ctrlPr>
                          <a:rPr lang="en-US" sz="2400" b="0" i="1" smtClean="0">
                            <a:latin typeface="Cambria Math" panose="02040503050406030204" pitchFamily="18" charset="0"/>
                          </a:rPr>
                        </m:ctrlPr>
                      </m:dPr>
                      <m:e>
                        <m:func>
                          <m:funcPr>
                            <m:ctrlPr>
                              <a:rPr lang="en-US" sz="2400" b="0" i="1" smtClean="0">
                                <a:latin typeface="Cambria Math" panose="02040503050406030204" pitchFamily="18" charset="0"/>
                              </a:rPr>
                            </m:ctrlPr>
                          </m:funcPr>
                          <m:fName>
                            <m:r>
                              <m:rPr>
                                <m:sty m:val="p"/>
                              </m:rPr>
                              <a:rPr lang="en-US" sz="2400" b="0" i="0" smtClean="0">
                                <a:latin typeface="Cambria Math" panose="02040503050406030204" pitchFamily="18" charset="0"/>
                              </a:rPr>
                              <m:t>log</m:t>
                            </m:r>
                          </m:fName>
                          <m:e>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𝑛</m:t>
                                </m:r>
                              </m:e>
                            </m:d>
                          </m:e>
                        </m:func>
                      </m:e>
                    </m:d>
                  </m:oMath>
                </a14:m>
                <a:r>
                  <a:rPr lang="en-US" sz="2400" dirty="0" smtClean="0"/>
                  <a:t> random bits is a full de-randomization (polynomial many random strings).</a:t>
                </a:r>
              </a:p>
              <a:p>
                <a:pPr marL="0" indent="0" algn="l">
                  <a:buNone/>
                </a:pPr>
                <a:r>
                  <a:rPr lang="en-US" sz="2400" dirty="0" smtClean="0"/>
                  <a:t>Why?</a:t>
                </a:r>
              </a:p>
              <a:p>
                <a:pPr marL="0" indent="0" algn="l">
                  <a:buNone/>
                </a:pPr>
                <a:r>
                  <a:rPr lang="en-US" dirty="0" smtClean="0"/>
                  <a:t>  </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026" t="-1290" r="-1642"/>
                </a:stretch>
              </a:blipFill>
            </p:spPr>
            <p:txBody>
              <a:bodyPr/>
              <a:lstStyle/>
              <a:p>
                <a:r>
                  <a:rPr lang="he-IL">
                    <a:noFill/>
                  </a:rPr>
                  <a:t> </a:t>
                </a:r>
              </a:p>
            </p:txBody>
          </p:sp>
        </mc:Fallback>
      </mc:AlternateContent>
    </p:spTree>
    <p:extLst>
      <p:ext uri="{BB962C8B-B14F-4D97-AF65-F5344CB8AC3E}">
        <p14:creationId xmlns:p14="http://schemas.microsoft.com/office/powerpoint/2010/main" val="17074693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dirty="0" smtClean="0"/>
              <a:t>RNC algorithm for Search-PM </a:t>
            </a:r>
            <a:br>
              <a:rPr lang="en-US" dirty="0" smtClean="0"/>
            </a:br>
            <a:r>
              <a:rPr lang="en-US" sz="2800" dirty="0"/>
              <a:t>(</a:t>
            </a:r>
            <a:r>
              <a:rPr lang="en-US" sz="2800" dirty="0" err="1"/>
              <a:t>Mulmuley</a:t>
            </a:r>
            <a:r>
              <a:rPr lang="en-US" sz="2800" dirty="0"/>
              <a:t>, </a:t>
            </a:r>
            <a:r>
              <a:rPr lang="en-US" sz="2800" dirty="0" err="1"/>
              <a:t>Vazirani</a:t>
            </a:r>
            <a:r>
              <a:rPr lang="en-US" sz="2800" dirty="0"/>
              <a:t> &amp; </a:t>
            </a:r>
            <a:r>
              <a:rPr lang="en-US" sz="2800" dirty="0" err="1"/>
              <a:t>Vazirani</a:t>
            </a:r>
            <a:r>
              <a:rPr lang="en-US" sz="2800" dirty="0"/>
              <a:t>)</a:t>
            </a:r>
            <a:endParaRPr lang="he-IL" dirty="0"/>
          </a:p>
        </p:txBody>
      </p:sp>
      <mc:AlternateContent xmlns:mc="http://schemas.openxmlformats.org/markup-compatibility/2006" xmlns:a14="http://schemas.microsoft.com/office/drawing/2010/main">
        <mc:Choice Requires="a14">
          <p:sp>
            <p:nvSpPr>
              <p:cNvPr id="3" name="מציין מיקום תוכן 2"/>
              <p:cNvSpPr>
                <a:spLocks noGrp="1"/>
              </p:cNvSpPr>
              <p:nvPr>
                <p:ph idx="1"/>
              </p:nvPr>
            </p:nvSpPr>
            <p:spPr/>
            <p:txBody>
              <a:bodyPr/>
              <a:lstStyle/>
              <a:p>
                <a:pPr marL="0" indent="0" algn="l" rtl="0">
                  <a:buNone/>
                </a:pPr>
                <a:r>
                  <a:rPr lang="en-US" dirty="0" smtClean="0"/>
                  <a:t>First, a reminder:</a:t>
                </a:r>
              </a:p>
              <a:p>
                <a:pPr algn="l" rtl="0">
                  <a:buFont typeface="Wingdings" panose="05000000000000000000" pitchFamily="2" charset="2"/>
                  <a:buChar char="Ø"/>
                </a:pPr>
                <a:r>
                  <a:rPr lang="en-US" i="1" dirty="0" smtClean="0"/>
                  <a:t>A graph G is called bipartite if there exists a partition V = L U R of the vertices, such that all edges are between vertices of L and R.</a:t>
                </a:r>
              </a:p>
              <a:p>
                <a:pPr algn="l" rtl="0">
                  <a:buFont typeface="Wingdings" panose="05000000000000000000" pitchFamily="2" charset="2"/>
                  <a:buChar char="Ø"/>
                </a:pPr>
                <a:r>
                  <a:rPr lang="en-US" i="1" dirty="0" smtClean="0"/>
                  <a:t>In graph G(V,E), a matching M is a subset of edges with no two edges sharing an endpoint.</a:t>
                </a:r>
              </a:p>
              <a:p>
                <a:pPr algn="l" rtl="0">
                  <a:buFont typeface="Wingdings" panose="05000000000000000000" pitchFamily="2" charset="2"/>
                  <a:buChar char="Ø"/>
                </a:pPr>
                <a:r>
                  <a:rPr lang="en-US" i="1" dirty="0" smtClean="0"/>
                  <a:t>Perfect Matching – a matching which covers every vertex.</a:t>
                </a:r>
              </a:p>
              <a:p>
                <a:pPr algn="l" rtl="0">
                  <a:buFont typeface="Wingdings" panose="05000000000000000000" pitchFamily="2" charset="2"/>
                  <a:buChar char="Ø"/>
                </a:pPr>
                <a:r>
                  <a:rPr lang="en-US" i="1" dirty="0" smtClean="0"/>
                  <a:t>For any weight w: </a:t>
                </a:r>
                <a14:m>
                  <m:oMath xmlns:m="http://schemas.openxmlformats.org/officeDocument/2006/math">
                    <m:r>
                      <a:rPr lang="en-US" b="0" i="1" smtClean="0">
                        <a:latin typeface="Cambria Math" panose="02040503050406030204" pitchFamily="18" charset="0"/>
                      </a:rPr>
                      <m:t>𝐸</m:t>
                    </m:r>
                    <m:r>
                      <a:rPr lang="en-US" b="0" i="1" smtClean="0">
                        <a:latin typeface="Cambria Math" panose="02040503050406030204" pitchFamily="18" charset="0"/>
                      </a:rPr>
                      <m:t>→</m:t>
                    </m:r>
                    <m:r>
                      <a:rPr lang="en-US" b="0" i="1" smtClean="0">
                        <a:latin typeface="Cambria Math" panose="02040503050406030204" pitchFamily="18" charset="0"/>
                      </a:rPr>
                      <m:t>𝑅</m:t>
                    </m:r>
                  </m:oMath>
                </a14:m>
                <a:r>
                  <a:rPr lang="en-US" i="1" dirty="0" smtClean="0"/>
                  <a:t> on the edges, the weight of M is defined to be</a:t>
                </a:r>
              </a:p>
              <a:p>
                <a:pPr marL="0" indent="0" algn="l" rtl="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𝑤</m:t>
                      </m:r>
                      <m:d>
                        <m:dPr>
                          <m:ctrlPr>
                            <a:rPr lang="en-US" b="0" i="1" smtClean="0">
                              <a:latin typeface="Cambria Math" panose="02040503050406030204" pitchFamily="18" charset="0"/>
                            </a:rPr>
                          </m:ctrlPr>
                        </m:dPr>
                        <m:e>
                          <m:r>
                            <a:rPr lang="en-US" b="0" i="1" smtClean="0">
                              <a:latin typeface="Cambria Math" panose="02040503050406030204" pitchFamily="18" charset="0"/>
                            </a:rPr>
                            <m:t>𝑀</m:t>
                          </m:r>
                        </m:e>
                      </m:d>
                      <m:r>
                        <a:rPr lang="en-US" b="0" i="1" smtClean="0">
                          <a:latin typeface="Cambria Math" panose="02040503050406030204" pitchFamily="18" charset="0"/>
                        </a:rPr>
                        <m:t>= </m:t>
                      </m:r>
                      <m:nary>
                        <m:naryPr>
                          <m:chr m:val="∑"/>
                          <m:supHide m:val="on"/>
                          <m:ctrlPr>
                            <a:rPr lang="en-US" b="0" i="1" smtClean="0">
                              <a:latin typeface="Cambria Math" panose="02040503050406030204" pitchFamily="18" charset="0"/>
                            </a:rPr>
                          </m:ctrlPr>
                        </m:naryPr>
                        <m:sub>
                          <m:r>
                            <m:rPr>
                              <m:brk m:alnAt="7"/>
                            </m:rPr>
                            <a:rPr lang="en-US" b="0" i="1" smtClean="0">
                              <a:latin typeface="Cambria Math" panose="02040503050406030204" pitchFamily="18" charset="0"/>
                            </a:rPr>
                            <m:t>𝑒</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𝑀</m:t>
                          </m:r>
                        </m:sub>
                        <m:sup/>
                        <m:e>
                          <m:r>
                            <a:rPr lang="en-US" b="0" i="1" smtClean="0">
                              <a:latin typeface="Cambria Math" panose="02040503050406030204" pitchFamily="18" charset="0"/>
                            </a:rPr>
                            <m:t>𝑤</m:t>
                          </m:r>
                          <m:r>
                            <a:rPr lang="en-US" b="0" i="1" smtClean="0">
                              <a:latin typeface="Cambria Math" panose="02040503050406030204" pitchFamily="18" charset="0"/>
                            </a:rPr>
                            <m:t>(</m:t>
                          </m:r>
                          <m:r>
                            <a:rPr lang="en-US" b="0" i="1" smtClean="0">
                              <a:latin typeface="Cambria Math" panose="02040503050406030204" pitchFamily="18" charset="0"/>
                            </a:rPr>
                            <m:t>𝑒</m:t>
                          </m:r>
                          <m:r>
                            <a:rPr lang="en-US" b="0" i="1" smtClean="0">
                              <a:latin typeface="Cambria Math" panose="02040503050406030204" pitchFamily="18" charset="0"/>
                            </a:rPr>
                            <m:t>)</m:t>
                          </m:r>
                        </m:e>
                      </m:nary>
                    </m:oMath>
                  </m:oMathPara>
                </a14:m>
                <a:endParaRPr lang="en-US" i="1" dirty="0" smtClean="0"/>
              </a:p>
              <a:p>
                <a:pPr marL="0" indent="0" algn="l" rtl="0">
                  <a:buNone/>
                </a:pPr>
                <a:endParaRPr lang="en-US" i="1" dirty="0" smtClean="0"/>
              </a:p>
            </p:txBody>
          </p:sp>
        </mc:Choice>
        <mc:Fallback xmlns="">
          <p:sp>
            <p:nvSpPr>
              <p:cNvPr id="3" name="מציין מיקום תוכן 2"/>
              <p:cNvSpPr>
                <a:spLocks noGrp="1" noRot="1" noChangeAspect="1" noMove="1" noResize="1" noEditPoints="1" noAdjustHandles="1" noChangeArrowheads="1" noChangeShapeType="1" noTextEdit="1"/>
              </p:cNvSpPr>
              <p:nvPr>
                <p:ph idx="1"/>
              </p:nvPr>
            </p:nvSpPr>
            <p:spPr>
              <a:blipFill rotWithShape="0">
                <a:blip r:embed="rId2"/>
                <a:stretch>
                  <a:fillRect l="-616" t="-806"/>
                </a:stretch>
              </a:blipFill>
            </p:spPr>
            <p:txBody>
              <a:bodyPr/>
              <a:lstStyle/>
              <a:p>
                <a:r>
                  <a:rPr lang="he-IL">
                    <a:noFill/>
                  </a:rPr>
                  <a:t> </a:t>
                </a:r>
              </a:p>
            </p:txBody>
          </p:sp>
        </mc:Fallback>
      </mc:AlternateContent>
    </p:spTree>
    <p:extLst>
      <p:ext uri="{BB962C8B-B14F-4D97-AF65-F5344CB8AC3E}">
        <p14:creationId xmlns:p14="http://schemas.microsoft.com/office/powerpoint/2010/main" val="40122832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 RNC algorithm with few random bits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589212" y="2133600"/>
                <a:ext cx="8915400" cy="4572000"/>
              </a:xfrm>
            </p:spPr>
            <p:txBody>
              <a:bodyPr/>
              <a:lstStyle/>
              <a:p>
                <a:pPr marL="0" indent="0" algn="l">
                  <a:buNone/>
                </a:pPr>
                <a:r>
                  <a:rPr lang="en-US" sz="2400" dirty="0"/>
                  <a:t>Today, we are going to show an </a:t>
                </a:r>
                <a:r>
                  <a:rPr lang="en-US" sz="2400" dirty="0" smtClean="0"/>
                  <a:t>RNC algorithm for PM and Search PM (poly-logarithmic depth, and polynomial size circuit) using </a:t>
                </a:r>
                <a:r>
                  <a:rPr lang="en-US" sz="2400" u="sng" dirty="0" smtClean="0"/>
                  <a:t>only </a:t>
                </a:r>
                <a14:m>
                  <m:oMath xmlns:m="http://schemas.openxmlformats.org/officeDocument/2006/math">
                    <m:r>
                      <a:rPr lang="en-US" sz="2400" b="0" i="1" u="sng" smtClean="0">
                        <a:latin typeface="Cambria Math" panose="02040503050406030204" pitchFamily="18" charset="0"/>
                      </a:rPr>
                      <m:t>𝑂</m:t>
                    </m:r>
                    <m:r>
                      <a:rPr lang="en-US" sz="2400" b="0" i="1" u="sng" smtClean="0">
                        <a:latin typeface="Cambria Math" panose="02040503050406030204" pitchFamily="18" charset="0"/>
                      </a:rPr>
                      <m:t>(</m:t>
                    </m:r>
                    <m:func>
                      <m:funcPr>
                        <m:ctrlPr>
                          <a:rPr lang="en-US" sz="2400" b="0" i="1" u="sng" smtClean="0">
                            <a:latin typeface="Cambria Math" panose="02040503050406030204" pitchFamily="18" charset="0"/>
                          </a:rPr>
                        </m:ctrlPr>
                      </m:funcPr>
                      <m:fName>
                        <m:sSup>
                          <m:sSupPr>
                            <m:ctrlPr>
                              <a:rPr lang="en-US" sz="2400" b="0" i="1" u="sng" smtClean="0">
                                <a:latin typeface="Cambria Math" panose="02040503050406030204" pitchFamily="18" charset="0"/>
                              </a:rPr>
                            </m:ctrlPr>
                          </m:sSupPr>
                          <m:e>
                            <m:r>
                              <m:rPr>
                                <m:sty m:val="p"/>
                              </m:rPr>
                              <a:rPr lang="en-US" sz="2400" b="0" i="0" u="sng" smtClean="0">
                                <a:latin typeface="Cambria Math" panose="02040503050406030204" pitchFamily="18" charset="0"/>
                              </a:rPr>
                              <m:t>log</m:t>
                            </m:r>
                          </m:e>
                          <m:sup>
                            <m:r>
                              <a:rPr lang="en-US" sz="2400" b="0" i="1" u="sng" smtClean="0">
                                <a:latin typeface="Cambria Math" panose="02040503050406030204" pitchFamily="18" charset="0"/>
                              </a:rPr>
                              <m:t>2</m:t>
                            </m:r>
                          </m:sup>
                        </m:sSup>
                      </m:fName>
                      <m:e>
                        <m:r>
                          <a:rPr lang="en-US" sz="2400" b="0" i="1" u="sng" smtClean="0">
                            <a:latin typeface="Cambria Math" panose="02040503050406030204" pitchFamily="18" charset="0"/>
                          </a:rPr>
                          <m:t>(</m:t>
                        </m:r>
                        <m:r>
                          <a:rPr lang="en-US" sz="2400" b="0" i="1" u="sng" smtClean="0">
                            <a:latin typeface="Cambria Math" panose="02040503050406030204" pitchFamily="18" charset="0"/>
                          </a:rPr>
                          <m:t>𝑛</m:t>
                        </m:r>
                        <m:r>
                          <a:rPr lang="en-US" sz="2400" b="0" i="1" u="sng" smtClean="0">
                            <a:latin typeface="Cambria Math" panose="02040503050406030204" pitchFamily="18" charset="0"/>
                          </a:rPr>
                          <m:t>))</m:t>
                        </m:r>
                      </m:e>
                    </m:func>
                  </m:oMath>
                </a14:m>
                <a:r>
                  <a:rPr lang="en-US" sz="2400" u="sng" dirty="0" smtClean="0"/>
                  <a:t> random bits</a:t>
                </a:r>
                <a:r>
                  <a:rPr lang="en-US" sz="2400" dirty="0" smtClean="0"/>
                  <a:t>, which is almost a complete de-randomization</a:t>
                </a:r>
                <a:r>
                  <a:rPr lang="en-US" sz="2400" dirty="0"/>
                  <a:t>.</a:t>
                </a:r>
                <a:r>
                  <a:rPr lang="en-US" sz="2400" dirty="0" smtClean="0"/>
                  <a:t> </a:t>
                </a:r>
              </a:p>
              <a:p>
                <a:pPr marL="0" indent="0" algn="l">
                  <a:buNone/>
                </a:pPr>
                <a:r>
                  <a:rPr lang="en-US" sz="2400" dirty="0" smtClean="0"/>
                  <a:t>Notice that using </a:t>
                </a:r>
                <a14:m>
                  <m:oMath xmlns:m="http://schemas.openxmlformats.org/officeDocument/2006/math">
                    <m:r>
                      <a:rPr lang="en-US" sz="2400" b="0" i="1" smtClean="0">
                        <a:latin typeface="Cambria Math" panose="02040503050406030204" pitchFamily="18" charset="0"/>
                      </a:rPr>
                      <m:t>𝑂</m:t>
                    </m:r>
                    <m:d>
                      <m:dPr>
                        <m:ctrlPr>
                          <a:rPr lang="en-US" sz="2400" b="0" i="1" smtClean="0">
                            <a:latin typeface="Cambria Math" panose="02040503050406030204" pitchFamily="18" charset="0"/>
                          </a:rPr>
                        </m:ctrlPr>
                      </m:dPr>
                      <m:e>
                        <m:func>
                          <m:funcPr>
                            <m:ctrlPr>
                              <a:rPr lang="en-US" sz="2400" b="0" i="1" smtClean="0">
                                <a:latin typeface="Cambria Math" panose="02040503050406030204" pitchFamily="18" charset="0"/>
                              </a:rPr>
                            </m:ctrlPr>
                          </m:funcPr>
                          <m:fName>
                            <m:r>
                              <m:rPr>
                                <m:sty m:val="p"/>
                              </m:rPr>
                              <a:rPr lang="en-US" sz="2400" b="0" i="0" smtClean="0">
                                <a:latin typeface="Cambria Math" panose="02040503050406030204" pitchFamily="18" charset="0"/>
                              </a:rPr>
                              <m:t>log</m:t>
                            </m:r>
                          </m:fName>
                          <m:e>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𝑛</m:t>
                                </m:r>
                              </m:e>
                            </m:d>
                          </m:e>
                        </m:func>
                      </m:e>
                    </m:d>
                  </m:oMath>
                </a14:m>
                <a:r>
                  <a:rPr lang="en-US" sz="2400" dirty="0" smtClean="0"/>
                  <a:t> random bits is a full de-randomization (polynomial many random strings).</a:t>
                </a:r>
              </a:p>
              <a:p>
                <a:pPr marL="0" indent="0" algn="l">
                  <a:buNone/>
                </a:pPr>
                <a:r>
                  <a:rPr lang="en-US" sz="2400" dirty="0" smtClean="0"/>
                  <a:t>Why?</a:t>
                </a:r>
                <a:r>
                  <a:rPr lang="en-US" sz="2400" dirty="0"/>
                  <a:t> </a:t>
                </a:r>
                <a:r>
                  <a:rPr lang="en-US" sz="2400" dirty="0" smtClean="0"/>
                  <a:t>(because we can try all possible random bits strings of length </a:t>
                </a:r>
                <a14:m>
                  <m:oMath xmlns:m="http://schemas.openxmlformats.org/officeDocument/2006/math">
                    <m:r>
                      <a:rPr lang="en-US" sz="2400" b="0" i="1" smtClean="0">
                        <a:latin typeface="Cambria Math" panose="02040503050406030204" pitchFamily="18" charset="0"/>
                      </a:rPr>
                      <m:t>𝑂</m:t>
                    </m:r>
                    <m:r>
                      <a:rPr lang="en-US" sz="2400" b="0" i="1" smtClean="0">
                        <a:latin typeface="Cambria Math" panose="02040503050406030204" pitchFamily="18" charset="0"/>
                      </a:rPr>
                      <m:t>(</m:t>
                    </m:r>
                    <m:r>
                      <a:rPr lang="en-US" sz="2400" b="0" i="1" smtClean="0">
                        <a:latin typeface="Cambria Math" panose="02040503050406030204" pitchFamily="18" charset="0"/>
                      </a:rPr>
                      <m:t>𝑙𝑜𝑔𝑛</m:t>
                    </m:r>
                    <m:r>
                      <a:rPr lang="en-US" sz="2400" b="0" i="1" smtClean="0">
                        <a:latin typeface="Cambria Math" panose="02040503050406030204" pitchFamily="18" charset="0"/>
                      </a:rPr>
                      <m:t>)</m:t>
                    </m:r>
                  </m:oMath>
                </a14:m>
                <a:r>
                  <a:rPr lang="en-US" dirty="0" smtClean="0"/>
                  <a:t> </a:t>
                </a:r>
                <a:r>
                  <a:rPr lang="en-US" sz="2400" dirty="0" smtClean="0"/>
                  <a:t>in polynomial time – the number of different bits (0/1) strings of length </a:t>
                </a:r>
                <a14:m>
                  <m:oMath xmlns:m="http://schemas.openxmlformats.org/officeDocument/2006/math">
                    <m:r>
                      <a:rPr lang="en-US" sz="2400" i="1">
                        <a:latin typeface="Cambria Math" panose="02040503050406030204" pitchFamily="18" charset="0"/>
                      </a:rPr>
                      <m:t>𝑂</m:t>
                    </m:r>
                    <m:d>
                      <m:dPr>
                        <m:ctrlPr>
                          <a:rPr lang="en-US" sz="2400" i="1">
                            <a:latin typeface="Cambria Math" panose="02040503050406030204" pitchFamily="18" charset="0"/>
                          </a:rPr>
                        </m:ctrlPr>
                      </m:dPr>
                      <m:e>
                        <m:r>
                          <a:rPr lang="en-US" sz="2400" i="1">
                            <a:latin typeface="Cambria Math" panose="02040503050406030204" pitchFamily="18" charset="0"/>
                          </a:rPr>
                          <m:t>𝑙𝑜𝑔𝑛</m:t>
                        </m:r>
                      </m:e>
                    </m:d>
                  </m:oMath>
                </a14:m>
                <a:r>
                  <a:rPr lang="en-US" dirty="0" smtClean="0"/>
                  <a:t> </a:t>
                </a:r>
                <a:r>
                  <a:rPr lang="en-US" sz="2400" dirty="0" smtClean="0"/>
                  <a:t>is </a:t>
                </a:r>
                <a14:m>
                  <m:oMath xmlns:m="http://schemas.openxmlformats.org/officeDocument/2006/math">
                    <m:sSup>
                      <m:sSupPr>
                        <m:ctrlPr>
                          <a:rPr lang="en-US" sz="2400" i="1" smtClean="0">
                            <a:latin typeface="Cambria Math" panose="02040503050406030204" pitchFamily="18" charset="0"/>
                          </a:rPr>
                        </m:ctrlPr>
                      </m:sSupPr>
                      <m:e>
                        <m:r>
                          <a:rPr lang="en-US" sz="2400" b="0" i="1" smtClean="0">
                            <a:latin typeface="Cambria Math" panose="02040503050406030204" pitchFamily="18" charset="0"/>
                          </a:rPr>
                          <m:t>2</m:t>
                        </m:r>
                      </m:e>
                      <m:sup>
                        <m:r>
                          <a:rPr lang="en-US" sz="2400" b="0" i="1" smtClean="0">
                            <a:latin typeface="Cambria Math" panose="02040503050406030204" pitchFamily="18" charset="0"/>
                          </a:rPr>
                          <m:t>𝑂</m:t>
                        </m:r>
                        <m:r>
                          <a:rPr lang="en-US" sz="2400" b="0" i="1" smtClean="0">
                            <a:latin typeface="Cambria Math" panose="02040503050406030204" pitchFamily="18" charset="0"/>
                          </a:rPr>
                          <m:t>(</m:t>
                        </m:r>
                        <m:r>
                          <a:rPr lang="en-US" sz="2400" b="0" i="1" smtClean="0">
                            <a:latin typeface="Cambria Math" panose="02040503050406030204" pitchFamily="18" charset="0"/>
                          </a:rPr>
                          <m:t>𝑙𝑜𝑔𝑛</m:t>
                        </m:r>
                        <m:r>
                          <a:rPr lang="en-US" sz="2400" b="0" i="1" smtClean="0">
                            <a:latin typeface="Cambria Math" panose="02040503050406030204" pitchFamily="18" charset="0"/>
                          </a:rPr>
                          <m:t>)</m:t>
                        </m:r>
                      </m:sup>
                    </m:sSup>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𝑛</m:t>
                        </m:r>
                      </m:e>
                      <m:sup>
                        <m:r>
                          <a:rPr lang="en-US" sz="2400" b="0" i="1" smtClean="0">
                            <a:latin typeface="Cambria Math" panose="02040503050406030204" pitchFamily="18" charset="0"/>
                          </a:rPr>
                          <m:t>𝑂</m:t>
                        </m:r>
                        <m:r>
                          <a:rPr lang="en-US" sz="2400" b="0" i="1" smtClean="0">
                            <a:latin typeface="Cambria Math" panose="02040503050406030204" pitchFamily="18" charset="0"/>
                          </a:rPr>
                          <m:t>(</m:t>
                        </m:r>
                        <m:r>
                          <a:rPr lang="en-US" sz="2400" b="0" i="1" smtClean="0">
                            <a:latin typeface="Cambria Math" panose="02040503050406030204" pitchFamily="18" charset="0"/>
                          </a:rPr>
                          <m:t>1</m:t>
                        </m:r>
                        <m:r>
                          <a:rPr lang="en-US" sz="2400" b="0" i="1" smtClean="0">
                            <a:latin typeface="Cambria Math" panose="02040503050406030204" pitchFamily="18" charset="0"/>
                          </a:rPr>
                          <m:t>)</m:t>
                        </m:r>
                      </m:sup>
                    </m:sSup>
                  </m:oMath>
                </a14:m>
                <a:r>
                  <a:rPr lang="en-US" dirty="0" smtClean="0"/>
                  <a:t> </a:t>
                </a:r>
                <a:r>
                  <a:rPr lang="en-US" sz="2400" dirty="0" smtClean="0"/>
                  <a:t>i.e. polynomial in n, hence, can be computed in NC).</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589212" y="2133600"/>
                <a:ext cx="8915400" cy="4572000"/>
              </a:xfrm>
              <a:blipFill rotWithShape="0">
                <a:blip r:embed="rId2"/>
                <a:stretch>
                  <a:fillRect l="-1026" t="-1067" r="-1642"/>
                </a:stretch>
              </a:blipFill>
            </p:spPr>
            <p:txBody>
              <a:bodyPr/>
              <a:lstStyle/>
              <a:p>
                <a:r>
                  <a:rPr lang="he-IL">
                    <a:noFill/>
                  </a:rPr>
                  <a:t> </a:t>
                </a:r>
              </a:p>
            </p:txBody>
          </p:sp>
        </mc:Fallback>
      </mc:AlternateContent>
    </p:spTree>
    <p:extLst>
      <p:ext uri="{BB962C8B-B14F-4D97-AF65-F5344CB8AC3E}">
        <p14:creationId xmlns:p14="http://schemas.microsoft.com/office/powerpoint/2010/main" val="40744083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a:xfrm>
                <a:off x="2592925" y="624110"/>
                <a:ext cx="8911687" cy="1509490"/>
              </a:xfrm>
            </p:spPr>
            <p:txBody>
              <a:bodyPr>
                <a:normAutofit/>
              </a:bodyPr>
              <a:lstStyle/>
              <a:p>
                <a:r>
                  <a:rPr lang="en-US" dirty="0" smtClean="0"/>
                  <a:t>Theorem</a:t>
                </a:r>
                <a:r>
                  <a:rPr lang="en-US" dirty="0"/>
                  <a:t> </a:t>
                </a:r>
                <a:r>
                  <a:rPr lang="en-US" dirty="0" smtClean="0"/>
                  <a:t>4.1 – Decision PM in </a:t>
                </a:r>
                <a14:m>
                  <m:oMath xmlns:m="http://schemas.openxmlformats.org/officeDocument/2006/math">
                    <m:r>
                      <a:rPr lang="en-US" b="0" i="1">
                        <a:latin typeface="Cambria Math" panose="02040503050406030204" pitchFamily="18" charset="0"/>
                      </a:rPr>
                      <m:t>𝑅𝑁</m:t>
                    </m:r>
                    <m:sSup>
                      <m:sSupPr>
                        <m:ctrlPr>
                          <a:rPr lang="en-US" i="1">
                            <a:latin typeface="Cambria Math" panose="02040503050406030204" pitchFamily="18" charset="0"/>
                          </a:rPr>
                        </m:ctrlPr>
                      </m:sSupPr>
                      <m:e>
                        <m:r>
                          <a:rPr lang="en-US" b="0" i="1">
                            <a:latin typeface="Cambria Math" panose="02040503050406030204" pitchFamily="18" charset="0"/>
                          </a:rPr>
                          <m:t>𝐶</m:t>
                        </m:r>
                      </m:e>
                      <m:sup>
                        <m:r>
                          <a:rPr lang="en-US" b="0" i="1">
                            <a:latin typeface="Cambria Math" panose="02040503050406030204" pitchFamily="18" charset="0"/>
                          </a:rPr>
                          <m:t>2</m:t>
                        </m:r>
                      </m:sup>
                    </m:sSup>
                  </m:oMath>
                </a14:m>
                <a:r>
                  <a:rPr lang="en-US" dirty="0" smtClean="0"/>
                  <a:t/>
                </a:r>
                <a:br>
                  <a:rPr lang="en-US" dirty="0" smtClean="0"/>
                </a:br>
                <a:endParaRPr lang="he-IL"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xfrm>
                <a:off x="2592925" y="624110"/>
                <a:ext cx="8911687" cy="1509490"/>
              </a:xfrm>
              <a:blipFill rotWithShape="0">
                <a:blip r:embed="rId2"/>
                <a:stretch>
                  <a:fillRect l="-3488" t="-6048"/>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589212" y="1816100"/>
                <a:ext cx="8915400" cy="4419600"/>
              </a:xfrm>
            </p:spPr>
            <p:txBody>
              <a:bodyPr>
                <a:normAutofit fontScale="47500" lnSpcReduction="20000"/>
              </a:bodyPr>
              <a:lstStyle/>
              <a:p>
                <a:pPr marL="0" indent="0" algn="l">
                  <a:buNone/>
                </a:pPr>
                <a:r>
                  <a:rPr lang="en-US" sz="5900" b="1" i="1" dirty="0" smtClean="0"/>
                  <a:t>PM is in </a:t>
                </a:r>
                <a14:m>
                  <m:oMath xmlns:m="http://schemas.openxmlformats.org/officeDocument/2006/math">
                    <m:r>
                      <a:rPr lang="en-US" sz="5900" b="1" i="1">
                        <a:latin typeface="Cambria Math" panose="02040503050406030204" pitchFamily="18" charset="0"/>
                      </a:rPr>
                      <m:t>𝑹𝑵</m:t>
                    </m:r>
                    <m:sSup>
                      <m:sSupPr>
                        <m:ctrlPr>
                          <a:rPr lang="en-US" sz="5900" b="1" i="1">
                            <a:latin typeface="Cambria Math" panose="02040503050406030204" pitchFamily="18" charset="0"/>
                          </a:rPr>
                        </m:ctrlPr>
                      </m:sSupPr>
                      <m:e>
                        <m:r>
                          <a:rPr lang="en-US" sz="5900" b="1" i="1">
                            <a:latin typeface="Cambria Math" panose="02040503050406030204" pitchFamily="18" charset="0"/>
                          </a:rPr>
                          <m:t>𝑪</m:t>
                        </m:r>
                      </m:e>
                      <m:sup>
                        <m:r>
                          <a:rPr lang="en-US" sz="5900" b="1" i="1">
                            <a:latin typeface="Cambria Math" panose="02040503050406030204" pitchFamily="18" charset="0"/>
                          </a:rPr>
                          <m:t>𝟐</m:t>
                        </m:r>
                      </m:sup>
                    </m:sSup>
                  </m:oMath>
                </a14:m>
                <a:r>
                  <a:rPr lang="en-US" sz="5900" b="1" i="1" dirty="0" smtClean="0"/>
                  <a:t> using </a:t>
                </a:r>
                <a14:m>
                  <m:oMath xmlns:m="http://schemas.openxmlformats.org/officeDocument/2006/math">
                    <m:r>
                      <a:rPr lang="en-US" sz="5900" b="1" i="1">
                        <a:latin typeface="Cambria Math" panose="02040503050406030204" pitchFamily="18" charset="0"/>
                      </a:rPr>
                      <m:t>𝑶</m:t>
                    </m:r>
                    <m:r>
                      <a:rPr lang="en-US" sz="5900" b="1" i="1">
                        <a:latin typeface="Cambria Math" panose="02040503050406030204" pitchFamily="18" charset="0"/>
                      </a:rPr>
                      <m:t>(</m:t>
                    </m:r>
                    <m:func>
                      <m:funcPr>
                        <m:ctrlPr>
                          <a:rPr lang="en-US" sz="5900" b="1" i="1">
                            <a:latin typeface="Cambria Math" panose="02040503050406030204" pitchFamily="18" charset="0"/>
                          </a:rPr>
                        </m:ctrlPr>
                      </m:funcPr>
                      <m:fName>
                        <m:sSup>
                          <m:sSupPr>
                            <m:ctrlPr>
                              <a:rPr lang="en-US" sz="5900" b="1" i="1">
                                <a:latin typeface="Cambria Math" panose="02040503050406030204" pitchFamily="18" charset="0"/>
                              </a:rPr>
                            </m:ctrlPr>
                          </m:sSupPr>
                          <m:e>
                            <m:r>
                              <a:rPr lang="en-US" sz="5900" b="1" i="1">
                                <a:latin typeface="Cambria Math" panose="02040503050406030204" pitchFamily="18" charset="0"/>
                              </a:rPr>
                              <m:t>𝒍𝒐𝒈</m:t>
                            </m:r>
                          </m:e>
                          <m:sup>
                            <m:r>
                              <a:rPr lang="en-US" sz="5900" b="1" i="1">
                                <a:latin typeface="Cambria Math" panose="02040503050406030204" pitchFamily="18" charset="0"/>
                              </a:rPr>
                              <m:t>𝟐</m:t>
                            </m:r>
                          </m:sup>
                        </m:sSup>
                      </m:fName>
                      <m:e>
                        <m:r>
                          <a:rPr lang="en-US" sz="5900" b="1" i="1">
                            <a:latin typeface="Cambria Math" panose="02040503050406030204" pitchFamily="18" charset="0"/>
                          </a:rPr>
                          <m:t>(</m:t>
                        </m:r>
                        <m:r>
                          <a:rPr lang="en-US" sz="5900" b="1" i="1">
                            <a:latin typeface="Cambria Math" panose="02040503050406030204" pitchFamily="18" charset="0"/>
                          </a:rPr>
                          <m:t>𝒏</m:t>
                        </m:r>
                        <m:r>
                          <a:rPr lang="en-US" sz="5900" b="1" i="1">
                            <a:latin typeface="Cambria Math" panose="02040503050406030204" pitchFamily="18" charset="0"/>
                          </a:rPr>
                          <m:t>))</m:t>
                        </m:r>
                      </m:e>
                    </m:func>
                  </m:oMath>
                </a14:m>
                <a:r>
                  <a:rPr lang="en-US" sz="5900" b="1" i="1" dirty="0"/>
                  <a:t> random </a:t>
                </a:r>
                <a:r>
                  <a:rPr lang="en-US" sz="5900" b="1" i="1" dirty="0" smtClean="0"/>
                  <a:t>bits.</a:t>
                </a:r>
              </a:p>
              <a:p>
                <a:pPr marL="0" indent="0" algn="l">
                  <a:buNone/>
                </a:pPr>
                <a:r>
                  <a:rPr lang="en-US" sz="5100" dirty="0" smtClean="0"/>
                  <a:t>To prove this, we would consider the deterministic algorithm we saw last week. Notice that there were two reasons that we needed quasi-polynomial large circuits:</a:t>
                </a:r>
              </a:p>
              <a:p>
                <a:pPr marL="0" indent="0" algn="l">
                  <a:buNone/>
                </a:pPr>
                <a:endParaRPr lang="he-IL" sz="5100" dirty="0" smtClean="0"/>
              </a:p>
              <a:p>
                <a:pPr marL="0" indent="0" algn="l">
                  <a:buNone/>
                </a:pPr>
                <a:endParaRPr lang="he-IL" sz="5100" dirty="0"/>
              </a:p>
              <a:p>
                <a:pPr marL="0" indent="0" algn="l">
                  <a:buNone/>
                </a:pPr>
                <a:endParaRPr lang="en-US" sz="5100" dirty="0" smtClean="0"/>
              </a:p>
              <a:p>
                <a:pPr marL="0" indent="0" algn="l">
                  <a:buNone/>
                </a:pPr>
                <a:endParaRPr lang="en-US" sz="5100" dirty="0" smtClean="0"/>
              </a:p>
              <a:p>
                <a:pPr marL="0" indent="0" algn="l">
                  <a:buNone/>
                </a:pPr>
                <a:endParaRPr lang="en-US" sz="5100" dirty="0"/>
              </a:p>
              <a:p>
                <a:pPr marL="0" indent="0" algn="l">
                  <a:buNone/>
                </a:pPr>
                <a:r>
                  <a:rPr lang="en-US" sz="1100" dirty="0">
                    <a:solidFill>
                      <a:srgbClr val="C9ECF9"/>
                    </a:solidFill>
                  </a:rPr>
                  <a:t>z</a:t>
                </a:r>
                <a:endParaRPr lang="en-US" sz="1100" dirty="0" smtClean="0">
                  <a:solidFill>
                    <a:srgbClr val="C9ECF9"/>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589212" y="1816100"/>
                <a:ext cx="8915400" cy="4419600"/>
              </a:xfrm>
              <a:blipFill rotWithShape="0">
                <a:blip r:embed="rId3"/>
                <a:stretch>
                  <a:fillRect l="-2052" t="-3310"/>
                </a:stretch>
              </a:blipFill>
            </p:spPr>
            <p:txBody>
              <a:bodyPr/>
              <a:lstStyle/>
              <a:p>
                <a:r>
                  <a:rPr lang="he-IL">
                    <a:noFill/>
                  </a:rPr>
                  <a:t> </a:t>
                </a:r>
              </a:p>
            </p:txBody>
          </p:sp>
        </mc:Fallback>
      </mc:AlternateContent>
    </p:spTree>
    <p:extLst>
      <p:ext uri="{BB962C8B-B14F-4D97-AF65-F5344CB8AC3E}">
        <p14:creationId xmlns:p14="http://schemas.microsoft.com/office/powerpoint/2010/main" val="20470748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a:xfrm>
                <a:off x="2592925" y="624110"/>
                <a:ext cx="8911687" cy="1509490"/>
              </a:xfrm>
            </p:spPr>
            <p:txBody>
              <a:bodyPr>
                <a:normAutofit/>
              </a:bodyPr>
              <a:lstStyle/>
              <a:p>
                <a:r>
                  <a:rPr lang="en-US" dirty="0" smtClean="0"/>
                  <a:t>Theorem</a:t>
                </a:r>
                <a:r>
                  <a:rPr lang="en-US" dirty="0"/>
                  <a:t> </a:t>
                </a:r>
                <a:r>
                  <a:rPr lang="en-US" dirty="0" smtClean="0"/>
                  <a:t>4.1 – Decision PM in </a:t>
                </a:r>
                <a14:m>
                  <m:oMath xmlns:m="http://schemas.openxmlformats.org/officeDocument/2006/math">
                    <m:r>
                      <a:rPr lang="en-US" b="0" i="1">
                        <a:latin typeface="Cambria Math" panose="02040503050406030204" pitchFamily="18" charset="0"/>
                      </a:rPr>
                      <m:t>𝑅𝑁</m:t>
                    </m:r>
                    <m:sSup>
                      <m:sSupPr>
                        <m:ctrlPr>
                          <a:rPr lang="en-US" i="1">
                            <a:latin typeface="Cambria Math" panose="02040503050406030204" pitchFamily="18" charset="0"/>
                          </a:rPr>
                        </m:ctrlPr>
                      </m:sSupPr>
                      <m:e>
                        <m:r>
                          <a:rPr lang="en-US" b="0" i="1">
                            <a:latin typeface="Cambria Math" panose="02040503050406030204" pitchFamily="18" charset="0"/>
                          </a:rPr>
                          <m:t>𝐶</m:t>
                        </m:r>
                      </m:e>
                      <m:sup>
                        <m:r>
                          <a:rPr lang="en-US" b="0" i="1">
                            <a:latin typeface="Cambria Math" panose="02040503050406030204" pitchFamily="18" charset="0"/>
                          </a:rPr>
                          <m:t>2</m:t>
                        </m:r>
                      </m:sup>
                    </m:sSup>
                  </m:oMath>
                </a14:m>
                <a:r>
                  <a:rPr lang="en-US" dirty="0" smtClean="0"/>
                  <a:t/>
                </a:r>
                <a:br>
                  <a:rPr lang="en-US" dirty="0" smtClean="0"/>
                </a:br>
                <a:endParaRPr lang="he-IL"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xfrm>
                <a:off x="2592925" y="624110"/>
                <a:ext cx="8911687" cy="1509490"/>
              </a:xfrm>
              <a:blipFill rotWithShape="0">
                <a:blip r:embed="rId2"/>
                <a:stretch>
                  <a:fillRect l="-3488" t="-6048"/>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589212" y="1816100"/>
                <a:ext cx="8915400" cy="4419600"/>
              </a:xfrm>
            </p:spPr>
            <p:txBody>
              <a:bodyPr>
                <a:normAutofit fontScale="47500" lnSpcReduction="20000"/>
              </a:bodyPr>
              <a:lstStyle/>
              <a:p>
                <a:pPr marL="0" indent="0" algn="l">
                  <a:buNone/>
                </a:pPr>
                <a:r>
                  <a:rPr lang="en-US" sz="5900" b="1" i="1" dirty="0" smtClean="0"/>
                  <a:t>PM is in </a:t>
                </a:r>
                <a14:m>
                  <m:oMath xmlns:m="http://schemas.openxmlformats.org/officeDocument/2006/math">
                    <m:r>
                      <a:rPr lang="en-US" sz="5900" b="1" i="1">
                        <a:latin typeface="Cambria Math" panose="02040503050406030204" pitchFamily="18" charset="0"/>
                      </a:rPr>
                      <m:t>𝑹𝑵</m:t>
                    </m:r>
                    <m:sSup>
                      <m:sSupPr>
                        <m:ctrlPr>
                          <a:rPr lang="en-US" sz="5900" b="1" i="1">
                            <a:latin typeface="Cambria Math" panose="02040503050406030204" pitchFamily="18" charset="0"/>
                          </a:rPr>
                        </m:ctrlPr>
                      </m:sSupPr>
                      <m:e>
                        <m:r>
                          <a:rPr lang="en-US" sz="5900" b="1" i="1">
                            <a:latin typeface="Cambria Math" panose="02040503050406030204" pitchFamily="18" charset="0"/>
                          </a:rPr>
                          <m:t>𝑪</m:t>
                        </m:r>
                      </m:e>
                      <m:sup>
                        <m:r>
                          <a:rPr lang="en-US" sz="5900" b="1" i="1">
                            <a:latin typeface="Cambria Math" panose="02040503050406030204" pitchFamily="18" charset="0"/>
                          </a:rPr>
                          <m:t>𝟐</m:t>
                        </m:r>
                      </m:sup>
                    </m:sSup>
                  </m:oMath>
                </a14:m>
                <a:r>
                  <a:rPr lang="en-US" sz="5900" b="1" i="1" dirty="0" smtClean="0"/>
                  <a:t> using </a:t>
                </a:r>
                <a14:m>
                  <m:oMath xmlns:m="http://schemas.openxmlformats.org/officeDocument/2006/math">
                    <m:r>
                      <a:rPr lang="en-US" sz="5900" b="1" i="1">
                        <a:latin typeface="Cambria Math" panose="02040503050406030204" pitchFamily="18" charset="0"/>
                      </a:rPr>
                      <m:t>𝑶</m:t>
                    </m:r>
                    <m:r>
                      <a:rPr lang="en-US" sz="5900" b="1" i="1">
                        <a:latin typeface="Cambria Math" panose="02040503050406030204" pitchFamily="18" charset="0"/>
                      </a:rPr>
                      <m:t>(</m:t>
                    </m:r>
                    <m:func>
                      <m:funcPr>
                        <m:ctrlPr>
                          <a:rPr lang="en-US" sz="5900" b="1" i="1">
                            <a:latin typeface="Cambria Math" panose="02040503050406030204" pitchFamily="18" charset="0"/>
                          </a:rPr>
                        </m:ctrlPr>
                      </m:funcPr>
                      <m:fName>
                        <m:sSup>
                          <m:sSupPr>
                            <m:ctrlPr>
                              <a:rPr lang="en-US" sz="5900" b="1" i="1">
                                <a:latin typeface="Cambria Math" panose="02040503050406030204" pitchFamily="18" charset="0"/>
                              </a:rPr>
                            </m:ctrlPr>
                          </m:sSupPr>
                          <m:e>
                            <m:r>
                              <a:rPr lang="en-US" sz="5900" b="1" i="1">
                                <a:latin typeface="Cambria Math" panose="02040503050406030204" pitchFamily="18" charset="0"/>
                              </a:rPr>
                              <m:t>𝒍𝒐𝒈</m:t>
                            </m:r>
                          </m:e>
                          <m:sup>
                            <m:r>
                              <a:rPr lang="en-US" sz="5900" b="1" i="1">
                                <a:latin typeface="Cambria Math" panose="02040503050406030204" pitchFamily="18" charset="0"/>
                              </a:rPr>
                              <m:t>𝟐</m:t>
                            </m:r>
                          </m:sup>
                        </m:sSup>
                      </m:fName>
                      <m:e>
                        <m:r>
                          <a:rPr lang="en-US" sz="5900" b="1" i="1">
                            <a:latin typeface="Cambria Math" panose="02040503050406030204" pitchFamily="18" charset="0"/>
                          </a:rPr>
                          <m:t>(</m:t>
                        </m:r>
                        <m:r>
                          <a:rPr lang="en-US" sz="5900" b="1" i="1">
                            <a:latin typeface="Cambria Math" panose="02040503050406030204" pitchFamily="18" charset="0"/>
                          </a:rPr>
                          <m:t>𝒏</m:t>
                        </m:r>
                        <m:r>
                          <a:rPr lang="en-US" sz="5900" b="1" i="1">
                            <a:latin typeface="Cambria Math" panose="02040503050406030204" pitchFamily="18" charset="0"/>
                          </a:rPr>
                          <m:t>))</m:t>
                        </m:r>
                      </m:e>
                    </m:func>
                  </m:oMath>
                </a14:m>
                <a:r>
                  <a:rPr lang="en-US" sz="5900" b="1" i="1" dirty="0"/>
                  <a:t> random </a:t>
                </a:r>
                <a:r>
                  <a:rPr lang="en-US" sz="5900" b="1" i="1" dirty="0" smtClean="0"/>
                  <a:t>bits.</a:t>
                </a:r>
              </a:p>
              <a:p>
                <a:pPr marL="0" indent="0" algn="l">
                  <a:buNone/>
                </a:pPr>
                <a:r>
                  <a:rPr lang="en-US" sz="5100" dirty="0" smtClean="0"/>
                  <a:t>To prove this, we would consider the deterministic algorithm </a:t>
                </a:r>
                <a:r>
                  <a:rPr lang="en-US" sz="5100" dirty="0"/>
                  <a:t>we saw last week. </a:t>
                </a:r>
                <a:r>
                  <a:rPr lang="en-US" sz="5100" dirty="0" smtClean="0"/>
                  <a:t>Notice that there were two reasons that we needed quasi-polynomial large circuits:</a:t>
                </a:r>
              </a:p>
              <a:p>
                <a:pPr marL="0" indent="0" algn="l">
                  <a:buNone/>
                </a:pPr>
                <a:r>
                  <a:rPr lang="en-US" sz="5100" dirty="0" smtClean="0"/>
                  <a:t>-We had to try quasi-polynomial many different weight functions.</a:t>
                </a:r>
                <a:endParaRPr lang="en-US" sz="5100" dirty="0"/>
              </a:p>
              <a:p>
                <a:pPr marL="0" indent="0" algn="l">
                  <a:buNone/>
                </a:pPr>
                <a:endParaRPr lang="en-US" sz="5100" dirty="0" smtClean="0"/>
              </a:p>
              <a:p>
                <a:pPr marL="0" indent="0" algn="l">
                  <a:buNone/>
                </a:pPr>
                <a:endParaRPr lang="en-US" sz="5100" dirty="0" smtClean="0"/>
              </a:p>
              <a:p>
                <a:pPr marL="0" indent="0" algn="l">
                  <a:buNone/>
                </a:pPr>
                <a:endParaRPr lang="en-US" sz="5100" dirty="0"/>
              </a:p>
              <a:p>
                <a:pPr marL="0" indent="0" algn="l">
                  <a:buNone/>
                </a:pPr>
                <a:r>
                  <a:rPr lang="en-US" sz="1500" dirty="0">
                    <a:solidFill>
                      <a:srgbClr val="C9ECF9"/>
                    </a:solidFill>
                  </a:rPr>
                  <a:t>z</a:t>
                </a:r>
                <a:endParaRPr lang="en-US" sz="1500" dirty="0" smtClean="0">
                  <a:solidFill>
                    <a:srgbClr val="C9ECF9"/>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589212" y="1816100"/>
                <a:ext cx="8915400" cy="4419600"/>
              </a:xfrm>
              <a:blipFill rotWithShape="0">
                <a:blip r:embed="rId3"/>
                <a:stretch>
                  <a:fillRect l="-1368" t="-3310"/>
                </a:stretch>
              </a:blipFill>
            </p:spPr>
            <p:txBody>
              <a:bodyPr/>
              <a:lstStyle/>
              <a:p>
                <a:r>
                  <a:rPr lang="he-IL">
                    <a:noFill/>
                  </a:rPr>
                  <a:t> </a:t>
                </a:r>
              </a:p>
            </p:txBody>
          </p:sp>
        </mc:Fallback>
      </mc:AlternateContent>
    </p:spTree>
    <p:extLst>
      <p:ext uri="{BB962C8B-B14F-4D97-AF65-F5344CB8AC3E}">
        <p14:creationId xmlns:p14="http://schemas.microsoft.com/office/powerpoint/2010/main" val="709843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a:xfrm>
                <a:off x="2592925" y="624110"/>
                <a:ext cx="8911687" cy="1509490"/>
              </a:xfrm>
            </p:spPr>
            <p:txBody>
              <a:bodyPr>
                <a:normAutofit/>
              </a:bodyPr>
              <a:lstStyle/>
              <a:p>
                <a:r>
                  <a:rPr lang="en-US" dirty="0" smtClean="0"/>
                  <a:t>Theorem</a:t>
                </a:r>
                <a:r>
                  <a:rPr lang="en-US" dirty="0"/>
                  <a:t> </a:t>
                </a:r>
                <a:r>
                  <a:rPr lang="en-US" dirty="0" smtClean="0"/>
                  <a:t>4.1 – Decision PM in </a:t>
                </a:r>
                <a14:m>
                  <m:oMath xmlns:m="http://schemas.openxmlformats.org/officeDocument/2006/math">
                    <m:r>
                      <a:rPr lang="en-US" b="0" i="1">
                        <a:latin typeface="Cambria Math" panose="02040503050406030204" pitchFamily="18" charset="0"/>
                      </a:rPr>
                      <m:t>𝑅𝑁</m:t>
                    </m:r>
                    <m:sSup>
                      <m:sSupPr>
                        <m:ctrlPr>
                          <a:rPr lang="en-US" i="1">
                            <a:latin typeface="Cambria Math" panose="02040503050406030204" pitchFamily="18" charset="0"/>
                          </a:rPr>
                        </m:ctrlPr>
                      </m:sSupPr>
                      <m:e>
                        <m:r>
                          <a:rPr lang="en-US" b="0" i="1">
                            <a:latin typeface="Cambria Math" panose="02040503050406030204" pitchFamily="18" charset="0"/>
                          </a:rPr>
                          <m:t>𝐶</m:t>
                        </m:r>
                      </m:e>
                      <m:sup>
                        <m:r>
                          <a:rPr lang="en-US" b="0" i="1">
                            <a:latin typeface="Cambria Math" panose="02040503050406030204" pitchFamily="18" charset="0"/>
                          </a:rPr>
                          <m:t>2</m:t>
                        </m:r>
                      </m:sup>
                    </m:sSup>
                  </m:oMath>
                </a14:m>
                <a:r>
                  <a:rPr lang="en-US" dirty="0" smtClean="0"/>
                  <a:t/>
                </a:r>
                <a:br>
                  <a:rPr lang="en-US" dirty="0" smtClean="0"/>
                </a:br>
                <a:endParaRPr lang="he-IL"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xfrm>
                <a:off x="2592925" y="624110"/>
                <a:ext cx="8911687" cy="1509490"/>
              </a:xfrm>
              <a:blipFill rotWithShape="0">
                <a:blip r:embed="rId2"/>
                <a:stretch>
                  <a:fillRect l="-3488" t="-6048"/>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589212" y="1816100"/>
                <a:ext cx="8915400" cy="4419600"/>
              </a:xfrm>
            </p:spPr>
            <p:txBody>
              <a:bodyPr>
                <a:normAutofit fontScale="47500" lnSpcReduction="20000"/>
              </a:bodyPr>
              <a:lstStyle/>
              <a:p>
                <a:pPr marL="0" indent="0" algn="l">
                  <a:buNone/>
                </a:pPr>
                <a:r>
                  <a:rPr lang="en-US" sz="5900" b="1" i="1" dirty="0" smtClean="0"/>
                  <a:t>PM is in </a:t>
                </a:r>
                <a14:m>
                  <m:oMath xmlns:m="http://schemas.openxmlformats.org/officeDocument/2006/math">
                    <m:r>
                      <a:rPr lang="en-US" sz="5900" b="1" i="1">
                        <a:latin typeface="Cambria Math" panose="02040503050406030204" pitchFamily="18" charset="0"/>
                      </a:rPr>
                      <m:t>𝑹𝑵</m:t>
                    </m:r>
                    <m:sSup>
                      <m:sSupPr>
                        <m:ctrlPr>
                          <a:rPr lang="en-US" sz="5900" b="1" i="1">
                            <a:latin typeface="Cambria Math" panose="02040503050406030204" pitchFamily="18" charset="0"/>
                          </a:rPr>
                        </m:ctrlPr>
                      </m:sSupPr>
                      <m:e>
                        <m:r>
                          <a:rPr lang="en-US" sz="5900" b="1" i="1">
                            <a:latin typeface="Cambria Math" panose="02040503050406030204" pitchFamily="18" charset="0"/>
                          </a:rPr>
                          <m:t>𝑪</m:t>
                        </m:r>
                      </m:e>
                      <m:sup>
                        <m:r>
                          <a:rPr lang="en-US" sz="5900" b="1" i="1">
                            <a:latin typeface="Cambria Math" panose="02040503050406030204" pitchFamily="18" charset="0"/>
                          </a:rPr>
                          <m:t>𝟐</m:t>
                        </m:r>
                      </m:sup>
                    </m:sSup>
                  </m:oMath>
                </a14:m>
                <a:r>
                  <a:rPr lang="en-US" sz="5900" b="1" i="1" dirty="0" smtClean="0"/>
                  <a:t> using </a:t>
                </a:r>
                <a14:m>
                  <m:oMath xmlns:m="http://schemas.openxmlformats.org/officeDocument/2006/math">
                    <m:r>
                      <a:rPr lang="en-US" sz="5900" b="1" i="1">
                        <a:latin typeface="Cambria Math" panose="02040503050406030204" pitchFamily="18" charset="0"/>
                      </a:rPr>
                      <m:t>𝑶</m:t>
                    </m:r>
                    <m:r>
                      <a:rPr lang="en-US" sz="5900" b="1" i="1">
                        <a:latin typeface="Cambria Math" panose="02040503050406030204" pitchFamily="18" charset="0"/>
                      </a:rPr>
                      <m:t>(</m:t>
                    </m:r>
                    <m:func>
                      <m:funcPr>
                        <m:ctrlPr>
                          <a:rPr lang="en-US" sz="5900" b="1" i="1">
                            <a:latin typeface="Cambria Math" panose="02040503050406030204" pitchFamily="18" charset="0"/>
                          </a:rPr>
                        </m:ctrlPr>
                      </m:funcPr>
                      <m:fName>
                        <m:sSup>
                          <m:sSupPr>
                            <m:ctrlPr>
                              <a:rPr lang="en-US" sz="5900" b="1" i="1">
                                <a:latin typeface="Cambria Math" panose="02040503050406030204" pitchFamily="18" charset="0"/>
                              </a:rPr>
                            </m:ctrlPr>
                          </m:sSupPr>
                          <m:e>
                            <m:r>
                              <a:rPr lang="en-US" sz="5900" b="1" i="1">
                                <a:latin typeface="Cambria Math" panose="02040503050406030204" pitchFamily="18" charset="0"/>
                              </a:rPr>
                              <m:t>𝒍𝒐𝒈</m:t>
                            </m:r>
                          </m:e>
                          <m:sup>
                            <m:r>
                              <a:rPr lang="en-US" sz="5900" b="1" i="1">
                                <a:latin typeface="Cambria Math" panose="02040503050406030204" pitchFamily="18" charset="0"/>
                              </a:rPr>
                              <m:t>𝟐</m:t>
                            </m:r>
                          </m:sup>
                        </m:sSup>
                      </m:fName>
                      <m:e>
                        <m:r>
                          <a:rPr lang="en-US" sz="5900" b="1" i="1">
                            <a:latin typeface="Cambria Math" panose="02040503050406030204" pitchFamily="18" charset="0"/>
                          </a:rPr>
                          <m:t>(</m:t>
                        </m:r>
                        <m:r>
                          <a:rPr lang="en-US" sz="5900" b="1" i="1">
                            <a:latin typeface="Cambria Math" panose="02040503050406030204" pitchFamily="18" charset="0"/>
                          </a:rPr>
                          <m:t>𝒏</m:t>
                        </m:r>
                        <m:r>
                          <a:rPr lang="en-US" sz="5900" b="1" i="1">
                            <a:latin typeface="Cambria Math" panose="02040503050406030204" pitchFamily="18" charset="0"/>
                          </a:rPr>
                          <m:t>))</m:t>
                        </m:r>
                      </m:e>
                    </m:func>
                  </m:oMath>
                </a14:m>
                <a:r>
                  <a:rPr lang="en-US" sz="5900" b="1" i="1" dirty="0"/>
                  <a:t> random </a:t>
                </a:r>
                <a:r>
                  <a:rPr lang="en-US" sz="5900" b="1" i="1" dirty="0" smtClean="0"/>
                  <a:t>bits.</a:t>
                </a:r>
              </a:p>
              <a:p>
                <a:pPr marL="0" indent="0" algn="l">
                  <a:buNone/>
                </a:pPr>
                <a:r>
                  <a:rPr lang="en-US" sz="5100" dirty="0" smtClean="0"/>
                  <a:t>To prove this, we would consider the deterministic algorithm </a:t>
                </a:r>
                <a:r>
                  <a:rPr lang="en-US" sz="5100" dirty="0"/>
                  <a:t>we saw last week. </a:t>
                </a:r>
                <a:r>
                  <a:rPr lang="en-US" sz="5100" dirty="0" smtClean="0"/>
                  <a:t>Notice that there were two reasons that we needed quasi-polynomial large circuits:</a:t>
                </a:r>
              </a:p>
              <a:p>
                <a:pPr marL="0" indent="0" algn="l">
                  <a:buNone/>
                </a:pPr>
                <a:r>
                  <a:rPr lang="en-US" sz="5100" dirty="0" smtClean="0"/>
                  <a:t>-We had to try quasi-polynomial many different weight functions.</a:t>
                </a:r>
              </a:p>
              <a:p>
                <a:pPr marL="0" indent="0" algn="l">
                  <a:buNone/>
                </a:pPr>
                <a:r>
                  <a:rPr lang="en-US" sz="5100" dirty="0" smtClean="0"/>
                  <a:t>-Each (final) weight function has quasi-polynomial large weight.</a:t>
                </a:r>
              </a:p>
              <a:p>
                <a:pPr marL="0" indent="0" algn="l">
                  <a:buNone/>
                </a:pPr>
                <a:endParaRPr lang="en-US" sz="5100" dirty="0"/>
              </a:p>
              <a:p>
                <a:pPr marL="0" indent="0" algn="l">
                  <a:buNone/>
                </a:pPr>
                <a:endParaRPr lang="en-US" sz="5100" dirty="0" smtClean="0"/>
              </a:p>
              <a:p>
                <a:pPr marL="0" indent="0" algn="l">
                  <a:buNone/>
                </a:pPr>
                <a:endParaRPr lang="en-US" sz="5100" dirty="0"/>
              </a:p>
              <a:p>
                <a:pPr marL="0" indent="0" algn="l">
                  <a:buNone/>
                </a:pPr>
                <a:r>
                  <a:rPr lang="en-US" sz="800" dirty="0">
                    <a:solidFill>
                      <a:srgbClr val="C9ECF9"/>
                    </a:solidFill>
                  </a:rPr>
                  <a:t>z</a:t>
                </a:r>
                <a:endParaRPr lang="en-US" sz="800" dirty="0" smtClean="0">
                  <a:solidFill>
                    <a:srgbClr val="C9ECF9"/>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589212" y="1816100"/>
                <a:ext cx="8915400" cy="4419600"/>
              </a:xfrm>
              <a:blipFill rotWithShape="0">
                <a:blip r:embed="rId3"/>
                <a:stretch>
                  <a:fillRect l="-1368" t="-3310"/>
                </a:stretch>
              </a:blipFill>
            </p:spPr>
            <p:txBody>
              <a:bodyPr/>
              <a:lstStyle/>
              <a:p>
                <a:r>
                  <a:rPr lang="he-IL">
                    <a:noFill/>
                  </a:rPr>
                  <a:t> </a:t>
                </a:r>
              </a:p>
            </p:txBody>
          </p:sp>
        </mc:Fallback>
      </mc:AlternateContent>
    </p:spTree>
    <p:extLst>
      <p:ext uri="{BB962C8B-B14F-4D97-AF65-F5344CB8AC3E}">
        <p14:creationId xmlns:p14="http://schemas.microsoft.com/office/powerpoint/2010/main" val="23913144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a:xfrm>
                <a:off x="2592925" y="624110"/>
                <a:ext cx="8911687" cy="1509490"/>
              </a:xfrm>
            </p:spPr>
            <p:txBody>
              <a:bodyPr>
                <a:normAutofit/>
              </a:bodyPr>
              <a:lstStyle/>
              <a:p>
                <a:r>
                  <a:rPr lang="en-US" dirty="0" smtClean="0"/>
                  <a:t>Theorem</a:t>
                </a:r>
                <a:r>
                  <a:rPr lang="en-US" dirty="0"/>
                  <a:t> </a:t>
                </a:r>
                <a:r>
                  <a:rPr lang="en-US" dirty="0" smtClean="0"/>
                  <a:t>4.1 – Decision PM in </a:t>
                </a:r>
                <a14:m>
                  <m:oMath xmlns:m="http://schemas.openxmlformats.org/officeDocument/2006/math">
                    <m:r>
                      <a:rPr lang="en-US" b="0" i="1">
                        <a:latin typeface="Cambria Math" panose="02040503050406030204" pitchFamily="18" charset="0"/>
                      </a:rPr>
                      <m:t>𝑅𝑁</m:t>
                    </m:r>
                    <m:sSup>
                      <m:sSupPr>
                        <m:ctrlPr>
                          <a:rPr lang="en-US" i="1">
                            <a:latin typeface="Cambria Math" panose="02040503050406030204" pitchFamily="18" charset="0"/>
                          </a:rPr>
                        </m:ctrlPr>
                      </m:sSupPr>
                      <m:e>
                        <m:r>
                          <a:rPr lang="en-US" b="0" i="1">
                            <a:latin typeface="Cambria Math" panose="02040503050406030204" pitchFamily="18" charset="0"/>
                          </a:rPr>
                          <m:t>𝐶</m:t>
                        </m:r>
                      </m:e>
                      <m:sup>
                        <m:r>
                          <a:rPr lang="en-US" b="0" i="1">
                            <a:latin typeface="Cambria Math" panose="02040503050406030204" pitchFamily="18" charset="0"/>
                          </a:rPr>
                          <m:t>2</m:t>
                        </m:r>
                      </m:sup>
                    </m:sSup>
                  </m:oMath>
                </a14:m>
                <a:r>
                  <a:rPr lang="en-US" dirty="0" smtClean="0"/>
                  <a:t/>
                </a:r>
                <a:br>
                  <a:rPr lang="en-US" dirty="0" smtClean="0"/>
                </a:br>
                <a:endParaRPr lang="he-IL"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xfrm>
                <a:off x="2592925" y="624110"/>
                <a:ext cx="8911687" cy="1509490"/>
              </a:xfrm>
              <a:blipFill rotWithShape="0">
                <a:blip r:embed="rId2"/>
                <a:stretch>
                  <a:fillRect l="-3488" t="-6048"/>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589212" y="1816100"/>
                <a:ext cx="8915400" cy="4419600"/>
              </a:xfrm>
            </p:spPr>
            <p:txBody>
              <a:bodyPr>
                <a:normAutofit fontScale="47500" lnSpcReduction="20000"/>
              </a:bodyPr>
              <a:lstStyle/>
              <a:p>
                <a:pPr marL="0" indent="0" algn="l">
                  <a:buNone/>
                </a:pPr>
                <a:r>
                  <a:rPr lang="en-US" sz="5900" b="1" i="1" dirty="0" smtClean="0"/>
                  <a:t>PM is in </a:t>
                </a:r>
                <a14:m>
                  <m:oMath xmlns:m="http://schemas.openxmlformats.org/officeDocument/2006/math">
                    <m:r>
                      <a:rPr lang="en-US" sz="5900" b="1" i="1">
                        <a:latin typeface="Cambria Math" panose="02040503050406030204" pitchFamily="18" charset="0"/>
                      </a:rPr>
                      <m:t>𝑹𝑵</m:t>
                    </m:r>
                    <m:sSup>
                      <m:sSupPr>
                        <m:ctrlPr>
                          <a:rPr lang="en-US" sz="5900" b="1" i="1">
                            <a:latin typeface="Cambria Math" panose="02040503050406030204" pitchFamily="18" charset="0"/>
                          </a:rPr>
                        </m:ctrlPr>
                      </m:sSupPr>
                      <m:e>
                        <m:r>
                          <a:rPr lang="en-US" sz="5900" b="1" i="1">
                            <a:latin typeface="Cambria Math" panose="02040503050406030204" pitchFamily="18" charset="0"/>
                          </a:rPr>
                          <m:t>𝑪</m:t>
                        </m:r>
                      </m:e>
                      <m:sup>
                        <m:r>
                          <a:rPr lang="en-US" sz="5900" b="1" i="1">
                            <a:latin typeface="Cambria Math" panose="02040503050406030204" pitchFamily="18" charset="0"/>
                          </a:rPr>
                          <m:t>𝟐</m:t>
                        </m:r>
                      </m:sup>
                    </m:sSup>
                  </m:oMath>
                </a14:m>
                <a:r>
                  <a:rPr lang="en-US" sz="5900" b="1" i="1" dirty="0" smtClean="0"/>
                  <a:t> using </a:t>
                </a:r>
                <a14:m>
                  <m:oMath xmlns:m="http://schemas.openxmlformats.org/officeDocument/2006/math">
                    <m:r>
                      <a:rPr lang="en-US" sz="5900" b="1" i="1">
                        <a:latin typeface="Cambria Math" panose="02040503050406030204" pitchFamily="18" charset="0"/>
                      </a:rPr>
                      <m:t>𝑶</m:t>
                    </m:r>
                    <m:r>
                      <a:rPr lang="en-US" sz="5900" b="1" i="1">
                        <a:latin typeface="Cambria Math" panose="02040503050406030204" pitchFamily="18" charset="0"/>
                      </a:rPr>
                      <m:t>(</m:t>
                    </m:r>
                    <m:func>
                      <m:funcPr>
                        <m:ctrlPr>
                          <a:rPr lang="en-US" sz="5900" b="1" i="1">
                            <a:latin typeface="Cambria Math" panose="02040503050406030204" pitchFamily="18" charset="0"/>
                          </a:rPr>
                        </m:ctrlPr>
                      </m:funcPr>
                      <m:fName>
                        <m:sSup>
                          <m:sSupPr>
                            <m:ctrlPr>
                              <a:rPr lang="en-US" sz="5900" b="1" i="1">
                                <a:latin typeface="Cambria Math" panose="02040503050406030204" pitchFamily="18" charset="0"/>
                              </a:rPr>
                            </m:ctrlPr>
                          </m:sSupPr>
                          <m:e>
                            <m:r>
                              <a:rPr lang="en-US" sz="5900" b="1" i="1">
                                <a:latin typeface="Cambria Math" panose="02040503050406030204" pitchFamily="18" charset="0"/>
                              </a:rPr>
                              <m:t>𝒍𝒐𝒈</m:t>
                            </m:r>
                          </m:e>
                          <m:sup>
                            <m:r>
                              <a:rPr lang="en-US" sz="5900" b="1" i="1">
                                <a:latin typeface="Cambria Math" panose="02040503050406030204" pitchFamily="18" charset="0"/>
                              </a:rPr>
                              <m:t>𝟐</m:t>
                            </m:r>
                          </m:sup>
                        </m:sSup>
                      </m:fName>
                      <m:e>
                        <m:r>
                          <a:rPr lang="en-US" sz="5900" b="1" i="1">
                            <a:latin typeface="Cambria Math" panose="02040503050406030204" pitchFamily="18" charset="0"/>
                          </a:rPr>
                          <m:t>(</m:t>
                        </m:r>
                        <m:r>
                          <a:rPr lang="en-US" sz="5900" b="1" i="1">
                            <a:latin typeface="Cambria Math" panose="02040503050406030204" pitchFamily="18" charset="0"/>
                          </a:rPr>
                          <m:t>𝒏</m:t>
                        </m:r>
                        <m:r>
                          <a:rPr lang="en-US" sz="5900" b="1" i="1">
                            <a:latin typeface="Cambria Math" panose="02040503050406030204" pitchFamily="18" charset="0"/>
                          </a:rPr>
                          <m:t>))</m:t>
                        </m:r>
                      </m:e>
                    </m:func>
                  </m:oMath>
                </a14:m>
                <a:r>
                  <a:rPr lang="en-US" sz="5900" b="1" i="1" dirty="0"/>
                  <a:t> random </a:t>
                </a:r>
                <a:r>
                  <a:rPr lang="en-US" sz="5900" b="1" i="1" dirty="0" smtClean="0"/>
                  <a:t>bits.</a:t>
                </a:r>
              </a:p>
              <a:p>
                <a:pPr marL="0" indent="0" algn="l">
                  <a:buNone/>
                </a:pPr>
                <a:r>
                  <a:rPr lang="en-US" sz="5100" dirty="0" smtClean="0"/>
                  <a:t>To prove this, we would consider the deterministic algorithm </a:t>
                </a:r>
                <a:r>
                  <a:rPr lang="en-US" sz="5100" dirty="0"/>
                  <a:t>we saw last week. </a:t>
                </a:r>
                <a:r>
                  <a:rPr lang="en-US" sz="5100" dirty="0" smtClean="0"/>
                  <a:t>Notice that there were two reasons that we needed quasi-polynomial large circuits:</a:t>
                </a:r>
              </a:p>
              <a:p>
                <a:pPr marL="0" indent="0" algn="l">
                  <a:buNone/>
                </a:pPr>
                <a:r>
                  <a:rPr lang="en-US" sz="5100" dirty="0" smtClean="0"/>
                  <a:t>-We had to try quasi-polynomial many different weight functions.</a:t>
                </a:r>
              </a:p>
              <a:p>
                <a:pPr marL="0" indent="0" algn="l">
                  <a:buNone/>
                </a:pPr>
                <a:r>
                  <a:rPr lang="en-US" sz="5100" dirty="0" smtClean="0"/>
                  <a:t>-Each (final) weight function has quasi-polynomial large weight.</a:t>
                </a:r>
              </a:p>
              <a:p>
                <a:pPr marL="0" indent="0" algn="l">
                  <a:buNone/>
                </a:pPr>
                <a:r>
                  <a:rPr lang="en-US" sz="5100" dirty="0" smtClean="0"/>
                  <a:t>Using randomization, the algorithm manages to bring both of these down to polynomial sizes, leading to an RNC algorithm.</a:t>
                </a:r>
              </a:p>
              <a:p>
                <a:pPr marL="0" indent="0" algn="l">
                  <a:buNone/>
                </a:pPr>
                <a:endParaRPr lang="he-IL" sz="1900" dirty="0"/>
              </a:p>
              <a:p>
                <a:pPr marL="0" indent="0" algn="l">
                  <a:buNone/>
                </a:pPr>
                <a:r>
                  <a:rPr lang="he-IL" dirty="0" smtClean="0"/>
                  <a:t> </a:t>
                </a:r>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589212" y="1816100"/>
                <a:ext cx="8915400" cy="4419600"/>
              </a:xfrm>
              <a:blipFill rotWithShape="0">
                <a:blip r:embed="rId3"/>
                <a:stretch>
                  <a:fillRect l="-1368" t="-3310" r="-821"/>
                </a:stretch>
              </a:blipFill>
            </p:spPr>
            <p:txBody>
              <a:bodyPr/>
              <a:lstStyle/>
              <a:p>
                <a:r>
                  <a:rPr lang="he-IL">
                    <a:noFill/>
                  </a:rPr>
                  <a:t> </a:t>
                </a:r>
              </a:p>
            </p:txBody>
          </p:sp>
        </mc:Fallback>
      </mc:AlternateContent>
    </p:spTree>
    <p:extLst>
      <p:ext uri="{BB962C8B-B14F-4D97-AF65-F5344CB8AC3E}">
        <p14:creationId xmlns:p14="http://schemas.microsoft.com/office/powerpoint/2010/main" val="32879331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Theorem 4.1 (cont.)</a:t>
            </a:r>
            <a:r>
              <a:rPr lang="en-US" dirty="0"/>
              <a:t/>
            </a:r>
            <a:br>
              <a:rPr lang="en-US" dirty="0"/>
            </a:br>
            <a:endParaRPr lang="he-IL"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589212" y="1739900"/>
                <a:ext cx="8915400" cy="4171322"/>
              </a:xfrm>
            </p:spPr>
            <p:txBody>
              <a:bodyPr>
                <a:normAutofit/>
              </a:bodyPr>
              <a:lstStyle/>
              <a:p>
                <a:pPr marL="0" indent="0" algn="l">
                  <a:buNone/>
                </a:pPr>
                <a:r>
                  <a:rPr lang="en-US" sz="2400" dirty="0" smtClean="0"/>
                  <a:t>In order to do this, we should recall </a:t>
                </a:r>
                <a:r>
                  <a:rPr lang="en-US" sz="2400" b="1" u="sng" dirty="0" smtClean="0"/>
                  <a:t>the Feasible lemma</a:t>
                </a:r>
                <a:r>
                  <a:rPr lang="en-US" sz="2400" dirty="0" smtClean="0"/>
                  <a:t>:</a:t>
                </a:r>
              </a:p>
              <a:p>
                <a:pPr marL="0" indent="0" algn="l">
                  <a:buNone/>
                </a:pPr>
                <a:r>
                  <a:rPr lang="en-US" sz="2400" b="1" u="sng" dirty="0"/>
                  <a:t/>
                </a:r>
                <a:br>
                  <a:rPr lang="en-US" sz="2400" b="1" u="sng" dirty="0"/>
                </a:br>
                <a:r>
                  <a:rPr lang="en-US" sz="2400" i="1" dirty="0"/>
                  <a:t>Let G be a graph with n nodes. Then, for any number s, one can construct a set of </a:t>
                </a:r>
                <a14:m>
                  <m:oMath xmlns:m="http://schemas.openxmlformats.org/officeDocument/2006/math">
                    <m:r>
                      <a:rPr lang="en-US" sz="2400" i="1">
                        <a:latin typeface="Cambria Math" panose="02040503050406030204" pitchFamily="18" charset="0"/>
                      </a:rPr>
                      <m:t>𝑂</m:t>
                    </m:r>
                    <m:d>
                      <m:dPr>
                        <m:ctrlPr>
                          <a:rPr lang="en-US" sz="2400" i="1">
                            <a:latin typeface="Cambria Math" panose="02040503050406030204" pitchFamily="18" charset="0"/>
                          </a:rPr>
                        </m:ctrlPr>
                      </m:dPr>
                      <m:e>
                        <m:sSup>
                          <m:sSupPr>
                            <m:ctrlPr>
                              <a:rPr lang="en-US" sz="2400" i="1">
                                <a:latin typeface="Cambria Math" panose="02040503050406030204" pitchFamily="18" charset="0"/>
                              </a:rPr>
                            </m:ctrlPr>
                          </m:sSupPr>
                          <m:e>
                            <m:r>
                              <a:rPr lang="en-US" sz="2400" i="1">
                                <a:latin typeface="Cambria Math" panose="02040503050406030204" pitchFamily="18" charset="0"/>
                              </a:rPr>
                              <m:t>𝑛</m:t>
                            </m:r>
                          </m:e>
                          <m:sup>
                            <m:r>
                              <a:rPr lang="en-US" sz="2400" i="1">
                                <a:latin typeface="Cambria Math" panose="02040503050406030204" pitchFamily="18" charset="0"/>
                              </a:rPr>
                              <m:t>2</m:t>
                            </m:r>
                          </m:sup>
                        </m:sSup>
                        <m:r>
                          <a:rPr lang="en-US" sz="2400" i="1">
                            <a:latin typeface="Cambria Math" panose="02040503050406030204" pitchFamily="18" charset="0"/>
                          </a:rPr>
                          <m:t>𝑠</m:t>
                        </m:r>
                      </m:e>
                    </m:d>
                    <m:r>
                      <a:rPr lang="en-US" sz="2400" i="1">
                        <a:latin typeface="Cambria Math" panose="02040503050406030204" pitchFamily="18" charset="0"/>
                      </a:rPr>
                      <m:t>  </m:t>
                    </m:r>
                  </m:oMath>
                </a14:m>
                <a:r>
                  <a:rPr lang="en-US" sz="2400" i="1" dirty="0"/>
                  <a:t>weight assignments with weights bounded by </a:t>
                </a:r>
                <a14:m>
                  <m:oMath xmlns:m="http://schemas.openxmlformats.org/officeDocument/2006/math">
                    <m:r>
                      <a:rPr lang="en-US" sz="2400" i="1">
                        <a:latin typeface="Cambria Math" panose="02040503050406030204" pitchFamily="18" charset="0"/>
                      </a:rPr>
                      <m:t>𝑂</m:t>
                    </m:r>
                    <m:d>
                      <m:dPr>
                        <m:ctrlPr>
                          <a:rPr lang="en-US" sz="2400" i="1">
                            <a:latin typeface="Cambria Math" panose="02040503050406030204" pitchFamily="18" charset="0"/>
                          </a:rPr>
                        </m:ctrlPr>
                      </m:dPr>
                      <m:e>
                        <m:sSup>
                          <m:sSupPr>
                            <m:ctrlPr>
                              <a:rPr lang="en-US" sz="2400" i="1">
                                <a:latin typeface="Cambria Math" panose="02040503050406030204" pitchFamily="18" charset="0"/>
                              </a:rPr>
                            </m:ctrlPr>
                          </m:sSupPr>
                          <m:e>
                            <m:r>
                              <a:rPr lang="en-US" sz="2400" i="1">
                                <a:latin typeface="Cambria Math" panose="02040503050406030204" pitchFamily="18" charset="0"/>
                              </a:rPr>
                              <m:t>𝑛</m:t>
                            </m:r>
                          </m:e>
                          <m:sup>
                            <m:r>
                              <a:rPr lang="en-US" sz="2400" i="1">
                                <a:latin typeface="Cambria Math" panose="02040503050406030204" pitchFamily="18" charset="0"/>
                              </a:rPr>
                              <m:t>2</m:t>
                            </m:r>
                          </m:sup>
                        </m:sSup>
                        <m:r>
                          <a:rPr lang="en-US" sz="2400" i="1">
                            <a:latin typeface="Cambria Math" panose="02040503050406030204" pitchFamily="18" charset="0"/>
                          </a:rPr>
                          <m:t>𝑠</m:t>
                        </m:r>
                      </m:e>
                    </m:d>
                  </m:oMath>
                </a14:m>
                <a:r>
                  <a:rPr lang="en-US" sz="2400" dirty="0"/>
                  <a:t> </a:t>
                </a:r>
                <a:r>
                  <a:rPr lang="en-US" sz="2400" i="1" dirty="0"/>
                  <a:t>such that for any set of s cycles, </a:t>
                </a:r>
                <a:r>
                  <a:rPr lang="en-US" sz="2400" i="1" dirty="0" smtClean="0"/>
                  <a:t>one </a:t>
                </a:r>
                <a:r>
                  <a:rPr lang="en-US" sz="2400" i="1" dirty="0"/>
                  <a:t>of the assignments gives nonzero circulation to each of the s cycles</a:t>
                </a:r>
                <a:r>
                  <a:rPr lang="en-US" sz="2400" i="1" dirty="0" smtClean="0"/>
                  <a:t>.</a:t>
                </a:r>
              </a:p>
              <a:p>
                <a:pPr marL="0" indent="0" algn="l">
                  <a:buNone/>
                </a:pPr>
                <a:endParaRPr lang="en-US" sz="2400" dirty="0"/>
              </a:p>
              <a:p>
                <a:pPr marL="0" indent="0" algn="l">
                  <a:buNone/>
                </a:pPr>
                <a:r>
                  <a:rPr lang="en-US" sz="2400" dirty="0" smtClean="0"/>
                  <a:t>Modifying this lemma would allow us to get a random weight function which works with high probability.</a:t>
                </a:r>
              </a:p>
              <a:p>
                <a:pPr marL="0" indent="0" algn="l">
                  <a:buNone/>
                </a:pPr>
                <a:endParaRPr lang="he-IL"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589212" y="1739900"/>
                <a:ext cx="8915400" cy="4171322"/>
              </a:xfrm>
              <a:blipFill rotWithShape="0">
                <a:blip r:embed="rId2"/>
                <a:stretch>
                  <a:fillRect l="-2052" t="-1168" r="-1094" b="-14015"/>
                </a:stretch>
              </a:blipFill>
            </p:spPr>
            <p:txBody>
              <a:bodyPr/>
              <a:lstStyle/>
              <a:p>
                <a:r>
                  <a:rPr lang="he-IL">
                    <a:noFill/>
                  </a:rPr>
                  <a:t> </a:t>
                </a:r>
              </a:p>
            </p:txBody>
          </p:sp>
        </mc:Fallback>
      </mc:AlternateContent>
    </p:spTree>
    <p:extLst>
      <p:ext uri="{BB962C8B-B14F-4D97-AF65-F5344CB8AC3E}">
        <p14:creationId xmlns:p14="http://schemas.microsoft.com/office/powerpoint/2010/main" val="19816430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Modification to the Feasible Lemma</a:t>
            </a:r>
            <a:endParaRPr lang="he-IL"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lgn="l">
                  <a:buNone/>
                </a:pPr>
                <a:r>
                  <a:rPr lang="en-US" sz="2400" i="1" u="sng" dirty="0" smtClean="0"/>
                  <a:t>Lemma 4.2:</a:t>
                </a:r>
              </a:p>
              <a:p>
                <a:pPr marL="0" indent="0" algn="l">
                  <a:buNone/>
                </a:pPr>
                <a:r>
                  <a:rPr lang="en-US" sz="2400" i="1" dirty="0" smtClean="0"/>
                  <a:t>Let </a:t>
                </a:r>
                <a:r>
                  <a:rPr lang="en-US" sz="2400" i="1" dirty="0"/>
                  <a:t>G be a graph with n nodes. Then, for any number </a:t>
                </a:r>
                <a:r>
                  <a:rPr lang="en-US" sz="2400" i="1" dirty="0" smtClean="0"/>
                  <a:t>s, there is a random weight function </a:t>
                </a:r>
                <a14:m>
                  <m:oMath xmlns:m="http://schemas.openxmlformats.org/officeDocument/2006/math">
                    <m:r>
                      <a:rPr lang="en-US" sz="2400" b="0" i="1" smtClean="0">
                        <a:latin typeface="Cambria Math" panose="02040503050406030204" pitchFamily="18" charset="0"/>
                      </a:rPr>
                      <m:t>𝑤</m:t>
                    </m:r>
                  </m:oMath>
                </a14:m>
                <a:r>
                  <a:rPr lang="en-US" sz="2400" i="1" dirty="0" smtClean="0"/>
                  <a:t> which uses </a:t>
                </a:r>
                <a14:m>
                  <m:oMath xmlns:m="http://schemas.openxmlformats.org/officeDocument/2006/math">
                    <m:r>
                      <a:rPr lang="en-US" sz="2400" b="0" i="1" smtClean="0">
                        <a:latin typeface="Cambria Math" panose="02040503050406030204" pitchFamily="18" charset="0"/>
                      </a:rPr>
                      <m:t>𝑂</m:t>
                    </m:r>
                    <m:d>
                      <m:dPr>
                        <m:ctrlPr>
                          <a:rPr lang="en-US" sz="2400" b="0" i="1" smtClean="0">
                            <a:latin typeface="Cambria Math" panose="02040503050406030204" pitchFamily="18" charset="0"/>
                          </a:rPr>
                        </m:ctrlPr>
                      </m:dPr>
                      <m:e>
                        <m:func>
                          <m:funcPr>
                            <m:ctrlPr>
                              <a:rPr lang="en-US" sz="2400" b="0" i="1" smtClean="0">
                                <a:latin typeface="Cambria Math" panose="02040503050406030204" pitchFamily="18" charset="0"/>
                              </a:rPr>
                            </m:ctrlPr>
                          </m:funcPr>
                          <m:fName>
                            <m:r>
                              <a:rPr lang="en-US" sz="2400" b="0" i="1" smtClean="0">
                                <a:latin typeface="Cambria Math" panose="02040503050406030204" pitchFamily="18" charset="0"/>
                              </a:rPr>
                              <m:t>𝑙𝑜𝑔</m:t>
                            </m:r>
                          </m:fName>
                          <m:e>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𝑛𝑠</m:t>
                                </m:r>
                              </m:e>
                            </m:d>
                          </m:e>
                        </m:func>
                      </m:e>
                    </m:d>
                  </m:oMath>
                </a14:m>
                <a:r>
                  <a:rPr lang="en-US" sz="2400" i="1" dirty="0" smtClean="0"/>
                  <a:t> random bits, and which weights are bounded by </a:t>
                </a:r>
                <a14:m>
                  <m:oMath xmlns:m="http://schemas.openxmlformats.org/officeDocument/2006/math">
                    <m:r>
                      <a:rPr lang="en-US" sz="2400" b="0" i="1" smtClean="0">
                        <a:latin typeface="Cambria Math" panose="02040503050406030204" pitchFamily="18" charset="0"/>
                      </a:rPr>
                      <m:t>𝑂</m:t>
                    </m:r>
                    <m:d>
                      <m:dPr>
                        <m:ctrlPr>
                          <a:rPr lang="en-US" sz="2400" b="0" i="1" smtClean="0">
                            <a:latin typeface="Cambria Math" panose="02040503050406030204" pitchFamily="18" charset="0"/>
                          </a:rPr>
                        </m:ctrlPr>
                      </m:dPr>
                      <m:e>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𝑛</m:t>
                            </m:r>
                          </m:e>
                          <m:sup>
                            <m:r>
                              <a:rPr lang="en-US" sz="2400" b="0" i="1" smtClean="0">
                                <a:latin typeface="Cambria Math" panose="02040503050406030204" pitchFamily="18" charset="0"/>
                              </a:rPr>
                              <m:t>3</m:t>
                            </m:r>
                          </m:sup>
                        </m:sSup>
                        <m:r>
                          <a:rPr lang="en-US" sz="2400" b="0" i="1" smtClean="0">
                            <a:latin typeface="Cambria Math" panose="02040503050406030204" pitchFamily="18" charset="0"/>
                          </a:rPr>
                          <m:t>𝑠𝑙𝑜𝑔</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𝑛𝑠</m:t>
                            </m:r>
                          </m:e>
                        </m:d>
                      </m:e>
                    </m:d>
                  </m:oMath>
                </a14:m>
                <a:r>
                  <a:rPr lang="en-US" sz="2400" i="1" dirty="0" smtClean="0"/>
                  <a:t> (i.e. </a:t>
                </a:r>
                <a14:m>
                  <m:oMath xmlns:m="http://schemas.openxmlformats.org/officeDocument/2006/math">
                    <m:r>
                      <a:rPr lang="en-US" sz="2400" b="0" i="1" smtClean="0">
                        <a:latin typeface="Cambria Math" panose="02040503050406030204" pitchFamily="18" charset="0"/>
                      </a:rPr>
                      <m:t>𝑂</m:t>
                    </m:r>
                    <m:d>
                      <m:dPr>
                        <m:ctrlPr>
                          <a:rPr lang="en-US" sz="2400" b="0" i="1" smtClean="0">
                            <a:latin typeface="Cambria Math" panose="02040503050406030204" pitchFamily="18" charset="0"/>
                          </a:rPr>
                        </m:ctrlPr>
                      </m:dPr>
                      <m:e>
                        <m:func>
                          <m:funcPr>
                            <m:ctrlPr>
                              <a:rPr lang="en-US" sz="2400" b="0" i="1" smtClean="0">
                                <a:latin typeface="Cambria Math" panose="02040503050406030204" pitchFamily="18" charset="0"/>
                              </a:rPr>
                            </m:ctrlPr>
                          </m:funcPr>
                          <m:fName>
                            <m:r>
                              <a:rPr lang="en-US" sz="2400" b="0" i="1" smtClean="0">
                                <a:latin typeface="Cambria Math" panose="02040503050406030204" pitchFamily="18" charset="0"/>
                              </a:rPr>
                              <m:t>𝑙𝑜𝑔</m:t>
                            </m:r>
                          </m:fName>
                          <m:e>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𝑛𝑠</m:t>
                                </m:r>
                              </m:e>
                            </m:d>
                          </m:e>
                        </m:func>
                      </m:e>
                    </m:d>
                  </m:oMath>
                </a14:m>
                <a:r>
                  <a:rPr lang="en-US" sz="2400" i="1" dirty="0" smtClean="0"/>
                  <a:t> bits), such </a:t>
                </a:r>
                <a:r>
                  <a:rPr lang="en-US" sz="2400" i="1" dirty="0"/>
                  <a:t>that for any set of s cycles, </a:t>
                </a:r>
                <a14:m>
                  <m:oMath xmlns:m="http://schemas.openxmlformats.org/officeDocument/2006/math">
                    <m:r>
                      <a:rPr lang="en-US" sz="2400" b="0" i="1" smtClean="0">
                        <a:latin typeface="Cambria Math" panose="02040503050406030204" pitchFamily="18" charset="0"/>
                      </a:rPr>
                      <m:t>𝑤</m:t>
                    </m:r>
                  </m:oMath>
                </a14:m>
                <a:r>
                  <a:rPr lang="en-US" sz="2400" i="1" dirty="0" smtClean="0"/>
                  <a:t> gives non-zero circulation to each of the s cycles, with probability at least</a:t>
                </a:r>
              </a:p>
              <a:p>
                <a:pPr marL="0" indent="0" algn="l">
                  <a:buNone/>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1</m:t>
                      </m:r>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𝑛</m:t>
                          </m:r>
                        </m:den>
                      </m:f>
                    </m:oMath>
                  </m:oMathPara>
                </a14:m>
                <a:endParaRPr lang="en-US" i="1"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026" t="-1290" r="-1710"/>
                </a:stretch>
              </a:blipFill>
            </p:spPr>
            <p:txBody>
              <a:bodyPr/>
              <a:lstStyle/>
              <a:p>
                <a:r>
                  <a:rPr lang="he-IL">
                    <a:noFill/>
                  </a:rPr>
                  <a:t> </a:t>
                </a:r>
              </a:p>
            </p:txBody>
          </p:sp>
        </mc:Fallback>
      </mc:AlternateContent>
    </p:spTree>
    <p:extLst>
      <p:ext uri="{BB962C8B-B14F-4D97-AF65-F5344CB8AC3E}">
        <p14:creationId xmlns:p14="http://schemas.microsoft.com/office/powerpoint/2010/main" val="400282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Proof 4.2</a:t>
            </a:r>
            <a:endParaRPr lang="he-IL" dirty="0"/>
          </a:p>
        </p:txBody>
      </p:sp>
      <p:sp>
        <p:nvSpPr>
          <p:cNvPr id="3" name="Content Placeholder 2"/>
          <p:cNvSpPr>
            <a:spLocks noGrp="1"/>
          </p:cNvSpPr>
          <p:nvPr>
            <p:ph idx="1"/>
          </p:nvPr>
        </p:nvSpPr>
        <p:spPr>
          <a:xfrm>
            <a:off x="2589212" y="1803400"/>
            <a:ext cx="8915400" cy="4559300"/>
          </a:xfrm>
        </p:spPr>
        <p:txBody>
          <a:bodyPr>
            <a:normAutofit fontScale="70000" lnSpcReduction="20000"/>
          </a:bodyPr>
          <a:lstStyle/>
          <a:p>
            <a:pPr marL="0" indent="0" algn="l">
              <a:buNone/>
            </a:pPr>
            <a:r>
              <a:rPr lang="en-US" sz="3400" dirty="0" smtClean="0"/>
              <a:t>[We give the edges exponential weights modulo small numbers].</a:t>
            </a:r>
            <a:endParaRPr lang="he-IL" sz="3400" dirty="0" smtClean="0"/>
          </a:p>
          <a:p>
            <a:pPr marL="0" indent="0" algn="l">
              <a:buNone/>
            </a:pPr>
            <a:endParaRPr lang="he-IL" dirty="0"/>
          </a:p>
          <a:p>
            <a:pPr marL="0" indent="0" algn="l">
              <a:buNone/>
            </a:pPr>
            <a:endParaRPr lang="he-IL" dirty="0" smtClean="0"/>
          </a:p>
          <a:p>
            <a:pPr marL="0" indent="0" algn="l">
              <a:buNone/>
            </a:pPr>
            <a:endParaRPr lang="he-IL" dirty="0"/>
          </a:p>
          <a:p>
            <a:pPr marL="0" indent="0" algn="l">
              <a:buNone/>
            </a:pPr>
            <a:endParaRPr lang="he-IL" dirty="0" smtClean="0"/>
          </a:p>
          <a:p>
            <a:pPr marL="0" indent="0" algn="l">
              <a:buNone/>
            </a:pPr>
            <a:endParaRPr lang="en-US" dirty="0" smtClean="0"/>
          </a:p>
          <a:p>
            <a:pPr marL="0" indent="0" algn="l">
              <a:buNone/>
            </a:pPr>
            <a:endParaRPr lang="en-US" dirty="0"/>
          </a:p>
          <a:p>
            <a:pPr marL="0" indent="0" algn="l">
              <a:buNone/>
            </a:pPr>
            <a:endParaRPr lang="en-US" dirty="0" smtClean="0"/>
          </a:p>
          <a:p>
            <a:pPr marL="0" indent="0" algn="l">
              <a:buNone/>
            </a:pPr>
            <a:endParaRPr lang="en-US" dirty="0"/>
          </a:p>
          <a:p>
            <a:pPr marL="0" indent="0" algn="l">
              <a:buNone/>
            </a:pPr>
            <a:endParaRPr lang="en-US" dirty="0" smtClean="0"/>
          </a:p>
          <a:p>
            <a:pPr marL="0" indent="0" algn="l">
              <a:buNone/>
            </a:pPr>
            <a:endParaRPr lang="en-US" dirty="0"/>
          </a:p>
          <a:p>
            <a:pPr marL="0" indent="0" algn="l">
              <a:buNone/>
            </a:pPr>
            <a:endParaRPr lang="en-US" dirty="0" smtClean="0"/>
          </a:p>
          <a:p>
            <a:pPr marL="0" indent="0" algn="l">
              <a:buNone/>
            </a:pPr>
            <a:endParaRPr lang="he-IL" dirty="0"/>
          </a:p>
          <a:p>
            <a:pPr marL="0" indent="0" algn="l">
              <a:buNone/>
            </a:pPr>
            <a:r>
              <a:rPr lang="en-US" dirty="0" smtClean="0">
                <a:solidFill>
                  <a:srgbClr val="DDF3FB"/>
                </a:solidFill>
              </a:rPr>
              <a:t>z</a:t>
            </a:r>
          </a:p>
          <a:p>
            <a:pPr marL="0" indent="0" algn="l">
              <a:buNone/>
            </a:pPr>
            <a:endParaRPr lang="en-US" dirty="0" smtClean="0"/>
          </a:p>
          <a:p>
            <a:pPr marL="0" indent="0" algn="l">
              <a:buNone/>
            </a:pPr>
            <a:endParaRPr lang="he-IL" dirty="0"/>
          </a:p>
        </p:txBody>
      </p:sp>
    </p:spTree>
    <p:extLst>
      <p:ext uri="{BB962C8B-B14F-4D97-AF65-F5344CB8AC3E}">
        <p14:creationId xmlns:p14="http://schemas.microsoft.com/office/powerpoint/2010/main" val="7769555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Proof 4.2</a:t>
            </a:r>
            <a:endParaRPr lang="he-IL"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589212" y="1803400"/>
                <a:ext cx="8915400" cy="4559300"/>
              </a:xfrm>
            </p:spPr>
            <p:txBody>
              <a:bodyPr>
                <a:normAutofit fontScale="25000" lnSpcReduction="20000"/>
              </a:bodyPr>
              <a:lstStyle/>
              <a:p>
                <a:pPr marL="0" indent="0" algn="l">
                  <a:buNone/>
                </a:pPr>
                <a:r>
                  <a:rPr lang="en-US" sz="9600" dirty="0" smtClean="0"/>
                  <a:t>[We give the edges exponential weights modulo small numbers].</a:t>
                </a:r>
              </a:p>
              <a:p>
                <a:pPr marL="0" indent="0" algn="l">
                  <a:buNone/>
                </a:pPr>
                <a:r>
                  <a:rPr lang="en-US" sz="9600" dirty="0" smtClean="0"/>
                  <a:t>Denote </a:t>
                </a:r>
                <a14:m>
                  <m:oMath xmlns:m="http://schemas.openxmlformats.org/officeDocument/2006/math">
                    <m:sSub>
                      <m:sSubPr>
                        <m:ctrlPr>
                          <a:rPr lang="en-US" sz="9600" b="0" i="1" smtClean="0">
                            <a:latin typeface="Cambria Math" panose="02040503050406030204" pitchFamily="18" charset="0"/>
                          </a:rPr>
                        </m:ctrlPr>
                      </m:sSubPr>
                      <m:e>
                        <m:r>
                          <a:rPr lang="en-US" sz="9600" b="0" i="1" smtClean="0">
                            <a:latin typeface="Cambria Math" panose="02040503050406030204" pitchFamily="18" charset="0"/>
                          </a:rPr>
                          <m:t>𝑃</m:t>
                        </m:r>
                      </m:e>
                      <m:sub>
                        <m:r>
                          <a:rPr lang="en-US" sz="9600" b="0" i="1" smtClean="0">
                            <a:latin typeface="Cambria Math" panose="02040503050406030204" pitchFamily="18" charset="0"/>
                          </a:rPr>
                          <m:t>𝑡</m:t>
                        </m:r>
                      </m:sub>
                    </m:sSub>
                    <m:r>
                      <a:rPr lang="en-US" sz="9600" b="0" i="1" smtClean="0">
                        <a:latin typeface="Cambria Math" panose="02040503050406030204" pitchFamily="18" charset="0"/>
                      </a:rPr>
                      <m:t>=</m:t>
                    </m:r>
                    <m:d>
                      <m:dPr>
                        <m:begChr m:val="{"/>
                        <m:endChr m:val="}"/>
                        <m:ctrlPr>
                          <a:rPr lang="en-US" sz="9600" b="0" i="1" smtClean="0">
                            <a:latin typeface="Cambria Math" panose="02040503050406030204" pitchFamily="18" charset="0"/>
                          </a:rPr>
                        </m:ctrlPr>
                      </m:dPr>
                      <m:e>
                        <m:sSub>
                          <m:sSubPr>
                            <m:ctrlPr>
                              <a:rPr lang="en-US" sz="9600" b="0" i="1" smtClean="0">
                                <a:latin typeface="Cambria Math" panose="02040503050406030204" pitchFamily="18" charset="0"/>
                              </a:rPr>
                            </m:ctrlPr>
                          </m:sSubPr>
                          <m:e>
                            <m:r>
                              <a:rPr lang="en-US" sz="9600" b="0" i="1" smtClean="0">
                                <a:latin typeface="Cambria Math" panose="02040503050406030204" pitchFamily="18" charset="0"/>
                              </a:rPr>
                              <m:t>𝑝</m:t>
                            </m:r>
                          </m:e>
                          <m:sub>
                            <m:r>
                              <a:rPr lang="en-US" sz="9600" b="0" i="1" smtClean="0">
                                <a:latin typeface="Cambria Math" panose="02040503050406030204" pitchFamily="18" charset="0"/>
                              </a:rPr>
                              <m:t>1</m:t>
                            </m:r>
                          </m:sub>
                        </m:sSub>
                        <m:r>
                          <a:rPr lang="en-US" sz="9600" b="0" i="1" smtClean="0">
                            <a:latin typeface="Cambria Math" panose="02040503050406030204" pitchFamily="18" charset="0"/>
                          </a:rPr>
                          <m:t>,…, </m:t>
                        </m:r>
                        <m:sSub>
                          <m:sSubPr>
                            <m:ctrlPr>
                              <a:rPr lang="en-US" sz="9600" b="0" i="1" smtClean="0">
                                <a:latin typeface="Cambria Math" panose="02040503050406030204" pitchFamily="18" charset="0"/>
                              </a:rPr>
                            </m:ctrlPr>
                          </m:sSubPr>
                          <m:e>
                            <m:r>
                              <a:rPr lang="en-US" sz="9600" b="0" i="1" smtClean="0">
                                <a:latin typeface="Cambria Math" panose="02040503050406030204" pitchFamily="18" charset="0"/>
                              </a:rPr>
                              <m:t>𝑝</m:t>
                            </m:r>
                          </m:e>
                          <m:sub>
                            <m:r>
                              <a:rPr lang="en-US" sz="9600" b="0" i="1" smtClean="0">
                                <a:latin typeface="Cambria Math" panose="02040503050406030204" pitchFamily="18" charset="0"/>
                              </a:rPr>
                              <m:t>𝑡</m:t>
                            </m:r>
                          </m:sub>
                        </m:sSub>
                      </m:e>
                    </m:d>
                    <m:r>
                      <a:rPr lang="en-US" sz="9600" b="0" i="1" smtClean="0">
                        <a:latin typeface="Cambria Math" panose="02040503050406030204" pitchFamily="18" charset="0"/>
                      </a:rPr>
                      <m:t> </m:t>
                    </m:r>
                  </m:oMath>
                </a14:m>
                <a:r>
                  <a:rPr lang="en-US" sz="9600" dirty="0" smtClean="0"/>
                  <a:t>the set of the first </a:t>
                </a:r>
                <a14:m>
                  <m:oMath xmlns:m="http://schemas.openxmlformats.org/officeDocument/2006/math">
                    <m:r>
                      <a:rPr lang="en-US" sz="9600" i="1" dirty="0" smtClean="0">
                        <a:latin typeface="Cambria Math" panose="02040503050406030204" pitchFamily="18" charset="0"/>
                      </a:rPr>
                      <m:t>𝑡</m:t>
                    </m:r>
                  </m:oMath>
                </a14:m>
                <a:r>
                  <a:rPr lang="en-US" sz="9600" dirty="0" smtClean="0"/>
                  <a:t> primes. We also consider, as in lemma 3.2, </a:t>
                </a:r>
                <a14:m>
                  <m:oMath xmlns:m="http://schemas.openxmlformats.org/officeDocument/2006/math">
                    <m:r>
                      <a:rPr lang="en-US" sz="9600" i="1">
                        <a:latin typeface="Cambria Math" panose="02040503050406030204" pitchFamily="18" charset="0"/>
                      </a:rPr>
                      <m:t>𝑤</m:t>
                    </m:r>
                    <m:d>
                      <m:dPr>
                        <m:ctrlPr>
                          <a:rPr lang="en-US" sz="9600" i="1">
                            <a:latin typeface="Cambria Math" panose="02040503050406030204" pitchFamily="18" charset="0"/>
                          </a:rPr>
                        </m:ctrlPr>
                      </m:dPr>
                      <m:e>
                        <m:sSub>
                          <m:sSubPr>
                            <m:ctrlPr>
                              <a:rPr lang="en-US" sz="9600" i="1">
                                <a:latin typeface="Cambria Math" panose="02040503050406030204" pitchFamily="18" charset="0"/>
                              </a:rPr>
                            </m:ctrlPr>
                          </m:sSubPr>
                          <m:e>
                            <m:r>
                              <a:rPr lang="en-US" sz="9600" i="1">
                                <a:latin typeface="Cambria Math" panose="02040503050406030204" pitchFamily="18" charset="0"/>
                              </a:rPr>
                              <m:t>𝑒</m:t>
                            </m:r>
                          </m:e>
                          <m:sub>
                            <m:r>
                              <a:rPr lang="en-US" sz="9600" i="1">
                                <a:latin typeface="Cambria Math" panose="02040503050406030204" pitchFamily="18" charset="0"/>
                              </a:rPr>
                              <m:t>𝑖</m:t>
                            </m:r>
                          </m:sub>
                        </m:sSub>
                      </m:e>
                    </m:d>
                    <m:r>
                      <a:rPr lang="en-US" sz="9600" i="1">
                        <a:latin typeface="Cambria Math" panose="02040503050406030204" pitchFamily="18" charset="0"/>
                      </a:rPr>
                      <m:t>=</m:t>
                    </m:r>
                    <m:sSup>
                      <m:sSupPr>
                        <m:ctrlPr>
                          <a:rPr lang="en-US" sz="9600" i="1">
                            <a:latin typeface="Cambria Math" panose="02040503050406030204" pitchFamily="18" charset="0"/>
                          </a:rPr>
                        </m:ctrlPr>
                      </m:sSupPr>
                      <m:e>
                        <m:r>
                          <a:rPr lang="en-US" sz="9600" i="1">
                            <a:latin typeface="Cambria Math" panose="02040503050406030204" pitchFamily="18" charset="0"/>
                          </a:rPr>
                          <m:t>2</m:t>
                        </m:r>
                      </m:e>
                      <m:sup>
                        <m:r>
                          <a:rPr lang="en-US" sz="9600" i="1">
                            <a:latin typeface="Cambria Math" panose="02040503050406030204" pitchFamily="18" charset="0"/>
                          </a:rPr>
                          <m:t>𝑖</m:t>
                        </m:r>
                        <m:r>
                          <a:rPr lang="en-US" sz="9600" i="1">
                            <a:latin typeface="Cambria Math" panose="02040503050406030204" pitchFamily="18" charset="0"/>
                          </a:rPr>
                          <m:t>−</m:t>
                        </m:r>
                        <m:r>
                          <a:rPr lang="en-US" sz="9600" i="1">
                            <a:latin typeface="Cambria Math" panose="02040503050406030204" pitchFamily="18" charset="0"/>
                          </a:rPr>
                          <m:t>1</m:t>
                        </m:r>
                      </m:sup>
                    </m:sSup>
                  </m:oMath>
                </a14:m>
                <a:r>
                  <a:rPr lang="en-US" sz="9600" dirty="0" smtClean="0"/>
                  <a:t> for </a:t>
                </a:r>
                <a14:m>
                  <m:oMath xmlns:m="http://schemas.openxmlformats.org/officeDocument/2006/math">
                    <m:r>
                      <a:rPr lang="en-US" sz="9600" b="0" i="1" smtClean="0">
                        <a:latin typeface="Cambria Math" panose="02040503050406030204" pitchFamily="18" charset="0"/>
                      </a:rPr>
                      <m:t>1</m:t>
                    </m:r>
                    <m:r>
                      <a:rPr lang="en-US" sz="9600" b="0" i="1" smtClean="0">
                        <a:latin typeface="Cambria Math" panose="02040503050406030204" pitchFamily="18" charset="0"/>
                      </a:rPr>
                      <m:t>≤</m:t>
                    </m:r>
                    <m:r>
                      <a:rPr lang="en-US" sz="9600" b="0" i="1" smtClean="0">
                        <a:latin typeface="Cambria Math" panose="02040503050406030204" pitchFamily="18" charset="0"/>
                      </a:rPr>
                      <m:t>𝑖</m:t>
                    </m:r>
                    <m:r>
                      <a:rPr lang="en-US" sz="9600" b="0" i="1" smtClean="0">
                        <a:latin typeface="Cambria Math" panose="02040503050406030204" pitchFamily="18" charset="0"/>
                      </a:rPr>
                      <m:t>≤</m:t>
                    </m:r>
                    <m:r>
                      <a:rPr lang="en-US" sz="9600" b="0" i="1" smtClean="0">
                        <a:latin typeface="Cambria Math" panose="02040503050406030204" pitchFamily="18" charset="0"/>
                      </a:rPr>
                      <m:t>𝑚</m:t>
                    </m:r>
                  </m:oMath>
                </a14:m>
                <a:r>
                  <a:rPr lang="en-US" sz="9600" dirty="0" smtClean="0"/>
                  <a:t>,     (</a:t>
                </a:r>
                <a:r>
                  <a:rPr lang="en-US" sz="9600" dirty="0"/>
                  <a:t>n</a:t>
                </a:r>
                <a:r>
                  <a:rPr lang="en-US" sz="9600" dirty="0" smtClean="0"/>
                  <a:t>ote that the maximal weight is </a:t>
                </a:r>
                <a14:m>
                  <m:oMath xmlns:m="http://schemas.openxmlformats.org/officeDocument/2006/math">
                    <m:sSup>
                      <m:sSupPr>
                        <m:ctrlPr>
                          <a:rPr lang="en-US" sz="9600" i="1">
                            <a:latin typeface="Cambria Math" panose="02040503050406030204" pitchFamily="18" charset="0"/>
                          </a:rPr>
                        </m:ctrlPr>
                      </m:sSupPr>
                      <m:e>
                        <m:r>
                          <a:rPr lang="en-US" sz="9600" i="1">
                            <a:latin typeface="Cambria Math" panose="02040503050406030204" pitchFamily="18" charset="0"/>
                          </a:rPr>
                          <m:t>2</m:t>
                        </m:r>
                      </m:e>
                      <m:sup>
                        <m:sSup>
                          <m:sSupPr>
                            <m:ctrlPr>
                              <a:rPr lang="en-US" sz="9600" b="0" i="1" smtClean="0">
                                <a:latin typeface="Cambria Math" panose="02040503050406030204" pitchFamily="18" charset="0"/>
                              </a:rPr>
                            </m:ctrlPr>
                          </m:sSupPr>
                          <m:e>
                            <m:r>
                              <a:rPr lang="en-US" sz="9600" b="0" i="1" smtClean="0">
                                <a:latin typeface="Cambria Math" panose="02040503050406030204" pitchFamily="18" charset="0"/>
                              </a:rPr>
                              <m:t>𝑛</m:t>
                            </m:r>
                          </m:e>
                          <m:sup>
                            <m:r>
                              <a:rPr lang="en-US" sz="9600" b="0" i="1" smtClean="0">
                                <a:latin typeface="Cambria Math" panose="02040503050406030204" pitchFamily="18" charset="0"/>
                              </a:rPr>
                              <m:t>2</m:t>
                            </m:r>
                          </m:sup>
                        </m:sSup>
                        <m:r>
                          <a:rPr lang="en-US" sz="9600" b="0" i="1" smtClean="0">
                            <a:latin typeface="Cambria Math" panose="02040503050406030204" pitchFamily="18" charset="0"/>
                          </a:rPr>
                          <m:t>−</m:t>
                        </m:r>
                        <m:r>
                          <a:rPr lang="en-US" sz="9600" b="0" i="1" smtClean="0">
                            <a:latin typeface="Cambria Math" panose="02040503050406030204" pitchFamily="18" charset="0"/>
                          </a:rPr>
                          <m:t>1</m:t>
                        </m:r>
                      </m:sup>
                    </m:sSup>
                  </m:oMath>
                </a14:m>
                <a:r>
                  <a:rPr lang="en-US" sz="9600" dirty="0" smtClean="0"/>
                  <a:t>).</a:t>
                </a:r>
                <a:r>
                  <a:rPr lang="he-IL" sz="9600" dirty="0" smtClean="0"/>
                  <a:t> </a:t>
                </a:r>
                <a:endParaRPr lang="en-US" sz="9600" dirty="0" smtClean="0"/>
              </a:p>
              <a:p>
                <a:pPr marL="0" indent="0" algn="l">
                  <a:buNone/>
                </a:pPr>
                <a:endParaRPr lang="he-IL" dirty="0" smtClean="0"/>
              </a:p>
              <a:p>
                <a:pPr marL="0" indent="0" algn="l">
                  <a:buNone/>
                </a:pPr>
                <a:endParaRPr lang="he-IL" dirty="0"/>
              </a:p>
              <a:p>
                <a:pPr marL="0" indent="0" algn="l">
                  <a:buNone/>
                </a:pPr>
                <a:endParaRPr lang="he-IL" dirty="0" smtClean="0"/>
              </a:p>
              <a:p>
                <a:pPr marL="0" indent="0" algn="l">
                  <a:buNone/>
                </a:pPr>
                <a:endParaRPr lang="he-IL" dirty="0"/>
              </a:p>
              <a:p>
                <a:pPr marL="0" indent="0" algn="l">
                  <a:buNone/>
                </a:pPr>
                <a:endParaRPr lang="he-IL" dirty="0" smtClean="0"/>
              </a:p>
              <a:p>
                <a:pPr marL="0" indent="0" algn="l">
                  <a:buNone/>
                </a:pPr>
                <a:endParaRPr lang="en-US" dirty="0" smtClean="0"/>
              </a:p>
              <a:p>
                <a:pPr marL="0" indent="0" algn="l">
                  <a:buNone/>
                </a:pPr>
                <a:endParaRPr lang="en-US" dirty="0"/>
              </a:p>
              <a:p>
                <a:pPr marL="0" indent="0" algn="l">
                  <a:buNone/>
                </a:pPr>
                <a:endParaRPr lang="en-US" dirty="0" smtClean="0"/>
              </a:p>
              <a:p>
                <a:pPr marL="0" indent="0" algn="l">
                  <a:buNone/>
                </a:pPr>
                <a:endParaRPr lang="en-US" dirty="0"/>
              </a:p>
              <a:p>
                <a:pPr marL="0" indent="0" algn="l">
                  <a:buNone/>
                </a:pPr>
                <a:endParaRPr lang="en-US" dirty="0" smtClean="0"/>
              </a:p>
              <a:p>
                <a:pPr marL="0" indent="0" algn="l">
                  <a:buNone/>
                </a:pPr>
                <a:endParaRPr lang="en-US" dirty="0"/>
              </a:p>
              <a:p>
                <a:pPr marL="0" indent="0" algn="l">
                  <a:buNone/>
                </a:pPr>
                <a:endParaRPr lang="en-US" dirty="0" smtClean="0"/>
              </a:p>
              <a:p>
                <a:pPr marL="0" indent="0" algn="l">
                  <a:buNone/>
                </a:pPr>
                <a:endParaRPr lang="he-IL" dirty="0"/>
              </a:p>
              <a:p>
                <a:pPr marL="0" indent="0" algn="l">
                  <a:buNone/>
                </a:pPr>
                <a:r>
                  <a:rPr lang="en-US" dirty="0" smtClean="0">
                    <a:solidFill>
                      <a:srgbClr val="DDF3FB"/>
                    </a:solidFill>
                  </a:rPr>
                  <a:t>z</a:t>
                </a:r>
              </a:p>
              <a:p>
                <a:pPr marL="0" indent="0" algn="l">
                  <a:buNone/>
                </a:pPr>
                <a:endParaRPr lang="en-US" dirty="0" smtClean="0"/>
              </a:p>
              <a:p>
                <a:pPr marL="0" indent="0" algn="l">
                  <a:buNone/>
                </a:pPr>
                <a:endParaRPr lang="he-IL"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589212" y="1803400"/>
                <a:ext cx="8915400" cy="4559300"/>
              </a:xfrm>
              <a:blipFill rotWithShape="0">
                <a:blip r:embed="rId2"/>
                <a:stretch>
                  <a:fillRect l="-2189" t="-2674" b="-3743"/>
                </a:stretch>
              </a:blipFill>
            </p:spPr>
            <p:txBody>
              <a:bodyPr/>
              <a:lstStyle/>
              <a:p>
                <a:r>
                  <a:rPr lang="he-IL">
                    <a:noFill/>
                  </a:rPr>
                  <a:t> </a:t>
                </a:r>
              </a:p>
            </p:txBody>
          </p:sp>
        </mc:Fallback>
      </mc:AlternateContent>
    </p:spTree>
    <p:extLst>
      <p:ext uri="{BB962C8B-B14F-4D97-AF65-F5344CB8AC3E}">
        <p14:creationId xmlns:p14="http://schemas.microsoft.com/office/powerpoint/2010/main" val="23844421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Proof 4.2</a:t>
            </a:r>
            <a:endParaRPr lang="he-IL"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589212" y="1803400"/>
                <a:ext cx="8915400" cy="4559300"/>
              </a:xfrm>
            </p:spPr>
            <p:txBody>
              <a:bodyPr>
                <a:normAutofit fontScale="25000" lnSpcReduction="20000"/>
              </a:bodyPr>
              <a:lstStyle/>
              <a:p>
                <a:pPr marL="0" indent="0" algn="l">
                  <a:buNone/>
                </a:pPr>
                <a:r>
                  <a:rPr lang="en-US" sz="9600" dirty="0" smtClean="0"/>
                  <a:t>[We give the edges exponential weights modulo small numbers].</a:t>
                </a:r>
              </a:p>
              <a:p>
                <a:pPr marL="0" indent="0" algn="l">
                  <a:buNone/>
                </a:pPr>
                <a:r>
                  <a:rPr lang="en-US" sz="9600" dirty="0" smtClean="0"/>
                  <a:t>Denote </a:t>
                </a:r>
                <a14:m>
                  <m:oMath xmlns:m="http://schemas.openxmlformats.org/officeDocument/2006/math">
                    <m:sSub>
                      <m:sSubPr>
                        <m:ctrlPr>
                          <a:rPr lang="en-US" sz="9600" b="0" i="1" smtClean="0">
                            <a:latin typeface="Cambria Math" panose="02040503050406030204" pitchFamily="18" charset="0"/>
                          </a:rPr>
                        </m:ctrlPr>
                      </m:sSubPr>
                      <m:e>
                        <m:r>
                          <a:rPr lang="en-US" sz="9600" b="0" i="1" smtClean="0">
                            <a:latin typeface="Cambria Math" panose="02040503050406030204" pitchFamily="18" charset="0"/>
                          </a:rPr>
                          <m:t>𝑃</m:t>
                        </m:r>
                      </m:e>
                      <m:sub>
                        <m:r>
                          <a:rPr lang="en-US" sz="9600" b="0" i="1" smtClean="0">
                            <a:latin typeface="Cambria Math" panose="02040503050406030204" pitchFamily="18" charset="0"/>
                          </a:rPr>
                          <m:t>𝑡</m:t>
                        </m:r>
                      </m:sub>
                    </m:sSub>
                    <m:r>
                      <a:rPr lang="en-US" sz="9600" b="0" i="1" smtClean="0">
                        <a:latin typeface="Cambria Math" panose="02040503050406030204" pitchFamily="18" charset="0"/>
                      </a:rPr>
                      <m:t>=</m:t>
                    </m:r>
                    <m:d>
                      <m:dPr>
                        <m:begChr m:val="{"/>
                        <m:endChr m:val="}"/>
                        <m:ctrlPr>
                          <a:rPr lang="en-US" sz="9600" b="0" i="1" smtClean="0">
                            <a:latin typeface="Cambria Math" panose="02040503050406030204" pitchFamily="18" charset="0"/>
                          </a:rPr>
                        </m:ctrlPr>
                      </m:dPr>
                      <m:e>
                        <m:sSub>
                          <m:sSubPr>
                            <m:ctrlPr>
                              <a:rPr lang="en-US" sz="9600" b="0" i="1" smtClean="0">
                                <a:latin typeface="Cambria Math" panose="02040503050406030204" pitchFamily="18" charset="0"/>
                              </a:rPr>
                            </m:ctrlPr>
                          </m:sSubPr>
                          <m:e>
                            <m:r>
                              <a:rPr lang="en-US" sz="9600" b="0" i="1" smtClean="0">
                                <a:latin typeface="Cambria Math" panose="02040503050406030204" pitchFamily="18" charset="0"/>
                              </a:rPr>
                              <m:t>𝑝</m:t>
                            </m:r>
                          </m:e>
                          <m:sub>
                            <m:r>
                              <a:rPr lang="en-US" sz="9600" b="0" i="1" smtClean="0">
                                <a:latin typeface="Cambria Math" panose="02040503050406030204" pitchFamily="18" charset="0"/>
                              </a:rPr>
                              <m:t>1</m:t>
                            </m:r>
                          </m:sub>
                        </m:sSub>
                        <m:r>
                          <a:rPr lang="en-US" sz="9600" b="0" i="1" smtClean="0">
                            <a:latin typeface="Cambria Math" panose="02040503050406030204" pitchFamily="18" charset="0"/>
                          </a:rPr>
                          <m:t>,…, </m:t>
                        </m:r>
                        <m:sSub>
                          <m:sSubPr>
                            <m:ctrlPr>
                              <a:rPr lang="en-US" sz="9600" b="0" i="1" smtClean="0">
                                <a:latin typeface="Cambria Math" panose="02040503050406030204" pitchFamily="18" charset="0"/>
                              </a:rPr>
                            </m:ctrlPr>
                          </m:sSubPr>
                          <m:e>
                            <m:r>
                              <a:rPr lang="en-US" sz="9600" b="0" i="1" smtClean="0">
                                <a:latin typeface="Cambria Math" panose="02040503050406030204" pitchFamily="18" charset="0"/>
                              </a:rPr>
                              <m:t>𝑝</m:t>
                            </m:r>
                          </m:e>
                          <m:sub>
                            <m:r>
                              <a:rPr lang="en-US" sz="9600" b="0" i="1" smtClean="0">
                                <a:latin typeface="Cambria Math" panose="02040503050406030204" pitchFamily="18" charset="0"/>
                              </a:rPr>
                              <m:t>𝑡</m:t>
                            </m:r>
                          </m:sub>
                        </m:sSub>
                      </m:e>
                    </m:d>
                    <m:r>
                      <a:rPr lang="en-US" sz="9600" b="0" i="1" smtClean="0">
                        <a:latin typeface="Cambria Math" panose="02040503050406030204" pitchFamily="18" charset="0"/>
                      </a:rPr>
                      <m:t> </m:t>
                    </m:r>
                  </m:oMath>
                </a14:m>
                <a:r>
                  <a:rPr lang="en-US" sz="9600" dirty="0" smtClean="0"/>
                  <a:t>the set of the first </a:t>
                </a:r>
                <a14:m>
                  <m:oMath xmlns:m="http://schemas.openxmlformats.org/officeDocument/2006/math">
                    <m:r>
                      <a:rPr lang="en-US" sz="9600" i="1" dirty="0" smtClean="0">
                        <a:latin typeface="Cambria Math" panose="02040503050406030204" pitchFamily="18" charset="0"/>
                      </a:rPr>
                      <m:t>𝑡</m:t>
                    </m:r>
                  </m:oMath>
                </a14:m>
                <a:r>
                  <a:rPr lang="en-US" sz="9600" dirty="0" smtClean="0"/>
                  <a:t> primes. We also consider, as in lemma 3.2, </a:t>
                </a:r>
                <a14:m>
                  <m:oMath xmlns:m="http://schemas.openxmlformats.org/officeDocument/2006/math">
                    <m:r>
                      <a:rPr lang="en-US" sz="9600" i="1">
                        <a:latin typeface="Cambria Math" panose="02040503050406030204" pitchFamily="18" charset="0"/>
                      </a:rPr>
                      <m:t>𝑤</m:t>
                    </m:r>
                    <m:d>
                      <m:dPr>
                        <m:ctrlPr>
                          <a:rPr lang="en-US" sz="9600" i="1">
                            <a:latin typeface="Cambria Math" panose="02040503050406030204" pitchFamily="18" charset="0"/>
                          </a:rPr>
                        </m:ctrlPr>
                      </m:dPr>
                      <m:e>
                        <m:sSub>
                          <m:sSubPr>
                            <m:ctrlPr>
                              <a:rPr lang="en-US" sz="9600" i="1">
                                <a:latin typeface="Cambria Math" panose="02040503050406030204" pitchFamily="18" charset="0"/>
                              </a:rPr>
                            </m:ctrlPr>
                          </m:sSubPr>
                          <m:e>
                            <m:r>
                              <a:rPr lang="en-US" sz="9600" i="1">
                                <a:latin typeface="Cambria Math" panose="02040503050406030204" pitchFamily="18" charset="0"/>
                              </a:rPr>
                              <m:t>𝑒</m:t>
                            </m:r>
                          </m:e>
                          <m:sub>
                            <m:r>
                              <a:rPr lang="en-US" sz="9600" i="1">
                                <a:latin typeface="Cambria Math" panose="02040503050406030204" pitchFamily="18" charset="0"/>
                              </a:rPr>
                              <m:t>𝑖</m:t>
                            </m:r>
                          </m:sub>
                        </m:sSub>
                      </m:e>
                    </m:d>
                    <m:r>
                      <a:rPr lang="en-US" sz="9600" i="1">
                        <a:latin typeface="Cambria Math" panose="02040503050406030204" pitchFamily="18" charset="0"/>
                      </a:rPr>
                      <m:t>=</m:t>
                    </m:r>
                    <m:sSup>
                      <m:sSupPr>
                        <m:ctrlPr>
                          <a:rPr lang="en-US" sz="9600" i="1">
                            <a:latin typeface="Cambria Math" panose="02040503050406030204" pitchFamily="18" charset="0"/>
                          </a:rPr>
                        </m:ctrlPr>
                      </m:sSupPr>
                      <m:e>
                        <m:r>
                          <a:rPr lang="en-US" sz="9600" i="1">
                            <a:latin typeface="Cambria Math" panose="02040503050406030204" pitchFamily="18" charset="0"/>
                          </a:rPr>
                          <m:t>2</m:t>
                        </m:r>
                      </m:e>
                      <m:sup>
                        <m:r>
                          <a:rPr lang="en-US" sz="9600" i="1">
                            <a:latin typeface="Cambria Math" panose="02040503050406030204" pitchFamily="18" charset="0"/>
                          </a:rPr>
                          <m:t>𝑖</m:t>
                        </m:r>
                        <m:r>
                          <a:rPr lang="en-US" sz="9600" i="1">
                            <a:latin typeface="Cambria Math" panose="02040503050406030204" pitchFamily="18" charset="0"/>
                          </a:rPr>
                          <m:t>−</m:t>
                        </m:r>
                        <m:r>
                          <a:rPr lang="en-US" sz="9600" i="1">
                            <a:latin typeface="Cambria Math" panose="02040503050406030204" pitchFamily="18" charset="0"/>
                          </a:rPr>
                          <m:t>1</m:t>
                        </m:r>
                      </m:sup>
                    </m:sSup>
                  </m:oMath>
                </a14:m>
                <a:r>
                  <a:rPr lang="en-US" sz="9600" dirty="0" smtClean="0"/>
                  <a:t> </a:t>
                </a:r>
                <a:r>
                  <a:rPr lang="en-US" sz="9600" dirty="0"/>
                  <a:t>for </a:t>
                </a:r>
                <a14:m>
                  <m:oMath xmlns:m="http://schemas.openxmlformats.org/officeDocument/2006/math">
                    <m:r>
                      <a:rPr lang="en-US" sz="9600" i="1">
                        <a:latin typeface="Cambria Math" panose="02040503050406030204" pitchFamily="18" charset="0"/>
                      </a:rPr>
                      <m:t>1</m:t>
                    </m:r>
                    <m:r>
                      <a:rPr lang="en-US" sz="9600" i="1">
                        <a:latin typeface="Cambria Math" panose="02040503050406030204" pitchFamily="18" charset="0"/>
                      </a:rPr>
                      <m:t>≤</m:t>
                    </m:r>
                    <m:r>
                      <a:rPr lang="en-US" sz="9600" i="1">
                        <a:latin typeface="Cambria Math" panose="02040503050406030204" pitchFamily="18" charset="0"/>
                      </a:rPr>
                      <m:t>𝑖</m:t>
                    </m:r>
                    <m:r>
                      <a:rPr lang="en-US" sz="9600" i="1">
                        <a:latin typeface="Cambria Math" panose="02040503050406030204" pitchFamily="18" charset="0"/>
                      </a:rPr>
                      <m:t>≤</m:t>
                    </m:r>
                    <m:r>
                      <a:rPr lang="en-US" sz="9600" i="1">
                        <a:latin typeface="Cambria Math" panose="02040503050406030204" pitchFamily="18" charset="0"/>
                      </a:rPr>
                      <m:t>𝑚</m:t>
                    </m:r>
                  </m:oMath>
                </a14:m>
                <a:r>
                  <a:rPr lang="en-US" sz="9600" dirty="0"/>
                  <a:t>,     (note that the maximal weight is </a:t>
                </a:r>
                <a14:m>
                  <m:oMath xmlns:m="http://schemas.openxmlformats.org/officeDocument/2006/math">
                    <m:sSup>
                      <m:sSupPr>
                        <m:ctrlPr>
                          <a:rPr lang="en-US" sz="9600" i="1">
                            <a:latin typeface="Cambria Math" panose="02040503050406030204" pitchFamily="18" charset="0"/>
                          </a:rPr>
                        </m:ctrlPr>
                      </m:sSupPr>
                      <m:e>
                        <m:r>
                          <a:rPr lang="en-US" sz="9600" i="1">
                            <a:latin typeface="Cambria Math" panose="02040503050406030204" pitchFamily="18" charset="0"/>
                          </a:rPr>
                          <m:t>2</m:t>
                        </m:r>
                      </m:e>
                      <m:sup>
                        <m:sSup>
                          <m:sSupPr>
                            <m:ctrlPr>
                              <a:rPr lang="en-US" sz="9600" i="1">
                                <a:latin typeface="Cambria Math" panose="02040503050406030204" pitchFamily="18" charset="0"/>
                              </a:rPr>
                            </m:ctrlPr>
                          </m:sSupPr>
                          <m:e>
                            <m:r>
                              <a:rPr lang="en-US" sz="9600" i="1">
                                <a:latin typeface="Cambria Math" panose="02040503050406030204" pitchFamily="18" charset="0"/>
                              </a:rPr>
                              <m:t>𝑛</m:t>
                            </m:r>
                          </m:e>
                          <m:sup>
                            <m:r>
                              <a:rPr lang="en-US" sz="9600" i="1">
                                <a:latin typeface="Cambria Math" panose="02040503050406030204" pitchFamily="18" charset="0"/>
                              </a:rPr>
                              <m:t>2</m:t>
                            </m:r>
                          </m:sup>
                        </m:sSup>
                        <m:r>
                          <a:rPr lang="en-US" sz="9600" i="1">
                            <a:latin typeface="Cambria Math" panose="02040503050406030204" pitchFamily="18" charset="0"/>
                          </a:rPr>
                          <m:t>−</m:t>
                        </m:r>
                        <m:r>
                          <a:rPr lang="en-US" sz="9600" i="1">
                            <a:latin typeface="Cambria Math" panose="02040503050406030204" pitchFamily="18" charset="0"/>
                          </a:rPr>
                          <m:t>1</m:t>
                        </m:r>
                      </m:sup>
                    </m:sSup>
                  </m:oMath>
                </a14:m>
                <a:r>
                  <a:rPr lang="en-US" sz="9600" dirty="0"/>
                  <a:t>).</a:t>
                </a:r>
                <a:r>
                  <a:rPr lang="he-IL" sz="9600" dirty="0"/>
                  <a:t> </a:t>
                </a:r>
                <a:endParaRPr lang="en-US" sz="9600" dirty="0" smtClean="0"/>
              </a:p>
              <a:p>
                <a:pPr marL="0" indent="0" algn="l">
                  <a:buNone/>
                </a:pPr>
                <a:r>
                  <a:rPr lang="en-US" sz="9600" dirty="0" smtClean="0"/>
                  <a:t>Take a random </a:t>
                </a:r>
                <a14:m>
                  <m:oMath xmlns:m="http://schemas.openxmlformats.org/officeDocument/2006/math">
                    <m:r>
                      <a:rPr lang="en-US" sz="9600" b="0" i="1" smtClean="0">
                        <a:latin typeface="Cambria Math" panose="02040503050406030204" pitchFamily="18" charset="0"/>
                      </a:rPr>
                      <m:t>𝑝</m:t>
                    </m:r>
                  </m:oMath>
                </a14:m>
                <a:r>
                  <a:rPr lang="en-US" sz="9600" dirty="0" smtClean="0"/>
                  <a:t> from </a:t>
                </a:r>
                <a14:m>
                  <m:oMath xmlns:m="http://schemas.openxmlformats.org/officeDocument/2006/math">
                    <m:sSub>
                      <m:sSubPr>
                        <m:ctrlPr>
                          <a:rPr lang="en-US" sz="9600" i="1">
                            <a:latin typeface="Cambria Math" panose="02040503050406030204" pitchFamily="18" charset="0"/>
                          </a:rPr>
                        </m:ctrlPr>
                      </m:sSubPr>
                      <m:e>
                        <m:r>
                          <a:rPr lang="en-US" sz="9600" i="1">
                            <a:latin typeface="Cambria Math" panose="02040503050406030204" pitchFamily="18" charset="0"/>
                          </a:rPr>
                          <m:t>𝑃</m:t>
                        </m:r>
                      </m:e>
                      <m:sub>
                        <m:r>
                          <a:rPr lang="en-US" sz="9600" i="1">
                            <a:latin typeface="Cambria Math" panose="02040503050406030204" pitchFamily="18" charset="0"/>
                          </a:rPr>
                          <m:t>𝑡</m:t>
                        </m:r>
                      </m:sub>
                    </m:sSub>
                    <m:r>
                      <a:rPr lang="en-US" sz="9600" b="0" i="1" smtClean="0">
                        <a:latin typeface="Cambria Math" panose="02040503050406030204" pitchFamily="18" charset="0"/>
                      </a:rPr>
                      <m:t>(∗)</m:t>
                    </m:r>
                  </m:oMath>
                </a14:m>
                <a:r>
                  <a:rPr lang="en-US" sz="9600" dirty="0" smtClean="0"/>
                  <a:t>, and consider the weight function </a:t>
                </a:r>
                <a14:m>
                  <m:oMath xmlns:m="http://schemas.openxmlformats.org/officeDocument/2006/math">
                    <m:r>
                      <a:rPr lang="en-US" sz="9600" b="0" i="1" smtClean="0">
                        <a:latin typeface="Cambria Math" panose="02040503050406030204" pitchFamily="18" charset="0"/>
                      </a:rPr>
                      <m:t>𝑤</m:t>
                    </m:r>
                    <m:r>
                      <a:rPr lang="en-US" sz="9600" b="0" i="1" smtClean="0">
                        <a:latin typeface="Cambria Math" panose="02040503050406030204" pitchFamily="18" charset="0"/>
                      </a:rPr>
                      <m:t> </m:t>
                    </m:r>
                    <m:r>
                      <a:rPr lang="en-US" sz="9600" b="0" i="1" smtClean="0">
                        <a:latin typeface="Cambria Math" panose="02040503050406030204" pitchFamily="18" charset="0"/>
                      </a:rPr>
                      <m:t>𝑚𝑜𝑑𝑝</m:t>
                    </m:r>
                    <m:r>
                      <a:rPr lang="en-US" sz="9600" b="0" i="1" smtClean="0">
                        <a:latin typeface="Cambria Math" panose="02040503050406030204" pitchFamily="18" charset="0"/>
                      </a:rPr>
                      <m:t>.</m:t>
                    </m:r>
                  </m:oMath>
                </a14:m>
                <a:r>
                  <a:rPr lang="en-US" sz="9600" dirty="0" smtClean="0"/>
                  <a:t> We want to show that with high probability, </a:t>
                </a:r>
                <a14:m>
                  <m:oMath xmlns:m="http://schemas.openxmlformats.org/officeDocument/2006/math">
                    <m:r>
                      <a:rPr lang="en-US" sz="9600" i="1">
                        <a:latin typeface="Cambria Math" panose="02040503050406030204" pitchFamily="18" charset="0"/>
                      </a:rPr>
                      <m:t>𝑤</m:t>
                    </m:r>
                    <m:r>
                      <a:rPr lang="en-US" sz="9600" i="1">
                        <a:latin typeface="Cambria Math" panose="02040503050406030204" pitchFamily="18" charset="0"/>
                      </a:rPr>
                      <m:t> </m:t>
                    </m:r>
                    <m:r>
                      <a:rPr lang="en-US" sz="9600" i="1">
                        <a:latin typeface="Cambria Math" panose="02040503050406030204" pitchFamily="18" charset="0"/>
                      </a:rPr>
                      <m:t>𝑚𝑜𝑑𝑝</m:t>
                    </m:r>
                  </m:oMath>
                </a14:m>
                <a:r>
                  <a:rPr lang="en-US" sz="9600" dirty="0" smtClean="0"/>
                  <a:t> gives non-zero circulation to each cycle in a set of s cycles in </a:t>
                </a:r>
                <a14:m>
                  <m:oMath xmlns:m="http://schemas.openxmlformats.org/officeDocument/2006/math">
                    <m:r>
                      <a:rPr lang="en-US" sz="9600" b="0" i="1" smtClean="0">
                        <a:latin typeface="Cambria Math" panose="02040503050406030204" pitchFamily="18" charset="0"/>
                      </a:rPr>
                      <m:t>𝐺</m:t>
                    </m:r>
                    <m:r>
                      <a:rPr lang="en-US" sz="9600" b="0" i="1" smtClean="0">
                        <a:latin typeface="Cambria Math" panose="02040503050406030204" pitchFamily="18" charset="0"/>
                      </a:rPr>
                      <m:t>,</m:t>
                    </m:r>
                  </m:oMath>
                </a14:m>
                <a:r>
                  <a:rPr lang="en-US" sz="9600" dirty="0" smtClean="0"/>
                  <a:t> </a:t>
                </a:r>
                <a14:m>
                  <m:oMath xmlns:m="http://schemas.openxmlformats.org/officeDocument/2006/math">
                    <m:r>
                      <a:rPr lang="en-US" sz="9600" b="0" i="1" smtClean="0">
                        <a:latin typeface="Cambria Math" panose="02040503050406030204" pitchFamily="18" charset="0"/>
                      </a:rPr>
                      <m:t>{</m:t>
                    </m:r>
                    <m:sSub>
                      <m:sSubPr>
                        <m:ctrlPr>
                          <a:rPr lang="en-US" sz="9600" b="0" i="1" smtClean="0">
                            <a:latin typeface="Cambria Math" panose="02040503050406030204" pitchFamily="18" charset="0"/>
                          </a:rPr>
                        </m:ctrlPr>
                      </m:sSubPr>
                      <m:e>
                        <m:r>
                          <a:rPr lang="en-US" sz="9600" b="0" i="1" smtClean="0">
                            <a:latin typeface="Cambria Math" panose="02040503050406030204" pitchFamily="18" charset="0"/>
                          </a:rPr>
                          <m:t>𝑐</m:t>
                        </m:r>
                      </m:e>
                      <m:sub>
                        <m:r>
                          <a:rPr lang="en-US" sz="9600" b="0" i="1" smtClean="0">
                            <a:latin typeface="Cambria Math" panose="02040503050406030204" pitchFamily="18" charset="0"/>
                          </a:rPr>
                          <m:t>1</m:t>
                        </m:r>
                      </m:sub>
                    </m:sSub>
                    <m:r>
                      <a:rPr lang="en-US" sz="9600" b="0" i="1" smtClean="0">
                        <a:latin typeface="Cambria Math" panose="02040503050406030204" pitchFamily="18" charset="0"/>
                      </a:rPr>
                      <m:t>,…, </m:t>
                    </m:r>
                    <m:sSub>
                      <m:sSubPr>
                        <m:ctrlPr>
                          <a:rPr lang="en-US" sz="9600" b="0" i="1" smtClean="0">
                            <a:latin typeface="Cambria Math" panose="02040503050406030204" pitchFamily="18" charset="0"/>
                          </a:rPr>
                        </m:ctrlPr>
                      </m:sSubPr>
                      <m:e>
                        <m:r>
                          <a:rPr lang="en-US" sz="9600" b="0" i="1" smtClean="0">
                            <a:latin typeface="Cambria Math" panose="02040503050406030204" pitchFamily="18" charset="0"/>
                          </a:rPr>
                          <m:t>𝑐</m:t>
                        </m:r>
                      </m:e>
                      <m:sub>
                        <m:r>
                          <a:rPr lang="en-US" sz="9600" b="0" i="1" smtClean="0">
                            <a:latin typeface="Cambria Math" panose="02040503050406030204" pitchFamily="18" charset="0"/>
                          </a:rPr>
                          <m:t>𝑠</m:t>
                        </m:r>
                      </m:sub>
                    </m:sSub>
                    <m:r>
                      <a:rPr lang="en-US" sz="9600" b="0" i="1" smtClean="0">
                        <a:latin typeface="Cambria Math" panose="02040503050406030204" pitchFamily="18" charset="0"/>
                      </a:rPr>
                      <m:t>}</m:t>
                    </m:r>
                  </m:oMath>
                </a14:m>
                <a:r>
                  <a:rPr lang="en-US" sz="9600" dirty="0" smtClean="0"/>
                  <a:t>.</a:t>
                </a:r>
              </a:p>
              <a:p>
                <a:pPr marL="0" indent="0" algn="l">
                  <a:buNone/>
                </a:pPr>
                <a:r>
                  <a:rPr lang="en-US" sz="9600" dirty="0" smtClean="0"/>
                  <a:t>It is true provided </a:t>
                </a:r>
                <a14:m>
                  <m:oMath xmlns:m="http://schemas.openxmlformats.org/officeDocument/2006/math">
                    <m:nary>
                      <m:naryPr>
                        <m:chr m:val="∏"/>
                        <m:ctrlPr>
                          <a:rPr lang="en-US" sz="9600" i="1">
                            <a:latin typeface="Cambria Math" panose="02040503050406030204" pitchFamily="18" charset="0"/>
                            <a:ea typeface="Cambria Math" panose="02040503050406030204" pitchFamily="18" charset="0"/>
                          </a:rPr>
                        </m:ctrlPr>
                      </m:naryPr>
                      <m:sub>
                        <m:r>
                          <m:rPr>
                            <m:brk m:alnAt="23"/>
                          </m:rPr>
                          <a:rPr lang="en-US" sz="9600" i="1">
                            <a:latin typeface="Cambria Math" panose="02040503050406030204" pitchFamily="18" charset="0"/>
                            <a:ea typeface="Cambria Math" panose="02040503050406030204" pitchFamily="18" charset="0"/>
                          </a:rPr>
                          <m:t>𝑖</m:t>
                        </m:r>
                        <m:r>
                          <a:rPr lang="en-US" sz="9600" i="1">
                            <a:latin typeface="Cambria Math" panose="02040503050406030204" pitchFamily="18" charset="0"/>
                            <a:ea typeface="Cambria Math" panose="02040503050406030204" pitchFamily="18" charset="0"/>
                          </a:rPr>
                          <m:t>=</m:t>
                        </m:r>
                        <m:r>
                          <m:rPr>
                            <m:brk m:alnAt="23"/>
                          </m:rPr>
                          <a:rPr lang="en-US" sz="9600" i="1">
                            <a:latin typeface="Cambria Math" panose="02040503050406030204" pitchFamily="18" charset="0"/>
                            <a:ea typeface="Cambria Math" panose="02040503050406030204" pitchFamily="18" charset="0"/>
                          </a:rPr>
                          <m:t>1</m:t>
                        </m:r>
                      </m:sub>
                      <m:sup>
                        <m:r>
                          <a:rPr lang="en-US" sz="9600" i="1">
                            <a:latin typeface="Cambria Math" panose="02040503050406030204" pitchFamily="18" charset="0"/>
                            <a:ea typeface="Cambria Math" panose="02040503050406030204" pitchFamily="18" charset="0"/>
                          </a:rPr>
                          <m:t>𝑠</m:t>
                        </m:r>
                      </m:sup>
                      <m:e>
                        <m:sSub>
                          <m:sSubPr>
                            <m:ctrlPr>
                              <a:rPr lang="en-US" sz="9600" i="1">
                                <a:latin typeface="Cambria Math" panose="02040503050406030204" pitchFamily="18" charset="0"/>
                                <a:ea typeface="Cambria Math" panose="02040503050406030204" pitchFamily="18" charset="0"/>
                              </a:rPr>
                            </m:ctrlPr>
                          </m:sSubPr>
                          <m:e>
                            <m:r>
                              <a:rPr lang="en-US" sz="9600" b="0" i="1" smtClean="0">
                                <a:latin typeface="Cambria Math" panose="02040503050406030204" pitchFamily="18" charset="0"/>
                                <a:ea typeface="Cambria Math" panose="02040503050406030204" pitchFamily="18" charset="0"/>
                              </a:rPr>
                              <m:t>𝐶</m:t>
                            </m:r>
                          </m:e>
                          <m:sub>
                            <m:r>
                              <a:rPr lang="en-US" sz="9600" i="1">
                                <a:latin typeface="Cambria Math" panose="02040503050406030204" pitchFamily="18" charset="0"/>
                                <a:ea typeface="Cambria Math" panose="02040503050406030204" pitchFamily="18" charset="0"/>
                              </a:rPr>
                              <m:t>𝑤</m:t>
                            </m:r>
                          </m:sub>
                        </m:sSub>
                        <m:d>
                          <m:dPr>
                            <m:ctrlPr>
                              <a:rPr lang="en-US" sz="9600" i="1">
                                <a:latin typeface="Cambria Math" panose="02040503050406030204" pitchFamily="18" charset="0"/>
                                <a:ea typeface="Cambria Math" panose="02040503050406030204" pitchFamily="18" charset="0"/>
                              </a:rPr>
                            </m:ctrlPr>
                          </m:dPr>
                          <m:e>
                            <m:sSub>
                              <m:sSubPr>
                                <m:ctrlPr>
                                  <a:rPr lang="en-US" sz="9600" i="1">
                                    <a:latin typeface="Cambria Math" panose="02040503050406030204" pitchFamily="18" charset="0"/>
                                    <a:ea typeface="Cambria Math" panose="02040503050406030204" pitchFamily="18" charset="0"/>
                                  </a:rPr>
                                </m:ctrlPr>
                              </m:sSubPr>
                              <m:e>
                                <m:r>
                                  <a:rPr lang="en-US" sz="9600" b="0" i="1" smtClean="0">
                                    <a:latin typeface="Cambria Math" panose="02040503050406030204" pitchFamily="18" charset="0"/>
                                    <a:ea typeface="Cambria Math" panose="02040503050406030204" pitchFamily="18" charset="0"/>
                                  </a:rPr>
                                  <m:t>𝑐</m:t>
                                </m:r>
                              </m:e>
                              <m:sub>
                                <m:r>
                                  <a:rPr lang="en-US" sz="9600" i="1">
                                    <a:latin typeface="Cambria Math" panose="02040503050406030204" pitchFamily="18" charset="0"/>
                                    <a:ea typeface="Cambria Math" panose="02040503050406030204" pitchFamily="18" charset="0"/>
                                  </a:rPr>
                                  <m:t>𝑖</m:t>
                                </m:r>
                              </m:sub>
                            </m:sSub>
                          </m:e>
                        </m:d>
                        <m:r>
                          <a:rPr lang="en-US" sz="9600" i="1">
                            <a:latin typeface="Cambria Math" panose="02040503050406030204" pitchFamily="18" charset="0"/>
                            <a:ea typeface="Cambria Math" panose="02040503050406030204" pitchFamily="18" charset="0"/>
                          </a:rPr>
                          <m:t>≠</m:t>
                        </m:r>
                        <m:r>
                          <a:rPr lang="en-US" sz="9600" i="1">
                            <a:latin typeface="Cambria Math" panose="02040503050406030204" pitchFamily="18" charset="0"/>
                            <a:ea typeface="Cambria Math" panose="02040503050406030204" pitchFamily="18" charset="0"/>
                          </a:rPr>
                          <m:t>0</m:t>
                        </m:r>
                        <m:r>
                          <a:rPr lang="en-US" sz="9600" i="1">
                            <a:latin typeface="Cambria Math" panose="02040503050406030204" pitchFamily="18" charset="0"/>
                            <a:ea typeface="Cambria Math" panose="02040503050406030204" pitchFamily="18" charset="0"/>
                          </a:rPr>
                          <m:t> (</m:t>
                        </m:r>
                        <m:r>
                          <a:rPr lang="en-US" sz="9600" i="1">
                            <a:latin typeface="Cambria Math" panose="02040503050406030204" pitchFamily="18" charset="0"/>
                            <a:ea typeface="Cambria Math" panose="02040503050406030204" pitchFamily="18" charset="0"/>
                          </a:rPr>
                          <m:t>𝑚𝑜𝑑𝑝</m:t>
                        </m:r>
                        <m:r>
                          <a:rPr lang="en-US" sz="9600" i="1">
                            <a:latin typeface="Cambria Math" panose="02040503050406030204" pitchFamily="18" charset="0"/>
                            <a:ea typeface="Cambria Math" panose="02040503050406030204" pitchFamily="18" charset="0"/>
                          </a:rPr>
                          <m:t>)</m:t>
                        </m:r>
                      </m:e>
                    </m:nary>
                  </m:oMath>
                </a14:m>
                <a:r>
                  <a:rPr lang="en-US" sz="9600" dirty="0" smtClean="0"/>
                  <a:t>.</a:t>
                </a:r>
              </a:p>
              <a:p>
                <a:pPr marL="0" indent="0" algn="l">
                  <a:buNone/>
                </a:pPr>
                <a:endParaRPr lang="en-US" dirty="0" smtClean="0"/>
              </a:p>
              <a:p>
                <a:pPr marL="0" indent="0" algn="l">
                  <a:buNone/>
                </a:pPr>
                <a:endParaRPr lang="en-US" dirty="0" smtClean="0"/>
              </a:p>
              <a:p>
                <a:pPr marL="0" indent="0" algn="l">
                  <a:buNone/>
                </a:pPr>
                <a:endParaRPr lang="he-IL"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589212" y="1803400"/>
                <a:ext cx="8915400" cy="4559300"/>
              </a:xfrm>
              <a:blipFill rotWithShape="0">
                <a:blip r:embed="rId2"/>
                <a:stretch>
                  <a:fillRect l="-2189" t="-2674"/>
                </a:stretch>
              </a:blipFill>
            </p:spPr>
            <p:txBody>
              <a:bodyPr/>
              <a:lstStyle/>
              <a:p>
                <a:r>
                  <a:rPr lang="he-IL">
                    <a:noFill/>
                  </a:rPr>
                  <a:t> </a:t>
                </a:r>
              </a:p>
            </p:txBody>
          </p:sp>
        </mc:Fallback>
      </mc:AlternateContent>
    </p:spTree>
    <p:extLst>
      <p:ext uri="{BB962C8B-B14F-4D97-AF65-F5344CB8AC3E}">
        <p14:creationId xmlns:p14="http://schemas.microsoft.com/office/powerpoint/2010/main" val="40495350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dirty="0" smtClean="0"/>
              <a:t>RNC algorithm for Search-PM </a:t>
            </a:r>
            <a:br>
              <a:rPr lang="en-US" dirty="0" smtClean="0"/>
            </a:br>
            <a:r>
              <a:rPr lang="en-US" sz="2800" dirty="0"/>
              <a:t>(</a:t>
            </a:r>
            <a:r>
              <a:rPr lang="en-US" sz="2800" dirty="0" err="1"/>
              <a:t>Mulmuley</a:t>
            </a:r>
            <a:r>
              <a:rPr lang="en-US" sz="2800" dirty="0"/>
              <a:t>, </a:t>
            </a:r>
            <a:r>
              <a:rPr lang="en-US" sz="2800" dirty="0" err="1"/>
              <a:t>Vazirani</a:t>
            </a:r>
            <a:r>
              <a:rPr lang="en-US" sz="2800" dirty="0"/>
              <a:t> &amp; </a:t>
            </a:r>
            <a:r>
              <a:rPr lang="en-US" sz="2800" dirty="0" err="1"/>
              <a:t>Vazirani</a:t>
            </a:r>
            <a:r>
              <a:rPr lang="en-US" sz="2800" dirty="0"/>
              <a:t>)</a:t>
            </a:r>
            <a:endParaRPr lang="he-IL" dirty="0"/>
          </a:p>
        </p:txBody>
      </p:sp>
      <mc:AlternateContent xmlns:mc="http://schemas.openxmlformats.org/markup-compatibility/2006" xmlns:a14="http://schemas.microsoft.com/office/drawing/2010/main">
        <mc:Choice Requires="a14">
          <p:sp>
            <p:nvSpPr>
              <p:cNvPr id="3" name="מציין מיקום תוכן 2"/>
              <p:cNvSpPr>
                <a:spLocks noGrp="1"/>
              </p:cNvSpPr>
              <p:nvPr>
                <p:ph idx="1"/>
              </p:nvPr>
            </p:nvSpPr>
            <p:spPr/>
            <p:txBody>
              <a:bodyPr/>
              <a:lstStyle/>
              <a:p>
                <a:pPr marL="0" indent="0" algn="l" rtl="0">
                  <a:buNone/>
                </a:pPr>
                <a:r>
                  <a:rPr lang="en-US" dirty="0" smtClean="0"/>
                  <a:t>First, a reminder:</a:t>
                </a:r>
              </a:p>
              <a:p>
                <a:pPr algn="l" rtl="0">
                  <a:buFont typeface="Wingdings" panose="05000000000000000000" pitchFamily="2" charset="2"/>
                  <a:buChar char="Ø"/>
                </a:pPr>
                <a:r>
                  <a:rPr lang="en-US" i="1" dirty="0" smtClean="0"/>
                  <a:t>A graph G is called bipartite if there exists a partition V = L U R of the vertices, such that all edges are between vertices of L and R.</a:t>
                </a:r>
              </a:p>
              <a:p>
                <a:pPr algn="l" rtl="0">
                  <a:buFont typeface="Wingdings" panose="05000000000000000000" pitchFamily="2" charset="2"/>
                  <a:buChar char="Ø"/>
                </a:pPr>
                <a:r>
                  <a:rPr lang="en-US" i="1" dirty="0" smtClean="0"/>
                  <a:t>In graph G(V,E), a matching M is a subset of edges with no two edges sharing an endpoint.</a:t>
                </a:r>
              </a:p>
              <a:p>
                <a:pPr algn="l" rtl="0">
                  <a:buFont typeface="Wingdings" panose="05000000000000000000" pitchFamily="2" charset="2"/>
                  <a:buChar char="Ø"/>
                </a:pPr>
                <a:r>
                  <a:rPr lang="en-US" i="1" dirty="0" smtClean="0"/>
                  <a:t>Perfect Matching – a matching which covers every vertex.</a:t>
                </a:r>
              </a:p>
              <a:p>
                <a:pPr algn="l" rtl="0">
                  <a:buFont typeface="Wingdings" panose="05000000000000000000" pitchFamily="2" charset="2"/>
                  <a:buChar char="Ø"/>
                </a:pPr>
                <a:r>
                  <a:rPr lang="en-US" i="1" dirty="0" smtClean="0"/>
                  <a:t>For any weight w: </a:t>
                </a:r>
                <a14:m>
                  <m:oMath xmlns:m="http://schemas.openxmlformats.org/officeDocument/2006/math">
                    <m:r>
                      <a:rPr lang="en-US" b="0" i="1" smtClean="0">
                        <a:latin typeface="Cambria Math" panose="02040503050406030204" pitchFamily="18" charset="0"/>
                      </a:rPr>
                      <m:t>𝐸</m:t>
                    </m:r>
                    <m:r>
                      <a:rPr lang="en-US" b="0" i="1" smtClean="0">
                        <a:latin typeface="Cambria Math" panose="02040503050406030204" pitchFamily="18" charset="0"/>
                      </a:rPr>
                      <m:t>→</m:t>
                    </m:r>
                    <m:r>
                      <a:rPr lang="en-US" b="0" i="1" smtClean="0">
                        <a:latin typeface="Cambria Math" panose="02040503050406030204" pitchFamily="18" charset="0"/>
                      </a:rPr>
                      <m:t>𝑅</m:t>
                    </m:r>
                  </m:oMath>
                </a14:m>
                <a:r>
                  <a:rPr lang="en-US" i="1" dirty="0" smtClean="0"/>
                  <a:t> on the edges, the weight of M is defined to be</a:t>
                </a:r>
              </a:p>
              <a:p>
                <a:pPr marL="0" indent="0" algn="l" rtl="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𝑤</m:t>
                      </m:r>
                      <m:d>
                        <m:dPr>
                          <m:ctrlPr>
                            <a:rPr lang="en-US" b="0" i="1" smtClean="0">
                              <a:latin typeface="Cambria Math" panose="02040503050406030204" pitchFamily="18" charset="0"/>
                            </a:rPr>
                          </m:ctrlPr>
                        </m:dPr>
                        <m:e>
                          <m:r>
                            <a:rPr lang="en-US" b="0" i="1" smtClean="0">
                              <a:latin typeface="Cambria Math" panose="02040503050406030204" pitchFamily="18" charset="0"/>
                            </a:rPr>
                            <m:t>𝑀</m:t>
                          </m:r>
                        </m:e>
                      </m:d>
                      <m:r>
                        <a:rPr lang="en-US" b="0" i="1" smtClean="0">
                          <a:latin typeface="Cambria Math" panose="02040503050406030204" pitchFamily="18" charset="0"/>
                        </a:rPr>
                        <m:t>= </m:t>
                      </m:r>
                      <m:nary>
                        <m:naryPr>
                          <m:chr m:val="∑"/>
                          <m:supHide m:val="on"/>
                          <m:ctrlPr>
                            <a:rPr lang="en-US" b="0" i="1" smtClean="0">
                              <a:latin typeface="Cambria Math" panose="02040503050406030204" pitchFamily="18" charset="0"/>
                            </a:rPr>
                          </m:ctrlPr>
                        </m:naryPr>
                        <m:sub>
                          <m:r>
                            <m:rPr>
                              <m:brk m:alnAt="7"/>
                            </m:rPr>
                            <a:rPr lang="en-US" b="0" i="1" smtClean="0">
                              <a:latin typeface="Cambria Math" panose="02040503050406030204" pitchFamily="18" charset="0"/>
                            </a:rPr>
                            <m:t>𝑒</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𝑀</m:t>
                          </m:r>
                        </m:sub>
                        <m:sup/>
                        <m:e>
                          <m:r>
                            <a:rPr lang="en-US" b="0" i="1" smtClean="0">
                              <a:latin typeface="Cambria Math" panose="02040503050406030204" pitchFamily="18" charset="0"/>
                            </a:rPr>
                            <m:t>𝑤</m:t>
                          </m:r>
                          <m:r>
                            <a:rPr lang="en-US" b="0" i="1" smtClean="0">
                              <a:latin typeface="Cambria Math" panose="02040503050406030204" pitchFamily="18" charset="0"/>
                            </a:rPr>
                            <m:t>(</m:t>
                          </m:r>
                          <m:r>
                            <a:rPr lang="en-US" b="0" i="1" smtClean="0">
                              <a:latin typeface="Cambria Math" panose="02040503050406030204" pitchFamily="18" charset="0"/>
                            </a:rPr>
                            <m:t>𝑒</m:t>
                          </m:r>
                          <m:r>
                            <a:rPr lang="en-US" b="0" i="1" smtClean="0">
                              <a:latin typeface="Cambria Math" panose="02040503050406030204" pitchFamily="18" charset="0"/>
                            </a:rPr>
                            <m:t>)</m:t>
                          </m:r>
                        </m:e>
                      </m:nary>
                    </m:oMath>
                  </m:oMathPara>
                </a14:m>
                <a:endParaRPr lang="en-US" i="1" dirty="0" smtClean="0"/>
              </a:p>
              <a:p>
                <a:pPr algn="l" rtl="0">
                  <a:buFont typeface="Wingdings" panose="05000000000000000000" pitchFamily="2" charset="2"/>
                  <a:buChar char="Ø"/>
                </a:pPr>
                <a:r>
                  <a:rPr lang="en-US" i="1" dirty="0" smtClean="0"/>
                  <a:t>A perfect matching exists in G only if |L| = |R| = </a:t>
                </a:r>
                <a14:m>
                  <m:oMath xmlns:m="http://schemas.openxmlformats.org/officeDocument/2006/math">
                    <m:f>
                      <m:fPr>
                        <m:ctrlPr>
                          <a:rPr lang="en-US" b="0" i="1" smtClean="0">
                            <a:latin typeface="Cambria Math" panose="02040503050406030204" pitchFamily="18" charset="0"/>
                          </a:rPr>
                        </m:ctrlPr>
                      </m:fPr>
                      <m:num>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𝑉</m:t>
                            </m:r>
                          </m:e>
                        </m:d>
                      </m:num>
                      <m:den>
                        <m:r>
                          <a:rPr lang="en-US" b="0" i="1" smtClean="0">
                            <a:latin typeface="Cambria Math" panose="02040503050406030204" pitchFamily="18" charset="0"/>
                          </a:rPr>
                          <m:t>2</m:t>
                        </m:r>
                      </m:den>
                    </m:f>
                  </m:oMath>
                </a14:m>
                <a:endParaRPr lang="en-US" i="1" dirty="0" smtClean="0"/>
              </a:p>
            </p:txBody>
          </p:sp>
        </mc:Choice>
        <mc:Fallback xmlns="">
          <p:sp>
            <p:nvSpPr>
              <p:cNvPr id="3" name="מציין מיקום תוכן 2"/>
              <p:cNvSpPr>
                <a:spLocks noGrp="1" noRot="1" noChangeAspect="1" noMove="1" noResize="1" noEditPoints="1" noAdjustHandles="1" noChangeArrowheads="1" noChangeShapeType="1" noTextEdit="1"/>
              </p:cNvSpPr>
              <p:nvPr>
                <p:ph idx="1"/>
              </p:nvPr>
            </p:nvSpPr>
            <p:spPr>
              <a:blipFill rotWithShape="0">
                <a:blip r:embed="rId2"/>
                <a:stretch>
                  <a:fillRect l="-616" t="-806"/>
                </a:stretch>
              </a:blipFill>
            </p:spPr>
            <p:txBody>
              <a:bodyPr/>
              <a:lstStyle/>
              <a:p>
                <a:r>
                  <a:rPr lang="he-IL">
                    <a:noFill/>
                  </a:rPr>
                  <a:t> </a:t>
                </a:r>
              </a:p>
            </p:txBody>
          </p:sp>
        </mc:Fallback>
      </mc:AlternateContent>
    </p:spTree>
    <p:extLst>
      <p:ext uri="{BB962C8B-B14F-4D97-AF65-F5344CB8AC3E}">
        <p14:creationId xmlns:p14="http://schemas.microsoft.com/office/powerpoint/2010/main" val="21386711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Proof 4.2</a:t>
            </a:r>
            <a:endParaRPr lang="he-IL"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589212" y="1803400"/>
                <a:ext cx="8915400" cy="4559300"/>
              </a:xfrm>
            </p:spPr>
            <p:txBody>
              <a:bodyPr>
                <a:normAutofit fontScale="25000" lnSpcReduction="20000"/>
              </a:bodyPr>
              <a:lstStyle/>
              <a:p>
                <a:pPr marL="0" indent="0" algn="l">
                  <a:buNone/>
                </a:pPr>
                <a:r>
                  <a:rPr lang="en-US" sz="9600" dirty="0" smtClean="0"/>
                  <a:t>[We give the edges exponential weights modulo small numbers].</a:t>
                </a:r>
              </a:p>
              <a:p>
                <a:pPr marL="0" indent="0" algn="l">
                  <a:buNone/>
                </a:pPr>
                <a:r>
                  <a:rPr lang="en-US" sz="9600" dirty="0" smtClean="0"/>
                  <a:t>Denote </a:t>
                </a:r>
                <a14:m>
                  <m:oMath xmlns:m="http://schemas.openxmlformats.org/officeDocument/2006/math">
                    <m:sSub>
                      <m:sSubPr>
                        <m:ctrlPr>
                          <a:rPr lang="en-US" sz="9600" b="0" i="1" smtClean="0">
                            <a:latin typeface="Cambria Math" panose="02040503050406030204" pitchFamily="18" charset="0"/>
                          </a:rPr>
                        </m:ctrlPr>
                      </m:sSubPr>
                      <m:e>
                        <m:r>
                          <a:rPr lang="en-US" sz="9600" b="0" i="1" smtClean="0">
                            <a:latin typeface="Cambria Math" panose="02040503050406030204" pitchFamily="18" charset="0"/>
                          </a:rPr>
                          <m:t>𝑃</m:t>
                        </m:r>
                      </m:e>
                      <m:sub>
                        <m:r>
                          <a:rPr lang="en-US" sz="9600" b="0" i="1" smtClean="0">
                            <a:latin typeface="Cambria Math" panose="02040503050406030204" pitchFamily="18" charset="0"/>
                          </a:rPr>
                          <m:t>𝑡</m:t>
                        </m:r>
                      </m:sub>
                    </m:sSub>
                    <m:r>
                      <a:rPr lang="en-US" sz="9600" b="0" i="1" smtClean="0">
                        <a:latin typeface="Cambria Math" panose="02040503050406030204" pitchFamily="18" charset="0"/>
                      </a:rPr>
                      <m:t>=</m:t>
                    </m:r>
                    <m:d>
                      <m:dPr>
                        <m:begChr m:val="{"/>
                        <m:endChr m:val="}"/>
                        <m:ctrlPr>
                          <a:rPr lang="en-US" sz="9600" b="0" i="1" smtClean="0">
                            <a:latin typeface="Cambria Math" panose="02040503050406030204" pitchFamily="18" charset="0"/>
                          </a:rPr>
                        </m:ctrlPr>
                      </m:dPr>
                      <m:e>
                        <m:sSub>
                          <m:sSubPr>
                            <m:ctrlPr>
                              <a:rPr lang="en-US" sz="9600" b="0" i="1" smtClean="0">
                                <a:latin typeface="Cambria Math" panose="02040503050406030204" pitchFamily="18" charset="0"/>
                              </a:rPr>
                            </m:ctrlPr>
                          </m:sSubPr>
                          <m:e>
                            <m:r>
                              <a:rPr lang="en-US" sz="9600" b="0" i="1" smtClean="0">
                                <a:latin typeface="Cambria Math" panose="02040503050406030204" pitchFamily="18" charset="0"/>
                              </a:rPr>
                              <m:t>𝑝</m:t>
                            </m:r>
                          </m:e>
                          <m:sub>
                            <m:r>
                              <a:rPr lang="en-US" sz="9600" b="0" i="1" smtClean="0">
                                <a:latin typeface="Cambria Math" panose="02040503050406030204" pitchFamily="18" charset="0"/>
                              </a:rPr>
                              <m:t>1</m:t>
                            </m:r>
                          </m:sub>
                        </m:sSub>
                        <m:r>
                          <a:rPr lang="en-US" sz="9600" b="0" i="1" smtClean="0">
                            <a:latin typeface="Cambria Math" panose="02040503050406030204" pitchFamily="18" charset="0"/>
                          </a:rPr>
                          <m:t>,…, </m:t>
                        </m:r>
                        <m:sSub>
                          <m:sSubPr>
                            <m:ctrlPr>
                              <a:rPr lang="en-US" sz="9600" b="0" i="1" smtClean="0">
                                <a:latin typeface="Cambria Math" panose="02040503050406030204" pitchFamily="18" charset="0"/>
                              </a:rPr>
                            </m:ctrlPr>
                          </m:sSubPr>
                          <m:e>
                            <m:r>
                              <a:rPr lang="en-US" sz="9600" b="0" i="1" smtClean="0">
                                <a:latin typeface="Cambria Math" panose="02040503050406030204" pitchFamily="18" charset="0"/>
                              </a:rPr>
                              <m:t>𝑝</m:t>
                            </m:r>
                          </m:e>
                          <m:sub>
                            <m:r>
                              <a:rPr lang="en-US" sz="9600" b="0" i="1" smtClean="0">
                                <a:latin typeface="Cambria Math" panose="02040503050406030204" pitchFamily="18" charset="0"/>
                              </a:rPr>
                              <m:t>𝑡</m:t>
                            </m:r>
                          </m:sub>
                        </m:sSub>
                      </m:e>
                    </m:d>
                    <m:r>
                      <a:rPr lang="en-US" sz="9600" b="0" i="1" smtClean="0">
                        <a:latin typeface="Cambria Math" panose="02040503050406030204" pitchFamily="18" charset="0"/>
                      </a:rPr>
                      <m:t> </m:t>
                    </m:r>
                  </m:oMath>
                </a14:m>
                <a:r>
                  <a:rPr lang="en-US" sz="9600" dirty="0" smtClean="0"/>
                  <a:t>the set of the first </a:t>
                </a:r>
                <a14:m>
                  <m:oMath xmlns:m="http://schemas.openxmlformats.org/officeDocument/2006/math">
                    <m:r>
                      <a:rPr lang="en-US" sz="9600" i="1" dirty="0" smtClean="0">
                        <a:latin typeface="Cambria Math" panose="02040503050406030204" pitchFamily="18" charset="0"/>
                      </a:rPr>
                      <m:t>𝑡</m:t>
                    </m:r>
                  </m:oMath>
                </a14:m>
                <a:r>
                  <a:rPr lang="en-US" sz="9600" dirty="0" smtClean="0"/>
                  <a:t> primes. We also consider, as in lemma 3.2, </a:t>
                </a:r>
                <a14:m>
                  <m:oMath xmlns:m="http://schemas.openxmlformats.org/officeDocument/2006/math">
                    <m:r>
                      <a:rPr lang="en-US" sz="9600" i="1">
                        <a:latin typeface="Cambria Math" panose="02040503050406030204" pitchFamily="18" charset="0"/>
                      </a:rPr>
                      <m:t>𝑤</m:t>
                    </m:r>
                    <m:d>
                      <m:dPr>
                        <m:ctrlPr>
                          <a:rPr lang="en-US" sz="9600" i="1">
                            <a:latin typeface="Cambria Math" panose="02040503050406030204" pitchFamily="18" charset="0"/>
                          </a:rPr>
                        </m:ctrlPr>
                      </m:dPr>
                      <m:e>
                        <m:sSub>
                          <m:sSubPr>
                            <m:ctrlPr>
                              <a:rPr lang="en-US" sz="9600" i="1">
                                <a:latin typeface="Cambria Math" panose="02040503050406030204" pitchFamily="18" charset="0"/>
                              </a:rPr>
                            </m:ctrlPr>
                          </m:sSubPr>
                          <m:e>
                            <m:r>
                              <a:rPr lang="en-US" sz="9600" i="1">
                                <a:latin typeface="Cambria Math" panose="02040503050406030204" pitchFamily="18" charset="0"/>
                              </a:rPr>
                              <m:t>𝑒</m:t>
                            </m:r>
                          </m:e>
                          <m:sub>
                            <m:r>
                              <a:rPr lang="en-US" sz="9600" i="1">
                                <a:latin typeface="Cambria Math" panose="02040503050406030204" pitchFamily="18" charset="0"/>
                              </a:rPr>
                              <m:t>𝑖</m:t>
                            </m:r>
                          </m:sub>
                        </m:sSub>
                      </m:e>
                    </m:d>
                    <m:r>
                      <a:rPr lang="en-US" sz="9600" i="1">
                        <a:latin typeface="Cambria Math" panose="02040503050406030204" pitchFamily="18" charset="0"/>
                      </a:rPr>
                      <m:t>=</m:t>
                    </m:r>
                    <m:sSup>
                      <m:sSupPr>
                        <m:ctrlPr>
                          <a:rPr lang="en-US" sz="9600" i="1">
                            <a:latin typeface="Cambria Math" panose="02040503050406030204" pitchFamily="18" charset="0"/>
                          </a:rPr>
                        </m:ctrlPr>
                      </m:sSupPr>
                      <m:e>
                        <m:r>
                          <a:rPr lang="en-US" sz="9600" i="1">
                            <a:latin typeface="Cambria Math" panose="02040503050406030204" pitchFamily="18" charset="0"/>
                          </a:rPr>
                          <m:t>2</m:t>
                        </m:r>
                      </m:e>
                      <m:sup>
                        <m:r>
                          <a:rPr lang="en-US" sz="9600" i="1">
                            <a:latin typeface="Cambria Math" panose="02040503050406030204" pitchFamily="18" charset="0"/>
                          </a:rPr>
                          <m:t>𝑖</m:t>
                        </m:r>
                        <m:r>
                          <a:rPr lang="en-US" sz="9600" i="1">
                            <a:latin typeface="Cambria Math" panose="02040503050406030204" pitchFamily="18" charset="0"/>
                          </a:rPr>
                          <m:t>−</m:t>
                        </m:r>
                        <m:r>
                          <a:rPr lang="en-US" sz="9600" i="1">
                            <a:latin typeface="Cambria Math" panose="02040503050406030204" pitchFamily="18" charset="0"/>
                          </a:rPr>
                          <m:t>1</m:t>
                        </m:r>
                      </m:sup>
                    </m:sSup>
                  </m:oMath>
                </a14:m>
                <a:r>
                  <a:rPr lang="en-US" sz="9600" dirty="0" smtClean="0"/>
                  <a:t> </a:t>
                </a:r>
                <a:r>
                  <a:rPr lang="en-US" sz="9600" dirty="0"/>
                  <a:t>for </a:t>
                </a:r>
                <a14:m>
                  <m:oMath xmlns:m="http://schemas.openxmlformats.org/officeDocument/2006/math">
                    <m:r>
                      <a:rPr lang="en-US" sz="9600" i="1">
                        <a:latin typeface="Cambria Math" panose="02040503050406030204" pitchFamily="18" charset="0"/>
                      </a:rPr>
                      <m:t>1</m:t>
                    </m:r>
                    <m:r>
                      <a:rPr lang="en-US" sz="9600" i="1">
                        <a:latin typeface="Cambria Math" panose="02040503050406030204" pitchFamily="18" charset="0"/>
                      </a:rPr>
                      <m:t>≤</m:t>
                    </m:r>
                    <m:r>
                      <a:rPr lang="en-US" sz="9600" i="1">
                        <a:latin typeface="Cambria Math" panose="02040503050406030204" pitchFamily="18" charset="0"/>
                      </a:rPr>
                      <m:t>𝑖</m:t>
                    </m:r>
                    <m:r>
                      <a:rPr lang="en-US" sz="9600" i="1">
                        <a:latin typeface="Cambria Math" panose="02040503050406030204" pitchFamily="18" charset="0"/>
                      </a:rPr>
                      <m:t>≤</m:t>
                    </m:r>
                    <m:r>
                      <a:rPr lang="en-US" sz="9600" i="1">
                        <a:latin typeface="Cambria Math" panose="02040503050406030204" pitchFamily="18" charset="0"/>
                      </a:rPr>
                      <m:t>𝑚</m:t>
                    </m:r>
                  </m:oMath>
                </a14:m>
                <a:r>
                  <a:rPr lang="en-US" sz="9600" dirty="0"/>
                  <a:t>,     (note that the maximal weight is </a:t>
                </a:r>
                <a14:m>
                  <m:oMath xmlns:m="http://schemas.openxmlformats.org/officeDocument/2006/math">
                    <m:sSup>
                      <m:sSupPr>
                        <m:ctrlPr>
                          <a:rPr lang="en-US" sz="9600" i="1">
                            <a:latin typeface="Cambria Math" panose="02040503050406030204" pitchFamily="18" charset="0"/>
                          </a:rPr>
                        </m:ctrlPr>
                      </m:sSupPr>
                      <m:e>
                        <m:r>
                          <a:rPr lang="en-US" sz="9600" i="1">
                            <a:latin typeface="Cambria Math" panose="02040503050406030204" pitchFamily="18" charset="0"/>
                          </a:rPr>
                          <m:t>2</m:t>
                        </m:r>
                      </m:e>
                      <m:sup>
                        <m:sSup>
                          <m:sSupPr>
                            <m:ctrlPr>
                              <a:rPr lang="en-US" sz="9600" i="1">
                                <a:latin typeface="Cambria Math" panose="02040503050406030204" pitchFamily="18" charset="0"/>
                              </a:rPr>
                            </m:ctrlPr>
                          </m:sSupPr>
                          <m:e>
                            <m:r>
                              <a:rPr lang="en-US" sz="9600" i="1">
                                <a:latin typeface="Cambria Math" panose="02040503050406030204" pitchFamily="18" charset="0"/>
                              </a:rPr>
                              <m:t>𝑛</m:t>
                            </m:r>
                          </m:e>
                          <m:sup>
                            <m:r>
                              <a:rPr lang="en-US" sz="9600" i="1">
                                <a:latin typeface="Cambria Math" panose="02040503050406030204" pitchFamily="18" charset="0"/>
                              </a:rPr>
                              <m:t>2</m:t>
                            </m:r>
                          </m:sup>
                        </m:sSup>
                        <m:r>
                          <a:rPr lang="en-US" sz="9600" i="1">
                            <a:latin typeface="Cambria Math" panose="02040503050406030204" pitchFamily="18" charset="0"/>
                          </a:rPr>
                          <m:t>−</m:t>
                        </m:r>
                        <m:r>
                          <a:rPr lang="en-US" sz="9600" i="1">
                            <a:latin typeface="Cambria Math" panose="02040503050406030204" pitchFamily="18" charset="0"/>
                          </a:rPr>
                          <m:t>1</m:t>
                        </m:r>
                      </m:sup>
                    </m:sSup>
                  </m:oMath>
                </a14:m>
                <a:r>
                  <a:rPr lang="en-US" sz="9600" dirty="0"/>
                  <a:t>).</a:t>
                </a:r>
                <a:r>
                  <a:rPr lang="he-IL" sz="9600" dirty="0"/>
                  <a:t> </a:t>
                </a:r>
                <a:endParaRPr lang="en-US" sz="9600" dirty="0" smtClean="0"/>
              </a:p>
              <a:p>
                <a:pPr marL="0" indent="0" algn="l">
                  <a:buNone/>
                </a:pPr>
                <a:r>
                  <a:rPr lang="en-US" sz="9600" dirty="0" smtClean="0"/>
                  <a:t>Take a random </a:t>
                </a:r>
                <a14:m>
                  <m:oMath xmlns:m="http://schemas.openxmlformats.org/officeDocument/2006/math">
                    <m:r>
                      <a:rPr lang="en-US" sz="9600" b="0" i="1" smtClean="0">
                        <a:latin typeface="Cambria Math" panose="02040503050406030204" pitchFamily="18" charset="0"/>
                      </a:rPr>
                      <m:t>𝑝</m:t>
                    </m:r>
                  </m:oMath>
                </a14:m>
                <a:r>
                  <a:rPr lang="en-US" sz="9600" dirty="0" smtClean="0"/>
                  <a:t> from </a:t>
                </a:r>
                <a14:m>
                  <m:oMath xmlns:m="http://schemas.openxmlformats.org/officeDocument/2006/math">
                    <m:sSub>
                      <m:sSubPr>
                        <m:ctrlPr>
                          <a:rPr lang="en-US" sz="9600" i="1">
                            <a:latin typeface="Cambria Math" panose="02040503050406030204" pitchFamily="18" charset="0"/>
                          </a:rPr>
                        </m:ctrlPr>
                      </m:sSubPr>
                      <m:e>
                        <m:r>
                          <a:rPr lang="en-US" sz="9600" i="1">
                            <a:latin typeface="Cambria Math" panose="02040503050406030204" pitchFamily="18" charset="0"/>
                          </a:rPr>
                          <m:t>𝑃</m:t>
                        </m:r>
                      </m:e>
                      <m:sub>
                        <m:r>
                          <a:rPr lang="en-US" sz="9600" i="1">
                            <a:latin typeface="Cambria Math" panose="02040503050406030204" pitchFamily="18" charset="0"/>
                          </a:rPr>
                          <m:t>𝑡</m:t>
                        </m:r>
                      </m:sub>
                    </m:sSub>
                    <m:r>
                      <a:rPr lang="en-US" sz="9600" b="0" i="1" smtClean="0">
                        <a:latin typeface="Cambria Math" panose="02040503050406030204" pitchFamily="18" charset="0"/>
                      </a:rPr>
                      <m:t>(∗)</m:t>
                    </m:r>
                  </m:oMath>
                </a14:m>
                <a:r>
                  <a:rPr lang="en-US" sz="9600" dirty="0" smtClean="0"/>
                  <a:t>, and consider the weight function </a:t>
                </a:r>
                <a14:m>
                  <m:oMath xmlns:m="http://schemas.openxmlformats.org/officeDocument/2006/math">
                    <m:r>
                      <a:rPr lang="en-US" sz="9600" b="0" i="1" smtClean="0">
                        <a:latin typeface="Cambria Math" panose="02040503050406030204" pitchFamily="18" charset="0"/>
                      </a:rPr>
                      <m:t>𝑤</m:t>
                    </m:r>
                    <m:r>
                      <a:rPr lang="en-US" sz="9600" b="0" i="1" smtClean="0">
                        <a:latin typeface="Cambria Math" panose="02040503050406030204" pitchFamily="18" charset="0"/>
                      </a:rPr>
                      <m:t> </m:t>
                    </m:r>
                    <m:r>
                      <a:rPr lang="en-US" sz="9600" b="0" i="1" smtClean="0">
                        <a:latin typeface="Cambria Math" panose="02040503050406030204" pitchFamily="18" charset="0"/>
                      </a:rPr>
                      <m:t>𝑚𝑜𝑑𝑝</m:t>
                    </m:r>
                    <m:r>
                      <a:rPr lang="en-US" sz="9600" b="0" i="1" smtClean="0">
                        <a:latin typeface="Cambria Math" panose="02040503050406030204" pitchFamily="18" charset="0"/>
                      </a:rPr>
                      <m:t>.</m:t>
                    </m:r>
                  </m:oMath>
                </a14:m>
                <a:r>
                  <a:rPr lang="en-US" sz="9600" dirty="0" smtClean="0"/>
                  <a:t> We want to show that with high probability, </a:t>
                </a:r>
                <a14:m>
                  <m:oMath xmlns:m="http://schemas.openxmlformats.org/officeDocument/2006/math">
                    <m:r>
                      <a:rPr lang="en-US" sz="9600" i="1">
                        <a:latin typeface="Cambria Math" panose="02040503050406030204" pitchFamily="18" charset="0"/>
                      </a:rPr>
                      <m:t>𝑤</m:t>
                    </m:r>
                    <m:r>
                      <a:rPr lang="en-US" sz="9600" i="1">
                        <a:latin typeface="Cambria Math" panose="02040503050406030204" pitchFamily="18" charset="0"/>
                      </a:rPr>
                      <m:t> </m:t>
                    </m:r>
                    <m:r>
                      <a:rPr lang="en-US" sz="9600" i="1">
                        <a:latin typeface="Cambria Math" panose="02040503050406030204" pitchFamily="18" charset="0"/>
                      </a:rPr>
                      <m:t>𝑚𝑜𝑑𝑝</m:t>
                    </m:r>
                  </m:oMath>
                </a14:m>
                <a:r>
                  <a:rPr lang="en-US" sz="9600" dirty="0" smtClean="0"/>
                  <a:t> gives non-zero circulation to each cycle in a set of s cycles in </a:t>
                </a:r>
                <a14:m>
                  <m:oMath xmlns:m="http://schemas.openxmlformats.org/officeDocument/2006/math">
                    <m:r>
                      <a:rPr lang="en-US" sz="9600" b="0" i="1" smtClean="0">
                        <a:latin typeface="Cambria Math" panose="02040503050406030204" pitchFamily="18" charset="0"/>
                      </a:rPr>
                      <m:t>𝐺</m:t>
                    </m:r>
                    <m:r>
                      <a:rPr lang="en-US" sz="9600" b="0" i="1" smtClean="0">
                        <a:latin typeface="Cambria Math" panose="02040503050406030204" pitchFamily="18" charset="0"/>
                      </a:rPr>
                      <m:t>,</m:t>
                    </m:r>
                  </m:oMath>
                </a14:m>
                <a:r>
                  <a:rPr lang="en-US" sz="9600" dirty="0" smtClean="0"/>
                  <a:t> </a:t>
                </a:r>
                <a14:m>
                  <m:oMath xmlns:m="http://schemas.openxmlformats.org/officeDocument/2006/math">
                    <m:r>
                      <a:rPr lang="en-US" sz="9600" b="0" i="1" smtClean="0">
                        <a:latin typeface="Cambria Math" panose="02040503050406030204" pitchFamily="18" charset="0"/>
                      </a:rPr>
                      <m:t>{</m:t>
                    </m:r>
                    <m:sSub>
                      <m:sSubPr>
                        <m:ctrlPr>
                          <a:rPr lang="en-US" sz="9600" b="0" i="1" smtClean="0">
                            <a:latin typeface="Cambria Math" panose="02040503050406030204" pitchFamily="18" charset="0"/>
                          </a:rPr>
                        </m:ctrlPr>
                      </m:sSubPr>
                      <m:e>
                        <m:r>
                          <a:rPr lang="en-US" sz="9600" b="0" i="1" smtClean="0">
                            <a:latin typeface="Cambria Math" panose="02040503050406030204" pitchFamily="18" charset="0"/>
                          </a:rPr>
                          <m:t>𝑐</m:t>
                        </m:r>
                      </m:e>
                      <m:sub>
                        <m:r>
                          <a:rPr lang="en-US" sz="9600" b="0" i="1" smtClean="0">
                            <a:latin typeface="Cambria Math" panose="02040503050406030204" pitchFamily="18" charset="0"/>
                          </a:rPr>
                          <m:t>1</m:t>
                        </m:r>
                      </m:sub>
                    </m:sSub>
                    <m:r>
                      <a:rPr lang="en-US" sz="9600" b="0" i="1" smtClean="0">
                        <a:latin typeface="Cambria Math" panose="02040503050406030204" pitchFamily="18" charset="0"/>
                      </a:rPr>
                      <m:t>,…, </m:t>
                    </m:r>
                    <m:sSub>
                      <m:sSubPr>
                        <m:ctrlPr>
                          <a:rPr lang="en-US" sz="9600" b="0" i="1" smtClean="0">
                            <a:latin typeface="Cambria Math" panose="02040503050406030204" pitchFamily="18" charset="0"/>
                          </a:rPr>
                        </m:ctrlPr>
                      </m:sSubPr>
                      <m:e>
                        <m:r>
                          <a:rPr lang="en-US" sz="9600" b="0" i="1" smtClean="0">
                            <a:latin typeface="Cambria Math" panose="02040503050406030204" pitchFamily="18" charset="0"/>
                          </a:rPr>
                          <m:t>𝑐</m:t>
                        </m:r>
                      </m:e>
                      <m:sub>
                        <m:r>
                          <a:rPr lang="en-US" sz="9600" b="0" i="1" smtClean="0">
                            <a:latin typeface="Cambria Math" panose="02040503050406030204" pitchFamily="18" charset="0"/>
                          </a:rPr>
                          <m:t>𝑠</m:t>
                        </m:r>
                      </m:sub>
                    </m:sSub>
                    <m:r>
                      <a:rPr lang="en-US" sz="9600" b="0" i="1" smtClean="0">
                        <a:latin typeface="Cambria Math" panose="02040503050406030204" pitchFamily="18" charset="0"/>
                      </a:rPr>
                      <m:t>}</m:t>
                    </m:r>
                  </m:oMath>
                </a14:m>
                <a:r>
                  <a:rPr lang="en-US" sz="9600" dirty="0" smtClean="0"/>
                  <a:t>.</a:t>
                </a:r>
              </a:p>
              <a:p>
                <a:pPr marL="0" indent="0" algn="l">
                  <a:buNone/>
                </a:pPr>
                <a:r>
                  <a:rPr lang="en-US" sz="9600" dirty="0" smtClean="0"/>
                  <a:t>It is true provided </a:t>
                </a:r>
                <a14:m>
                  <m:oMath xmlns:m="http://schemas.openxmlformats.org/officeDocument/2006/math">
                    <m:nary>
                      <m:naryPr>
                        <m:chr m:val="∏"/>
                        <m:ctrlPr>
                          <a:rPr lang="en-US" sz="9600" i="1">
                            <a:latin typeface="Cambria Math" panose="02040503050406030204" pitchFamily="18" charset="0"/>
                            <a:ea typeface="Cambria Math" panose="02040503050406030204" pitchFamily="18" charset="0"/>
                          </a:rPr>
                        </m:ctrlPr>
                      </m:naryPr>
                      <m:sub>
                        <m:r>
                          <m:rPr>
                            <m:brk m:alnAt="23"/>
                          </m:rPr>
                          <a:rPr lang="en-US" sz="9600" i="1">
                            <a:latin typeface="Cambria Math" panose="02040503050406030204" pitchFamily="18" charset="0"/>
                            <a:ea typeface="Cambria Math" panose="02040503050406030204" pitchFamily="18" charset="0"/>
                          </a:rPr>
                          <m:t>𝑖</m:t>
                        </m:r>
                        <m:r>
                          <a:rPr lang="en-US" sz="9600" i="1">
                            <a:latin typeface="Cambria Math" panose="02040503050406030204" pitchFamily="18" charset="0"/>
                            <a:ea typeface="Cambria Math" panose="02040503050406030204" pitchFamily="18" charset="0"/>
                          </a:rPr>
                          <m:t>=</m:t>
                        </m:r>
                        <m:r>
                          <m:rPr>
                            <m:brk m:alnAt="23"/>
                          </m:rPr>
                          <a:rPr lang="en-US" sz="9600" i="1">
                            <a:latin typeface="Cambria Math" panose="02040503050406030204" pitchFamily="18" charset="0"/>
                            <a:ea typeface="Cambria Math" panose="02040503050406030204" pitchFamily="18" charset="0"/>
                          </a:rPr>
                          <m:t>1</m:t>
                        </m:r>
                      </m:sub>
                      <m:sup>
                        <m:r>
                          <a:rPr lang="en-US" sz="9600" i="1">
                            <a:latin typeface="Cambria Math" panose="02040503050406030204" pitchFamily="18" charset="0"/>
                            <a:ea typeface="Cambria Math" panose="02040503050406030204" pitchFamily="18" charset="0"/>
                          </a:rPr>
                          <m:t>𝑠</m:t>
                        </m:r>
                      </m:sup>
                      <m:e>
                        <m:sSub>
                          <m:sSubPr>
                            <m:ctrlPr>
                              <a:rPr lang="en-US" sz="9600" i="1">
                                <a:latin typeface="Cambria Math" panose="02040503050406030204" pitchFamily="18" charset="0"/>
                                <a:ea typeface="Cambria Math" panose="02040503050406030204" pitchFamily="18" charset="0"/>
                              </a:rPr>
                            </m:ctrlPr>
                          </m:sSubPr>
                          <m:e>
                            <m:r>
                              <a:rPr lang="en-US" sz="9600" b="0" i="1" smtClean="0">
                                <a:latin typeface="Cambria Math" panose="02040503050406030204" pitchFamily="18" charset="0"/>
                                <a:ea typeface="Cambria Math" panose="02040503050406030204" pitchFamily="18" charset="0"/>
                              </a:rPr>
                              <m:t>𝐶</m:t>
                            </m:r>
                          </m:e>
                          <m:sub>
                            <m:r>
                              <a:rPr lang="en-US" sz="9600" i="1">
                                <a:latin typeface="Cambria Math" panose="02040503050406030204" pitchFamily="18" charset="0"/>
                                <a:ea typeface="Cambria Math" panose="02040503050406030204" pitchFamily="18" charset="0"/>
                              </a:rPr>
                              <m:t>𝑤</m:t>
                            </m:r>
                          </m:sub>
                        </m:sSub>
                        <m:d>
                          <m:dPr>
                            <m:ctrlPr>
                              <a:rPr lang="en-US" sz="9600" i="1">
                                <a:latin typeface="Cambria Math" panose="02040503050406030204" pitchFamily="18" charset="0"/>
                                <a:ea typeface="Cambria Math" panose="02040503050406030204" pitchFamily="18" charset="0"/>
                              </a:rPr>
                            </m:ctrlPr>
                          </m:dPr>
                          <m:e>
                            <m:sSub>
                              <m:sSubPr>
                                <m:ctrlPr>
                                  <a:rPr lang="en-US" sz="9600" i="1">
                                    <a:latin typeface="Cambria Math" panose="02040503050406030204" pitchFamily="18" charset="0"/>
                                    <a:ea typeface="Cambria Math" panose="02040503050406030204" pitchFamily="18" charset="0"/>
                                  </a:rPr>
                                </m:ctrlPr>
                              </m:sSubPr>
                              <m:e>
                                <m:r>
                                  <a:rPr lang="en-US" sz="9600" b="0" i="1" smtClean="0">
                                    <a:latin typeface="Cambria Math" panose="02040503050406030204" pitchFamily="18" charset="0"/>
                                    <a:ea typeface="Cambria Math" panose="02040503050406030204" pitchFamily="18" charset="0"/>
                                  </a:rPr>
                                  <m:t>𝑐</m:t>
                                </m:r>
                              </m:e>
                              <m:sub>
                                <m:r>
                                  <a:rPr lang="en-US" sz="9600" i="1">
                                    <a:latin typeface="Cambria Math" panose="02040503050406030204" pitchFamily="18" charset="0"/>
                                    <a:ea typeface="Cambria Math" panose="02040503050406030204" pitchFamily="18" charset="0"/>
                                  </a:rPr>
                                  <m:t>𝑖</m:t>
                                </m:r>
                              </m:sub>
                            </m:sSub>
                          </m:e>
                        </m:d>
                        <m:r>
                          <a:rPr lang="en-US" sz="9600" i="1">
                            <a:latin typeface="Cambria Math" panose="02040503050406030204" pitchFamily="18" charset="0"/>
                            <a:ea typeface="Cambria Math" panose="02040503050406030204" pitchFamily="18" charset="0"/>
                          </a:rPr>
                          <m:t>≠</m:t>
                        </m:r>
                        <m:r>
                          <a:rPr lang="en-US" sz="9600" i="1">
                            <a:latin typeface="Cambria Math" panose="02040503050406030204" pitchFamily="18" charset="0"/>
                            <a:ea typeface="Cambria Math" panose="02040503050406030204" pitchFamily="18" charset="0"/>
                          </a:rPr>
                          <m:t>0</m:t>
                        </m:r>
                        <m:r>
                          <a:rPr lang="en-US" sz="9600" i="1">
                            <a:latin typeface="Cambria Math" panose="02040503050406030204" pitchFamily="18" charset="0"/>
                            <a:ea typeface="Cambria Math" panose="02040503050406030204" pitchFamily="18" charset="0"/>
                          </a:rPr>
                          <m:t> (</m:t>
                        </m:r>
                        <m:r>
                          <a:rPr lang="en-US" sz="9600" i="1">
                            <a:latin typeface="Cambria Math" panose="02040503050406030204" pitchFamily="18" charset="0"/>
                            <a:ea typeface="Cambria Math" panose="02040503050406030204" pitchFamily="18" charset="0"/>
                          </a:rPr>
                          <m:t>𝑚𝑜𝑑𝑝</m:t>
                        </m:r>
                        <m:r>
                          <a:rPr lang="en-US" sz="9600" i="1">
                            <a:latin typeface="Cambria Math" panose="02040503050406030204" pitchFamily="18" charset="0"/>
                            <a:ea typeface="Cambria Math" panose="02040503050406030204" pitchFamily="18" charset="0"/>
                          </a:rPr>
                          <m:t>)</m:t>
                        </m:r>
                      </m:e>
                    </m:nary>
                  </m:oMath>
                </a14:m>
                <a:r>
                  <a:rPr lang="en-US" sz="9600" dirty="0" smtClean="0"/>
                  <a:t>.</a:t>
                </a:r>
              </a:p>
              <a:p>
                <a:pPr marL="0" indent="0" algn="l">
                  <a:buNone/>
                </a:pPr>
                <a:r>
                  <a:rPr lang="en-US" sz="9600" dirty="0" smtClean="0"/>
                  <a:t>Recall that this product is bounded by </a:t>
                </a:r>
                <a14:m>
                  <m:oMath xmlns:m="http://schemas.openxmlformats.org/officeDocument/2006/math">
                    <m:sSup>
                      <m:sSupPr>
                        <m:ctrlPr>
                          <a:rPr lang="en-US" sz="9600" b="0" i="1" smtClean="0">
                            <a:latin typeface="Cambria Math" panose="02040503050406030204" pitchFamily="18" charset="0"/>
                          </a:rPr>
                        </m:ctrlPr>
                      </m:sSupPr>
                      <m:e>
                        <m:r>
                          <a:rPr lang="en-US" sz="9600" b="0" i="1" smtClean="0">
                            <a:latin typeface="Cambria Math" panose="02040503050406030204" pitchFamily="18" charset="0"/>
                          </a:rPr>
                          <m:t>2</m:t>
                        </m:r>
                      </m:e>
                      <m:sup>
                        <m:sSup>
                          <m:sSupPr>
                            <m:ctrlPr>
                              <a:rPr lang="en-US" sz="9600" b="0" i="1" smtClean="0">
                                <a:latin typeface="Cambria Math" panose="02040503050406030204" pitchFamily="18" charset="0"/>
                              </a:rPr>
                            </m:ctrlPr>
                          </m:sSupPr>
                          <m:e>
                            <m:r>
                              <a:rPr lang="en-US" sz="9600" b="0" i="1" smtClean="0">
                                <a:latin typeface="Cambria Math" panose="02040503050406030204" pitchFamily="18" charset="0"/>
                              </a:rPr>
                              <m:t>𝑛</m:t>
                            </m:r>
                          </m:e>
                          <m:sup>
                            <m:r>
                              <a:rPr lang="en-US" sz="9600" b="0" i="1" smtClean="0">
                                <a:latin typeface="Cambria Math" panose="02040503050406030204" pitchFamily="18" charset="0"/>
                              </a:rPr>
                              <m:t>2</m:t>
                            </m:r>
                          </m:sup>
                        </m:sSup>
                        <m:r>
                          <a:rPr lang="en-US" sz="9600" b="0" i="1" smtClean="0">
                            <a:latin typeface="Cambria Math" panose="02040503050406030204" pitchFamily="18" charset="0"/>
                          </a:rPr>
                          <m:t>𝑠</m:t>
                        </m:r>
                      </m:sup>
                    </m:sSup>
                  </m:oMath>
                </a14:m>
                <a:r>
                  <a:rPr lang="en-US" sz="9600" dirty="0" smtClean="0"/>
                  <a:t>, hence, looking at the prime factorization of it, it has at most </a:t>
                </a:r>
                <a14:m>
                  <m:oMath xmlns:m="http://schemas.openxmlformats.org/officeDocument/2006/math">
                    <m:sSup>
                      <m:sSupPr>
                        <m:ctrlPr>
                          <a:rPr lang="en-US" sz="9600" b="0" i="1" smtClean="0">
                            <a:latin typeface="Cambria Math" panose="02040503050406030204" pitchFamily="18" charset="0"/>
                          </a:rPr>
                        </m:ctrlPr>
                      </m:sSupPr>
                      <m:e>
                        <m:r>
                          <a:rPr lang="en-US" sz="9600" b="0" i="1" smtClean="0">
                            <a:latin typeface="Cambria Math" panose="02040503050406030204" pitchFamily="18" charset="0"/>
                          </a:rPr>
                          <m:t>𝑛</m:t>
                        </m:r>
                      </m:e>
                      <m:sup>
                        <m:r>
                          <a:rPr lang="en-US" sz="9600" b="0" i="1" smtClean="0">
                            <a:latin typeface="Cambria Math" panose="02040503050406030204" pitchFamily="18" charset="0"/>
                          </a:rPr>
                          <m:t>2</m:t>
                        </m:r>
                      </m:sup>
                    </m:sSup>
                    <m:r>
                      <a:rPr lang="en-US" sz="9600" b="0" i="1" smtClean="0">
                        <a:latin typeface="Cambria Math" panose="02040503050406030204" pitchFamily="18" charset="0"/>
                      </a:rPr>
                      <m:t>𝑠</m:t>
                    </m:r>
                  </m:oMath>
                </a14:m>
                <a:r>
                  <a:rPr lang="en-US" sz="9600" dirty="0" smtClean="0"/>
                  <a:t> prime factors. </a:t>
                </a:r>
              </a:p>
              <a:p>
                <a:pPr marL="0" indent="0" algn="l">
                  <a:buNone/>
                </a:pPr>
                <a:endParaRPr lang="en-US" dirty="0" smtClean="0"/>
              </a:p>
              <a:p>
                <a:pPr marL="0" indent="0" algn="l">
                  <a:buNone/>
                </a:pPr>
                <a:endParaRPr lang="en-US" dirty="0" smtClean="0"/>
              </a:p>
              <a:p>
                <a:pPr marL="0" indent="0" algn="l">
                  <a:buNone/>
                </a:pPr>
                <a:endParaRPr lang="he-IL"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589212" y="1803400"/>
                <a:ext cx="8915400" cy="4559300"/>
              </a:xfrm>
              <a:blipFill rotWithShape="0">
                <a:blip r:embed="rId2"/>
                <a:stretch>
                  <a:fillRect l="-2189" t="-2674" r="-1026" b="-10695"/>
                </a:stretch>
              </a:blipFill>
            </p:spPr>
            <p:txBody>
              <a:bodyPr/>
              <a:lstStyle/>
              <a:p>
                <a:r>
                  <a:rPr lang="he-IL">
                    <a:noFill/>
                  </a:rPr>
                  <a:t> </a:t>
                </a:r>
              </a:p>
            </p:txBody>
          </p:sp>
        </mc:Fallback>
      </mc:AlternateContent>
    </p:spTree>
    <p:extLst>
      <p:ext uri="{BB962C8B-B14F-4D97-AF65-F5344CB8AC3E}">
        <p14:creationId xmlns:p14="http://schemas.microsoft.com/office/powerpoint/2010/main" val="42722564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Proof 4.2 (cont.)</a:t>
            </a:r>
            <a:endParaRPr lang="he-IL"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589212" y="1625600"/>
                <a:ext cx="8915400" cy="5232400"/>
              </a:xfrm>
            </p:spPr>
            <p:txBody>
              <a:bodyPr>
                <a:noAutofit/>
              </a:bodyPr>
              <a:lstStyle/>
              <a:p>
                <a:pPr marL="0" indent="0" algn="l">
                  <a:buNone/>
                </a:pPr>
                <a:r>
                  <a:rPr lang="en-US" sz="2400" dirty="0" smtClean="0"/>
                  <a:t>(remember: we want to find a prime p that doesn’t divide </a:t>
                </a:r>
                <a14:m>
                  <m:oMath xmlns:m="http://schemas.openxmlformats.org/officeDocument/2006/math">
                    <m:nary>
                      <m:naryPr>
                        <m:chr m:val="∏"/>
                        <m:ctrlPr>
                          <a:rPr lang="en-US" sz="2400" i="1">
                            <a:latin typeface="Cambria Math" panose="02040503050406030204" pitchFamily="18" charset="0"/>
                            <a:ea typeface="Cambria Math" panose="02040503050406030204" pitchFamily="18" charset="0"/>
                          </a:rPr>
                        </m:ctrlPr>
                      </m:naryPr>
                      <m:sub>
                        <m:r>
                          <m:rPr>
                            <m:brk m:alnAt="23"/>
                          </m:rPr>
                          <a:rPr lang="en-US" sz="2400" i="1">
                            <a:latin typeface="Cambria Math" panose="02040503050406030204" pitchFamily="18" charset="0"/>
                            <a:ea typeface="Cambria Math" panose="02040503050406030204" pitchFamily="18" charset="0"/>
                          </a:rPr>
                          <m:t>𝑖</m:t>
                        </m:r>
                        <m:r>
                          <a:rPr lang="en-US" sz="2400" i="1">
                            <a:latin typeface="Cambria Math" panose="02040503050406030204" pitchFamily="18" charset="0"/>
                            <a:ea typeface="Cambria Math" panose="02040503050406030204" pitchFamily="18" charset="0"/>
                          </a:rPr>
                          <m:t>=</m:t>
                        </m:r>
                        <m:r>
                          <m:rPr>
                            <m:brk m:alnAt="23"/>
                          </m:rPr>
                          <a:rPr lang="en-US" sz="2400" i="1">
                            <a:latin typeface="Cambria Math" panose="02040503050406030204" pitchFamily="18" charset="0"/>
                            <a:ea typeface="Cambria Math" panose="02040503050406030204" pitchFamily="18" charset="0"/>
                          </a:rPr>
                          <m:t>1</m:t>
                        </m:r>
                      </m:sub>
                      <m:sup>
                        <m:r>
                          <a:rPr lang="en-US" sz="2400" i="1">
                            <a:latin typeface="Cambria Math" panose="02040503050406030204" pitchFamily="18" charset="0"/>
                            <a:ea typeface="Cambria Math" panose="02040503050406030204" pitchFamily="18" charset="0"/>
                          </a:rPr>
                          <m:t>𝑠</m:t>
                        </m:r>
                      </m:sup>
                      <m:e>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𝐶</m:t>
                            </m:r>
                          </m:e>
                          <m:sub>
                            <m:r>
                              <a:rPr lang="en-US" sz="2400" i="1">
                                <a:latin typeface="Cambria Math" panose="02040503050406030204" pitchFamily="18" charset="0"/>
                                <a:ea typeface="Cambria Math" panose="02040503050406030204" pitchFamily="18" charset="0"/>
                              </a:rPr>
                              <m:t>𝑤</m:t>
                            </m:r>
                          </m:sub>
                        </m:sSub>
                        <m:d>
                          <m:dPr>
                            <m:ctrlPr>
                              <a:rPr lang="en-US" sz="2400" i="1">
                                <a:latin typeface="Cambria Math" panose="02040503050406030204" pitchFamily="18" charset="0"/>
                                <a:ea typeface="Cambria Math" panose="02040503050406030204" pitchFamily="18" charset="0"/>
                              </a:rPr>
                            </m:ctrlPr>
                          </m:dPr>
                          <m:e>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𝑐</m:t>
                                </m:r>
                              </m:e>
                              <m:sub>
                                <m:r>
                                  <a:rPr lang="en-US" sz="2400" i="1">
                                    <a:latin typeface="Cambria Math" panose="02040503050406030204" pitchFamily="18" charset="0"/>
                                    <a:ea typeface="Cambria Math" panose="02040503050406030204" pitchFamily="18" charset="0"/>
                                  </a:rPr>
                                  <m:t>𝑖</m:t>
                                </m:r>
                              </m:sub>
                            </m:sSub>
                          </m:e>
                        </m:d>
                      </m:e>
                    </m:nary>
                  </m:oMath>
                </a14:m>
                <a:r>
                  <a:rPr lang="en-US" sz="2400" dirty="0"/>
                  <a:t> because this means that </a:t>
                </a:r>
                <a14:m>
                  <m:oMath xmlns:m="http://schemas.openxmlformats.org/officeDocument/2006/math">
                    <m:nary>
                      <m:naryPr>
                        <m:chr m:val="∏"/>
                        <m:ctrlPr>
                          <a:rPr lang="en-US" sz="2400" i="1">
                            <a:latin typeface="Cambria Math" panose="02040503050406030204" pitchFamily="18" charset="0"/>
                            <a:ea typeface="Cambria Math" panose="02040503050406030204" pitchFamily="18" charset="0"/>
                          </a:rPr>
                        </m:ctrlPr>
                      </m:naryPr>
                      <m:sub>
                        <m:r>
                          <m:rPr>
                            <m:brk m:alnAt="23"/>
                          </m:rPr>
                          <a:rPr lang="en-US" sz="2400" i="1">
                            <a:latin typeface="Cambria Math" panose="02040503050406030204" pitchFamily="18" charset="0"/>
                            <a:ea typeface="Cambria Math" panose="02040503050406030204" pitchFamily="18" charset="0"/>
                          </a:rPr>
                          <m:t>𝑖</m:t>
                        </m:r>
                        <m:r>
                          <a:rPr lang="en-US" sz="2400" i="1">
                            <a:latin typeface="Cambria Math" panose="02040503050406030204" pitchFamily="18" charset="0"/>
                            <a:ea typeface="Cambria Math" panose="02040503050406030204" pitchFamily="18" charset="0"/>
                          </a:rPr>
                          <m:t>=</m:t>
                        </m:r>
                        <m:r>
                          <m:rPr>
                            <m:brk m:alnAt="23"/>
                          </m:rPr>
                          <a:rPr lang="en-US" sz="2400" i="1">
                            <a:latin typeface="Cambria Math" panose="02040503050406030204" pitchFamily="18" charset="0"/>
                            <a:ea typeface="Cambria Math" panose="02040503050406030204" pitchFamily="18" charset="0"/>
                          </a:rPr>
                          <m:t>1</m:t>
                        </m:r>
                      </m:sub>
                      <m:sup>
                        <m:r>
                          <a:rPr lang="en-US" sz="2400" i="1">
                            <a:latin typeface="Cambria Math" panose="02040503050406030204" pitchFamily="18" charset="0"/>
                            <a:ea typeface="Cambria Math" panose="02040503050406030204" pitchFamily="18" charset="0"/>
                          </a:rPr>
                          <m:t>𝑠</m:t>
                        </m:r>
                      </m:sup>
                      <m:e>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𝐶</m:t>
                            </m:r>
                          </m:e>
                          <m:sub>
                            <m:r>
                              <a:rPr lang="en-US" sz="2400" i="1">
                                <a:latin typeface="Cambria Math" panose="02040503050406030204" pitchFamily="18" charset="0"/>
                                <a:ea typeface="Cambria Math" panose="02040503050406030204" pitchFamily="18" charset="0"/>
                              </a:rPr>
                              <m:t>𝑤</m:t>
                            </m:r>
                          </m:sub>
                        </m:sSub>
                        <m:d>
                          <m:dPr>
                            <m:ctrlPr>
                              <a:rPr lang="en-US" sz="2400" i="1">
                                <a:latin typeface="Cambria Math" panose="02040503050406030204" pitchFamily="18" charset="0"/>
                                <a:ea typeface="Cambria Math" panose="02040503050406030204" pitchFamily="18" charset="0"/>
                              </a:rPr>
                            </m:ctrlPr>
                          </m:dPr>
                          <m:e>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𝑐</m:t>
                                </m:r>
                              </m:e>
                              <m:sub>
                                <m:r>
                                  <a:rPr lang="en-US" sz="2400" i="1">
                                    <a:latin typeface="Cambria Math" panose="02040503050406030204" pitchFamily="18" charset="0"/>
                                    <a:ea typeface="Cambria Math" panose="02040503050406030204" pitchFamily="18" charset="0"/>
                                  </a:rPr>
                                  <m:t>𝑖</m:t>
                                </m:r>
                              </m:sub>
                            </m:sSub>
                          </m:e>
                        </m:d>
                      </m:e>
                    </m:nary>
                  </m:oMath>
                </a14:m>
                <a:r>
                  <a:rPr lang="en-US" sz="2400" dirty="0"/>
                  <a:t> mod p </a:t>
                </a:r>
                <a14:m>
                  <m:oMath xmlns:m="http://schemas.openxmlformats.org/officeDocument/2006/math">
                    <m:r>
                      <a:rPr lang="en-US" sz="2400" i="1">
                        <a:latin typeface="Cambria Math" panose="02040503050406030204" pitchFamily="18" charset="0"/>
                      </a:rPr>
                      <m:t>≠</m:t>
                    </m:r>
                  </m:oMath>
                </a14:m>
                <a:r>
                  <a:rPr lang="en-US" sz="2400" dirty="0"/>
                  <a:t> 0).</a:t>
                </a:r>
                <a:endParaRPr lang="en-US" sz="2400" dirty="0" smtClean="0"/>
              </a:p>
              <a:p>
                <a:pPr marL="0" indent="0" algn="l">
                  <a:buNone/>
                </a:pPr>
                <a:r>
                  <a:rPr lang="en-US" sz="2400" dirty="0" smtClean="0"/>
                  <a:t>Knowing that, we can take </a:t>
                </a:r>
                <a14:m>
                  <m:oMath xmlns:m="http://schemas.openxmlformats.org/officeDocument/2006/math">
                    <m:r>
                      <a:rPr lang="en-US" sz="2400" b="0" i="1" smtClean="0">
                        <a:latin typeface="Cambria Math" panose="02040503050406030204" pitchFamily="18" charset="0"/>
                      </a:rPr>
                      <m:t>𝑡</m:t>
                    </m:r>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𝑛</m:t>
                        </m:r>
                      </m:e>
                      <m:sup>
                        <m:r>
                          <a:rPr lang="en-US" sz="2400" b="0" i="1" smtClean="0">
                            <a:latin typeface="Cambria Math" panose="02040503050406030204" pitchFamily="18" charset="0"/>
                          </a:rPr>
                          <m:t>3</m:t>
                        </m:r>
                      </m:sup>
                    </m:sSup>
                    <m:r>
                      <a:rPr lang="en-US" sz="2400" b="0" i="1" smtClean="0">
                        <a:latin typeface="Cambria Math" panose="02040503050406030204" pitchFamily="18" charset="0"/>
                      </a:rPr>
                      <m:t>𝑠</m:t>
                    </m:r>
                  </m:oMath>
                </a14:m>
                <a:r>
                  <a:rPr lang="en-US" sz="2400" dirty="0" smtClean="0"/>
                  <a:t>. Hence, with probability  </a:t>
                </a:r>
                <a14:m>
                  <m:oMath xmlns:m="http://schemas.openxmlformats.org/officeDocument/2006/math">
                    <m:f>
                      <m:fPr>
                        <m:ctrlPr>
                          <a:rPr lang="en-US" sz="2400" i="1" smtClean="0">
                            <a:latin typeface="Cambria Math" panose="02040503050406030204" pitchFamily="18" charset="0"/>
                          </a:rPr>
                        </m:ctrlPr>
                      </m:fPr>
                      <m:num>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𝑛</m:t>
                            </m:r>
                          </m:e>
                          <m:sup>
                            <m:r>
                              <a:rPr lang="en-US" sz="2400" b="0" i="1" smtClean="0">
                                <a:latin typeface="Cambria Math" panose="02040503050406030204" pitchFamily="18" charset="0"/>
                              </a:rPr>
                              <m:t>2</m:t>
                            </m:r>
                          </m:sup>
                        </m:sSup>
                        <m:r>
                          <a:rPr lang="en-US" sz="2400" b="0" i="1" smtClean="0">
                            <a:latin typeface="Cambria Math" panose="02040503050406030204" pitchFamily="18" charset="0"/>
                          </a:rPr>
                          <m:t>𝑠</m:t>
                        </m:r>
                      </m:num>
                      <m:den>
                        <m:sSup>
                          <m:sSupPr>
                            <m:ctrlPr>
                              <a:rPr lang="en-US" sz="2400" i="1">
                                <a:latin typeface="Cambria Math" panose="02040503050406030204" pitchFamily="18" charset="0"/>
                              </a:rPr>
                            </m:ctrlPr>
                          </m:sSupPr>
                          <m:e>
                            <m:r>
                              <a:rPr lang="en-US" sz="2400" i="1">
                                <a:latin typeface="Cambria Math" panose="02040503050406030204" pitchFamily="18" charset="0"/>
                              </a:rPr>
                              <m:t>𝑛</m:t>
                            </m:r>
                          </m:e>
                          <m:sup>
                            <m:r>
                              <a:rPr lang="en-US" sz="2400" i="1">
                                <a:latin typeface="Cambria Math" panose="02040503050406030204" pitchFamily="18" charset="0"/>
                              </a:rPr>
                              <m:t>3</m:t>
                            </m:r>
                          </m:sup>
                        </m:sSup>
                        <m:r>
                          <a:rPr lang="en-US" sz="2400" i="1">
                            <a:latin typeface="Cambria Math" panose="02040503050406030204" pitchFamily="18" charset="0"/>
                          </a:rPr>
                          <m:t>𝑠</m:t>
                        </m:r>
                      </m:den>
                    </m:f>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𝑛</m:t>
                        </m:r>
                      </m:den>
                    </m:f>
                  </m:oMath>
                </a14:m>
                <a:r>
                  <a:rPr lang="en-US" sz="2400" dirty="0" smtClean="0"/>
                  <a:t> we pick </a:t>
                </a:r>
                <a14:m>
                  <m:oMath xmlns:m="http://schemas.openxmlformats.org/officeDocument/2006/math">
                    <m:r>
                      <a:rPr lang="en-US" sz="2400" b="0" i="1" smtClean="0">
                        <a:latin typeface="Cambria Math" panose="02040503050406030204" pitchFamily="18" charset="0"/>
                      </a:rPr>
                      <m:t>𝑝</m:t>
                    </m:r>
                  </m:oMath>
                </a14:m>
                <a:r>
                  <a:rPr lang="en-US" sz="2400" dirty="0" smtClean="0"/>
                  <a:t> prime factor of </a:t>
                </a:r>
                <a14:m>
                  <m:oMath xmlns:m="http://schemas.openxmlformats.org/officeDocument/2006/math">
                    <m:nary>
                      <m:naryPr>
                        <m:chr m:val="∏"/>
                        <m:ctrlPr>
                          <a:rPr lang="en-US" sz="2400" i="1">
                            <a:latin typeface="Cambria Math" panose="02040503050406030204" pitchFamily="18" charset="0"/>
                            <a:ea typeface="Cambria Math" panose="02040503050406030204" pitchFamily="18" charset="0"/>
                          </a:rPr>
                        </m:ctrlPr>
                      </m:naryPr>
                      <m:sub>
                        <m:r>
                          <m:rPr>
                            <m:brk m:alnAt="23"/>
                          </m:rPr>
                          <a:rPr lang="en-US" sz="2400" i="1">
                            <a:latin typeface="Cambria Math" panose="02040503050406030204" pitchFamily="18" charset="0"/>
                            <a:ea typeface="Cambria Math" panose="02040503050406030204" pitchFamily="18" charset="0"/>
                          </a:rPr>
                          <m:t>𝑖</m:t>
                        </m:r>
                        <m:r>
                          <a:rPr lang="en-US" sz="2400" i="1">
                            <a:latin typeface="Cambria Math" panose="02040503050406030204" pitchFamily="18" charset="0"/>
                            <a:ea typeface="Cambria Math" panose="02040503050406030204" pitchFamily="18" charset="0"/>
                          </a:rPr>
                          <m:t>=</m:t>
                        </m:r>
                        <m:r>
                          <m:rPr>
                            <m:brk m:alnAt="23"/>
                          </m:rPr>
                          <a:rPr lang="en-US" sz="2400" i="1">
                            <a:latin typeface="Cambria Math" panose="02040503050406030204" pitchFamily="18" charset="0"/>
                            <a:ea typeface="Cambria Math" panose="02040503050406030204" pitchFamily="18" charset="0"/>
                          </a:rPr>
                          <m:t>1</m:t>
                        </m:r>
                      </m:sub>
                      <m:sup>
                        <m:r>
                          <a:rPr lang="en-US" sz="2400" i="1">
                            <a:latin typeface="Cambria Math" panose="02040503050406030204" pitchFamily="18" charset="0"/>
                            <a:ea typeface="Cambria Math" panose="02040503050406030204" pitchFamily="18" charset="0"/>
                          </a:rPr>
                          <m:t>𝑠</m:t>
                        </m:r>
                      </m:sup>
                      <m:e>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𝐶</m:t>
                            </m:r>
                          </m:e>
                          <m:sub>
                            <m:r>
                              <a:rPr lang="en-US" sz="2400" i="1">
                                <a:latin typeface="Cambria Math" panose="02040503050406030204" pitchFamily="18" charset="0"/>
                                <a:ea typeface="Cambria Math" panose="02040503050406030204" pitchFamily="18" charset="0"/>
                              </a:rPr>
                              <m:t>𝑤</m:t>
                            </m:r>
                          </m:sub>
                        </m:sSub>
                        <m:d>
                          <m:dPr>
                            <m:ctrlPr>
                              <a:rPr lang="en-US" sz="2400" i="1">
                                <a:latin typeface="Cambria Math" panose="02040503050406030204" pitchFamily="18" charset="0"/>
                                <a:ea typeface="Cambria Math" panose="02040503050406030204" pitchFamily="18" charset="0"/>
                              </a:rPr>
                            </m:ctrlPr>
                          </m:dPr>
                          <m:e>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𝑐</m:t>
                                </m:r>
                              </m:e>
                              <m:sub>
                                <m:r>
                                  <a:rPr lang="en-US" sz="2400" i="1">
                                    <a:latin typeface="Cambria Math" panose="02040503050406030204" pitchFamily="18" charset="0"/>
                                    <a:ea typeface="Cambria Math" panose="02040503050406030204" pitchFamily="18" charset="0"/>
                                  </a:rPr>
                                  <m:t>𝑖</m:t>
                                </m:r>
                              </m:sub>
                            </m:sSub>
                          </m:e>
                        </m:d>
                      </m:e>
                    </m:nary>
                  </m:oMath>
                </a14:m>
                <a:r>
                  <a:rPr lang="en-US" sz="2400" dirty="0" smtClean="0"/>
                  <a:t>, meaning </a:t>
                </a:r>
                <a14:m>
                  <m:oMath xmlns:m="http://schemas.openxmlformats.org/officeDocument/2006/math">
                    <m:r>
                      <a:rPr lang="en-US" sz="2400" b="0" i="1" smtClean="0">
                        <a:latin typeface="Cambria Math" panose="02040503050406030204" pitchFamily="18" charset="0"/>
                      </a:rPr>
                      <m:t>𝑝</m:t>
                    </m:r>
                    <m:r>
                      <a:rPr lang="en-US" sz="2400" b="0" i="1" smtClean="0">
                        <a:latin typeface="Cambria Math" panose="02040503050406030204" pitchFamily="18" charset="0"/>
                      </a:rPr>
                      <m:t> |</m:t>
                    </m:r>
                    <m:nary>
                      <m:naryPr>
                        <m:chr m:val="∏"/>
                        <m:ctrlPr>
                          <a:rPr lang="en-US" sz="2400" i="1">
                            <a:latin typeface="Cambria Math" panose="02040503050406030204" pitchFamily="18" charset="0"/>
                            <a:ea typeface="Cambria Math" panose="02040503050406030204" pitchFamily="18" charset="0"/>
                          </a:rPr>
                        </m:ctrlPr>
                      </m:naryPr>
                      <m:sub>
                        <m:r>
                          <m:rPr>
                            <m:brk m:alnAt="23"/>
                          </m:rPr>
                          <a:rPr lang="en-US" sz="2400" i="1">
                            <a:latin typeface="Cambria Math" panose="02040503050406030204" pitchFamily="18" charset="0"/>
                            <a:ea typeface="Cambria Math" panose="02040503050406030204" pitchFamily="18" charset="0"/>
                          </a:rPr>
                          <m:t>𝑖</m:t>
                        </m:r>
                        <m:r>
                          <a:rPr lang="en-US" sz="2400" i="1">
                            <a:latin typeface="Cambria Math" panose="02040503050406030204" pitchFamily="18" charset="0"/>
                            <a:ea typeface="Cambria Math" panose="02040503050406030204" pitchFamily="18" charset="0"/>
                          </a:rPr>
                          <m:t>=</m:t>
                        </m:r>
                        <m:r>
                          <m:rPr>
                            <m:brk m:alnAt="23"/>
                          </m:rPr>
                          <a:rPr lang="en-US" sz="2400" i="1">
                            <a:latin typeface="Cambria Math" panose="02040503050406030204" pitchFamily="18" charset="0"/>
                            <a:ea typeface="Cambria Math" panose="02040503050406030204" pitchFamily="18" charset="0"/>
                          </a:rPr>
                          <m:t>1</m:t>
                        </m:r>
                      </m:sub>
                      <m:sup>
                        <m:r>
                          <a:rPr lang="en-US" sz="2400" i="1">
                            <a:latin typeface="Cambria Math" panose="02040503050406030204" pitchFamily="18" charset="0"/>
                            <a:ea typeface="Cambria Math" panose="02040503050406030204" pitchFamily="18" charset="0"/>
                          </a:rPr>
                          <m:t>𝑠</m:t>
                        </m:r>
                      </m:sup>
                      <m:e>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𝐶</m:t>
                            </m:r>
                          </m:e>
                          <m:sub>
                            <m:r>
                              <a:rPr lang="en-US" sz="2400" i="1">
                                <a:latin typeface="Cambria Math" panose="02040503050406030204" pitchFamily="18" charset="0"/>
                                <a:ea typeface="Cambria Math" panose="02040503050406030204" pitchFamily="18" charset="0"/>
                              </a:rPr>
                              <m:t>𝑤</m:t>
                            </m:r>
                          </m:sub>
                        </m:sSub>
                        <m:d>
                          <m:dPr>
                            <m:ctrlPr>
                              <a:rPr lang="en-US" sz="2400" i="1">
                                <a:latin typeface="Cambria Math" panose="02040503050406030204" pitchFamily="18" charset="0"/>
                                <a:ea typeface="Cambria Math" panose="02040503050406030204" pitchFamily="18" charset="0"/>
                              </a:rPr>
                            </m:ctrlPr>
                          </m:dPr>
                          <m:e>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𝑐</m:t>
                                </m:r>
                              </m:e>
                              <m:sub>
                                <m:r>
                                  <a:rPr lang="en-US" sz="2400" i="1">
                                    <a:latin typeface="Cambria Math" panose="02040503050406030204" pitchFamily="18" charset="0"/>
                                    <a:ea typeface="Cambria Math" panose="02040503050406030204" pitchFamily="18" charset="0"/>
                                  </a:rPr>
                                  <m:t>𝑖</m:t>
                                </m:r>
                              </m:sub>
                            </m:sSub>
                          </m:e>
                        </m:d>
                      </m:e>
                    </m:nary>
                  </m:oMath>
                </a14:m>
                <a:r>
                  <a:rPr lang="en-US" sz="2400" dirty="0" smtClean="0"/>
                  <a:t>.</a:t>
                </a:r>
              </a:p>
              <a:p>
                <a:pPr marL="0" indent="0" algn="l">
                  <a:buNone/>
                </a:pPr>
                <a:endParaRPr lang="en-US" dirty="0" smtClean="0"/>
              </a:p>
              <a:p>
                <a:pPr marL="0" indent="0" algn="l">
                  <a:buNone/>
                </a:pPr>
                <a:endParaRPr lang="en-US" dirty="0"/>
              </a:p>
              <a:p>
                <a:pPr marL="0" indent="0" algn="l">
                  <a:buNone/>
                </a:pPr>
                <a:endParaRPr lang="en-US" dirty="0" smtClean="0"/>
              </a:p>
              <a:p>
                <a:pPr marL="0" indent="0" algn="l">
                  <a:buNone/>
                </a:pPr>
                <a:endParaRPr lang="en-US" dirty="0" smtClean="0"/>
              </a:p>
              <a:p>
                <a:pPr marL="0" indent="0" algn="l">
                  <a:buNone/>
                </a:pPr>
                <a:endParaRPr lang="en-US" dirty="0" smtClean="0"/>
              </a:p>
              <a:p>
                <a:pPr marL="0" indent="0" algn="l">
                  <a:buNone/>
                </a:pPr>
                <a:endParaRPr lang="he-IL"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589212" y="1625600"/>
                <a:ext cx="8915400" cy="5232400"/>
              </a:xfrm>
              <a:blipFill rotWithShape="0">
                <a:blip r:embed="rId2"/>
                <a:stretch>
                  <a:fillRect l="-5267" t="-4429" r="-2189"/>
                </a:stretch>
              </a:blipFill>
            </p:spPr>
            <p:txBody>
              <a:bodyPr/>
              <a:lstStyle/>
              <a:p>
                <a:r>
                  <a:rPr lang="he-IL">
                    <a:noFill/>
                  </a:rPr>
                  <a:t> </a:t>
                </a:r>
              </a:p>
            </p:txBody>
          </p:sp>
        </mc:Fallback>
      </mc:AlternateContent>
    </p:spTree>
    <p:extLst>
      <p:ext uri="{BB962C8B-B14F-4D97-AF65-F5344CB8AC3E}">
        <p14:creationId xmlns:p14="http://schemas.microsoft.com/office/powerpoint/2010/main" val="31887031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Proof 4.2 (cont.)</a:t>
            </a:r>
            <a:endParaRPr lang="he-IL"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589212" y="1625600"/>
                <a:ext cx="8915400" cy="5232400"/>
              </a:xfrm>
            </p:spPr>
            <p:txBody>
              <a:bodyPr>
                <a:noAutofit/>
              </a:bodyPr>
              <a:lstStyle/>
              <a:p>
                <a:pPr marL="0" indent="0" algn="l">
                  <a:buNone/>
                </a:pPr>
                <a:r>
                  <a:rPr lang="en-US" sz="2400" dirty="0" smtClean="0"/>
                  <a:t>(remember: we want to find a prime p that doesn’t divide </a:t>
                </a:r>
                <a14:m>
                  <m:oMath xmlns:m="http://schemas.openxmlformats.org/officeDocument/2006/math">
                    <m:nary>
                      <m:naryPr>
                        <m:chr m:val="∏"/>
                        <m:ctrlPr>
                          <a:rPr lang="en-US" sz="2400" i="1">
                            <a:latin typeface="Cambria Math" panose="02040503050406030204" pitchFamily="18" charset="0"/>
                            <a:ea typeface="Cambria Math" panose="02040503050406030204" pitchFamily="18" charset="0"/>
                          </a:rPr>
                        </m:ctrlPr>
                      </m:naryPr>
                      <m:sub>
                        <m:r>
                          <m:rPr>
                            <m:brk m:alnAt="23"/>
                          </m:rPr>
                          <a:rPr lang="en-US" sz="2400" i="1">
                            <a:latin typeface="Cambria Math" panose="02040503050406030204" pitchFamily="18" charset="0"/>
                            <a:ea typeface="Cambria Math" panose="02040503050406030204" pitchFamily="18" charset="0"/>
                          </a:rPr>
                          <m:t>𝑖</m:t>
                        </m:r>
                        <m:r>
                          <a:rPr lang="en-US" sz="2400" i="1">
                            <a:latin typeface="Cambria Math" panose="02040503050406030204" pitchFamily="18" charset="0"/>
                            <a:ea typeface="Cambria Math" panose="02040503050406030204" pitchFamily="18" charset="0"/>
                          </a:rPr>
                          <m:t>=</m:t>
                        </m:r>
                        <m:r>
                          <m:rPr>
                            <m:brk m:alnAt="23"/>
                          </m:rPr>
                          <a:rPr lang="en-US" sz="2400" i="1">
                            <a:latin typeface="Cambria Math" panose="02040503050406030204" pitchFamily="18" charset="0"/>
                            <a:ea typeface="Cambria Math" panose="02040503050406030204" pitchFamily="18" charset="0"/>
                          </a:rPr>
                          <m:t>1</m:t>
                        </m:r>
                      </m:sub>
                      <m:sup>
                        <m:r>
                          <a:rPr lang="en-US" sz="2400" i="1">
                            <a:latin typeface="Cambria Math" panose="02040503050406030204" pitchFamily="18" charset="0"/>
                            <a:ea typeface="Cambria Math" panose="02040503050406030204" pitchFamily="18" charset="0"/>
                          </a:rPr>
                          <m:t>𝑠</m:t>
                        </m:r>
                      </m:sup>
                      <m:e>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𝐶</m:t>
                            </m:r>
                          </m:e>
                          <m:sub>
                            <m:r>
                              <a:rPr lang="en-US" sz="2400" i="1">
                                <a:latin typeface="Cambria Math" panose="02040503050406030204" pitchFamily="18" charset="0"/>
                                <a:ea typeface="Cambria Math" panose="02040503050406030204" pitchFamily="18" charset="0"/>
                              </a:rPr>
                              <m:t>𝑤</m:t>
                            </m:r>
                          </m:sub>
                        </m:sSub>
                        <m:d>
                          <m:dPr>
                            <m:ctrlPr>
                              <a:rPr lang="en-US" sz="2400" i="1">
                                <a:latin typeface="Cambria Math" panose="02040503050406030204" pitchFamily="18" charset="0"/>
                                <a:ea typeface="Cambria Math" panose="02040503050406030204" pitchFamily="18" charset="0"/>
                              </a:rPr>
                            </m:ctrlPr>
                          </m:dPr>
                          <m:e>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𝑐</m:t>
                                </m:r>
                              </m:e>
                              <m:sub>
                                <m:r>
                                  <a:rPr lang="en-US" sz="2400" i="1">
                                    <a:latin typeface="Cambria Math" panose="02040503050406030204" pitchFamily="18" charset="0"/>
                                    <a:ea typeface="Cambria Math" panose="02040503050406030204" pitchFamily="18" charset="0"/>
                                  </a:rPr>
                                  <m:t>𝑖</m:t>
                                </m:r>
                              </m:sub>
                            </m:sSub>
                          </m:e>
                        </m:d>
                      </m:e>
                    </m:nary>
                  </m:oMath>
                </a14:m>
                <a:r>
                  <a:rPr lang="en-US" sz="2400" dirty="0"/>
                  <a:t> because this means that </a:t>
                </a:r>
                <a14:m>
                  <m:oMath xmlns:m="http://schemas.openxmlformats.org/officeDocument/2006/math">
                    <m:nary>
                      <m:naryPr>
                        <m:chr m:val="∏"/>
                        <m:ctrlPr>
                          <a:rPr lang="en-US" sz="2400" i="1">
                            <a:latin typeface="Cambria Math" panose="02040503050406030204" pitchFamily="18" charset="0"/>
                            <a:ea typeface="Cambria Math" panose="02040503050406030204" pitchFamily="18" charset="0"/>
                          </a:rPr>
                        </m:ctrlPr>
                      </m:naryPr>
                      <m:sub>
                        <m:r>
                          <m:rPr>
                            <m:brk m:alnAt="23"/>
                          </m:rPr>
                          <a:rPr lang="en-US" sz="2400" i="1">
                            <a:latin typeface="Cambria Math" panose="02040503050406030204" pitchFamily="18" charset="0"/>
                            <a:ea typeface="Cambria Math" panose="02040503050406030204" pitchFamily="18" charset="0"/>
                          </a:rPr>
                          <m:t>𝑖</m:t>
                        </m:r>
                        <m:r>
                          <a:rPr lang="en-US" sz="2400" i="1">
                            <a:latin typeface="Cambria Math" panose="02040503050406030204" pitchFamily="18" charset="0"/>
                            <a:ea typeface="Cambria Math" panose="02040503050406030204" pitchFamily="18" charset="0"/>
                          </a:rPr>
                          <m:t>=</m:t>
                        </m:r>
                        <m:r>
                          <m:rPr>
                            <m:brk m:alnAt="23"/>
                          </m:rPr>
                          <a:rPr lang="en-US" sz="2400" i="1">
                            <a:latin typeface="Cambria Math" panose="02040503050406030204" pitchFamily="18" charset="0"/>
                            <a:ea typeface="Cambria Math" panose="02040503050406030204" pitchFamily="18" charset="0"/>
                          </a:rPr>
                          <m:t>1</m:t>
                        </m:r>
                      </m:sub>
                      <m:sup>
                        <m:r>
                          <a:rPr lang="en-US" sz="2400" i="1">
                            <a:latin typeface="Cambria Math" panose="02040503050406030204" pitchFamily="18" charset="0"/>
                            <a:ea typeface="Cambria Math" panose="02040503050406030204" pitchFamily="18" charset="0"/>
                          </a:rPr>
                          <m:t>𝑠</m:t>
                        </m:r>
                      </m:sup>
                      <m:e>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𝐶</m:t>
                            </m:r>
                          </m:e>
                          <m:sub>
                            <m:r>
                              <a:rPr lang="en-US" sz="2400" i="1">
                                <a:latin typeface="Cambria Math" panose="02040503050406030204" pitchFamily="18" charset="0"/>
                                <a:ea typeface="Cambria Math" panose="02040503050406030204" pitchFamily="18" charset="0"/>
                              </a:rPr>
                              <m:t>𝑤</m:t>
                            </m:r>
                          </m:sub>
                        </m:sSub>
                        <m:d>
                          <m:dPr>
                            <m:ctrlPr>
                              <a:rPr lang="en-US" sz="2400" i="1">
                                <a:latin typeface="Cambria Math" panose="02040503050406030204" pitchFamily="18" charset="0"/>
                                <a:ea typeface="Cambria Math" panose="02040503050406030204" pitchFamily="18" charset="0"/>
                              </a:rPr>
                            </m:ctrlPr>
                          </m:dPr>
                          <m:e>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𝑐</m:t>
                                </m:r>
                              </m:e>
                              <m:sub>
                                <m:r>
                                  <a:rPr lang="en-US" sz="2400" i="1">
                                    <a:latin typeface="Cambria Math" panose="02040503050406030204" pitchFamily="18" charset="0"/>
                                    <a:ea typeface="Cambria Math" panose="02040503050406030204" pitchFamily="18" charset="0"/>
                                  </a:rPr>
                                  <m:t>𝑖</m:t>
                                </m:r>
                              </m:sub>
                            </m:sSub>
                          </m:e>
                        </m:d>
                      </m:e>
                    </m:nary>
                  </m:oMath>
                </a14:m>
                <a:r>
                  <a:rPr lang="en-US" sz="2400" dirty="0"/>
                  <a:t> mod p </a:t>
                </a:r>
                <a14:m>
                  <m:oMath xmlns:m="http://schemas.openxmlformats.org/officeDocument/2006/math">
                    <m:r>
                      <a:rPr lang="en-US" sz="2400" i="1">
                        <a:latin typeface="Cambria Math" panose="02040503050406030204" pitchFamily="18" charset="0"/>
                      </a:rPr>
                      <m:t>≠</m:t>
                    </m:r>
                  </m:oMath>
                </a14:m>
                <a:r>
                  <a:rPr lang="en-US" sz="2400" dirty="0"/>
                  <a:t> 0).</a:t>
                </a:r>
                <a:endParaRPr lang="en-US" sz="2400" dirty="0" smtClean="0"/>
              </a:p>
              <a:p>
                <a:pPr marL="0" indent="0" algn="l">
                  <a:buNone/>
                </a:pPr>
                <a:r>
                  <a:rPr lang="en-US" sz="2400" dirty="0" smtClean="0"/>
                  <a:t>Knowing that, we can take </a:t>
                </a:r>
                <a14:m>
                  <m:oMath xmlns:m="http://schemas.openxmlformats.org/officeDocument/2006/math">
                    <m:r>
                      <a:rPr lang="en-US" sz="2400" b="0" i="1" smtClean="0">
                        <a:latin typeface="Cambria Math" panose="02040503050406030204" pitchFamily="18" charset="0"/>
                      </a:rPr>
                      <m:t>𝑡</m:t>
                    </m:r>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𝑛</m:t>
                        </m:r>
                      </m:e>
                      <m:sup>
                        <m:r>
                          <a:rPr lang="en-US" sz="2400" b="0" i="1" smtClean="0">
                            <a:latin typeface="Cambria Math" panose="02040503050406030204" pitchFamily="18" charset="0"/>
                          </a:rPr>
                          <m:t>3</m:t>
                        </m:r>
                      </m:sup>
                    </m:sSup>
                    <m:r>
                      <a:rPr lang="en-US" sz="2400" b="0" i="1" smtClean="0">
                        <a:latin typeface="Cambria Math" panose="02040503050406030204" pitchFamily="18" charset="0"/>
                      </a:rPr>
                      <m:t>𝑠</m:t>
                    </m:r>
                  </m:oMath>
                </a14:m>
                <a:r>
                  <a:rPr lang="en-US" sz="2400" dirty="0" smtClean="0"/>
                  <a:t>. Hence, with probability  </a:t>
                </a:r>
                <a14:m>
                  <m:oMath xmlns:m="http://schemas.openxmlformats.org/officeDocument/2006/math">
                    <m:f>
                      <m:fPr>
                        <m:ctrlPr>
                          <a:rPr lang="en-US" sz="2400" i="1" smtClean="0">
                            <a:latin typeface="Cambria Math" panose="02040503050406030204" pitchFamily="18" charset="0"/>
                          </a:rPr>
                        </m:ctrlPr>
                      </m:fPr>
                      <m:num>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𝑛</m:t>
                            </m:r>
                          </m:e>
                          <m:sup>
                            <m:r>
                              <a:rPr lang="en-US" sz="2400" b="0" i="1" smtClean="0">
                                <a:latin typeface="Cambria Math" panose="02040503050406030204" pitchFamily="18" charset="0"/>
                              </a:rPr>
                              <m:t>2</m:t>
                            </m:r>
                          </m:sup>
                        </m:sSup>
                        <m:r>
                          <a:rPr lang="en-US" sz="2400" b="0" i="1" smtClean="0">
                            <a:latin typeface="Cambria Math" panose="02040503050406030204" pitchFamily="18" charset="0"/>
                          </a:rPr>
                          <m:t>𝑠</m:t>
                        </m:r>
                      </m:num>
                      <m:den>
                        <m:sSup>
                          <m:sSupPr>
                            <m:ctrlPr>
                              <a:rPr lang="en-US" sz="2400" i="1">
                                <a:latin typeface="Cambria Math" panose="02040503050406030204" pitchFamily="18" charset="0"/>
                              </a:rPr>
                            </m:ctrlPr>
                          </m:sSupPr>
                          <m:e>
                            <m:r>
                              <a:rPr lang="en-US" sz="2400" i="1">
                                <a:latin typeface="Cambria Math" panose="02040503050406030204" pitchFamily="18" charset="0"/>
                              </a:rPr>
                              <m:t>𝑛</m:t>
                            </m:r>
                          </m:e>
                          <m:sup>
                            <m:r>
                              <a:rPr lang="en-US" sz="2400" i="1">
                                <a:latin typeface="Cambria Math" panose="02040503050406030204" pitchFamily="18" charset="0"/>
                              </a:rPr>
                              <m:t>3</m:t>
                            </m:r>
                          </m:sup>
                        </m:sSup>
                        <m:r>
                          <a:rPr lang="en-US" sz="2400" i="1">
                            <a:latin typeface="Cambria Math" panose="02040503050406030204" pitchFamily="18" charset="0"/>
                          </a:rPr>
                          <m:t>𝑠</m:t>
                        </m:r>
                      </m:den>
                    </m:f>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𝑛</m:t>
                        </m:r>
                      </m:den>
                    </m:f>
                  </m:oMath>
                </a14:m>
                <a:r>
                  <a:rPr lang="en-US" sz="2400" dirty="0" smtClean="0"/>
                  <a:t> we pick </a:t>
                </a:r>
                <a14:m>
                  <m:oMath xmlns:m="http://schemas.openxmlformats.org/officeDocument/2006/math">
                    <m:r>
                      <a:rPr lang="en-US" sz="2400" b="0" i="1" smtClean="0">
                        <a:latin typeface="Cambria Math" panose="02040503050406030204" pitchFamily="18" charset="0"/>
                      </a:rPr>
                      <m:t>𝑝</m:t>
                    </m:r>
                  </m:oMath>
                </a14:m>
                <a:r>
                  <a:rPr lang="en-US" sz="2400" dirty="0" smtClean="0"/>
                  <a:t> prime factor of </a:t>
                </a:r>
                <a14:m>
                  <m:oMath xmlns:m="http://schemas.openxmlformats.org/officeDocument/2006/math">
                    <m:nary>
                      <m:naryPr>
                        <m:chr m:val="∏"/>
                        <m:ctrlPr>
                          <a:rPr lang="en-US" sz="2400" i="1">
                            <a:latin typeface="Cambria Math" panose="02040503050406030204" pitchFamily="18" charset="0"/>
                            <a:ea typeface="Cambria Math" panose="02040503050406030204" pitchFamily="18" charset="0"/>
                          </a:rPr>
                        </m:ctrlPr>
                      </m:naryPr>
                      <m:sub>
                        <m:r>
                          <m:rPr>
                            <m:brk m:alnAt="23"/>
                          </m:rPr>
                          <a:rPr lang="en-US" sz="2400" i="1">
                            <a:latin typeface="Cambria Math" panose="02040503050406030204" pitchFamily="18" charset="0"/>
                            <a:ea typeface="Cambria Math" panose="02040503050406030204" pitchFamily="18" charset="0"/>
                          </a:rPr>
                          <m:t>𝑖</m:t>
                        </m:r>
                        <m:r>
                          <a:rPr lang="en-US" sz="2400" i="1">
                            <a:latin typeface="Cambria Math" panose="02040503050406030204" pitchFamily="18" charset="0"/>
                            <a:ea typeface="Cambria Math" panose="02040503050406030204" pitchFamily="18" charset="0"/>
                          </a:rPr>
                          <m:t>=</m:t>
                        </m:r>
                        <m:r>
                          <m:rPr>
                            <m:brk m:alnAt="23"/>
                          </m:rPr>
                          <a:rPr lang="en-US" sz="2400" i="1">
                            <a:latin typeface="Cambria Math" panose="02040503050406030204" pitchFamily="18" charset="0"/>
                            <a:ea typeface="Cambria Math" panose="02040503050406030204" pitchFamily="18" charset="0"/>
                          </a:rPr>
                          <m:t>1</m:t>
                        </m:r>
                      </m:sub>
                      <m:sup>
                        <m:r>
                          <a:rPr lang="en-US" sz="2400" i="1">
                            <a:latin typeface="Cambria Math" panose="02040503050406030204" pitchFamily="18" charset="0"/>
                            <a:ea typeface="Cambria Math" panose="02040503050406030204" pitchFamily="18" charset="0"/>
                          </a:rPr>
                          <m:t>𝑠</m:t>
                        </m:r>
                      </m:sup>
                      <m:e>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𝐶</m:t>
                            </m:r>
                          </m:e>
                          <m:sub>
                            <m:r>
                              <a:rPr lang="en-US" sz="2400" i="1">
                                <a:latin typeface="Cambria Math" panose="02040503050406030204" pitchFamily="18" charset="0"/>
                                <a:ea typeface="Cambria Math" panose="02040503050406030204" pitchFamily="18" charset="0"/>
                              </a:rPr>
                              <m:t>𝑤</m:t>
                            </m:r>
                          </m:sub>
                        </m:sSub>
                        <m:d>
                          <m:dPr>
                            <m:ctrlPr>
                              <a:rPr lang="en-US" sz="2400" i="1">
                                <a:latin typeface="Cambria Math" panose="02040503050406030204" pitchFamily="18" charset="0"/>
                                <a:ea typeface="Cambria Math" panose="02040503050406030204" pitchFamily="18" charset="0"/>
                              </a:rPr>
                            </m:ctrlPr>
                          </m:dPr>
                          <m:e>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𝑐</m:t>
                                </m:r>
                              </m:e>
                              <m:sub>
                                <m:r>
                                  <a:rPr lang="en-US" sz="2400" i="1">
                                    <a:latin typeface="Cambria Math" panose="02040503050406030204" pitchFamily="18" charset="0"/>
                                    <a:ea typeface="Cambria Math" panose="02040503050406030204" pitchFamily="18" charset="0"/>
                                  </a:rPr>
                                  <m:t>𝑖</m:t>
                                </m:r>
                              </m:sub>
                            </m:sSub>
                          </m:e>
                        </m:d>
                      </m:e>
                    </m:nary>
                  </m:oMath>
                </a14:m>
                <a:r>
                  <a:rPr lang="en-US" sz="2400" dirty="0" smtClean="0"/>
                  <a:t>, meaning </a:t>
                </a:r>
                <a14:m>
                  <m:oMath xmlns:m="http://schemas.openxmlformats.org/officeDocument/2006/math">
                    <m:r>
                      <a:rPr lang="en-US" sz="2400" b="0" i="1" smtClean="0">
                        <a:latin typeface="Cambria Math" panose="02040503050406030204" pitchFamily="18" charset="0"/>
                      </a:rPr>
                      <m:t>𝑝</m:t>
                    </m:r>
                    <m:r>
                      <a:rPr lang="en-US" sz="2400" b="0" i="1" smtClean="0">
                        <a:latin typeface="Cambria Math" panose="02040503050406030204" pitchFamily="18" charset="0"/>
                      </a:rPr>
                      <m:t> |</m:t>
                    </m:r>
                    <m:nary>
                      <m:naryPr>
                        <m:chr m:val="∏"/>
                        <m:ctrlPr>
                          <a:rPr lang="en-US" sz="2400" i="1">
                            <a:latin typeface="Cambria Math" panose="02040503050406030204" pitchFamily="18" charset="0"/>
                            <a:ea typeface="Cambria Math" panose="02040503050406030204" pitchFamily="18" charset="0"/>
                          </a:rPr>
                        </m:ctrlPr>
                      </m:naryPr>
                      <m:sub>
                        <m:r>
                          <m:rPr>
                            <m:brk m:alnAt="23"/>
                          </m:rPr>
                          <a:rPr lang="en-US" sz="2400" i="1">
                            <a:latin typeface="Cambria Math" panose="02040503050406030204" pitchFamily="18" charset="0"/>
                            <a:ea typeface="Cambria Math" panose="02040503050406030204" pitchFamily="18" charset="0"/>
                          </a:rPr>
                          <m:t>𝑖</m:t>
                        </m:r>
                        <m:r>
                          <a:rPr lang="en-US" sz="2400" i="1">
                            <a:latin typeface="Cambria Math" panose="02040503050406030204" pitchFamily="18" charset="0"/>
                            <a:ea typeface="Cambria Math" panose="02040503050406030204" pitchFamily="18" charset="0"/>
                          </a:rPr>
                          <m:t>=</m:t>
                        </m:r>
                        <m:r>
                          <m:rPr>
                            <m:brk m:alnAt="23"/>
                          </m:rPr>
                          <a:rPr lang="en-US" sz="2400" i="1">
                            <a:latin typeface="Cambria Math" panose="02040503050406030204" pitchFamily="18" charset="0"/>
                            <a:ea typeface="Cambria Math" panose="02040503050406030204" pitchFamily="18" charset="0"/>
                          </a:rPr>
                          <m:t>1</m:t>
                        </m:r>
                      </m:sub>
                      <m:sup>
                        <m:r>
                          <a:rPr lang="en-US" sz="2400" i="1">
                            <a:latin typeface="Cambria Math" panose="02040503050406030204" pitchFamily="18" charset="0"/>
                            <a:ea typeface="Cambria Math" panose="02040503050406030204" pitchFamily="18" charset="0"/>
                          </a:rPr>
                          <m:t>𝑠</m:t>
                        </m:r>
                      </m:sup>
                      <m:e>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𝐶</m:t>
                            </m:r>
                          </m:e>
                          <m:sub>
                            <m:r>
                              <a:rPr lang="en-US" sz="2400" i="1">
                                <a:latin typeface="Cambria Math" panose="02040503050406030204" pitchFamily="18" charset="0"/>
                                <a:ea typeface="Cambria Math" panose="02040503050406030204" pitchFamily="18" charset="0"/>
                              </a:rPr>
                              <m:t>𝑤</m:t>
                            </m:r>
                          </m:sub>
                        </m:sSub>
                        <m:d>
                          <m:dPr>
                            <m:ctrlPr>
                              <a:rPr lang="en-US" sz="2400" i="1">
                                <a:latin typeface="Cambria Math" panose="02040503050406030204" pitchFamily="18" charset="0"/>
                                <a:ea typeface="Cambria Math" panose="02040503050406030204" pitchFamily="18" charset="0"/>
                              </a:rPr>
                            </m:ctrlPr>
                          </m:dPr>
                          <m:e>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𝑐</m:t>
                                </m:r>
                              </m:e>
                              <m:sub>
                                <m:r>
                                  <a:rPr lang="en-US" sz="2400" i="1">
                                    <a:latin typeface="Cambria Math" panose="02040503050406030204" pitchFamily="18" charset="0"/>
                                    <a:ea typeface="Cambria Math" panose="02040503050406030204" pitchFamily="18" charset="0"/>
                                  </a:rPr>
                                  <m:t>𝑖</m:t>
                                </m:r>
                              </m:sub>
                            </m:sSub>
                          </m:e>
                        </m:d>
                      </m:e>
                    </m:nary>
                  </m:oMath>
                </a14:m>
                <a:r>
                  <a:rPr lang="en-US" sz="2400" dirty="0" smtClean="0"/>
                  <a:t>.</a:t>
                </a:r>
              </a:p>
              <a:p>
                <a:pPr marL="0" indent="0" algn="l">
                  <a:buNone/>
                </a:pPr>
                <a:r>
                  <a:rPr lang="en-US" sz="2400" dirty="0" smtClean="0"/>
                  <a:t>Therefore, with prob. at least  </a:t>
                </a:r>
                <a14:m>
                  <m:oMath xmlns:m="http://schemas.openxmlformats.org/officeDocument/2006/math">
                    <m:r>
                      <a:rPr lang="en-US" sz="2400" i="1">
                        <a:latin typeface="Cambria Math" panose="02040503050406030204" pitchFamily="18" charset="0"/>
                      </a:rPr>
                      <m:t>1</m:t>
                    </m:r>
                    <m:r>
                      <a:rPr lang="en-US" sz="2400" i="1">
                        <a:latin typeface="Cambria Math" panose="02040503050406030204" pitchFamily="18" charset="0"/>
                      </a:rPr>
                      <m:t>−</m:t>
                    </m:r>
                    <m:f>
                      <m:fPr>
                        <m:ctrlPr>
                          <a:rPr lang="en-US" sz="2400" i="1">
                            <a:latin typeface="Cambria Math" panose="02040503050406030204" pitchFamily="18" charset="0"/>
                          </a:rPr>
                        </m:ctrlPr>
                      </m:fPr>
                      <m:num>
                        <m:r>
                          <a:rPr lang="en-US" sz="2400" i="1">
                            <a:latin typeface="Cambria Math" panose="02040503050406030204" pitchFamily="18" charset="0"/>
                          </a:rPr>
                          <m:t>1</m:t>
                        </m:r>
                      </m:num>
                      <m:den>
                        <m:r>
                          <a:rPr lang="en-US" sz="2400" i="1">
                            <a:latin typeface="Cambria Math" panose="02040503050406030204" pitchFamily="18" charset="0"/>
                          </a:rPr>
                          <m:t>𝑛</m:t>
                        </m:r>
                      </m:den>
                    </m:f>
                  </m:oMath>
                </a14:m>
                <a:r>
                  <a:rPr lang="en-US" sz="2400" dirty="0" smtClean="0"/>
                  <a:t>  we get the desired prime. Notice that </a:t>
                </a:r>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𝑝</m:t>
                        </m:r>
                      </m:e>
                      <m:sub>
                        <m:r>
                          <a:rPr lang="en-US" sz="2400" b="0" i="1" smtClean="0">
                            <a:latin typeface="Cambria Math" panose="02040503050406030204" pitchFamily="18" charset="0"/>
                          </a:rPr>
                          <m:t>𝑡</m:t>
                        </m:r>
                      </m:sub>
                    </m:sSub>
                    <m:r>
                      <a:rPr lang="en-US" sz="2400" b="0" i="1" smtClean="0">
                        <a:latin typeface="Cambria Math" panose="02040503050406030204" pitchFamily="18" charset="0"/>
                      </a:rPr>
                      <m:t>≤</m:t>
                    </m:r>
                    <m:r>
                      <a:rPr lang="en-US" sz="2400" b="0" i="1" smtClean="0">
                        <a:latin typeface="Cambria Math" panose="02040503050406030204" pitchFamily="18" charset="0"/>
                      </a:rPr>
                      <m:t>2</m:t>
                    </m:r>
                    <m:r>
                      <a:rPr lang="en-US" sz="2400" b="0" i="1" smtClean="0">
                        <a:latin typeface="Cambria Math" panose="02040503050406030204" pitchFamily="18" charset="0"/>
                      </a:rPr>
                      <m:t>𝑡𝑙𝑜𝑔</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𝑡</m:t>
                        </m:r>
                      </m:e>
                    </m:d>
                  </m:oMath>
                </a14:m>
                <a:r>
                  <a:rPr lang="en-US" sz="2400" dirty="0" smtClean="0"/>
                  <a:t>, meaning that the weights of </a:t>
                </a:r>
                <a14:m>
                  <m:oMath xmlns:m="http://schemas.openxmlformats.org/officeDocument/2006/math">
                    <m:r>
                      <a:rPr lang="en-US" sz="2400" b="0" i="1" smtClean="0">
                        <a:latin typeface="Cambria Math" panose="02040503050406030204" pitchFamily="18" charset="0"/>
                      </a:rPr>
                      <m:t>𝑤</m:t>
                    </m:r>
                  </m:oMath>
                </a14:m>
                <a:r>
                  <a:rPr lang="en-US" sz="2400" dirty="0" smtClean="0"/>
                  <a:t> are bounded by </a:t>
                </a:r>
                <a14:m>
                  <m:oMath xmlns:m="http://schemas.openxmlformats.org/officeDocument/2006/math">
                    <m:r>
                      <a:rPr lang="en-US" sz="2400" b="0" i="1" smtClean="0">
                        <a:latin typeface="Cambria Math" panose="02040503050406030204" pitchFamily="18" charset="0"/>
                      </a:rPr>
                      <m:t>2</m:t>
                    </m:r>
                    <m:r>
                      <a:rPr lang="en-US" sz="2400" b="0" i="1" smtClean="0">
                        <a:latin typeface="Cambria Math" panose="02040503050406030204" pitchFamily="18" charset="0"/>
                      </a:rPr>
                      <m:t>𝑡𝑙𝑜𝑔</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𝑡</m:t>
                        </m:r>
                      </m:e>
                    </m:d>
                    <m:r>
                      <a:rPr lang="en-US" sz="2400" b="0" i="1" smtClean="0">
                        <a:latin typeface="Cambria Math" panose="02040503050406030204" pitchFamily="18" charset="0"/>
                      </a:rPr>
                      <m:t>=</m:t>
                    </m:r>
                    <m:r>
                      <a:rPr lang="en-US" sz="2400" b="0" i="1" smtClean="0">
                        <a:latin typeface="Cambria Math" panose="02040503050406030204" pitchFamily="18" charset="0"/>
                      </a:rPr>
                      <m:t>𝑂</m:t>
                    </m:r>
                    <m:d>
                      <m:dPr>
                        <m:ctrlPr>
                          <a:rPr lang="en-US" sz="2400" b="0" i="1" smtClean="0">
                            <a:latin typeface="Cambria Math" panose="02040503050406030204" pitchFamily="18" charset="0"/>
                          </a:rPr>
                        </m:ctrlPr>
                      </m:dPr>
                      <m:e>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𝑛</m:t>
                            </m:r>
                          </m:e>
                          <m:sup>
                            <m:r>
                              <a:rPr lang="en-US" sz="2400" b="0" i="1" smtClean="0">
                                <a:latin typeface="Cambria Math" panose="02040503050406030204" pitchFamily="18" charset="0"/>
                              </a:rPr>
                              <m:t>3</m:t>
                            </m:r>
                          </m:sup>
                        </m:sSup>
                        <m:r>
                          <a:rPr lang="en-US" sz="2400" b="0" i="1" smtClean="0">
                            <a:latin typeface="Cambria Math" panose="02040503050406030204" pitchFamily="18" charset="0"/>
                          </a:rPr>
                          <m:t>𝑠𝑙𝑜𝑔</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𝑛𝑠</m:t>
                            </m:r>
                          </m:e>
                        </m:d>
                      </m:e>
                    </m:d>
                  </m:oMath>
                </a14:m>
                <a:r>
                  <a:rPr lang="en-US" sz="2400" dirty="0" smtClean="0"/>
                  <a:t>, hence requires </a:t>
                </a:r>
                <a14:m>
                  <m:oMath xmlns:m="http://schemas.openxmlformats.org/officeDocument/2006/math">
                    <m:r>
                      <a:rPr lang="en-US" sz="2400" i="1">
                        <a:latin typeface="Cambria Math" panose="02040503050406030204" pitchFamily="18" charset="0"/>
                      </a:rPr>
                      <m:t>𝑂</m:t>
                    </m:r>
                    <m:d>
                      <m:dPr>
                        <m:ctrlPr>
                          <a:rPr lang="en-US" sz="2400" i="1">
                            <a:latin typeface="Cambria Math" panose="02040503050406030204" pitchFamily="18" charset="0"/>
                          </a:rPr>
                        </m:ctrlPr>
                      </m:dPr>
                      <m:e>
                        <m:func>
                          <m:funcPr>
                            <m:ctrlPr>
                              <a:rPr lang="en-US" sz="2400" i="1">
                                <a:latin typeface="Cambria Math" panose="02040503050406030204" pitchFamily="18" charset="0"/>
                              </a:rPr>
                            </m:ctrlPr>
                          </m:funcPr>
                          <m:fName>
                            <m:r>
                              <m:rPr>
                                <m:sty m:val="p"/>
                              </m:rPr>
                              <a:rPr lang="en-US" sz="2400">
                                <a:latin typeface="Cambria Math" panose="02040503050406030204" pitchFamily="18" charset="0"/>
                              </a:rPr>
                              <m:t>log</m:t>
                            </m:r>
                          </m:fName>
                          <m:e>
                            <m:d>
                              <m:dPr>
                                <m:ctrlPr>
                                  <a:rPr lang="en-US" sz="2400" i="1">
                                    <a:latin typeface="Cambria Math" panose="02040503050406030204" pitchFamily="18" charset="0"/>
                                  </a:rPr>
                                </m:ctrlPr>
                              </m:dPr>
                              <m:e>
                                <m:r>
                                  <a:rPr lang="en-US" sz="2400" i="1">
                                    <a:latin typeface="Cambria Math" panose="02040503050406030204" pitchFamily="18" charset="0"/>
                                  </a:rPr>
                                  <m:t>𝑛𝑠</m:t>
                                </m:r>
                              </m:e>
                            </m:d>
                          </m:e>
                        </m:func>
                      </m:e>
                    </m:d>
                  </m:oMath>
                </a14:m>
                <a:r>
                  <a:rPr lang="en-US" sz="2400" dirty="0" smtClean="0"/>
                  <a:t> bits.</a:t>
                </a:r>
              </a:p>
              <a:p>
                <a:pPr marL="0" indent="0" algn="l">
                  <a:buNone/>
                </a:pPr>
                <a:r>
                  <a:rPr lang="en-US" dirty="0" smtClean="0"/>
                  <a:t>(</a:t>
                </a:r>
                <a14:m>
                  <m:oMath xmlns:m="http://schemas.openxmlformats.org/officeDocument/2006/math">
                    <m:r>
                      <a:rPr lang="en-US" b="0" i="1" smtClean="0">
                        <a:latin typeface="Cambria Math" panose="02040503050406030204" pitchFamily="18" charset="0"/>
                      </a:rPr>
                      <m:t>(∗)</m:t>
                    </m:r>
                  </m:oMath>
                </a14:m>
                <a:r>
                  <a:rPr lang="en-US" dirty="0" smtClean="0"/>
                  <a:t>[KS01] A random prime with k bits can be constructed using k random bits). </a:t>
                </a:r>
                <a:endParaRPr lang="he-IL"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589212" y="1625600"/>
                <a:ext cx="8915400" cy="5232400"/>
              </a:xfrm>
              <a:blipFill rotWithShape="0">
                <a:blip r:embed="rId2"/>
                <a:stretch>
                  <a:fillRect l="-5267" t="-4429" r="-2189"/>
                </a:stretch>
              </a:blipFill>
            </p:spPr>
            <p:txBody>
              <a:bodyPr/>
              <a:lstStyle/>
              <a:p>
                <a:r>
                  <a:rPr lang="he-IL">
                    <a:noFill/>
                  </a:rPr>
                  <a:t> </a:t>
                </a:r>
              </a:p>
            </p:txBody>
          </p:sp>
        </mc:Fallback>
      </mc:AlternateContent>
    </p:spTree>
    <p:extLst>
      <p:ext uri="{BB962C8B-B14F-4D97-AF65-F5344CB8AC3E}">
        <p14:creationId xmlns:p14="http://schemas.microsoft.com/office/powerpoint/2010/main" val="40303045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quick reminder before we continue</a:t>
            </a:r>
            <a:endParaRPr lang="he-IL"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589212" y="1524000"/>
                <a:ext cx="8915400" cy="5334000"/>
              </a:xfrm>
            </p:spPr>
            <p:txBody>
              <a:bodyPr>
                <a:normAutofit/>
              </a:bodyPr>
              <a:lstStyle/>
              <a:p>
                <a:pPr marL="0" indent="0" algn="l">
                  <a:buNone/>
                </a:pPr>
                <a:r>
                  <a:rPr lang="en-US" sz="2400" dirty="0" smtClean="0"/>
                  <a:t>Recall the analysis of the deterministic algorithm in which we set </a:t>
                </a:r>
                <a14:m>
                  <m:oMath xmlns:m="http://schemas.openxmlformats.org/officeDocument/2006/math">
                    <m:r>
                      <a:rPr lang="en-US" sz="2400" i="1">
                        <a:latin typeface="Cambria Math" panose="02040503050406030204" pitchFamily="18" charset="0"/>
                      </a:rPr>
                      <m:t>𝑘</m:t>
                    </m:r>
                    <m:r>
                      <a:rPr lang="en-US" sz="2400" i="1">
                        <a:latin typeface="Cambria Math" panose="02040503050406030204" pitchFamily="18" charset="0"/>
                      </a:rPr>
                      <m:t>=</m:t>
                    </m:r>
                    <m:d>
                      <m:dPr>
                        <m:begChr m:val="⌈"/>
                        <m:endChr m:val="⌉"/>
                        <m:ctrlPr>
                          <a:rPr lang="en-US" sz="2400" i="1">
                            <a:latin typeface="Cambria Math" panose="02040503050406030204" pitchFamily="18" charset="0"/>
                          </a:rPr>
                        </m:ctrlPr>
                      </m:dPr>
                      <m:e>
                        <m:r>
                          <a:rPr lang="en-US" sz="2400" i="1">
                            <a:latin typeface="Cambria Math" panose="02040503050406030204" pitchFamily="18" charset="0"/>
                          </a:rPr>
                          <m:t>𝑙𝑜𝑔𝑛</m:t>
                        </m:r>
                      </m:e>
                    </m:d>
                    <m:r>
                      <a:rPr lang="en-US" sz="2400" i="1">
                        <a:latin typeface="Cambria Math" panose="02040503050406030204" pitchFamily="18" charset="0"/>
                      </a:rPr>
                      <m:t>−</m:t>
                    </m:r>
                    <m:r>
                      <a:rPr lang="en-US" sz="2400" i="1">
                        <a:latin typeface="Cambria Math" panose="02040503050406030204" pitchFamily="18" charset="0"/>
                      </a:rPr>
                      <m:t>1</m:t>
                    </m:r>
                  </m:oMath>
                </a14:m>
                <a:r>
                  <a:rPr lang="en-US" sz="2400" dirty="0"/>
                  <a:t> </a:t>
                </a:r>
                <a:r>
                  <a:rPr lang="en-US" sz="2400" dirty="0" smtClean="0"/>
                  <a:t>to be the number of phases, and picked k weight functions (one for each phase)</a:t>
                </a:r>
                <a:r>
                  <a:rPr lang="en-US" sz="2400" dirty="0"/>
                  <a:t>.</a:t>
                </a:r>
                <a:endParaRPr lang="en-US" sz="2400" dirty="0" smtClean="0"/>
              </a:p>
              <a:p>
                <a:pPr marL="0" indent="0" algn="l">
                  <a:buNone/>
                </a:pPr>
                <a:r>
                  <a:rPr lang="en-US" sz="2400" dirty="0" smtClean="0"/>
                  <a:t>Each weight function </a:t>
                </a:r>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𝑤</m:t>
                        </m:r>
                      </m:e>
                      <m:sub>
                        <m:r>
                          <a:rPr lang="en-US" sz="2400" b="0" i="1" smtClean="0">
                            <a:latin typeface="Cambria Math" panose="02040503050406030204" pitchFamily="18" charset="0"/>
                          </a:rPr>
                          <m:t>𝑖</m:t>
                        </m:r>
                      </m:sub>
                    </m:sSub>
                  </m:oMath>
                </a14:m>
                <a:r>
                  <a:rPr lang="en-US" sz="2400" dirty="0" smtClean="0"/>
                  <a:t> (in phase </a:t>
                </a:r>
                <a:r>
                  <a:rPr lang="en-US" sz="2400" dirty="0" err="1" smtClean="0"/>
                  <a:t>i</a:t>
                </a:r>
                <a:r>
                  <a:rPr lang="en-US" sz="2400" dirty="0" smtClean="0"/>
                  <a:t>) eliminated all cycles of length up to </a:t>
                </a:r>
                <a14:m>
                  <m:oMath xmlns:m="http://schemas.openxmlformats.org/officeDocument/2006/math">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2</m:t>
                        </m:r>
                      </m:e>
                      <m:sup>
                        <m:r>
                          <a:rPr lang="en-US" sz="2400" b="0" i="1" smtClean="0">
                            <a:latin typeface="Cambria Math" panose="02040503050406030204" pitchFamily="18" charset="0"/>
                          </a:rPr>
                          <m:t>𝑖</m:t>
                        </m:r>
                        <m:r>
                          <a:rPr lang="en-US" sz="2400" b="0" i="1" smtClean="0">
                            <a:latin typeface="Cambria Math" panose="02040503050406030204" pitchFamily="18" charset="0"/>
                          </a:rPr>
                          <m:t>+</m:t>
                        </m:r>
                        <m:r>
                          <a:rPr lang="en-US" sz="2400" b="0" i="1" smtClean="0">
                            <a:latin typeface="Cambria Math" panose="02040503050406030204" pitchFamily="18" charset="0"/>
                          </a:rPr>
                          <m:t>2</m:t>
                        </m:r>
                      </m:sup>
                    </m:sSup>
                  </m:oMath>
                </a14:m>
                <a:r>
                  <a:rPr lang="en-US" sz="2400" dirty="0" smtClean="0"/>
                  <a:t>.</a:t>
                </a:r>
              </a:p>
              <a:p>
                <a:pPr marL="0" indent="0" algn="l">
                  <a:buNone/>
                </a:pPr>
                <a:r>
                  <a:rPr lang="en-US" sz="2400" dirty="0" smtClean="0"/>
                  <a:t>The RNC algorithm does not use the final weight assignment:</a:t>
                </a:r>
              </a:p>
              <a:p>
                <a:pPr marL="0" indent="0" algn="l">
                  <a:buNone/>
                </a:pPr>
                <a14:m>
                  <m:oMathPara xmlns:m="http://schemas.openxmlformats.org/officeDocument/2006/math">
                    <m:oMathParaPr>
                      <m:jc m:val="centerGroup"/>
                    </m:oMathParaPr>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𝑊</m:t>
                          </m:r>
                        </m:e>
                        <m:sub>
                          <m:r>
                            <a:rPr lang="en-US" sz="2400" i="1">
                              <a:latin typeface="Cambria Math" panose="02040503050406030204" pitchFamily="18" charset="0"/>
                            </a:rPr>
                            <m:t>𝑓𝑖𝑛𝑎𝑙</m:t>
                          </m:r>
                        </m:sub>
                      </m:sSub>
                      <m:r>
                        <a:rPr lang="en-US" sz="2400" i="1">
                          <a:latin typeface="Cambria Math" panose="02040503050406030204" pitchFamily="18" charset="0"/>
                        </a:rPr>
                        <m:t>=</m:t>
                      </m:r>
                      <m:d>
                        <m:dPr>
                          <m:begChr m:val="{"/>
                          <m:endChr m:val="}"/>
                          <m:ctrlPr>
                            <a:rPr lang="en-US" sz="2400" i="1">
                              <a:latin typeface="Cambria Math" panose="02040503050406030204" pitchFamily="18" charset="0"/>
                            </a:rPr>
                          </m:ctrlPr>
                        </m:dPr>
                        <m:e>
                          <m:r>
                            <a:rPr lang="en-US" sz="2400" i="1">
                              <a:latin typeface="Cambria Math" panose="02040503050406030204" pitchFamily="18" charset="0"/>
                            </a:rPr>
                            <m:t>𝑤</m:t>
                          </m:r>
                          <m:r>
                            <a:rPr lang="en-US" sz="2400" i="1">
                              <a:latin typeface="Cambria Math" panose="02040503050406030204" pitchFamily="18" charset="0"/>
                            </a:rPr>
                            <m:t>=</m:t>
                          </m:r>
                          <m:nary>
                            <m:naryPr>
                              <m:chr m:val="∑"/>
                              <m:ctrlPr>
                                <a:rPr lang="en-US" sz="2400" i="1">
                                  <a:latin typeface="Cambria Math" panose="02040503050406030204" pitchFamily="18" charset="0"/>
                                </a:rPr>
                              </m:ctrlPr>
                            </m:naryPr>
                            <m:sub>
                              <m:r>
                                <m:rPr>
                                  <m:brk m:alnAt="23"/>
                                </m:rPr>
                                <a:rPr lang="en-US" sz="2400" i="1">
                                  <a:latin typeface="Cambria Math" panose="02040503050406030204" pitchFamily="18" charset="0"/>
                                </a:rPr>
                                <m:t>𝑖</m:t>
                              </m:r>
                              <m:r>
                                <a:rPr lang="en-US" sz="2400" i="1">
                                  <a:latin typeface="Cambria Math" panose="02040503050406030204" pitchFamily="18" charset="0"/>
                                </a:rPr>
                                <m:t>=</m:t>
                              </m:r>
                              <m:r>
                                <m:rPr>
                                  <m:brk m:alnAt="23"/>
                                </m:rPr>
                                <a:rPr lang="en-US" sz="2400" i="1">
                                  <a:latin typeface="Cambria Math" panose="02040503050406030204" pitchFamily="18" charset="0"/>
                                </a:rPr>
                                <m:t>0</m:t>
                              </m:r>
                            </m:sub>
                            <m:sup>
                              <m:r>
                                <a:rPr lang="en-US" sz="2400" i="1">
                                  <a:latin typeface="Cambria Math" panose="02040503050406030204" pitchFamily="18" charset="0"/>
                                </a:rPr>
                                <m:t>𝑘</m:t>
                              </m:r>
                              <m:r>
                                <a:rPr lang="en-US" sz="2400" i="1">
                                  <a:latin typeface="Cambria Math" panose="02040503050406030204" pitchFamily="18" charset="0"/>
                                </a:rPr>
                                <m:t>−</m:t>
                              </m:r>
                              <m:r>
                                <a:rPr lang="en-US" sz="2400" i="1">
                                  <a:latin typeface="Cambria Math" panose="02040503050406030204" pitchFamily="18" charset="0"/>
                                </a:rPr>
                                <m:t>1</m:t>
                              </m:r>
                            </m:sup>
                            <m:e>
                              <m:sSub>
                                <m:sSubPr>
                                  <m:ctrlPr>
                                    <a:rPr lang="en-US" sz="2400" i="1">
                                      <a:latin typeface="Cambria Math" panose="02040503050406030204" pitchFamily="18" charset="0"/>
                                    </a:rPr>
                                  </m:ctrlPr>
                                </m:sSubPr>
                                <m:e>
                                  <m:r>
                                    <a:rPr lang="en-US" sz="2400" i="1">
                                      <a:latin typeface="Cambria Math" panose="02040503050406030204" pitchFamily="18" charset="0"/>
                                    </a:rPr>
                                    <m:t>𝑤</m:t>
                                  </m:r>
                                </m:e>
                                <m:sub>
                                  <m:r>
                                    <a:rPr lang="en-US" sz="2400" i="1">
                                      <a:latin typeface="Cambria Math" panose="02040503050406030204" pitchFamily="18" charset="0"/>
                                    </a:rPr>
                                    <m:t>𝑖</m:t>
                                  </m:r>
                                </m:sub>
                              </m:sSub>
                              <m:sSup>
                                <m:sSupPr>
                                  <m:ctrlPr>
                                    <a:rPr lang="en-US" sz="2400" i="1">
                                      <a:latin typeface="Cambria Math" panose="02040503050406030204" pitchFamily="18" charset="0"/>
                                    </a:rPr>
                                  </m:ctrlPr>
                                </m:sSupPr>
                                <m:e>
                                  <m:r>
                                    <a:rPr lang="en-US" sz="2400" i="1">
                                      <a:latin typeface="Cambria Math" panose="02040503050406030204" pitchFamily="18" charset="0"/>
                                    </a:rPr>
                                    <m:t>𝐵</m:t>
                                  </m:r>
                                </m:e>
                                <m:sup>
                                  <m:r>
                                    <a:rPr lang="en-US" sz="2400" i="1">
                                      <a:latin typeface="Cambria Math" panose="02040503050406030204" pitchFamily="18" charset="0"/>
                                    </a:rPr>
                                    <m:t>𝑘</m:t>
                                  </m:r>
                                  <m:r>
                                    <a:rPr lang="en-US" sz="2400" i="1">
                                      <a:latin typeface="Cambria Math" panose="02040503050406030204" pitchFamily="18" charset="0"/>
                                    </a:rPr>
                                    <m:t>−</m:t>
                                  </m:r>
                                  <m:r>
                                    <a:rPr lang="en-US" sz="2400" i="1">
                                      <a:latin typeface="Cambria Math" panose="02040503050406030204" pitchFamily="18" charset="0"/>
                                    </a:rPr>
                                    <m:t>1</m:t>
                                  </m:r>
                                  <m:r>
                                    <a:rPr lang="en-US" sz="2400" i="1">
                                      <a:latin typeface="Cambria Math" panose="02040503050406030204" pitchFamily="18" charset="0"/>
                                    </a:rPr>
                                    <m:t>−</m:t>
                                  </m:r>
                                  <m:r>
                                    <a:rPr lang="en-US" sz="2400" i="1">
                                      <a:latin typeface="Cambria Math" panose="02040503050406030204" pitchFamily="18" charset="0"/>
                                    </a:rPr>
                                    <m:t>𝑖</m:t>
                                  </m:r>
                                </m:sup>
                              </m:sSup>
                            </m:e>
                          </m:nary>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𝑤</m:t>
                              </m:r>
                            </m:e>
                            <m:sub>
                              <m:r>
                                <a:rPr lang="en-US" sz="2400" i="1">
                                  <a:latin typeface="Cambria Math" panose="02040503050406030204" pitchFamily="18" charset="0"/>
                                </a:rPr>
                                <m:t>0</m:t>
                              </m:r>
                            </m:sub>
                          </m:sSub>
                          <m:sSup>
                            <m:sSupPr>
                              <m:ctrlPr>
                                <a:rPr lang="en-US" sz="2400" i="1">
                                  <a:latin typeface="Cambria Math" panose="02040503050406030204" pitchFamily="18" charset="0"/>
                                </a:rPr>
                              </m:ctrlPr>
                            </m:sSupPr>
                            <m:e>
                              <m:r>
                                <a:rPr lang="en-US" sz="2400" i="1">
                                  <a:latin typeface="Cambria Math" panose="02040503050406030204" pitchFamily="18" charset="0"/>
                                </a:rPr>
                                <m:t>𝐵</m:t>
                              </m:r>
                            </m:e>
                            <m:sup>
                              <m:r>
                                <a:rPr lang="en-US" sz="2400" i="1">
                                  <a:latin typeface="Cambria Math" panose="02040503050406030204" pitchFamily="18" charset="0"/>
                                </a:rPr>
                                <m:t>𝑘</m:t>
                              </m:r>
                              <m:r>
                                <a:rPr lang="en-US" sz="2400" i="1">
                                  <a:latin typeface="Cambria Math" panose="02040503050406030204" pitchFamily="18" charset="0"/>
                                </a:rPr>
                                <m:t>−</m:t>
                              </m:r>
                              <m:r>
                                <a:rPr lang="en-US" sz="2400" i="1">
                                  <a:latin typeface="Cambria Math" panose="02040503050406030204" pitchFamily="18" charset="0"/>
                                </a:rPr>
                                <m:t>1</m:t>
                              </m:r>
                            </m:sup>
                          </m:sSup>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𝑤</m:t>
                              </m:r>
                            </m:e>
                            <m:sub>
                              <m:r>
                                <a:rPr lang="en-US" sz="2400" i="1">
                                  <a:latin typeface="Cambria Math" panose="02040503050406030204" pitchFamily="18" charset="0"/>
                                </a:rPr>
                                <m:t>𝑘</m:t>
                              </m:r>
                              <m:r>
                                <a:rPr lang="en-US" sz="2400" i="1">
                                  <a:latin typeface="Cambria Math" panose="02040503050406030204" pitchFamily="18" charset="0"/>
                                </a:rPr>
                                <m:t>−</m:t>
                              </m:r>
                              <m:r>
                                <a:rPr lang="en-US" sz="2400" i="1">
                                  <a:latin typeface="Cambria Math" panose="02040503050406030204" pitchFamily="18" charset="0"/>
                                </a:rPr>
                                <m:t>1</m:t>
                              </m:r>
                            </m:sub>
                          </m:sSub>
                          <m:sSup>
                            <m:sSupPr>
                              <m:ctrlPr>
                                <a:rPr lang="en-US" sz="2400" i="1">
                                  <a:latin typeface="Cambria Math" panose="02040503050406030204" pitchFamily="18" charset="0"/>
                                </a:rPr>
                              </m:ctrlPr>
                            </m:sSupPr>
                            <m:e>
                              <m:r>
                                <a:rPr lang="en-US" sz="2400" i="1">
                                  <a:latin typeface="Cambria Math" panose="02040503050406030204" pitchFamily="18" charset="0"/>
                                </a:rPr>
                                <m:t>𝐵</m:t>
                              </m:r>
                            </m:e>
                            <m:sup>
                              <m:r>
                                <a:rPr lang="en-US" sz="2400" i="1">
                                  <a:latin typeface="Cambria Math" panose="02040503050406030204" pitchFamily="18" charset="0"/>
                                </a:rPr>
                                <m:t>0</m:t>
                              </m:r>
                            </m:sup>
                          </m:sSup>
                          <m:r>
                            <a:rPr lang="en-US" sz="2400" i="1">
                              <a:latin typeface="Cambria Math" panose="02040503050406030204" pitchFamily="18" charset="0"/>
                            </a:rPr>
                            <m:t> </m:t>
                          </m:r>
                          <m:r>
                            <a:rPr lang="en-US" sz="2400">
                              <a:latin typeface="Cambria Math" panose="02040503050406030204" pitchFamily="18" charset="0"/>
                            </a:rPr>
                            <m:t>| </m:t>
                          </m:r>
                          <m:sSub>
                            <m:sSubPr>
                              <m:ctrlPr>
                                <a:rPr lang="en-US" sz="2400" i="1">
                                  <a:latin typeface="Cambria Math" panose="02040503050406030204" pitchFamily="18" charset="0"/>
                                </a:rPr>
                              </m:ctrlPr>
                            </m:sSubPr>
                            <m:e>
                              <m:r>
                                <m:rPr>
                                  <m:sty m:val="p"/>
                                </m:rPr>
                                <a:rPr lang="en-US" sz="2400">
                                  <a:latin typeface="Cambria Math" panose="02040503050406030204" pitchFamily="18" charset="0"/>
                                </a:rPr>
                                <m:t>w</m:t>
                              </m:r>
                            </m:e>
                            <m:sub>
                              <m:r>
                                <m:rPr>
                                  <m:sty m:val="p"/>
                                </m:rPr>
                                <a:rPr lang="en-US" sz="2400">
                                  <a:latin typeface="Cambria Math" panose="02040503050406030204" pitchFamily="18" charset="0"/>
                                </a:rPr>
                                <m:t>i</m:t>
                              </m:r>
                            </m:sub>
                          </m:sSub>
                        </m:e>
                      </m:d>
                    </m:oMath>
                  </m:oMathPara>
                </a14:m>
                <a:endParaRPr lang="en-US" sz="2400" dirty="0"/>
              </a:p>
              <a:p>
                <a:pPr marL="0" indent="0" algn="l">
                  <a:buNone/>
                </a:pPr>
                <a:r>
                  <a:rPr lang="en-US" sz="2400" dirty="0"/>
                  <a:t>b</a:t>
                </a:r>
                <a:r>
                  <a:rPr lang="en-US" sz="2400" dirty="0" smtClean="0"/>
                  <a:t>ut does something different.</a:t>
                </a:r>
              </a:p>
              <a:p>
                <a:pPr marL="0" indent="0" algn="l">
                  <a:buNone/>
                </a:pPr>
                <a:r>
                  <a:rPr lang="en-US" sz="2400" dirty="0" smtClean="0"/>
                  <a:t>(this weight takes quasi-polynomial computations)</a:t>
                </a:r>
                <a:endParaRPr lang="en-US"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589212" y="1524000"/>
                <a:ext cx="8915400" cy="5334000"/>
              </a:xfrm>
              <a:blipFill rotWithShape="0">
                <a:blip r:embed="rId2"/>
                <a:stretch>
                  <a:fillRect l="-1026" t="-914" r="-1778"/>
                </a:stretch>
              </a:blipFill>
            </p:spPr>
            <p:txBody>
              <a:bodyPr/>
              <a:lstStyle/>
              <a:p>
                <a:r>
                  <a:rPr lang="he-IL">
                    <a:noFill/>
                  </a:rPr>
                  <a:t> </a:t>
                </a:r>
              </a:p>
            </p:txBody>
          </p:sp>
        </mc:Fallback>
      </mc:AlternateContent>
    </p:spTree>
    <p:extLst>
      <p:ext uri="{BB962C8B-B14F-4D97-AF65-F5344CB8AC3E}">
        <p14:creationId xmlns:p14="http://schemas.microsoft.com/office/powerpoint/2010/main" val="41933936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RNC Algorithm</a:t>
            </a:r>
            <a:endParaRPr lang="he-IL"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589212" y="1524000"/>
                <a:ext cx="8915400" cy="5334000"/>
              </a:xfrm>
            </p:spPr>
            <p:txBody>
              <a:bodyPr>
                <a:normAutofit/>
              </a:bodyPr>
              <a:lstStyle/>
              <a:p>
                <a:pPr marL="0" indent="0" algn="l">
                  <a:buNone/>
                </a:pPr>
                <a:r>
                  <a:rPr lang="en-US" sz="2400" dirty="0" smtClean="0"/>
                  <a:t>We set </a:t>
                </a:r>
                <a14:m>
                  <m:oMath xmlns:m="http://schemas.openxmlformats.org/officeDocument/2006/math">
                    <m:r>
                      <a:rPr lang="en-US" sz="2400" i="1">
                        <a:latin typeface="Cambria Math" panose="02040503050406030204" pitchFamily="18" charset="0"/>
                      </a:rPr>
                      <m:t>𝑘</m:t>
                    </m:r>
                    <m:r>
                      <a:rPr lang="en-US" sz="2400" i="1">
                        <a:latin typeface="Cambria Math" panose="02040503050406030204" pitchFamily="18" charset="0"/>
                      </a:rPr>
                      <m:t>=</m:t>
                    </m:r>
                    <m:d>
                      <m:dPr>
                        <m:begChr m:val="⌈"/>
                        <m:endChr m:val="⌉"/>
                        <m:ctrlPr>
                          <a:rPr lang="en-US" sz="2400" i="1">
                            <a:latin typeface="Cambria Math" panose="02040503050406030204" pitchFamily="18" charset="0"/>
                          </a:rPr>
                        </m:ctrlPr>
                      </m:dPr>
                      <m:e>
                        <m:r>
                          <a:rPr lang="en-US" sz="2400" i="1">
                            <a:latin typeface="Cambria Math" panose="02040503050406030204" pitchFamily="18" charset="0"/>
                          </a:rPr>
                          <m:t>𝑙𝑜𝑔𝑛</m:t>
                        </m:r>
                      </m:e>
                    </m:d>
                    <m:r>
                      <a:rPr lang="en-US" sz="2400" i="1">
                        <a:latin typeface="Cambria Math" panose="02040503050406030204" pitchFamily="18" charset="0"/>
                      </a:rPr>
                      <m:t>−</m:t>
                    </m:r>
                    <m:r>
                      <a:rPr lang="en-US" sz="2400" i="1">
                        <a:latin typeface="Cambria Math" panose="02040503050406030204" pitchFamily="18" charset="0"/>
                      </a:rPr>
                      <m:t>1</m:t>
                    </m:r>
                  </m:oMath>
                </a14:m>
                <a:r>
                  <a:rPr lang="en-US" sz="2400" dirty="0" smtClean="0"/>
                  <a:t> , and we choose a weight function </a:t>
                </a:r>
                <a14:m>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𝑤</m:t>
                        </m:r>
                      </m:e>
                      <m:sub>
                        <m:r>
                          <a:rPr lang="en-US" sz="2400" b="0" i="1" smtClean="0">
                            <a:latin typeface="Cambria Math" panose="02040503050406030204" pitchFamily="18" charset="0"/>
                          </a:rPr>
                          <m:t>𝑖</m:t>
                        </m:r>
                      </m:sub>
                    </m:sSub>
                  </m:oMath>
                </a14:m>
                <a:r>
                  <a:rPr lang="en-US" sz="2400" dirty="0" smtClean="0"/>
                  <a:t> for each phase - we pick it </a:t>
                </a:r>
                <a:r>
                  <a:rPr lang="en-US" sz="2400" dirty="0"/>
                  <a:t>randomly and independently </a:t>
                </a:r>
                <a:r>
                  <a:rPr lang="en-US" sz="2400" dirty="0" smtClean="0"/>
                  <a:t>at each phase.</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589212" y="1524000"/>
                <a:ext cx="8915400" cy="5334000"/>
              </a:xfrm>
              <a:blipFill rotWithShape="0">
                <a:blip r:embed="rId2"/>
                <a:stretch>
                  <a:fillRect l="-1026" t="-914"/>
                </a:stretch>
              </a:blipFill>
            </p:spPr>
            <p:txBody>
              <a:bodyPr/>
              <a:lstStyle/>
              <a:p>
                <a:r>
                  <a:rPr lang="he-IL">
                    <a:noFill/>
                  </a:rPr>
                  <a:t> </a:t>
                </a:r>
              </a:p>
            </p:txBody>
          </p:sp>
        </mc:Fallback>
      </mc:AlternateContent>
    </p:spTree>
    <p:extLst>
      <p:ext uri="{BB962C8B-B14F-4D97-AF65-F5344CB8AC3E}">
        <p14:creationId xmlns:p14="http://schemas.microsoft.com/office/powerpoint/2010/main" val="11507983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RNC Algorithm</a:t>
            </a:r>
            <a:endParaRPr lang="he-IL"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589212" y="1524000"/>
                <a:ext cx="8915400" cy="5334000"/>
              </a:xfrm>
            </p:spPr>
            <p:txBody>
              <a:bodyPr>
                <a:normAutofit/>
              </a:bodyPr>
              <a:lstStyle/>
              <a:p>
                <a:pPr marL="0" indent="0" algn="l">
                  <a:buNone/>
                </a:pPr>
                <a:r>
                  <a:rPr lang="en-US" sz="2400" dirty="0" smtClean="0"/>
                  <a:t>We set </a:t>
                </a:r>
                <a14:m>
                  <m:oMath xmlns:m="http://schemas.openxmlformats.org/officeDocument/2006/math">
                    <m:r>
                      <a:rPr lang="en-US" sz="2400" i="1">
                        <a:latin typeface="Cambria Math" panose="02040503050406030204" pitchFamily="18" charset="0"/>
                      </a:rPr>
                      <m:t>𝑘</m:t>
                    </m:r>
                    <m:r>
                      <a:rPr lang="en-US" sz="2400" i="1">
                        <a:latin typeface="Cambria Math" panose="02040503050406030204" pitchFamily="18" charset="0"/>
                      </a:rPr>
                      <m:t>=</m:t>
                    </m:r>
                    <m:d>
                      <m:dPr>
                        <m:begChr m:val="⌈"/>
                        <m:endChr m:val="⌉"/>
                        <m:ctrlPr>
                          <a:rPr lang="en-US" sz="2400" i="1">
                            <a:latin typeface="Cambria Math" panose="02040503050406030204" pitchFamily="18" charset="0"/>
                          </a:rPr>
                        </m:ctrlPr>
                      </m:dPr>
                      <m:e>
                        <m:r>
                          <a:rPr lang="en-US" sz="2400" i="1">
                            <a:latin typeface="Cambria Math" panose="02040503050406030204" pitchFamily="18" charset="0"/>
                          </a:rPr>
                          <m:t>𝑙𝑜𝑔𝑛</m:t>
                        </m:r>
                      </m:e>
                    </m:d>
                    <m:r>
                      <a:rPr lang="en-US" sz="2400" i="1">
                        <a:latin typeface="Cambria Math" panose="02040503050406030204" pitchFamily="18" charset="0"/>
                      </a:rPr>
                      <m:t>−</m:t>
                    </m:r>
                    <m:r>
                      <a:rPr lang="en-US" sz="2400" i="1">
                        <a:latin typeface="Cambria Math" panose="02040503050406030204" pitchFamily="18" charset="0"/>
                      </a:rPr>
                      <m:t>1</m:t>
                    </m:r>
                  </m:oMath>
                </a14:m>
                <a:r>
                  <a:rPr lang="en-US" sz="2400" dirty="0" smtClean="0"/>
                  <a:t> , and we choose a weight function </a:t>
                </a:r>
                <a14:m>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𝑤</m:t>
                        </m:r>
                      </m:e>
                      <m:sub>
                        <m:r>
                          <a:rPr lang="en-US" sz="2400" b="0" i="1" smtClean="0">
                            <a:latin typeface="Cambria Math" panose="02040503050406030204" pitchFamily="18" charset="0"/>
                          </a:rPr>
                          <m:t>𝑖</m:t>
                        </m:r>
                      </m:sub>
                    </m:sSub>
                  </m:oMath>
                </a14:m>
                <a:r>
                  <a:rPr lang="en-US" sz="2400" dirty="0" smtClean="0"/>
                  <a:t> for each phase - we pick it </a:t>
                </a:r>
                <a:r>
                  <a:rPr lang="en-US" sz="2400" dirty="0"/>
                  <a:t>randomly and independently </a:t>
                </a:r>
                <a:r>
                  <a:rPr lang="en-US" sz="2400" dirty="0" smtClean="0"/>
                  <a:t>at each phase.</a:t>
                </a:r>
              </a:p>
              <a:p>
                <a:pPr marL="0" indent="0" algn="l">
                  <a:buNone/>
                </a:pPr>
                <a:r>
                  <a:rPr lang="en-US" sz="2400" dirty="0"/>
                  <a:t>The probability that </a:t>
                </a:r>
                <a:r>
                  <a:rPr lang="en-US" sz="2400" dirty="0" smtClean="0"/>
                  <a:t>at least one of </a:t>
                </a:r>
                <a:r>
                  <a:rPr lang="en-US" sz="2400" dirty="0"/>
                  <a:t>the weight functions would provide us with </a:t>
                </a:r>
                <a:r>
                  <a:rPr lang="en-US" sz="2400" dirty="0" smtClean="0"/>
                  <a:t>zero </a:t>
                </a:r>
                <a:r>
                  <a:rPr lang="en-US" sz="2400" dirty="0"/>
                  <a:t>circulation on their respective set of </a:t>
                </a:r>
                <a:r>
                  <a:rPr lang="en-US" sz="2400" dirty="0" smtClean="0"/>
                  <a:t>cycles (bad scenario) is </a:t>
                </a:r>
                <a14:m>
                  <m:oMath xmlns:m="http://schemas.openxmlformats.org/officeDocument/2006/math">
                    <m:r>
                      <a:rPr lang="en-US" sz="2400" b="0" i="1" smtClean="0">
                        <a:latin typeface="Cambria Math" panose="02040503050406030204" pitchFamily="18" charset="0"/>
                      </a:rPr>
                      <m:t>𝑃</m:t>
                    </m:r>
                    <m:d>
                      <m:dPr>
                        <m:ctrlPr>
                          <a:rPr lang="en-US" sz="2400" b="0" i="1" smtClean="0">
                            <a:latin typeface="Cambria Math" panose="02040503050406030204" pitchFamily="18" charset="0"/>
                          </a:rPr>
                        </m:ctrlPr>
                      </m:dPr>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𝑤</m:t>
                            </m:r>
                          </m:e>
                          <m:sub>
                            <m:r>
                              <a:rPr lang="en-US" sz="2400" b="0" i="1" smtClean="0">
                                <a:latin typeface="Cambria Math" panose="02040503050406030204" pitchFamily="18" charset="0"/>
                              </a:rPr>
                              <m:t>0</m:t>
                            </m:r>
                          </m:sub>
                        </m:sSub>
                        <m:r>
                          <a:rPr lang="en-US" sz="2400" b="0" i="1" smtClean="0">
                            <a:latin typeface="Cambria Math" panose="02040503050406030204" pitchFamily="18" charset="0"/>
                          </a:rPr>
                          <m:t> </m:t>
                        </m:r>
                        <m:r>
                          <a:rPr lang="en-US" sz="2400" b="0" i="1" smtClean="0">
                            <a:latin typeface="Cambria Math" panose="02040503050406030204" pitchFamily="18" charset="0"/>
                          </a:rPr>
                          <m:t>𝑓𝑎𝑖𝑙𝑠</m:t>
                        </m:r>
                        <m:r>
                          <a:rPr lang="en-US" sz="2400" b="0" i="1" smtClean="0">
                            <a:latin typeface="Cambria Math" panose="02040503050406030204" pitchFamily="18" charset="0"/>
                          </a:rPr>
                          <m:t> </m:t>
                        </m:r>
                        <m:r>
                          <a:rPr lang="en-US" sz="2400" b="0" i="1" smtClean="0">
                            <a:latin typeface="Cambria Math" panose="02040503050406030204" pitchFamily="18" charset="0"/>
                          </a:rPr>
                          <m:t>𝑜𝑟</m:t>
                        </m:r>
                        <m:r>
                          <a:rPr lang="en-US" sz="2400" b="0" i="1" smtClean="0">
                            <a:latin typeface="Cambria Math" panose="02040503050406030204" pitchFamily="18" charset="0"/>
                          </a:rPr>
                          <m:t> …</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𝑤</m:t>
                            </m:r>
                          </m:e>
                          <m:sub>
                            <m:r>
                              <a:rPr lang="en-US" sz="2400" b="0" i="1" smtClean="0">
                                <a:latin typeface="Cambria Math" panose="02040503050406030204" pitchFamily="18" charset="0"/>
                              </a:rPr>
                              <m:t>𝑘</m:t>
                            </m:r>
                            <m:r>
                              <a:rPr lang="en-US" sz="2400" b="0" i="1" smtClean="0">
                                <a:latin typeface="Cambria Math" panose="02040503050406030204" pitchFamily="18" charset="0"/>
                              </a:rPr>
                              <m:t>−</m:t>
                            </m:r>
                            <m:r>
                              <a:rPr lang="en-US" sz="2400" b="0" i="1" smtClean="0">
                                <a:latin typeface="Cambria Math" panose="02040503050406030204" pitchFamily="18" charset="0"/>
                              </a:rPr>
                              <m:t>1</m:t>
                            </m:r>
                          </m:sub>
                        </m:sSub>
                        <m:r>
                          <a:rPr lang="en-US" sz="2400" b="0" i="0" smtClean="0">
                            <a:latin typeface="Cambria Math" panose="02040503050406030204" pitchFamily="18" charset="0"/>
                          </a:rPr>
                          <m:t> </m:t>
                        </m:r>
                        <m:r>
                          <m:rPr>
                            <m:sty m:val="p"/>
                          </m:rPr>
                          <a:rPr lang="en-US" sz="2400" b="0" i="0" smtClean="0">
                            <a:latin typeface="Cambria Math" panose="02040503050406030204" pitchFamily="18" charset="0"/>
                          </a:rPr>
                          <m:t>fails</m:t>
                        </m:r>
                      </m:e>
                    </m:d>
                    <m:r>
                      <a:rPr lang="en-US" sz="2400" b="0" i="0" smtClean="0">
                        <a:latin typeface="Cambria Math" panose="02040503050406030204" pitchFamily="18" charset="0"/>
                      </a:rPr>
                      <m:t>≤ </m:t>
                    </m:r>
                    <m:nary>
                      <m:naryPr>
                        <m:chr m:val="∑"/>
                        <m:ctrlPr>
                          <a:rPr lang="en-US" sz="2400" b="0" i="1" smtClean="0">
                            <a:latin typeface="Cambria Math" panose="02040503050406030204" pitchFamily="18" charset="0"/>
                          </a:rPr>
                        </m:ctrlPr>
                      </m:naryPr>
                      <m:sub>
                        <m:r>
                          <m:rPr>
                            <m:brk m:alnAt="23"/>
                          </m:rPr>
                          <a:rPr lang="en-US" sz="2400" b="0" i="1" smtClean="0">
                            <a:latin typeface="Cambria Math" panose="02040503050406030204" pitchFamily="18" charset="0"/>
                          </a:rPr>
                          <m:t>𝑖</m:t>
                        </m:r>
                        <m:r>
                          <a:rPr lang="en-US" sz="2400" b="0" i="1" smtClean="0">
                            <a:latin typeface="Cambria Math" panose="02040503050406030204" pitchFamily="18" charset="0"/>
                          </a:rPr>
                          <m:t>=</m:t>
                        </m:r>
                        <m:r>
                          <m:rPr>
                            <m:brk m:alnAt="23"/>
                          </m:rPr>
                          <a:rPr lang="en-US" sz="2400" b="0" i="1" smtClean="0">
                            <a:latin typeface="Cambria Math" panose="02040503050406030204" pitchFamily="18" charset="0"/>
                          </a:rPr>
                          <m:t>0</m:t>
                        </m:r>
                      </m:sub>
                      <m:sup>
                        <m:r>
                          <a:rPr lang="en-US" sz="2400" b="0" i="1" smtClean="0">
                            <a:latin typeface="Cambria Math" panose="02040503050406030204" pitchFamily="18" charset="0"/>
                          </a:rPr>
                          <m:t>𝑘</m:t>
                        </m:r>
                        <m:r>
                          <a:rPr lang="en-US" sz="2400" b="0" i="1" smtClean="0">
                            <a:latin typeface="Cambria Math" panose="02040503050406030204" pitchFamily="18" charset="0"/>
                          </a:rPr>
                          <m:t>−</m:t>
                        </m:r>
                        <m:r>
                          <a:rPr lang="en-US" sz="2400" b="0" i="1" smtClean="0">
                            <a:latin typeface="Cambria Math" panose="02040503050406030204" pitchFamily="18" charset="0"/>
                          </a:rPr>
                          <m:t>1</m:t>
                        </m:r>
                      </m:sup>
                      <m:e>
                        <m:r>
                          <a:rPr lang="en-US" sz="2400" b="0" i="1" smtClean="0">
                            <a:latin typeface="Cambria Math" panose="02040503050406030204" pitchFamily="18" charset="0"/>
                          </a:rPr>
                          <m:t>𝑃</m:t>
                        </m:r>
                        <m:d>
                          <m:dPr>
                            <m:ctrlPr>
                              <a:rPr lang="en-US" sz="2400" b="0" i="1" smtClean="0">
                                <a:latin typeface="Cambria Math" panose="02040503050406030204" pitchFamily="18" charset="0"/>
                              </a:rPr>
                            </m:ctrlPr>
                          </m:dPr>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𝑤</m:t>
                                </m:r>
                              </m:e>
                              <m:sub>
                                <m:r>
                                  <a:rPr lang="en-US" sz="2400" b="0" i="1" smtClean="0">
                                    <a:latin typeface="Cambria Math" panose="02040503050406030204" pitchFamily="18" charset="0"/>
                                  </a:rPr>
                                  <m:t>𝑖</m:t>
                                </m:r>
                              </m:sub>
                            </m:sSub>
                            <m:r>
                              <a:rPr lang="en-US" sz="2400" b="0" i="1" smtClean="0">
                                <a:latin typeface="Cambria Math" panose="02040503050406030204" pitchFamily="18" charset="0"/>
                              </a:rPr>
                              <m:t> </m:t>
                            </m:r>
                            <m:r>
                              <a:rPr lang="en-US" sz="2400" b="0" i="1" smtClean="0">
                                <a:latin typeface="Cambria Math" panose="02040503050406030204" pitchFamily="18" charset="0"/>
                              </a:rPr>
                              <m:t>𝑓𝑎𝑖𝑙𝑠</m:t>
                            </m:r>
                          </m:e>
                        </m:d>
                        <m:r>
                          <a:rPr lang="en-US" sz="2400" b="0" i="1" smtClean="0">
                            <a:latin typeface="Cambria Math" panose="02040503050406030204" pitchFamily="18" charset="0"/>
                          </a:rPr>
                          <m:t>≤ </m:t>
                        </m:r>
                        <m:nary>
                          <m:naryPr>
                            <m:chr m:val="∑"/>
                            <m:ctrlPr>
                              <a:rPr lang="en-US" sz="2400" b="0" i="1" smtClean="0">
                                <a:latin typeface="Cambria Math" panose="02040503050406030204" pitchFamily="18" charset="0"/>
                              </a:rPr>
                            </m:ctrlPr>
                          </m:naryPr>
                          <m:sub>
                            <m:r>
                              <m:rPr>
                                <m:brk m:alnAt="23"/>
                              </m:rPr>
                              <a:rPr lang="en-US" sz="2400" b="0" i="1" smtClean="0">
                                <a:latin typeface="Cambria Math" panose="02040503050406030204" pitchFamily="18" charset="0"/>
                              </a:rPr>
                              <m:t>𝑖</m:t>
                            </m:r>
                            <m:r>
                              <a:rPr lang="en-US" sz="2400" b="0" i="1" smtClean="0">
                                <a:latin typeface="Cambria Math" panose="02040503050406030204" pitchFamily="18" charset="0"/>
                              </a:rPr>
                              <m:t>=</m:t>
                            </m:r>
                            <m:r>
                              <m:rPr>
                                <m:brk m:alnAt="23"/>
                              </m:rPr>
                              <a:rPr lang="en-US" sz="2400" b="0" i="1" smtClean="0">
                                <a:latin typeface="Cambria Math" panose="02040503050406030204" pitchFamily="18" charset="0"/>
                              </a:rPr>
                              <m:t>0</m:t>
                            </m:r>
                          </m:sub>
                          <m:sup>
                            <m:r>
                              <a:rPr lang="en-US" sz="2400" b="0" i="1" smtClean="0">
                                <a:latin typeface="Cambria Math" panose="02040503050406030204" pitchFamily="18" charset="0"/>
                              </a:rPr>
                              <m:t>𝑘</m:t>
                            </m:r>
                            <m:r>
                              <a:rPr lang="en-US" sz="2400" b="0" i="1" smtClean="0">
                                <a:latin typeface="Cambria Math" panose="02040503050406030204" pitchFamily="18" charset="0"/>
                              </a:rPr>
                              <m:t>−</m:t>
                            </m:r>
                            <m:r>
                              <a:rPr lang="en-US" sz="2400" b="0" i="1" smtClean="0">
                                <a:latin typeface="Cambria Math" panose="02040503050406030204" pitchFamily="18" charset="0"/>
                              </a:rPr>
                              <m:t>1</m:t>
                            </m:r>
                          </m:sup>
                          <m:e>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𝑛</m:t>
                                </m:r>
                              </m:den>
                            </m:f>
                          </m:e>
                        </m:nary>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𝑘</m:t>
                            </m:r>
                          </m:num>
                          <m:den>
                            <m:r>
                              <a:rPr lang="en-US" sz="2400" b="0" i="1" smtClean="0">
                                <a:latin typeface="Cambria Math" panose="02040503050406030204" pitchFamily="18" charset="0"/>
                              </a:rPr>
                              <m:t>𝑛</m:t>
                            </m:r>
                          </m:den>
                        </m:f>
                      </m:e>
                    </m:nary>
                  </m:oMath>
                </a14:m>
                <a:r>
                  <a:rPr lang="en-US" sz="2400" dirty="0" smtClean="0"/>
                  <a:t> using </a:t>
                </a:r>
                <a:r>
                  <a:rPr lang="en-US" sz="2400" dirty="0"/>
                  <a:t>the union bound</a:t>
                </a:r>
                <a:r>
                  <a:rPr lang="en-US" sz="2400" dirty="0" smtClean="0"/>
                  <a:t>.</a:t>
                </a:r>
              </a:p>
              <a:p>
                <a:pPr marL="0" indent="0" algn="l">
                  <a:buNone/>
                </a:pPr>
                <a:r>
                  <a:rPr lang="en-US" sz="2400" dirty="0" smtClean="0"/>
                  <a:t>So the probability that all of the weight assignments are successful is at least </a:t>
                </a:r>
                <a14:m>
                  <m:oMath xmlns:m="http://schemas.openxmlformats.org/officeDocument/2006/math">
                    <m:r>
                      <a:rPr lang="en-US" sz="2400" b="0" i="1" smtClean="0">
                        <a:latin typeface="Cambria Math" panose="02040503050406030204" pitchFamily="18" charset="0"/>
                      </a:rPr>
                      <m:t>1</m:t>
                    </m:r>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𝑘</m:t>
                        </m:r>
                      </m:num>
                      <m:den>
                        <m:r>
                          <a:rPr lang="en-US" sz="2400" b="0" i="1" smtClean="0">
                            <a:latin typeface="Cambria Math" panose="02040503050406030204" pitchFamily="18" charset="0"/>
                          </a:rPr>
                          <m:t>𝑛</m:t>
                        </m:r>
                      </m:den>
                    </m:f>
                    <m:r>
                      <a:rPr lang="en-US" sz="2400" b="0" i="1" smtClean="0">
                        <a:latin typeface="Cambria Math" panose="02040503050406030204" pitchFamily="18" charset="0"/>
                      </a:rPr>
                      <m:t>≥</m:t>
                    </m:r>
                    <m:r>
                      <a:rPr lang="en-US" sz="2400" b="0" i="1" smtClean="0">
                        <a:latin typeface="Cambria Math" panose="02040503050406030204" pitchFamily="18" charset="0"/>
                      </a:rPr>
                      <m:t>1</m:t>
                    </m:r>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𝑙𝑜𝑔𝑛</m:t>
                        </m:r>
                      </m:num>
                      <m:den>
                        <m:r>
                          <a:rPr lang="en-US" sz="2400" b="0" i="1" smtClean="0">
                            <a:latin typeface="Cambria Math" panose="02040503050406030204" pitchFamily="18" charset="0"/>
                          </a:rPr>
                          <m:t>𝑛</m:t>
                        </m:r>
                      </m:den>
                    </m:f>
                  </m:oMath>
                </a14:m>
                <a:r>
                  <a:rPr lang="en-US" sz="2400" dirty="0" smtClean="0"/>
                  <a:t>.</a:t>
                </a:r>
                <a:endParaRPr lang="he-IL"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589212" y="1524000"/>
                <a:ext cx="8915400" cy="5334000"/>
              </a:xfrm>
              <a:blipFill rotWithShape="0">
                <a:blip r:embed="rId2"/>
                <a:stretch>
                  <a:fillRect l="-2052" t="-914"/>
                </a:stretch>
              </a:blipFill>
            </p:spPr>
            <p:txBody>
              <a:bodyPr/>
              <a:lstStyle/>
              <a:p>
                <a:r>
                  <a:rPr lang="he-IL">
                    <a:noFill/>
                  </a:rPr>
                  <a:t> </a:t>
                </a:r>
              </a:p>
            </p:txBody>
          </p:sp>
        </mc:Fallback>
      </mc:AlternateContent>
    </p:spTree>
    <p:extLst>
      <p:ext uri="{BB962C8B-B14F-4D97-AF65-F5344CB8AC3E}">
        <p14:creationId xmlns:p14="http://schemas.microsoft.com/office/powerpoint/2010/main" val="28556411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RNC Algorithm</a:t>
            </a:r>
            <a:endParaRPr lang="he-IL"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589212" y="1524000"/>
                <a:ext cx="8915400" cy="5334000"/>
              </a:xfrm>
            </p:spPr>
            <p:txBody>
              <a:bodyPr>
                <a:normAutofit/>
              </a:bodyPr>
              <a:lstStyle/>
              <a:p>
                <a:pPr marL="0" indent="0" algn="l">
                  <a:buNone/>
                </a:pPr>
                <a:r>
                  <a:rPr lang="en-US" sz="2400" dirty="0" smtClean="0"/>
                  <a:t>We set </a:t>
                </a:r>
                <a14:m>
                  <m:oMath xmlns:m="http://schemas.openxmlformats.org/officeDocument/2006/math">
                    <m:r>
                      <a:rPr lang="en-US" sz="2400" i="1">
                        <a:latin typeface="Cambria Math" panose="02040503050406030204" pitchFamily="18" charset="0"/>
                      </a:rPr>
                      <m:t>𝑘</m:t>
                    </m:r>
                    <m:r>
                      <a:rPr lang="en-US" sz="2400" i="1">
                        <a:latin typeface="Cambria Math" panose="02040503050406030204" pitchFamily="18" charset="0"/>
                      </a:rPr>
                      <m:t>=</m:t>
                    </m:r>
                    <m:d>
                      <m:dPr>
                        <m:begChr m:val="⌈"/>
                        <m:endChr m:val="⌉"/>
                        <m:ctrlPr>
                          <a:rPr lang="en-US" sz="2400" i="1">
                            <a:latin typeface="Cambria Math" panose="02040503050406030204" pitchFamily="18" charset="0"/>
                          </a:rPr>
                        </m:ctrlPr>
                      </m:dPr>
                      <m:e>
                        <m:r>
                          <a:rPr lang="en-US" sz="2400" i="1">
                            <a:latin typeface="Cambria Math" panose="02040503050406030204" pitchFamily="18" charset="0"/>
                          </a:rPr>
                          <m:t>𝑙𝑜𝑔𝑛</m:t>
                        </m:r>
                      </m:e>
                    </m:d>
                    <m:r>
                      <a:rPr lang="en-US" sz="2400" i="1">
                        <a:latin typeface="Cambria Math" panose="02040503050406030204" pitchFamily="18" charset="0"/>
                      </a:rPr>
                      <m:t>−</m:t>
                    </m:r>
                    <m:r>
                      <a:rPr lang="en-US" sz="2400" i="1">
                        <a:latin typeface="Cambria Math" panose="02040503050406030204" pitchFamily="18" charset="0"/>
                      </a:rPr>
                      <m:t>1</m:t>
                    </m:r>
                  </m:oMath>
                </a14:m>
                <a:r>
                  <a:rPr lang="en-US" sz="2400" dirty="0" smtClean="0"/>
                  <a:t> , and we choose a weight function </a:t>
                </a:r>
                <a14:m>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𝑤</m:t>
                        </m:r>
                      </m:e>
                      <m:sub>
                        <m:r>
                          <a:rPr lang="en-US" sz="2400" b="0" i="1" smtClean="0">
                            <a:latin typeface="Cambria Math" panose="02040503050406030204" pitchFamily="18" charset="0"/>
                          </a:rPr>
                          <m:t>𝑖</m:t>
                        </m:r>
                      </m:sub>
                    </m:sSub>
                  </m:oMath>
                </a14:m>
                <a:r>
                  <a:rPr lang="en-US" sz="2400" dirty="0" smtClean="0"/>
                  <a:t> for each phase - we pick it </a:t>
                </a:r>
                <a:r>
                  <a:rPr lang="en-US" sz="2400" dirty="0"/>
                  <a:t>randomly and independently </a:t>
                </a:r>
                <a:r>
                  <a:rPr lang="en-US" sz="2400" dirty="0" smtClean="0"/>
                  <a:t>at each phase.</a:t>
                </a:r>
              </a:p>
              <a:p>
                <a:pPr marL="0" indent="0" algn="l">
                  <a:buNone/>
                </a:pPr>
                <a:r>
                  <a:rPr lang="en-US" sz="2400" dirty="0"/>
                  <a:t>The probability that </a:t>
                </a:r>
                <a:r>
                  <a:rPr lang="en-US" sz="2400" dirty="0" smtClean="0"/>
                  <a:t>at least one of </a:t>
                </a:r>
                <a:r>
                  <a:rPr lang="en-US" sz="2400" dirty="0"/>
                  <a:t>the weight functions would provide us with </a:t>
                </a:r>
                <a:r>
                  <a:rPr lang="en-US" sz="2400" dirty="0" smtClean="0"/>
                  <a:t>zero </a:t>
                </a:r>
                <a:r>
                  <a:rPr lang="en-US" sz="2400" dirty="0"/>
                  <a:t>circulation on their respective set of </a:t>
                </a:r>
                <a:r>
                  <a:rPr lang="en-US" sz="2400" dirty="0" smtClean="0"/>
                  <a:t>cycles (bad scenario) is </a:t>
                </a:r>
                <a14:m>
                  <m:oMath xmlns:m="http://schemas.openxmlformats.org/officeDocument/2006/math">
                    <m:r>
                      <a:rPr lang="en-US" sz="2400" b="0" i="1" smtClean="0">
                        <a:latin typeface="Cambria Math" panose="02040503050406030204" pitchFamily="18" charset="0"/>
                      </a:rPr>
                      <m:t>𝑃</m:t>
                    </m:r>
                    <m:d>
                      <m:dPr>
                        <m:ctrlPr>
                          <a:rPr lang="en-US" sz="2400" b="0" i="1" smtClean="0">
                            <a:latin typeface="Cambria Math" panose="02040503050406030204" pitchFamily="18" charset="0"/>
                          </a:rPr>
                        </m:ctrlPr>
                      </m:dPr>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𝑤</m:t>
                            </m:r>
                          </m:e>
                          <m:sub>
                            <m:r>
                              <a:rPr lang="en-US" sz="2400" b="0" i="1" smtClean="0">
                                <a:latin typeface="Cambria Math" panose="02040503050406030204" pitchFamily="18" charset="0"/>
                              </a:rPr>
                              <m:t>0</m:t>
                            </m:r>
                          </m:sub>
                        </m:sSub>
                        <m:r>
                          <a:rPr lang="en-US" sz="2400" b="0" i="1" smtClean="0">
                            <a:latin typeface="Cambria Math" panose="02040503050406030204" pitchFamily="18" charset="0"/>
                          </a:rPr>
                          <m:t> </m:t>
                        </m:r>
                        <m:r>
                          <a:rPr lang="en-US" sz="2400" b="0" i="1" smtClean="0">
                            <a:latin typeface="Cambria Math" panose="02040503050406030204" pitchFamily="18" charset="0"/>
                          </a:rPr>
                          <m:t>𝑓𝑎𝑖𝑙𝑠</m:t>
                        </m:r>
                        <m:r>
                          <a:rPr lang="en-US" sz="2400" b="0" i="1" smtClean="0">
                            <a:latin typeface="Cambria Math" panose="02040503050406030204" pitchFamily="18" charset="0"/>
                          </a:rPr>
                          <m:t> </m:t>
                        </m:r>
                        <m:r>
                          <a:rPr lang="en-US" sz="2400" b="0" i="1" smtClean="0">
                            <a:latin typeface="Cambria Math" panose="02040503050406030204" pitchFamily="18" charset="0"/>
                          </a:rPr>
                          <m:t>𝑜𝑟</m:t>
                        </m:r>
                        <m:r>
                          <a:rPr lang="en-US" sz="2400" b="0" i="1" smtClean="0">
                            <a:latin typeface="Cambria Math" panose="02040503050406030204" pitchFamily="18" charset="0"/>
                          </a:rPr>
                          <m:t> …</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𝑤</m:t>
                            </m:r>
                          </m:e>
                          <m:sub>
                            <m:r>
                              <a:rPr lang="en-US" sz="2400" b="0" i="1" smtClean="0">
                                <a:latin typeface="Cambria Math" panose="02040503050406030204" pitchFamily="18" charset="0"/>
                              </a:rPr>
                              <m:t>𝑘</m:t>
                            </m:r>
                            <m:r>
                              <a:rPr lang="en-US" sz="2400" b="0" i="1" smtClean="0">
                                <a:latin typeface="Cambria Math" panose="02040503050406030204" pitchFamily="18" charset="0"/>
                              </a:rPr>
                              <m:t>−</m:t>
                            </m:r>
                            <m:r>
                              <a:rPr lang="en-US" sz="2400" b="0" i="1" smtClean="0">
                                <a:latin typeface="Cambria Math" panose="02040503050406030204" pitchFamily="18" charset="0"/>
                              </a:rPr>
                              <m:t>1</m:t>
                            </m:r>
                          </m:sub>
                        </m:sSub>
                        <m:r>
                          <a:rPr lang="en-US" sz="2400" b="0" i="0" smtClean="0">
                            <a:latin typeface="Cambria Math" panose="02040503050406030204" pitchFamily="18" charset="0"/>
                          </a:rPr>
                          <m:t> </m:t>
                        </m:r>
                        <m:r>
                          <m:rPr>
                            <m:sty m:val="p"/>
                          </m:rPr>
                          <a:rPr lang="en-US" sz="2400" b="0" i="0" smtClean="0">
                            <a:latin typeface="Cambria Math" panose="02040503050406030204" pitchFamily="18" charset="0"/>
                          </a:rPr>
                          <m:t>fails</m:t>
                        </m:r>
                      </m:e>
                    </m:d>
                    <m:r>
                      <a:rPr lang="en-US" sz="2400" b="0" i="0" smtClean="0">
                        <a:latin typeface="Cambria Math" panose="02040503050406030204" pitchFamily="18" charset="0"/>
                      </a:rPr>
                      <m:t>≤ </m:t>
                    </m:r>
                    <m:nary>
                      <m:naryPr>
                        <m:chr m:val="∑"/>
                        <m:ctrlPr>
                          <a:rPr lang="en-US" sz="2400" b="0" i="1" smtClean="0">
                            <a:latin typeface="Cambria Math" panose="02040503050406030204" pitchFamily="18" charset="0"/>
                          </a:rPr>
                        </m:ctrlPr>
                      </m:naryPr>
                      <m:sub>
                        <m:r>
                          <m:rPr>
                            <m:brk m:alnAt="23"/>
                          </m:rPr>
                          <a:rPr lang="en-US" sz="2400" b="0" i="1" smtClean="0">
                            <a:latin typeface="Cambria Math" panose="02040503050406030204" pitchFamily="18" charset="0"/>
                          </a:rPr>
                          <m:t>𝑖</m:t>
                        </m:r>
                        <m:r>
                          <a:rPr lang="en-US" sz="2400" b="0" i="1" smtClean="0">
                            <a:latin typeface="Cambria Math" panose="02040503050406030204" pitchFamily="18" charset="0"/>
                          </a:rPr>
                          <m:t>=</m:t>
                        </m:r>
                        <m:r>
                          <m:rPr>
                            <m:brk m:alnAt="23"/>
                          </m:rPr>
                          <a:rPr lang="en-US" sz="2400" b="0" i="1" smtClean="0">
                            <a:latin typeface="Cambria Math" panose="02040503050406030204" pitchFamily="18" charset="0"/>
                          </a:rPr>
                          <m:t>0</m:t>
                        </m:r>
                      </m:sub>
                      <m:sup>
                        <m:r>
                          <a:rPr lang="en-US" sz="2400" b="0" i="1" smtClean="0">
                            <a:latin typeface="Cambria Math" panose="02040503050406030204" pitchFamily="18" charset="0"/>
                          </a:rPr>
                          <m:t>𝑘</m:t>
                        </m:r>
                        <m:r>
                          <a:rPr lang="en-US" sz="2400" b="0" i="1" smtClean="0">
                            <a:latin typeface="Cambria Math" panose="02040503050406030204" pitchFamily="18" charset="0"/>
                          </a:rPr>
                          <m:t>−</m:t>
                        </m:r>
                        <m:r>
                          <a:rPr lang="en-US" sz="2400" b="0" i="1" smtClean="0">
                            <a:latin typeface="Cambria Math" panose="02040503050406030204" pitchFamily="18" charset="0"/>
                          </a:rPr>
                          <m:t>1</m:t>
                        </m:r>
                      </m:sup>
                      <m:e>
                        <m:r>
                          <a:rPr lang="en-US" sz="2400" b="0" i="1" smtClean="0">
                            <a:latin typeface="Cambria Math" panose="02040503050406030204" pitchFamily="18" charset="0"/>
                          </a:rPr>
                          <m:t>𝑃</m:t>
                        </m:r>
                        <m:d>
                          <m:dPr>
                            <m:ctrlPr>
                              <a:rPr lang="en-US" sz="2400" b="0" i="1" smtClean="0">
                                <a:latin typeface="Cambria Math" panose="02040503050406030204" pitchFamily="18" charset="0"/>
                              </a:rPr>
                            </m:ctrlPr>
                          </m:dPr>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𝑤</m:t>
                                </m:r>
                              </m:e>
                              <m:sub>
                                <m:r>
                                  <a:rPr lang="en-US" sz="2400" b="0" i="1" smtClean="0">
                                    <a:latin typeface="Cambria Math" panose="02040503050406030204" pitchFamily="18" charset="0"/>
                                  </a:rPr>
                                  <m:t>𝑖</m:t>
                                </m:r>
                              </m:sub>
                            </m:sSub>
                            <m:r>
                              <a:rPr lang="en-US" sz="2400" b="0" i="1" smtClean="0">
                                <a:latin typeface="Cambria Math" panose="02040503050406030204" pitchFamily="18" charset="0"/>
                              </a:rPr>
                              <m:t> </m:t>
                            </m:r>
                            <m:r>
                              <a:rPr lang="en-US" sz="2400" b="0" i="1" smtClean="0">
                                <a:latin typeface="Cambria Math" panose="02040503050406030204" pitchFamily="18" charset="0"/>
                              </a:rPr>
                              <m:t>𝑓𝑎𝑖𝑙𝑠</m:t>
                            </m:r>
                          </m:e>
                        </m:d>
                        <m:r>
                          <a:rPr lang="en-US" sz="2400" b="0" i="1" smtClean="0">
                            <a:latin typeface="Cambria Math" panose="02040503050406030204" pitchFamily="18" charset="0"/>
                          </a:rPr>
                          <m:t>≤ </m:t>
                        </m:r>
                        <m:nary>
                          <m:naryPr>
                            <m:chr m:val="∑"/>
                            <m:ctrlPr>
                              <a:rPr lang="en-US" sz="2400" b="0" i="1" smtClean="0">
                                <a:latin typeface="Cambria Math" panose="02040503050406030204" pitchFamily="18" charset="0"/>
                              </a:rPr>
                            </m:ctrlPr>
                          </m:naryPr>
                          <m:sub>
                            <m:r>
                              <m:rPr>
                                <m:brk m:alnAt="23"/>
                              </m:rPr>
                              <a:rPr lang="en-US" sz="2400" b="0" i="1" smtClean="0">
                                <a:latin typeface="Cambria Math" panose="02040503050406030204" pitchFamily="18" charset="0"/>
                              </a:rPr>
                              <m:t>𝑖</m:t>
                            </m:r>
                            <m:r>
                              <a:rPr lang="en-US" sz="2400" b="0" i="1" smtClean="0">
                                <a:latin typeface="Cambria Math" panose="02040503050406030204" pitchFamily="18" charset="0"/>
                              </a:rPr>
                              <m:t>=</m:t>
                            </m:r>
                            <m:r>
                              <m:rPr>
                                <m:brk m:alnAt="23"/>
                              </m:rPr>
                              <a:rPr lang="en-US" sz="2400" b="0" i="1" smtClean="0">
                                <a:latin typeface="Cambria Math" panose="02040503050406030204" pitchFamily="18" charset="0"/>
                              </a:rPr>
                              <m:t>0</m:t>
                            </m:r>
                          </m:sub>
                          <m:sup>
                            <m:r>
                              <a:rPr lang="en-US" sz="2400" b="0" i="1" smtClean="0">
                                <a:latin typeface="Cambria Math" panose="02040503050406030204" pitchFamily="18" charset="0"/>
                              </a:rPr>
                              <m:t>𝑘</m:t>
                            </m:r>
                            <m:r>
                              <a:rPr lang="en-US" sz="2400" b="0" i="1" smtClean="0">
                                <a:latin typeface="Cambria Math" panose="02040503050406030204" pitchFamily="18" charset="0"/>
                              </a:rPr>
                              <m:t>−</m:t>
                            </m:r>
                            <m:r>
                              <a:rPr lang="en-US" sz="2400" b="0" i="1" smtClean="0">
                                <a:latin typeface="Cambria Math" panose="02040503050406030204" pitchFamily="18" charset="0"/>
                              </a:rPr>
                              <m:t>1</m:t>
                            </m:r>
                          </m:sup>
                          <m:e>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𝑛</m:t>
                                </m:r>
                              </m:den>
                            </m:f>
                          </m:e>
                        </m:nary>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𝑘</m:t>
                            </m:r>
                          </m:num>
                          <m:den>
                            <m:r>
                              <a:rPr lang="en-US" sz="2400" b="0" i="1" smtClean="0">
                                <a:latin typeface="Cambria Math" panose="02040503050406030204" pitchFamily="18" charset="0"/>
                              </a:rPr>
                              <m:t>𝑛</m:t>
                            </m:r>
                          </m:den>
                        </m:f>
                      </m:e>
                    </m:nary>
                  </m:oMath>
                </a14:m>
                <a:r>
                  <a:rPr lang="en-US" sz="2400" dirty="0" smtClean="0"/>
                  <a:t> using </a:t>
                </a:r>
                <a:r>
                  <a:rPr lang="en-US" sz="2400" dirty="0"/>
                  <a:t>the union bound</a:t>
                </a:r>
                <a:r>
                  <a:rPr lang="en-US" sz="2400" dirty="0" smtClean="0"/>
                  <a:t>.</a:t>
                </a:r>
              </a:p>
              <a:p>
                <a:pPr marL="0" indent="0" algn="l">
                  <a:buNone/>
                </a:pPr>
                <a:r>
                  <a:rPr lang="en-US" sz="2400" dirty="0" smtClean="0"/>
                  <a:t>So the probability that all of the weight assignments are successful is at least </a:t>
                </a:r>
                <a14:m>
                  <m:oMath xmlns:m="http://schemas.openxmlformats.org/officeDocument/2006/math">
                    <m:r>
                      <a:rPr lang="en-US" sz="2400" b="0" i="1" smtClean="0">
                        <a:latin typeface="Cambria Math" panose="02040503050406030204" pitchFamily="18" charset="0"/>
                      </a:rPr>
                      <m:t>1</m:t>
                    </m:r>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𝑘</m:t>
                        </m:r>
                      </m:num>
                      <m:den>
                        <m:r>
                          <a:rPr lang="en-US" sz="2400" b="0" i="1" smtClean="0">
                            <a:latin typeface="Cambria Math" panose="02040503050406030204" pitchFamily="18" charset="0"/>
                          </a:rPr>
                          <m:t>𝑛</m:t>
                        </m:r>
                      </m:den>
                    </m:f>
                    <m:r>
                      <a:rPr lang="en-US" sz="2400" b="0" i="1" smtClean="0">
                        <a:latin typeface="Cambria Math" panose="02040503050406030204" pitchFamily="18" charset="0"/>
                      </a:rPr>
                      <m:t>≥</m:t>
                    </m:r>
                    <m:r>
                      <a:rPr lang="en-US" sz="2400" b="0" i="1" smtClean="0">
                        <a:latin typeface="Cambria Math" panose="02040503050406030204" pitchFamily="18" charset="0"/>
                      </a:rPr>
                      <m:t>1</m:t>
                    </m:r>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𝑙𝑜𝑔𝑛</m:t>
                        </m:r>
                      </m:num>
                      <m:den>
                        <m:r>
                          <a:rPr lang="en-US" sz="2400" b="0" i="1" smtClean="0">
                            <a:latin typeface="Cambria Math" panose="02040503050406030204" pitchFamily="18" charset="0"/>
                          </a:rPr>
                          <m:t>𝑛</m:t>
                        </m:r>
                      </m:den>
                    </m:f>
                  </m:oMath>
                </a14:m>
                <a:r>
                  <a:rPr lang="en-US" sz="2400" dirty="0" smtClean="0"/>
                  <a:t>.</a:t>
                </a:r>
              </a:p>
              <a:p>
                <a:pPr marL="0" indent="0" algn="l">
                  <a:buNone/>
                </a:pPr>
                <a:r>
                  <a:rPr lang="en-US" sz="2400" dirty="0"/>
                  <a:t>So far, we managed to avoid a quasi-polynomial number of weight functions which give quasi polynomial weights, (and we’ve made it using log(ns) random bits).</a:t>
                </a:r>
                <a:endParaRPr lang="he-IL" sz="2400" dirty="0"/>
              </a:p>
              <a:p>
                <a:pPr marL="0" indent="0" algn="l">
                  <a:buNone/>
                </a:pPr>
                <a:endParaRPr lang="he-IL"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589212" y="1524000"/>
                <a:ext cx="8915400" cy="5334000"/>
              </a:xfrm>
              <a:blipFill rotWithShape="0">
                <a:blip r:embed="rId2"/>
                <a:stretch>
                  <a:fillRect l="-2052" t="-914" b="-9029"/>
                </a:stretch>
              </a:blipFill>
            </p:spPr>
            <p:txBody>
              <a:bodyPr/>
              <a:lstStyle/>
              <a:p>
                <a:r>
                  <a:rPr lang="he-IL">
                    <a:noFill/>
                  </a:rPr>
                  <a:t> </a:t>
                </a:r>
              </a:p>
            </p:txBody>
          </p:sp>
        </mc:Fallback>
      </mc:AlternateContent>
    </p:spTree>
    <p:extLst>
      <p:ext uri="{BB962C8B-B14F-4D97-AF65-F5344CB8AC3E}">
        <p14:creationId xmlns:p14="http://schemas.microsoft.com/office/powerpoint/2010/main" val="35097630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RNC </a:t>
            </a:r>
            <a:r>
              <a:rPr lang="en-US" dirty="0" smtClean="0"/>
              <a:t>Algorithm (cont.)</a:t>
            </a:r>
            <a:endParaRPr lang="he-IL"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589212" y="1511300"/>
                <a:ext cx="8915400" cy="5041900"/>
              </a:xfrm>
            </p:spPr>
            <p:txBody>
              <a:bodyPr>
                <a:normAutofit/>
              </a:bodyPr>
              <a:lstStyle/>
              <a:p>
                <a:pPr marL="0" indent="0" algn="l">
                  <a:buNone/>
                </a:pPr>
                <a:r>
                  <a:rPr lang="en-US" sz="2400" dirty="0" smtClean="0"/>
                  <a:t>We continue by constructing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𝑛</m:t>
                        </m:r>
                      </m:num>
                      <m:den>
                        <m:r>
                          <a:rPr lang="en-US" sz="2400" b="0" i="1" smtClean="0">
                            <a:latin typeface="Cambria Math" panose="02040503050406030204" pitchFamily="18" charset="0"/>
                          </a:rPr>
                          <m:t>2</m:t>
                        </m:r>
                      </m:den>
                    </m:f>
                    <m:r>
                      <a:rPr lang="en-US" sz="2400" i="1" smtClean="0">
                        <a:latin typeface="Cambria Math" panose="02040503050406030204" pitchFamily="18" charset="0"/>
                        <a:ea typeface="Cambria Math" panose="02040503050406030204" pitchFamily="18" charset="0"/>
                      </a:rPr>
                      <m:t>×</m:t>
                    </m:r>
                    <m:f>
                      <m:fPr>
                        <m:ctrlPr>
                          <a:rPr lang="en-US" sz="2400" i="1" smtClean="0">
                            <a:latin typeface="Cambria Math" panose="02040503050406030204" pitchFamily="18" charset="0"/>
                          </a:rPr>
                        </m:ctrlPr>
                      </m:fPr>
                      <m:num>
                        <m:r>
                          <a:rPr lang="en-US" sz="2400" b="0" i="1" smtClean="0">
                            <a:latin typeface="Cambria Math" panose="02040503050406030204" pitchFamily="18" charset="0"/>
                          </a:rPr>
                          <m:t>𝑛</m:t>
                        </m:r>
                      </m:num>
                      <m:den>
                        <m:r>
                          <a:rPr lang="en-US" sz="2400" b="0" i="1" smtClean="0">
                            <a:latin typeface="Cambria Math" panose="02040503050406030204" pitchFamily="18" charset="0"/>
                          </a:rPr>
                          <m:t>2</m:t>
                        </m:r>
                      </m:den>
                    </m:f>
                  </m:oMath>
                </a14:m>
                <a:r>
                  <a:rPr lang="en-US" sz="2400" dirty="0" smtClean="0"/>
                  <a:t> matrix A (differently than we’ve done before):</a:t>
                </a:r>
              </a:p>
              <a:p>
                <a:pPr marL="0" indent="0" algn="l">
                  <a:buNone/>
                </a:pPr>
                <a:r>
                  <a:rPr lang="en-US" sz="2400" dirty="0" smtClean="0"/>
                  <a:t>for each weight function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𝑤</m:t>
                        </m:r>
                      </m:e>
                      <m:sub>
                        <m:r>
                          <a:rPr lang="en-US" sz="2400" i="1">
                            <a:latin typeface="Cambria Math" panose="02040503050406030204" pitchFamily="18" charset="0"/>
                          </a:rPr>
                          <m:t>𝑖</m:t>
                        </m:r>
                      </m:sub>
                    </m:sSub>
                  </m:oMath>
                </a14:m>
                <a:r>
                  <a:rPr lang="en-US" sz="2400" dirty="0" smtClean="0"/>
                  <a:t> we define a variable </a:t>
                </a:r>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𝑥</m:t>
                        </m:r>
                      </m:e>
                      <m:sub>
                        <m:r>
                          <a:rPr lang="en-US" sz="2400" b="0" i="1" smtClean="0">
                            <a:latin typeface="Cambria Math" panose="02040503050406030204" pitchFamily="18" charset="0"/>
                          </a:rPr>
                          <m:t>𝑖</m:t>
                        </m:r>
                      </m:sub>
                    </m:sSub>
                  </m:oMath>
                </a14:m>
                <a:r>
                  <a:rPr lang="en-US" sz="2400" dirty="0" smtClean="0"/>
                  <a:t>,</a:t>
                </a:r>
              </a:p>
              <a:p>
                <a:pPr marL="0" indent="0" algn="l">
                  <a:buNone/>
                </a:pPr>
                <a:r>
                  <a:rPr lang="en-US" sz="2400" dirty="0" smtClean="0"/>
                  <a:t> </a:t>
                </a:r>
                <a14:m>
                  <m:oMath xmlns:m="http://schemas.openxmlformats.org/officeDocument/2006/math">
                    <m:r>
                      <a:rPr lang="en-US" sz="2400" b="0" i="1" dirty="0" smtClean="0">
                        <a:latin typeface="Cambria Math" panose="02040503050406030204" pitchFamily="18" charset="0"/>
                      </a:rPr>
                      <m:t>0</m:t>
                    </m:r>
                    <m:r>
                      <a:rPr lang="en-US" sz="2400" b="0" i="1" dirty="0" smtClean="0">
                        <a:latin typeface="Cambria Math" panose="02040503050406030204" pitchFamily="18" charset="0"/>
                      </a:rPr>
                      <m:t>≤</m:t>
                    </m:r>
                    <m:r>
                      <a:rPr lang="en-US" sz="2400" b="0" i="1" dirty="0" smtClean="0">
                        <a:latin typeface="Cambria Math" panose="02040503050406030204" pitchFamily="18" charset="0"/>
                      </a:rPr>
                      <m:t>𝑖</m:t>
                    </m:r>
                    <m:r>
                      <a:rPr lang="en-US" sz="2400" b="0" i="1" dirty="0" smtClean="0">
                        <a:latin typeface="Cambria Math" panose="02040503050406030204" pitchFamily="18" charset="0"/>
                      </a:rPr>
                      <m:t>≤</m:t>
                    </m:r>
                    <m:r>
                      <a:rPr lang="en-US" sz="2400" b="0" i="1" dirty="0" smtClean="0">
                        <a:latin typeface="Cambria Math" panose="02040503050406030204" pitchFamily="18" charset="0"/>
                      </a:rPr>
                      <m:t>𝑘</m:t>
                    </m:r>
                    <m:r>
                      <a:rPr lang="en-US" sz="2400" b="0" i="1" dirty="0" smtClean="0">
                        <a:latin typeface="Cambria Math" panose="02040503050406030204" pitchFamily="18" charset="0"/>
                      </a:rPr>
                      <m:t>−</m:t>
                    </m:r>
                    <m:r>
                      <a:rPr lang="en-US" sz="2400" b="0" i="1" dirty="0" smtClean="0">
                        <a:latin typeface="Cambria Math" panose="02040503050406030204" pitchFamily="18" charset="0"/>
                      </a:rPr>
                      <m:t>1</m:t>
                    </m:r>
                  </m:oMath>
                </a14:m>
                <a:r>
                  <a:rPr lang="en-US" sz="2400" dirty="0" smtClean="0"/>
                  <a:t>.</a:t>
                </a:r>
              </a:p>
              <a:p>
                <a:pPr marL="0" indent="0" algn="l">
                  <a:buNone/>
                </a:pPr>
                <a14:m>
                  <m:oMathPara xmlns:m="http://schemas.openxmlformats.org/officeDocument/2006/math">
                    <m:oMathParaPr>
                      <m:jc m:val="center"/>
                    </m:oMathParaPr>
                    <m:oMath xmlns:m="http://schemas.openxmlformats.org/officeDocument/2006/math">
                      <m:r>
                        <a:rPr lang="en-US" sz="2400" b="0" i="1" smtClean="0">
                          <a:latin typeface="Cambria Math" panose="02040503050406030204" pitchFamily="18" charset="0"/>
                        </a:rPr>
                        <m:t>𝐴</m:t>
                      </m:r>
                      <m:r>
                        <a:rPr lang="en-US" sz="2400" b="0" i="1" smtClean="0">
                          <a:latin typeface="Cambria Math" panose="02040503050406030204" pitchFamily="18" charset="0"/>
                        </a:rPr>
                        <m:t>(</m:t>
                      </m:r>
                      <m:r>
                        <a:rPr lang="en-US" sz="2400" b="0" i="1" smtClean="0">
                          <a:latin typeface="Cambria Math" panose="02040503050406030204" pitchFamily="18" charset="0"/>
                        </a:rPr>
                        <m:t>𝑖</m:t>
                      </m:r>
                      <m:r>
                        <a:rPr lang="en-US" sz="2400" b="0" i="1" smtClean="0">
                          <a:latin typeface="Cambria Math" panose="02040503050406030204" pitchFamily="18" charset="0"/>
                        </a:rPr>
                        <m:t>,</m:t>
                      </m:r>
                      <m:r>
                        <a:rPr lang="en-US" sz="2400" b="0" i="1" smtClean="0">
                          <a:latin typeface="Cambria Math" panose="02040503050406030204" pitchFamily="18" charset="0"/>
                        </a:rPr>
                        <m:t>𝑗</m:t>
                      </m:r>
                      <m:r>
                        <a:rPr lang="en-US" sz="2400" b="0" i="1" smtClean="0">
                          <a:latin typeface="Cambria Math" panose="02040503050406030204" pitchFamily="18" charset="0"/>
                        </a:rPr>
                        <m:t>)= </m:t>
                      </m:r>
                      <m:d>
                        <m:dPr>
                          <m:begChr m:val="{"/>
                          <m:endChr m:val=""/>
                          <m:ctrlPr>
                            <a:rPr lang="en-US" sz="2400" b="0" i="1" smtClean="0">
                              <a:latin typeface="Cambria Math" panose="02040503050406030204" pitchFamily="18" charset="0"/>
                            </a:rPr>
                          </m:ctrlPr>
                        </m:dPr>
                        <m:e>
                          <m:eqArr>
                            <m:eqArrPr>
                              <m:ctrlPr>
                                <a:rPr lang="en-US" sz="2400" b="0" i="1" smtClean="0">
                                  <a:latin typeface="Cambria Math" panose="02040503050406030204" pitchFamily="18" charset="0"/>
                                </a:rPr>
                              </m:ctrlPr>
                            </m:eqArrPr>
                            <m:e>
                              <m:sSubSup>
                                <m:sSubSupPr>
                                  <m:ctrlPr>
                                    <a:rPr lang="en-US" sz="2400" i="1">
                                      <a:latin typeface="Cambria Math" panose="02040503050406030204" pitchFamily="18" charset="0"/>
                                    </a:rPr>
                                  </m:ctrlPr>
                                </m:sSubSupPr>
                                <m:e>
                                  <m:r>
                                    <a:rPr lang="en-US" sz="2400" i="1">
                                      <a:latin typeface="Cambria Math" panose="02040503050406030204" pitchFamily="18" charset="0"/>
                                    </a:rPr>
                                    <m:t>𝑥</m:t>
                                  </m:r>
                                </m:e>
                                <m:sub>
                                  <m:r>
                                    <a:rPr lang="en-US" sz="2400" i="1">
                                      <a:latin typeface="Cambria Math" panose="02040503050406030204" pitchFamily="18" charset="0"/>
                                    </a:rPr>
                                    <m:t>0</m:t>
                                  </m:r>
                                </m:sub>
                                <m:sup>
                                  <m:sSub>
                                    <m:sSubPr>
                                      <m:ctrlPr>
                                        <a:rPr lang="en-US" sz="2400" i="1">
                                          <a:latin typeface="Cambria Math" panose="02040503050406030204" pitchFamily="18" charset="0"/>
                                        </a:rPr>
                                      </m:ctrlPr>
                                    </m:sSubPr>
                                    <m:e>
                                      <m:r>
                                        <a:rPr lang="en-US" sz="2400" i="1">
                                          <a:latin typeface="Cambria Math" panose="02040503050406030204" pitchFamily="18" charset="0"/>
                                        </a:rPr>
                                        <m:t>𝑤</m:t>
                                      </m:r>
                                    </m:e>
                                    <m:sub>
                                      <m:r>
                                        <a:rPr lang="en-US" sz="2400" i="1">
                                          <a:latin typeface="Cambria Math" panose="02040503050406030204" pitchFamily="18" charset="0"/>
                                        </a:rPr>
                                        <m:t>0</m:t>
                                      </m:r>
                                    </m:sub>
                                  </m:sSub>
                                  <m:r>
                                    <a:rPr lang="en-US" sz="2400" i="1">
                                      <a:latin typeface="Cambria Math" panose="02040503050406030204" pitchFamily="18" charset="0"/>
                                    </a:rPr>
                                    <m:t>(</m:t>
                                  </m:r>
                                  <m:r>
                                    <a:rPr lang="en-US" sz="2400" i="1">
                                      <a:latin typeface="Cambria Math" panose="02040503050406030204" pitchFamily="18" charset="0"/>
                                    </a:rPr>
                                    <m:t>𝑒</m:t>
                                  </m:r>
                                  <m:r>
                                    <a:rPr lang="en-US" sz="2400" i="1">
                                      <a:latin typeface="Cambria Math" panose="02040503050406030204" pitchFamily="18" charset="0"/>
                                    </a:rPr>
                                    <m:t>)</m:t>
                                  </m:r>
                                </m:sup>
                              </m:sSubSup>
                              <m:sSubSup>
                                <m:sSubSupPr>
                                  <m:ctrlPr>
                                    <a:rPr lang="en-US" sz="2400" i="1">
                                      <a:latin typeface="Cambria Math" panose="02040503050406030204" pitchFamily="18" charset="0"/>
                                    </a:rPr>
                                  </m:ctrlPr>
                                </m:sSubSupPr>
                                <m:e>
                                  <m:r>
                                    <a:rPr lang="en-US" sz="2400" i="1">
                                      <a:latin typeface="Cambria Math" panose="02040503050406030204" pitchFamily="18" charset="0"/>
                                    </a:rPr>
                                    <m:t>𝑥</m:t>
                                  </m:r>
                                </m:e>
                                <m:sub>
                                  <m:r>
                                    <a:rPr lang="en-US" sz="2400" i="1">
                                      <a:latin typeface="Cambria Math" panose="02040503050406030204" pitchFamily="18" charset="0"/>
                                    </a:rPr>
                                    <m:t>1</m:t>
                                  </m:r>
                                </m:sub>
                                <m:sup>
                                  <m:sSub>
                                    <m:sSubPr>
                                      <m:ctrlPr>
                                        <a:rPr lang="en-US" sz="2400" i="1">
                                          <a:latin typeface="Cambria Math" panose="02040503050406030204" pitchFamily="18" charset="0"/>
                                        </a:rPr>
                                      </m:ctrlPr>
                                    </m:sSubPr>
                                    <m:e>
                                      <m:r>
                                        <a:rPr lang="en-US" sz="2400" i="1">
                                          <a:latin typeface="Cambria Math" panose="02040503050406030204" pitchFamily="18" charset="0"/>
                                        </a:rPr>
                                        <m:t>𝑤</m:t>
                                      </m:r>
                                    </m:e>
                                    <m:sub>
                                      <m:r>
                                        <a:rPr lang="en-US" sz="2400" i="1">
                                          <a:latin typeface="Cambria Math" panose="02040503050406030204" pitchFamily="18" charset="0"/>
                                        </a:rPr>
                                        <m:t>1</m:t>
                                      </m:r>
                                    </m:sub>
                                  </m:sSub>
                                  <m:r>
                                    <a:rPr lang="en-US" sz="2400" i="1">
                                      <a:latin typeface="Cambria Math" panose="02040503050406030204" pitchFamily="18" charset="0"/>
                                    </a:rPr>
                                    <m:t>(</m:t>
                                  </m:r>
                                  <m:r>
                                    <a:rPr lang="en-US" sz="2400" i="1">
                                      <a:latin typeface="Cambria Math" panose="02040503050406030204" pitchFamily="18" charset="0"/>
                                    </a:rPr>
                                    <m:t>𝑒</m:t>
                                  </m:r>
                                  <m:r>
                                    <a:rPr lang="en-US" sz="2400" i="1">
                                      <a:latin typeface="Cambria Math" panose="02040503050406030204" pitchFamily="18" charset="0"/>
                                    </a:rPr>
                                    <m:t>)</m:t>
                                  </m:r>
                                </m:sup>
                              </m:sSubSup>
                              <m:r>
                                <a:rPr lang="en-US" sz="2400" i="1">
                                  <a:latin typeface="Cambria Math" panose="02040503050406030204" pitchFamily="18" charset="0"/>
                                </a:rPr>
                                <m:t>…</m:t>
                              </m:r>
                              <m:sSubSup>
                                <m:sSubSupPr>
                                  <m:ctrlPr>
                                    <a:rPr lang="en-US" sz="2400" i="1">
                                      <a:latin typeface="Cambria Math" panose="02040503050406030204" pitchFamily="18" charset="0"/>
                                    </a:rPr>
                                  </m:ctrlPr>
                                </m:sSubSupPr>
                                <m:e>
                                  <m:r>
                                    <a:rPr lang="en-US" sz="2400" i="1">
                                      <a:latin typeface="Cambria Math" panose="02040503050406030204" pitchFamily="18" charset="0"/>
                                    </a:rPr>
                                    <m:t>𝑥</m:t>
                                  </m:r>
                                </m:e>
                                <m:sub>
                                  <m:r>
                                    <a:rPr lang="en-US" sz="2400" i="1">
                                      <a:latin typeface="Cambria Math" panose="02040503050406030204" pitchFamily="18" charset="0"/>
                                    </a:rPr>
                                    <m:t>𝑘</m:t>
                                  </m:r>
                                  <m:r>
                                    <a:rPr lang="en-US" sz="2400" i="1">
                                      <a:latin typeface="Cambria Math" panose="02040503050406030204" pitchFamily="18" charset="0"/>
                                    </a:rPr>
                                    <m:t>−</m:t>
                                  </m:r>
                                  <m:r>
                                    <a:rPr lang="en-US" sz="2400" i="1">
                                      <a:latin typeface="Cambria Math" panose="02040503050406030204" pitchFamily="18" charset="0"/>
                                    </a:rPr>
                                    <m:t>1</m:t>
                                  </m:r>
                                </m:sub>
                                <m:sup>
                                  <m:sSub>
                                    <m:sSubPr>
                                      <m:ctrlPr>
                                        <a:rPr lang="en-US" sz="2400" i="1">
                                          <a:latin typeface="Cambria Math" panose="02040503050406030204" pitchFamily="18" charset="0"/>
                                        </a:rPr>
                                      </m:ctrlPr>
                                    </m:sSubPr>
                                    <m:e>
                                      <m:r>
                                        <a:rPr lang="en-US" sz="2400" i="1">
                                          <a:latin typeface="Cambria Math" panose="02040503050406030204" pitchFamily="18" charset="0"/>
                                        </a:rPr>
                                        <m:t>𝑤</m:t>
                                      </m:r>
                                    </m:e>
                                    <m:sub>
                                      <m:r>
                                        <a:rPr lang="en-US" sz="2400" i="1">
                                          <a:latin typeface="Cambria Math" panose="02040503050406030204" pitchFamily="18" charset="0"/>
                                        </a:rPr>
                                        <m:t>𝑘</m:t>
                                      </m:r>
                                      <m:r>
                                        <a:rPr lang="en-US" sz="2400" i="1">
                                          <a:latin typeface="Cambria Math" panose="02040503050406030204" pitchFamily="18" charset="0"/>
                                        </a:rPr>
                                        <m:t>−</m:t>
                                      </m:r>
                                      <m:r>
                                        <a:rPr lang="en-US" sz="2400" i="1">
                                          <a:latin typeface="Cambria Math" panose="02040503050406030204" pitchFamily="18" charset="0"/>
                                        </a:rPr>
                                        <m:t>1</m:t>
                                      </m:r>
                                    </m:sub>
                                  </m:sSub>
                                  <m:d>
                                    <m:dPr>
                                      <m:ctrlPr>
                                        <a:rPr lang="en-US" sz="2400" i="1">
                                          <a:latin typeface="Cambria Math" panose="02040503050406030204" pitchFamily="18" charset="0"/>
                                        </a:rPr>
                                      </m:ctrlPr>
                                    </m:dPr>
                                    <m:e>
                                      <m:r>
                                        <a:rPr lang="en-US" sz="2400" i="1">
                                          <a:latin typeface="Cambria Math" panose="02040503050406030204" pitchFamily="18" charset="0"/>
                                        </a:rPr>
                                        <m:t>𝑒</m:t>
                                      </m:r>
                                    </m:e>
                                  </m:d>
                                </m:sup>
                              </m:sSubSup>
                              <m:r>
                                <a:rPr lang="en-US" sz="2400" b="0" i="1" smtClean="0">
                                  <a:latin typeface="Cambria Math" panose="02040503050406030204" pitchFamily="18" charset="0"/>
                                </a:rPr>
                                <m:t> ,</m:t>
                              </m:r>
                              <m:r>
                                <a:rPr lang="en-US" sz="2400" b="0" i="1" smtClean="0">
                                  <a:latin typeface="Cambria Math" panose="02040503050406030204" pitchFamily="18" charset="0"/>
                                </a:rPr>
                                <m:t>𝑖𝑓</m:t>
                              </m:r>
                              <m:r>
                                <a:rPr lang="en-US" sz="2400" b="0" i="1" smtClean="0">
                                  <a:latin typeface="Cambria Math" panose="02040503050406030204" pitchFamily="18" charset="0"/>
                                </a:rPr>
                                <m:t> </m:t>
                              </m:r>
                              <m:r>
                                <a:rPr lang="en-US" sz="2400" i="1">
                                  <a:latin typeface="Cambria Math" panose="02040503050406030204" pitchFamily="18" charset="0"/>
                                </a:rPr>
                                <m:t>𝑒</m:t>
                              </m:r>
                              <m:r>
                                <a:rPr lang="en-US" sz="2400" i="1">
                                  <a:latin typeface="Cambria Math" panose="02040503050406030204" pitchFamily="18" charset="0"/>
                                </a:rPr>
                                <m:t>=</m:t>
                              </m:r>
                              <m:d>
                                <m:dPr>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panose="02040503050406030204" pitchFamily="18" charset="0"/>
                                        </a:rPr>
                                        <m:t>𝑢</m:t>
                                      </m:r>
                                    </m:e>
                                    <m:sub>
                                      <m:r>
                                        <a:rPr lang="en-US" sz="2400" i="1">
                                          <a:latin typeface="Cambria Math" panose="02040503050406030204" pitchFamily="18" charset="0"/>
                                        </a:rPr>
                                        <m:t>𝑖</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𝑣</m:t>
                                      </m:r>
                                    </m:e>
                                    <m:sub>
                                      <m:r>
                                        <a:rPr lang="en-US" sz="2400" i="1">
                                          <a:latin typeface="Cambria Math" panose="02040503050406030204" pitchFamily="18" charset="0"/>
                                        </a:rPr>
                                        <m:t>𝑗</m:t>
                                      </m:r>
                                    </m:sub>
                                  </m:sSub>
                                </m:e>
                              </m:d>
                              <m:r>
                                <a:rPr lang="en-US" sz="2400" i="1">
                                  <a:latin typeface="Cambria Math" panose="02040503050406030204" pitchFamily="18" charset="0"/>
                                </a:rPr>
                                <m:t>∈</m:t>
                              </m:r>
                              <m:r>
                                <a:rPr lang="en-US" sz="2400" i="1">
                                  <a:latin typeface="Cambria Math" panose="02040503050406030204" pitchFamily="18" charset="0"/>
                                </a:rPr>
                                <m:t>𝐸</m:t>
                              </m:r>
                            </m:e>
                            <m:e>
                              <m:r>
                                <a:rPr lang="en-US" sz="2400" b="0" i="1" smtClean="0">
                                  <a:latin typeface="Cambria Math" panose="02040503050406030204" pitchFamily="18" charset="0"/>
                                </a:rPr>
                                <m:t>0</m:t>
                              </m:r>
                              <m:r>
                                <a:rPr lang="en-US" sz="2400" b="0" i="1" smtClean="0">
                                  <a:latin typeface="Cambria Math" panose="02040503050406030204" pitchFamily="18" charset="0"/>
                                </a:rPr>
                                <m:t>                            , </m:t>
                              </m:r>
                              <m:r>
                                <a:rPr lang="en-US" sz="2400" b="0" i="1" smtClean="0">
                                  <a:latin typeface="Cambria Math" panose="02040503050406030204" pitchFamily="18" charset="0"/>
                                </a:rPr>
                                <m:t>𝑜𝑡</m:t>
                              </m:r>
                              <m:r>
                                <a:rPr lang="en-US" sz="2400" b="0" i="1" smtClean="0">
                                  <a:latin typeface="Cambria Math" panose="02040503050406030204" pitchFamily="18" charset="0"/>
                                </a:rPr>
                                <m:t>h</m:t>
                              </m:r>
                              <m:r>
                                <a:rPr lang="en-US" sz="2400" b="0" i="1" smtClean="0">
                                  <a:latin typeface="Cambria Math" panose="02040503050406030204" pitchFamily="18" charset="0"/>
                                </a:rPr>
                                <m:t>𝑒𝑟𝑤𝑖𝑠𝑒</m:t>
                              </m:r>
                            </m:e>
                          </m:eqArr>
                        </m:e>
                      </m:d>
                    </m:oMath>
                  </m:oMathPara>
                </a14:m>
                <a:endParaRPr lang="en-US" dirty="0"/>
              </a:p>
              <a:p>
                <a:pPr marL="0" indent="0" algn="l">
                  <a:buNone/>
                </a:pPr>
                <a:endParaRPr lang="en-US" dirty="0" smtClean="0"/>
              </a:p>
              <a:p>
                <a:pPr marL="0" indent="0" algn="l">
                  <a:buNone/>
                </a:pPr>
                <a:endParaRPr lang="he-IL"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589212" y="1511300"/>
                <a:ext cx="8915400" cy="5041900"/>
              </a:xfrm>
              <a:blipFill rotWithShape="0">
                <a:blip r:embed="rId2"/>
                <a:stretch>
                  <a:fillRect l="-1300" t="-242" r="-1847"/>
                </a:stretch>
              </a:blipFill>
            </p:spPr>
            <p:txBody>
              <a:bodyPr/>
              <a:lstStyle/>
              <a:p>
                <a:r>
                  <a:rPr lang="he-IL">
                    <a:noFill/>
                  </a:rPr>
                  <a:t> </a:t>
                </a:r>
              </a:p>
            </p:txBody>
          </p:sp>
        </mc:Fallback>
      </mc:AlternateContent>
    </p:spTree>
    <p:extLst>
      <p:ext uri="{BB962C8B-B14F-4D97-AF65-F5344CB8AC3E}">
        <p14:creationId xmlns:p14="http://schemas.microsoft.com/office/powerpoint/2010/main" val="41878249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RNC </a:t>
            </a:r>
            <a:r>
              <a:rPr lang="en-US" dirty="0" smtClean="0"/>
              <a:t>Algorithm (cont.)</a:t>
            </a:r>
            <a:endParaRPr lang="he-IL"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589212" y="1511300"/>
                <a:ext cx="8915400" cy="5041900"/>
              </a:xfrm>
            </p:spPr>
            <p:txBody>
              <a:bodyPr>
                <a:normAutofit/>
              </a:bodyPr>
              <a:lstStyle/>
              <a:p>
                <a:pPr marL="0" indent="0" algn="l">
                  <a:buNone/>
                </a:pPr>
                <a:r>
                  <a:rPr lang="en-US" sz="2400" dirty="0" smtClean="0"/>
                  <a:t>We continue by constructing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𝑛</m:t>
                        </m:r>
                      </m:num>
                      <m:den>
                        <m:r>
                          <a:rPr lang="en-US" sz="2400" b="0" i="1" smtClean="0">
                            <a:latin typeface="Cambria Math" panose="02040503050406030204" pitchFamily="18" charset="0"/>
                          </a:rPr>
                          <m:t>2</m:t>
                        </m:r>
                      </m:den>
                    </m:f>
                    <m:r>
                      <a:rPr lang="en-US" sz="2400" i="1" smtClean="0">
                        <a:latin typeface="Cambria Math" panose="02040503050406030204" pitchFamily="18" charset="0"/>
                        <a:ea typeface="Cambria Math" panose="02040503050406030204" pitchFamily="18" charset="0"/>
                      </a:rPr>
                      <m:t>×</m:t>
                    </m:r>
                    <m:f>
                      <m:fPr>
                        <m:ctrlPr>
                          <a:rPr lang="en-US" sz="2400" i="1" smtClean="0">
                            <a:latin typeface="Cambria Math" panose="02040503050406030204" pitchFamily="18" charset="0"/>
                          </a:rPr>
                        </m:ctrlPr>
                      </m:fPr>
                      <m:num>
                        <m:r>
                          <a:rPr lang="en-US" sz="2400" b="0" i="1" smtClean="0">
                            <a:latin typeface="Cambria Math" panose="02040503050406030204" pitchFamily="18" charset="0"/>
                          </a:rPr>
                          <m:t>𝑛</m:t>
                        </m:r>
                      </m:num>
                      <m:den>
                        <m:r>
                          <a:rPr lang="en-US" sz="2400" b="0" i="1" smtClean="0">
                            <a:latin typeface="Cambria Math" panose="02040503050406030204" pitchFamily="18" charset="0"/>
                          </a:rPr>
                          <m:t>2</m:t>
                        </m:r>
                      </m:den>
                    </m:f>
                  </m:oMath>
                </a14:m>
                <a:r>
                  <a:rPr lang="en-US" sz="2400" dirty="0" smtClean="0"/>
                  <a:t> matrix A (differently than we’ve done before):</a:t>
                </a:r>
              </a:p>
              <a:p>
                <a:pPr marL="0" indent="0" algn="l">
                  <a:buNone/>
                </a:pPr>
                <a:r>
                  <a:rPr lang="en-US" sz="2400" dirty="0" smtClean="0"/>
                  <a:t>for each weight function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𝑤</m:t>
                        </m:r>
                      </m:e>
                      <m:sub>
                        <m:r>
                          <a:rPr lang="en-US" sz="2400" i="1">
                            <a:latin typeface="Cambria Math" panose="02040503050406030204" pitchFamily="18" charset="0"/>
                          </a:rPr>
                          <m:t>𝑖</m:t>
                        </m:r>
                      </m:sub>
                    </m:sSub>
                  </m:oMath>
                </a14:m>
                <a:r>
                  <a:rPr lang="en-US" sz="2400" dirty="0" smtClean="0"/>
                  <a:t> we define a variable </a:t>
                </a:r>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𝑥</m:t>
                        </m:r>
                      </m:e>
                      <m:sub>
                        <m:r>
                          <a:rPr lang="en-US" sz="2400" b="0" i="1" smtClean="0">
                            <a:latin typeface="Cambria Math" panose="02040503050406030204" pitchFamily="18" charset="0"/>
                          </a:rPr>
                          <m:t>𝑖</m:t>
                        </m:r>
                      </m:sub>
                    </m:sSub>
                  </m:oMath>
                </a14:m>
                <a:r>
                  <a:rPr lang="en-US" sz="2400" dirty="0" smtClean="0"/>
                  <a:t>,</a:t>
                </a:r>
              </a:p>
              <a:p>
                <a:pPr marL="0" indent="0" algn="l">
                  <a:buNone/>
                </a:pPr>
                <a:r>
                  <a:rPr lang="en-US" sz="2400" dirty="0" smtClean="0"/>
                  <a:t> </a:t>
                </a:r>
                <a14:m>
                  <m:oMath xmlns:m="http://schemas.openxmlformats.org/officeDocument/2006/math">
                    <m:r>
                      <a:rPr lang="en-US" sz="2400" b="0" i="1" dirty="0" smtClean="0">
                        <a:latin typeface="Cambria Math" panose="02040503050406030204" pitchFamily="18" charset="0"/>
                      </a:rPr>
                      <m:t>0</m:t>
                    </m:r>
                    <m:r>
                      <a:rPr lang="en-US" sz="2400" b="0" i="1" dirty="0" smtClean="0">
                        <a:latin typeface="Cambria Math" panose="02040503050406030204" pitchFamily="18" charset="0"/>
                      </a:rPr>
                      <m:t>≤</m:t>
                    </m:r>
                    <m:r>
                      <a:rPr lang="en-US" sz="2400" b="0" i="1" dirty="0" smtClean="0">
                        <a:latin typeface="Cambria Math" panose="02040503050406030204" pitchFamily="18" charset="0"/>
                      </a:rPr>
                      <m:t>𝑖</m:t>
                    </m:r>
                    <m:r>
                      <a:rPr lang="en-US" sz="2400" b="0" i="1" dirty="0" smtClean="0">
                        <a:latin typeface="Cambria Math" panose="02040503050406030204" pitchFamily="18" charset="0"/>
                      </a:rPr>
                      <m:t>≤</m:t>
                    </m:r>
                    <m:r>
                      <a:rPr lang="en-US" sz="2400" b="0" i="1" dirty="0" smtClean="0">
                        <a:latin typeface="Cambria Math" panose="02040503050406030204" pitchFamily="18" charset="0"/>
                      </a:rPr>
                      <m:t>𝑘</m:t>
                    </m:r>
                    <m:r>
                      <a:rPr lang="en-US" sz="2400" b="0" i="1" dirty="0" smtClean="0">
                        <a:latin typeface="Cambria Math" panose="02040503050406030204" pitchFamily="18" charset="0"/>
                      </a:rPr>
                      <m:t>−</m:t>
                    </m:r>
                    <m:r>
                      <a:rPr lang="en-US" sz="2400" b="0" i="1" dirty="0" smtClean="0">
                        <a:latin typeface="Cambria Math" panose="02040503050406030204" pitchFamily="18" charset="0"/>
                      </a:rPr>
                      <m:t>1</m:t>
                    </m:r>
                  </m:oMath>
                </a14:m>
                <a:r>
                  <a:rPr lang="en-US" sz="2400" dirty="0" smtClean="0"/>
                  <a:t>.</a:t>
                </a:r>
              </a:p>
              <a:p>
                <a:pPr marL="0" indent="0" algn="l">
                  <a:buNone/>
                </a:pPr>
                <a14:m>
                  <m:oMathPara xmlns:m="http://schemas.openxmlformats.org/officeDocument/2006/math">
                    <m:oMathParaPr>
                      <m:jc m:val="center"/>
                    </m:oMathParaPr>
                    <m:oMath xmlns:m="http://schemas.openxmlformats.org/officeDocument/2006/math">
                      <m:r>
                        <a:rPr lang="en-US" sz="2400" b="0" i="1" smtClean="0">
                          <a:latin typeface="Cambria Math" panose="02040503050406030204" pitchFamily="18" charset="0"/>
                        </a:rPr>
                        <m:t>𝐴</m:t>
                      </m:r>
                      <m:r>
                        <a:rPr lang="en-US" sz="2400" b="0" i="1" smtClean="0">
                          <a:latin typeface="Cambria Math" panose="02040503050406030204" pitchFamily="18" charset="0"/>
                        </a:rPr>
                        <m:t>(</m:t>
                      </m:r>
                      <m:r>
                        <a:rPr lang="en-US" sz="2400" b="0" i="1" smtClean="0">
                          <a:latin typeface="Cambria Math" panose="02040503050406030204" pitchFamily="18" charset="0"/>
                        </a:rPr>
                        <m:t>𝑖</m:t>
                      </m:r>
                      <m:r>
                        <a:rPr lang="en-US" sz="2400" b="0" i="1" smtClean="0">
                          <a:latin typeface="Cambria Math" panose="02040503050406030204" pitchFamily="18" charset="0"/>
                        </a:rPr>
                        <m:t>,</m:t>
                      </m:r>
                      <m:r>
                        <a:rPr lang="en-US" sz="2400" b="0" i="1" smtClean="0">
                          <a:latin typeface="Cambria Math" panose="02040503050406030204" pitchFamily="18" charset="0"/>
                        </a:rPr>
                        <m:t>𝑗</m:t>
                      </m:r>
                      <m:r>
                        <a:rPr lang="en-US" sz="2400" b="0" i="1" smtClean="0">
                          <a:latin typeface="Cambria Math" panose="02040503050406030204" pitchFamily="18" charset="0"/>
                        </a:rPr>
                        <m:t>)= </m:t>
                      </m:r>
                      <m:d>
                        <m:dPr>
                          <m:begChr m:val="{"/>
                          <m:endChr m:val=""/>
                          <m:ctrlPr>
                            <a:rPr lang="en-US" sz="2400" b="0" i="1" smtClean="0">
                              <a:latin typeface="Cambria Math" panose="02040503050406030204" pitchFamily="18" charset="0"/>
                            </a:rPr>
                          </m:ctrlPr>
                        </m:dPr>
                        <m:e>
                          <m:eqArr>
                            <m:eqArrPr>
                              <m:ctrlPr>
                                <a:rPr lang="en-US" sz="2400" b="0" i="1" smtClean="0">
                                  <a:latin typeface="Cambria Math" panose="02040503050406030204" pitchFamily="18" charset="0"/>
                                </a:rPr>
                              </m:ctrlPr>
                            </m:eqArrPr>
                            <m:e>
                              <m:sSubSup>
                                <m:sSubSupPr>
                                  <m:ctrlPr>
                                    <a:rPr lang="en-US" sz="2400" i="1">
                                      <a:latin typeface="Cambria Math" panose="02040503050406030204" pitchFamily="18" charset="0"/>
                                    </a:rPr>
                                  </m:ctrlPr>
                                </m:sSubSupPr>
                                <m:e>
                                  <m:r>
                                    <a:rPr lang="en-US" sz="2400" i="1">
                                      <a:latin typeface="Cambria Math" panose="02040503050406030204" pitchFamily="18" charset="0"/>
                                    </a:rPr>
                                    <m:t>𝑥</m:t>
                                  </m:r>
                                </m:e>
                                <m:sub>
                                  <m:r>
                                    <a:rPr lang="en-US" sz="2400" i="1">
                                      <a:latin typeface="Cambria Math" panose="02040503050406030204" pitchFamily="18" charset="0"/>
                                    </a:rPr>
                                    <m:t>0</m:t>
                                  </m:r>
                                </m:sub>
                                <m:sup>
                                  <m:sSub>
                                    <m:sSubPr>
                                      <m:ctrlPr>
                                        <a:rPr lang="en-US" sz="2400" i="1">
                                          <a:latin typeface="Cambria Math" panose="02040503050406030204" pitchFamily="18" charset="0"/>
                                        </a:rPr>
                                      </m:ctrlPr>
                                    </m:sSubPr>
                                    <m:e>
                                      <m:r>
                                        <a:rPr lang="en-US" sz="2400" i="1">
                                          <a:latin typeface="Cambria Math" panose="02040503050406030204" pitchFamily="18" charset="0"/>
                                        </a:rPr>
                                        <m:t>𝑤</m:t>
                                      </m:r>
                                    </m:e>
                                    <m:sub>
                                      <m:r>
                                        <a:rPr lang="en-US" sz="2400" i="1">
                                          <a:latin typeface="Cambria Math" panose="02040503050406030204" pitchFamily="18" charset="0"/>
                                        </a:rPr>
                                        <m:t>0</m:t>
                                      </m:r>
                                    </m:sub>
                                  </m:sSub>
                                  <m:r>
                                    <a:rPr lang="en-US" sz="2400" i="1">
                                      <a:latin typeface="Cambria Math" panose="02040503050406030204" pitchFamily="18" charset="0"/>
                                    </a:rPr>
                                    <m:t>(</m:t>
                                  </m:r>
                                  <m:r>
                                    <a:rPr lang="en-US" sz="2400" i="1">
                                      <a:latin typeface="Cambria Math" panose="02040503050406030204" pitchFamily="18" charset="0"/>
                                    </a:rPr>
                                    <m:t>𝑒</m:t>
                                  </m:r>
                                  <m:r>
                                    <a:rPr lang="en-US" sz="2400" i="1">
                                      <a:latin typeface="Cambria Math" panose="02040503050406030204" pitchFamily="18" charset="0"/>
                                    </a:rPr>
                                    <m:t>)</m:t>
                                  </m:r>
                                </m:sup>
                              </m:sSubSup>
                              <m:sSubSup>
                                <m:sSubSupPr>
                                  <m:ctrlPr>
                                    <a:rPr lang="en-US" sz="2400" i="1">
                                      <a:latin typeface="Cambria Math" panose="02040503050406030204" pitchFamily="18" charset="0"/>
                                    </a:rPr>
                                  </m:ctrlPr>
                                </m:sSubSupPr>
                                <m:e>
                                  <m:r>
                                    <a:rPr lang="en-US" sz="2400" i="1">
                                      <a:latin typeface="Cambria Math" panose="02040503050406030204" pitchFamily="18" charset="0"/>
                                    </a:rPr>
                                    <m:t>𝑥</m:t>
                                  </m:r>
                                </m:e>
                                <m:sub>
                                  <m:r>
                                    <a:rPr lang="en-US" sz="2400" i="1">
                                      <a:latin typeface="Cambria Math" panose="02040503050406030204" pitchFamily="18" charset="0"/>
                                    </a:rPr>
                                    <m:t>1</m:t>
                                  </m:r>
                                </m:sub>
                                <m:sup>
                                  <m:sSub>
                                    <m:sSubPr>
                                      <m:ctrlPr>
                                        <a:rPr lang="en-US" sz="2400" i="1">
                                          <a:latin typeface="Cambria Math" panose="02040503050406030204" pitchFamily="18" charset="0"/>
                                        </a:rPr>
                                      </m:ctrlPr>
                                    </m:sSubPr>
                                    <m:e>
                                      <m:r>
                                        <a:rPr lang="en-US" sz="2400" i="1">
                                          <a:latin typeface="Cambria Math" panose="02040503050406030204" pitchFamily="18" charset="0"/>
                                        </a:rPr>
                                        <m:t>𝑤</m:t>
                                      </m:r>
                                    </m:e>
                                    <m:sub>
                                      <m:r>
                                        <a:rPr lang="en-US" sz="2400" i="1">
                                          <a:latin typeface="Cambria Math" panose="02040503050406030204" pitchFamily="18" charset="0"/>
                                        </a:rPr>
                                        <m:t>1</m:t>
                                      </m:r>
                                    </m:sub>
                                  </m:sSub>
                                  <m:r>
                                    <a:rPr lang="en-US" sz="2400" i="1">
                                      <a:latin typeface="Cambria Math" panose="02040503050406030204" pitchFamily="18" charset="0"/>
                                    </a:rPr>
                                    <m:t>(</m:t>
                                  </m:r>
                                  <m:r>
                                    <a:rPr lang="en-US" sz="2400" i="1">
                                      <a:latin typeface="Cambria Math" panose="02040503050406030204" pitchFamily="18" charset="0"/>
                                    </a:rPr>
                                    <m:t>𝑒</m:t>
                                  </m:r>
                                  <m:r>
                                    <a:rPr lang="en-US" sz="2400" i="1">
                                      <a:latin typeface="Cambria Math" panose="02040503050406030204" pitchFamily="18" charset="0"/>
                                    </a:rPr>
                                    <m:t>)</m:t>
                                  </m:r>
                                </m:sup>
                              </m:sSubSup>
                              <m:r>
                                <a:rPr lang="en-US" sz="2400" i="1">
                                  <a:latin typeface="Cambria Math" panose="02040503050406030204" pitchFamily="18" charset="0"/>
                                </a:rPr>
                                <m:t>…</m:t>
                              </m:r>
                              <m:sSubSup>
                                <m:sSubSupPr>
                                  <m:ctrlPr>
                                    <a:rPr lang="en-US" sz="2400" i="1">
                                      <a:latin typeface="Cambria Math" panose="02040503050406030204" pitchFamily="18" charset="0"/>
                                    </a:rPr>
                                  </m:ctrlPr>
                                </m:sSubSupPr>
                                <m:e>
                                  <m:r>
                                    <a:rPr lang="en-US" sz="2400" i="1">
                                      <a:latin typeface="Cambria Math" panose="02040503050406030204" pitchFamily="18" charset="0"/>
                                    </a:rPr>
                                    <m:t>𝑥</m:t>
                                  </m:r>
                                </m:e>
                                <m:sub>
                                  <m:r>
                                    <a:rPr lang="en-US" sz="2400" i="1">
                                      <a:latin typeface="Cambria Math" panose="02040503050406030204" pitchFamily="18" charset="0"/>
                                    </a:rPr>
                                    <m:t>𝑘</m:t>
                                  </m:r>
                                  <m:r>
                                    <a:rPr lang="en-US" sz="2400" i="1">
                                      <a:latin typeface="Cambria Math" panose="02040503050406030204" pitchFamily="18" charset="0"/>
                                    </a:rPr>
                                    <m:t>−</m:t>
                                  </m:r>
                                  <m:r>
                                    <a:rPr lang="en-US" sz="2400" i="1">
                                      <a:latin typeface="Cambria Math" panose="02040503050406030204" pitchFamily="18" charset="0"/>
                                    </a:rPr>
                                    <m:t>1</m:t>
                                  </m:r>
                                </m:sub>
                                <m:sup>
                                  <m:sSub>
                                    <m:sSubPr>
                                      <m:ctrlPr>
                                        <a:rPr lang="en-US" sz="2400" i="1">
                                          <a:latin typeface="Cambria Math" panose="02040503050406030204" pitchFamily="18" charset="0"/>
                                        </a:rPr>
                                      </m:ctrlPr>
                                    </m:sSubPr>
                                    <m:e>
                                      <m:r>
                                        <a:rPr lang="en-US" sz="2400" i="1">
                                          <a:latin typeface="Cambria Math" panose="02040503050406030204" pitchFamily="18" charset="0"/>
                                        </a:rPr>
                                        <m:t>𝑤</m:t>
                                      </m:r>
                                    </m:e>
                                    <m:sub>
                                      <m:r>
                                        <a:rPr lang="en-US" sz="2400" i="1">
                                          <a:latin typeface="Cambria Math" panose="02040503050406030204" pitchFamily="18" charset="0"/>
                                        </a:rPr>
                                        <m:t>𝑘</m:t>
                                      </m:r>
                                      <m:r>
                                        <a:rPr lang="en-US" sz="2400" i="1">
                                          <a:latin typeface="Cambria Math" panose="02040503050406030204" pitchFamily="18" charset="0"/>
                                        </a:rPr>
                                        <m:t>−</m:t>
                                      </m:r>
                                      <m:r>
                                        <a:rPr lang="en-US" sz="2400" i="1">
                                          <a:latin typeface="Cambria Math" panose="02040503050406030204" pitchFamily="18" charset="0"/>
                                        </a:rPr>
                                        <m:t>1</m:t>
                                      </m:r>
                                    </m:sub>
                                  </m:sSub>
                                  <m:d>
                                    <m:dPr>
                                      <m:ctrlPr>
                                        <a:rPr lang="en-US" sz="2400" i="1">
                                          <a:latin typeface="Cambria Math" panose="02040503050406030204" pitchFamily="18" charset="0"/>
                                        </a:rPr>
                                      </m:ctrlPr>
                                    </m:dPr>
                                    <m:e>
                                      <m:r>
                                        <a:rPr lang="en-US" sz="2400" i="1">
                                          <a:latin typeface="Cambria Math" panose="02040503050406030204" pitchFamily="18" charset="0"/>
                                        </a:rPr>
                                        <m:t>𝑒</m:t>
                                      </m:r>
                                    </m:e>
                                  </m:d>
                                </m:sup>
                              </m:sSubSup>
                              <m:r>
                                <a:rPr lang="en-US" sz="2400" b="0" i="1" smtClean="0">
                                  <a:latin typeface="Cambria Math" panose="02040503050406030204" pitchFamily="18" charset="0"/>
                                </a:rPr>
                                <m:t> ,</m:t>
                              </m:r>
                              <m:r>
                                <a:rPr lang="en-US" sz="2400" b="0" i="1" smtClean="0">
                                  <a:latin typeface="Cambria Math" panose="02040503050406030204" pitchFamily="18" charset="0"/>
                                </a:rPr>
                                <m:t>𝑖𝑓</m:t>
                              </m:r>
                              <m:r>
                                <a:rPr lang="en-US" sz="2400" b="0" i="1" smtClean="0">
                                  <a:latin typeface="Cambria Math" panose="02040503050406030204" pitchFamily="18" charset="0"/>
                                </a:rPr>
                                <m:t> </m:t>
                              </m:r>
                              <m:r>
                                <a:rPr lang="en-US" sz="2400" i="1">
                                  <a:latin typeface="Cambria Math" panose="02040503050406030204" pitchFamily="18" charset="0"/>
                                </a:rPr>
                                <m:t>𝑒</m:t>
                              </m:r>
                              <m:r>
                                <a:rPr lang="en-US" sz="2400" i="1">
                                  <a:latin typeface="Cambria Math" panose="02040503050406030204" pitchFamily="18" charset="0"/>
                                </a:rPr>
                                <m:t>=</m:t>
                              </m:r>
                              <m:d>
                                <m:dPr>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panose="02040503050406030204" pitchFamily="18" charset="0"/>
                                        </a:rPr>
                                        <m:t>𝑢</m:t>
                                      </m:r>
                                    </m:e>
                                    <m:sub>
                                      <m:r>
                                        <a:rPr lang="en-US" sz="2400" i="1">
                                          <a:latin typeface="Cambria Math" panose="02040503050406030204" pitchFamily="18" charset="0"/>
                                        </a:rPr>
                                        <m:t>𝑖</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𝑣</m:t>
                                      </m:r>
                                    </m:e>
                                    <m:sub>
                                      <m:r>
                                        <a:rPr lang="en-US" sz="2400" i="1">
                                          <a:latin typeface="Cambria Math" panose="02040503050406030204" pitchFamily="18" charset="0"/>
                                        </a:rPr>
                                        <m:t>𝑗</m:t>
                                      </m:r>
                                    </m:sub>
                                  </m:sSub>
                                </m:e>
                              </m:d>
                              <m:r>
                                <a:rPr lang="en-US" sz="2400" i="1">
                                  <a:latin typeface="Cambria Math" panose="02040503050406030204" pitchFamily="18" charset="0"/>
                                </a:rPr>
                                <m:t>∈</m:t>
                              </m:r>
                              <m:r>
                                <a:rPr lang="en-US" sz="2400" i="1">
                                  <a:latin typeface="Cambria Math" panose="02040503050406030204" pitchFamily="18" charset="0"/>
                                </a:rPr>
                                <m:t>𝐸</m:t>
                              </m:r>
                            </m:e>
                            <m:e>
                              <m:r>
                                <a:rPr lang="en-US" sz="2400" b="0" i="1" smtClean="0">
                                  <a:latin typeface="Cambria Math" panose="02040503050406030204" pitchFamily="18" charset="0"/>
                                </a:rPr>
                                <m:t>0</m:t>
                              </m:r>
                              <m:r>
                                <a:rPr lang="en-US" sz="2400" b="0" i="1" smtClean="0">
                                  <a:latin typeface="Cambria Math" panose="02040503050406030204" pitchFamily="18" charset="0"/>
                                </a:rPr>
                                <m:t>                            , </m:t>
                              </m:r>
                              <m:r>
                                <a:rPr lang="en-US" sz="2400" b="0" i="1" smtClean="0">
                                  <a:latin typeface="Cambria Math" panose="02040503050406030204" pitchFamily="18" charset="0"/>
                                </a:rPr>
                                <m:t>𝑜𝑡</m:t>
                              </m:r>
                              <m:r>
                                <a:rPr lang="en-US" sz="2400" b="0" i="1" smtClean="0">
                                  <a:latin typeface="Cambria Math" panose="02040503050406030204" pitchFamily="18" charset="0"/>
                                </a:rPr>
                                <m:t>h</m:t>
                              </m:r>
                              <m:r>
                                <a:rPr lang="en-US" sz="2400" b="0" i="1" smtClean="0">
                                  <a:latin typeface="Cambria Math" panose="02040503050406030204" pitchFamily="18" charset="0"/>
                                </a:rPr>
                                <m:t>𝑒𝑟𝑤𝑖𝑠𝑒</m:t>
                              </m:r>
                            </m:e>
                          </m:eqArr>
                        </m:e>
                      </m:d>
                    </m:oMath>
                  </m:oMathPara>
                </a14:m>
                <a:endParaRPr lang="he-IL" sz="2400" dirty="0" smtClean="0"/>
              </a:p>
              <a:p>
                <a:pPr marL="0" indent="0" algn="l">
                  <a:buNone/>
                </a:pPr>
                <a:r>
                  <a:rPr lang="en-US" sz="2400" dirty="0" smtClean="0"/>
                  <a:t>Notice that the exponents of the variables are known (we’ve already found our randomized </a:t>
                </a:r>
                <a14:m>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𝑤</m:t>
                        </m:r>
                      </m:e>
                      <m:sub>
                        <m:r>
                          <a:rPr lang="en-US" sz="2400" b="0" i="1" smtClean="0">
                            <a:latin typeface="Cambria Math" panose="02040503050406030204" pitchFamily="18" charset="0"/>
                          </a:rPr>
                          <m:t>0</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𝑤</m:t>
                        </m:r>
                      </m:e>
                      <m:sub>
                        <m:r>
                          <a:rPr lang="en-US" sz="2400" b="0" i="1" smtClean="0">
                            <a:latin typeface="Cambria Math" panose="02040503050406030204" pitchFamily="18" charset="0"/>
                          </a:rPr>
                          <m:t>𝑘</m:t>
                        </m:r>
                        <m:r>
                          <a:rPr lang="en-US" sz="2400" b="0" i="1" smtClean="0">
                            <a:latin typeface="Cambria Math" panose="02040503050406030204" pitchFamily="18" charset="0"/>
                          </a:rPr>
                          <m:t>−</m:t>
                        </m:r>
                        <m:r>
                          <a:rPr lang="en-US" sz="2400" b="0" i="1" smtClean="0">
                            <a:latin typeface="Cambria Math" panose="02040503050406030204" pitchFamily="18" charset="0"/>
                          </a:rPr>
                          <m:t>1</m:t>
                        </m:r>
                      </m:sub>
                    </m:sSub>
                  </m:oMath>
                </a14:m>
                <a:r>
                  <a:rPr lang="en-US" sz="2400" dirty="0" smtClean="0"/>
                  <a:t>).</a:t>
                </a:r>
              </a:p>
              <a:p>
                <a:pPr marL="0" indent="0" algn="l">
                  <a:buNone/>
                </a:pPr>
                <a:r>
                  <a:rPr lang="en-US" sz="2400" dirty="0" smtClean="0"/>
                  <a:t>(notice that we are working over a bipartite graph, hence the </a:t>
                </a:r>
                <a14:m>
                  <m:oMath xmlns:m="http://schemas.openxmlformats.org/officeDocument/2006/math">
                    <m:sSub>
                      <m:sSubPr>
                        <m:ctrlPr>
                          <a:rPr lang="en-US" sz="2400" i="1">
                            <a:latin typeface="Cambria Math" panose="02040503050406030204" pitchFamily="18" charset="0"/>
                          </a:rPr>
                        </m:ctrlPr>
                      </m:sSubPr>
                      <m:e>
                        <m:r>
                          <a:rPr lang="en-US" sz="2400" b="0" i="1" smtClean="0">
                            <a:latin typeface="Cambria Math" panose="02040503050406030204" pitchFamily="18" charset="0"/>
                          </a:rPr>
                          <m:t>𝑢</m:t>
                        </m:r>
                      </m:e>
                      <m:sub>
                        <m:r>
                          <a:rPr lang="en-US" sz="2400" i="1">
                            <a:latin typeface="Cambria Math" panose="02040503050406030204" pitchFamily="18" charset="0"/>
                          </a:rPr>
                          <m:t>𝑖</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b="0" i="1" smtClean="0">
                            <a:latin typeface="Cambria Math" panose="02040503050406030204" pitchFamily="18" charset="0"/>
                          </a:rPr>
                          <m:t>𝑣</m:t>
                        </m:r>
                      </m:e>
                      <m:sub>
                        <m:r>
                          <a:rPr lang="en-US" sz="2400" i="1">
                            <a:latin typeface="Cambria Math" panose="02040503050406030204" pitchFamily="18" charset="0"/>
                          </a:rPr>
                          <m:t>𝑗</m:t>
                        </m:r>
                      </m:sub>
                    </m:sSub>
                    <m:r>
                      <a:rPr lang="en-US" sz="2400" b="0" i="1" smtClean="0">
                        <a:latin typeface="Cambria Math" panose="02040503050406030204" pitchFamily="18" charset="0"/>
                      </a:rPr>
                      <m:t> </m:t>
                    </m:r>
                  </m:oMath>
                </a14:m>
                <a:r>
                  <a:rPr lang="en-US" sz="2400" dirty="0" smtClean="0"/>
                  <a:t>notation represents the left and the right vertices). </a:t>
                </a:r>
                <a:endParaRPr lang="en-US" dirty="0" smtClean="0"/>
              </a:p>
              <a:p>
                <a:pPr marL="0" indent="0" algn="l">
                  <a:buNone/>
                </a:pPr>
                <a:endParaRPr lang="en-US" dirty="0"/>
              </a:p>
              <a:p>
                <a:pPr marL="0" indent="0" algn="l">
                  <a:buNone/>
                </a:pPr>
                <a:endParaRPr lang="en-US" dirty="0" smtClean="0"/>
              </a:p>
              <a:p>
                <a:pPr marL="0" indent="0" algn="l">
                  <a:buNone/>
                </a:pPr>
                <a:endParaRPr lang="he-IL"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589212" y="1511300"/>
                <a:ext cx="8915400" cy="5041900"/>
              </a:xfrm>
              <a:blipFill rotWithShape="0">
                <a:blip r:embed="rId2"/>
                <a:stretch>
                  <a:fillRect l="-1300" t="-242" r="-1847" b="-17533"/>
                </a:stretch>
              </a:blipFill>
            </p:spPr>
            <p:txBody>
              <a:bodyPr/>
              <a:lstStyle/>
              <a:p>
                <a:r>
                  <a:rPr lang="he-IL">
                    <a:noFill/>
                  </a:rPr>
                  <a:t> </a:t>
                </a:r>
              </a:p>
            </p:txBody>
          </p:sp>
        </mc:Fallback>
      </mc:AlternateContent>
    </p:spTree>
    <p:extLst>
      <p:ext uri="{BB962C8B-B14F-4D97-AF65-F5344CB8AC3E}">
        <p14:creationId xmlns:p14="http://schemas.microsoft.com/office/powerpoint/2010/main" val="31929210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RNC </a:t>
            </a:r>
            <a:r>
              <a:rPr lang="en-US" dirty="0" smtClean="0"/>
              <a:t>Algorithm (cont.)</a:t>
            </a:r>
            <a:endParaRPr lang="he-IL"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589212" y="1511300"/>
                <a:ext cx="9107488" cy="4991100"/>
              </a:xfrm>
            </p:spPr>
            <p:txBody>
              <a:bodyPr>
                <a:normAutofit fontScale="92500"/>
              </a:bodyPr>
              <a:lstStyle/>
              <a:p>
                <a:pPr marL="0" indent="0" algn="l">
                  <a:buNone/>
                </a:pPr>
                <a:r>
                  <a:rPr lang="en-US" sz="2600" dirty="0" smtClean="0"/>
                  <a:t>We have now:</a:t>
                </a:r>
              </a:p>
              <a:p>
                <a:pPr marL="0" indent="0" algn="l">
                  <a:buNone/>
                </a:pPr>
                <a14:m>
                  <m:oMathPara xmlns:m="http://schemas.openxmlformats.org/officeDocument/2006/math">
                    <m:oMathParaPr>
                      <m:jc m:val="centerGroup"/>
                    </m:oMathParaPr>
                    <m:oMath xmlns:m="http://schemas.openxmlformats.org/officeDocument/2006/math">
                      <m:func>
                        <m:funcPr>
                          <m:ctrlPr>
                            <a:rPr lang="en-US" sz="2400" i="1">
                              <a:latin typeface="Cambria Math" panose="02040503050406030204" pitchFamily="18" charset="0"/>
                            </a:rPr>
                          </m:ctrlPr>
                        </m:funcPr>
                        <m:fName>
                          <m:r>
                            <m:rPr>
                              <m:sty m:val="p"/>
                            </m:rPr>
                            <a:rPr lang="en-US" sz="2400">
                              <a:latin typeface="Cambria Math" panose="02040503050406030204" pitchFamily="18" charset="0"/>
                            </a:rPr>
                            <m:t>det</m:t>
                          </m:r>
                        </m:fName>
                        <m:e>
                          <m:d>
                            <m:dPr>
                              <m:ctrlPr>
                                <a:rPr lang="en-US" sz="2400" i="1">
                                  <a:latin typeface="Cambria Math" panose="02040503050406030204" pitchFamily="18" charset="0"/>
                                </a:rPr>
                              </m:ctrlPr>
                            </m:dPr>
                            <m:e>
                              <m:r>
                                <a:rPr lang="en-US" sz="2400" i="1">
                                  <a:latin typeface="Cambria Math" panose="02040503050406030204" pitchFamily="18" charset="0"/>
                                </a:rPr>
                                <m:t>𝐴</m:t>
                              </m:r>
                            </m:e>
                          </m:d>
                        </m:e>
                      </m:func>
                      <m:r>
                        <a:rPr lang="en-US" sz="2400" i="1">
                          <a:latin typeface="Cambria Math" panose="02040503050406030204" pitchFamily="18" charset="0"/>
                        </a:rPr>
                        <m:t>=</m:t>
                      </m:r>
                      <m:nary>
                        <m:naryPr>
                          <m:chr m:val="∑"/>
                          <m:supHide m:val="on"/>
                          <m:ctrlPr>
                            <a:rPr lang="en-US" sz="2400" i="1" smtClean="0">
                              <a:latin typeface="Cambria Math" panose="02040503050406030204" pitchFamily="18" charset="0"/>
                            </a:rPr>
                          </m:ctrlPr>
                        </m:naryPr>
                        <m:sub>
                          <m:r>
                            <a:rPr lang="en-US" sz="2400" b="0" i="1" smtClean="0">
                              <a:latin typeface="Cambria Math" panose="02040503050406030204" pitchFamily="18" charset="0"/>
                            </a:rPr>
                            <m:t>𝜋</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𝑆</m:t>
                              </m:r>
                            </m:e>
                            <m:sub>
                              <m:r>
                                <a:rPr lang="en-US" sz="2400" b="0" i="1" smtClean="0">
                                  <a:latin typeface="Cambria Math" panose="02040503050406030204" pitchFamily="18" charset="0"/>
                                </a:rPr>
                                <m:t>𝑛</m:t>
                              </m:r>
                            </m:sub>
                          </m:sSub>
                        </m:sub>
                        <m:sup/>
                        <m:e>
                          <m:r>
                            <a:rPr lang="en-US" sz="2400" b="0" i="1" smtClean="0">
                              <a:latin typeface="Cambria Math" panose="02040503050406030204" pitchFamily="18" charset="0"/>
                            </a:rPr>
                            <m:t>𝑠𝑔𝑛</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𝜋</m:t>
                              </m:r>
                            </m:e>
                          </m:d>
                          <m:nary>
                            <m:naryPr>
                              <m:chr m:val="∏"/>
                              <m:ctrlPr>
                                <a:rPr lang="en-US" sz="2400" b="0" i="1" smtClean="0">
                                  <a:latin typeface="Cambria Math" panose="02040503050406030204" pitchFamily="18" charset="0"/>
                                </a:rPr>
                              </m:ctrlPr>
                            </m:naryPr>
                            <m:sub>
                              <m:r>
                                <m:rPr>
                                  <m:brk m:alnAt="23"/>
                                </m:rPr>
                                <a:rPr lang="en-US" sz="2400" b="0" i="1" smtClean="0">
                                  <a:latin typeface="Cambria Math" panose="02040503050406030204" pitchFamily="18" charset="0"/>
                                </a:rPr>
                                <m:t>𝑖</m:t>
                              </m:r>
                              <m:r>
                                <a:rPr lang="en-US" sz="2400" b="0" i="1" smtClean="0">
                                  <a:latin typeface="Cambria Math" panose="02040503050406030204" pitchFamily="18" charset="0"/>
                                </a:rPr>
                                <m:t>=</m:t>
                              </m:r>
                              <m:r>
                                <m:rPr>
                                  <m:brk m:alnAt="23"/>
                                </m:rPr>
                                <a:rPr lang="en-US" sz="2400" b="0" i="1" smtClean="0">
                                  <a:latin typeface="Cambria Math" panose="02040503050406030204" pitchFamily="18" charset="0"/>
                                </a:rPr>
                                <m:t>1</m:t>
                              </m:r>
                            </m:sub>
                            <m:sup>
                              <m:r>
                                <a:rPr lang="en-US" sz="2400" b="0" i="1" smtClean="0">
                                  <a:latin typeface="Cambria Math" panose="02040503050406030204" pitchFamily="18" charset="0"/>
                                </a:rPr>
                                <m:t>𝑛</m:t>
                              </m:r>
                            </m:sup>
                            <m:e>
                              <m:r>
                                <a:rPr lang="en-US" sz="2400" b="0" i="1" smtClean="0">
                                  <a:latin typeface="Cambria Math" panose="02040503050406030204" pitchFamily="18" charset="0"/>
                                </a:rPr>
                                <m:t>𝐴</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𝑖</m:t>
                                  </m:r>
                                  <m:r>
                                    <a:rPr lang="en-US" sz="2400" b="0" i="1" smtClean="0">
                                      <a:latin typeface="Cambria Math" panose="02040503050406030204" pitchFamily="18" charset="0"/>
                                    </a:rPr>
                                    <m:t>,</m:t>
                                  </m:r>
                                  <m:r>
                                    <a:rPr lang="en-US" sz="2400" b="0" i="1" smtClean="0">
                                      <a:latin typeface="Cambria Math" panose="02040503050406030204" pitchFamily="18" charset="0"/>
                                    </a:rPr>
                                    <m:t>𝜋</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𝑖</m:t>
                                      </m:r>
                                    </m:e>
                                  </m:d>
                                </m:e>
                              </m:d>
                            </m:e>
                          </m:nary>
                          <m:r>
                            <a:rPr lang="en-US" sz="2400" b="0" i="1" smtClean="0">
                              <a:latin typeface="Cambria Math" panose="02040503050406030204" pitchFamily="18" charset="0"/>
                            </a:rPr>
                            <m:t>= </m:t>
                          </m:r>
                        </m:e>
                      </m:nary>
                    </m:oMath>
                  </m:oMathPara>
                </a14:m>
                <a:endParaRPr lang="en-US" sz="2400" i="1" dirty="0" smtClean="0">
                  <a:latin typeface="Cambria Math" panose="02040503050406030204" pitchFamily="18" charset="0"/>
                </a:endParaRPr>
              </a:p>
              <a:p>
                <a:pPr marL="0" indent="0" algn="l">
                  <a:buNone/>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m:t>
                      </m:r>
                      <m:nary>
                        <m:naryPr>
                          <m:chr m:val="∑"/>
                          <m:supHide m:val="on"/>
                          <m:ctrlPr>
                            <a:rPr lang="en-US" sz="2400" i="1">
                              <a:latin typeface="Cambria Math" panose="02040503050406030204" pitchFamily="18" charset="0"/>
                            </a:rPr>
                          </m:ctrlPr>
                        </m:naryPr>
                        <m:sub>
                          <m:r>
                            <a:rPr lang="en-US" sz="2400" i="1">
                              <a:latin typeface="Cambria Math" panose="02040503050406030204" pitchFamily="18" charset="0"/>
                            </a:rPr>
                            <m:t>𝜋</m:t>
                          </m:r>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𝑆</m:t>
                              </m:r>
                            </m:e>
                            <m:sub>
                              <m:r>
                                <a:rPr lang="en-US" sz="2400" b="0" i="1" smtClean="0">
                                  <a:latin typeface="Cambria Math" panose="02040503050406030204" pitchFamily="18" charset="0"/>
                                </a:rPr>
                                <m:t>𝑛</m:t>
                              </m:r>
                            </m:sub>
                          </m:sSub>
                          <m:r>
                            <a:rPr lang="en-US" sz="2400" b="0" i="1" smtClean="0">
                              <a:latin typeface="Cambria Math" panose="02040503050406030204" pitchFamily="18" charset="0"/>
                            </a:rPr>
                            <m:t> ,</m:t>
                          </m:r>
                          <m:r>
                            <a:rPr lang="en-US" sz="2400" b="0" i="1" smtClean="0">
                              <a:latin typeface="Cambria Math" panose="02040503050406030204" pitchFamily="18" charset="0"/>
                            </a:rPr>
                            <m:t>𝜋</m:t>
                          </m:r>
                          <m:r>
                            <a:rPr lang="en-US" sz="2400" b="0" i="1" smtClean="0">
                              <a:latin typeface="Cambria Math" panose="02040503050406030204" pitchFamily="18" charset="0"/>
                            </a:rPr>
                            <m:t>∈</m:t>
                          </m:r>
                          <m:r>
                            <a:rPr lang="en-US" sz="2400" b="0" i="1" smtClean="0">
                              <a:latin typeface="Cambria Math" panose="02040503050406030204" pitchFamily="18" charset="0"/>
                            </a:rPr>
                            <m:t>𝑃</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𝑀</m:t>
                              </m:r>
                            </m:e>
                            <m:sub>
                              <m:r>
                                <a:rPr lang="en-US" sz="2400" b="0" i="1" smtClean="0">
                                  <a:latin typeface="Cambria Math" panose="02040503050406030204" pitchFamily="18" charset="0"/>
                                </a:rPr>
                                <m:t>𝐺</m:t>
                              </m:r>
                            </m:sub>
                          </m:sSub>
                        </m:sub>
                        <m:sup/>
                        <m:e>
                          <m:r>
                            <a:rPr lang="en-US" sz="2400" i="1">
                              <a:latin typeface="Cambria Math" panose="02040503050406030204" pitchFamily="18" charset="0"/>
                            </a:rPr>
                            <m:t>𝑠𝑔𝑛</m:t>
                          </m:r>
                          <m:d>
                            <m:dPr>
                              <m:ctrlPr>
                                <a:rPr lang="en-US" sz="2400" i="1">
                                  <a:latin typeface="Cambria Math" panose="02040503050406030204" pitchFamily="18" charset="0"/>
                                </a:rPr>
                              </m:ctrlPr>
                            </m:dPr>
                            <m:e>
                              <m:r>
                                <a:rPr lang="en-US" sz="2400" i="1">
                                  <a:latin typeface="Cambria Math" panose="02040503050406030204" pitchFamily="18" charset="0"/>
                                </a:rPr>
                                <m:t>𝜋</m:t>
                              </m:r>
                            </m:e>
                          </m:d>
                          <m:nary>
                            <m:naryPr>
                              <m:chr m:val="∏"/>
                              <m:ctrlPr>
                                <a:rPr lang="en-US" sz="2400" i="1">
                                  <a:latin typeface="Cambria Math" panose="02040503050406030204" pitchFamily="18" charset="0"/>
                                </a:rPr>
                              </m:ctrlPr>
                            </m:naryPr>
                            <m:sub>
                              <m:r>
                                <m:rPr>
                                  <m:brk m:alnAt="23"/>
                                </m:rPr>
                                <a:rPr lang="en-US" sz="2400" i="1">
                                  <a:latin typeface="Cambria Math" panose="02040503050406030204" pitchFamily="18" charset="0"/>
                                </a:rPr>
                                <m:t>𝑖</m:t>
                              </m:r>
                              <m:r>
                                <a:rPr lang="en-US" sz="2400" i="1">
                                  <a:latin typeface="Cambria Math" panose="02040503050406030204" pitchFamily="18" charset="0"/>
                                </a:rPr>
                                <m:t>=</m:t>
                              </m:r>
                              <m:r>
                                <m:rPr>
                                  <m:brk m:alnAt="23"/>
                                </m:rPr>
                                <a:rPr lang="en-US" sz="2400" i="1">
                                  <a:latin typeface="Cambria Math" panose="02040503050406030204" pitchFamily="18" charset="0"/>
                                </a:rPr>
                                <m:t>1</m:t>
                              </m:r>
                            </m:sub>
                            <m:sup>
                              <m:r>
                                <a:rPr lang="en-US" sz="2400" b="0" i="1" smtClean="0">
                                  <a:latin typeface="Cambria Math" panose="02040503050406030204" pitchFamily="18" charset="0"/>
                                </a:rPr>
                                <m:t>𝑛</m:t>
                              </m:r>
                            </m:sup>
                            <m:e>
                              <m:sSubSup>
                                <m:sSubSupPr>
                                  <m:ctrlPr>
                                    <a:rPr lang="en-US" sz="2400" i="1">
                                      <a:latin typeface="Cambria Math" panose="02040503050406030204" pitchFamily="18" charset="0"/>
                                    </a:rPr>
                                  </m:ctrlPr>
                                </m:sSubSupPr>
                                <m:e>
                                  <m:r>
                                    <a:rPr lang="en-US" sz="2400" i="1">
                                      <a:latin typeface="Cambria Math" panose="02040503050406030204" pitchFamily="18" charset="0"/>
                                    </a:rPr>
                                    <m:t>𝑥</m:t>
                                  </m:r>
                                </m:e>
                                <m:sub>
                                  <m:r>
                                    <a:rPr lang="en-US" sz="2400" i="1">
                                      <a:latin typeface="Cambria Math" panose="02040503050406030204" pitchFamily="18" charset="0"/>
                                    </a:rPr>
                                    <m:t>0</m:t>
                                  </m:r>
                                </m:sub>
                                <m:sup>
                                  <m:sSub>
                                    <m:sSubPr>
                                      <m:ctrlPr>
                                        <a:rPr lang="en-US" sz="2400" i="1">
                                          <a:latin typeface="Cambria Math" panose="02040503050406030204" pitchFamily="18" charset="0"/>
                                        </a:rPr>
                                      </m:ctrlPr>
                                    </m:sSubPr>
                                    <m:e>
                                      <m:r>
                                        <a:rPr lang="en-US" sz="2400" i="1">
                                          <a:latin typeface="Cambria Math" panose="02040503050406030204" pitchFamily="18" charset="0"/>
                                        </a:rPr>
                                        <m:t>𝑤</m:t>
                                      </m:r>
                                    </m:e>
                                    <m:sub>
                                      <m:r>
                                        <a:rPr lang="en-US" sz="2400" i="1">
                                          <a:latin typeface="Cambria Math" panose="02040503050406030204" pitchFamily="18" charset="0"/>
                                        </a:rPr>
                                        <m:t>0</m:t>
                                      </m:r>
                                    </m:sub>
                                  </m:sSub>
                                  <m:r>
                                    <a:rPr lang="en-US" sz="2400" i="1">
                                      <a:latin typeface="Cambria Math" panose="02040503050406030204" pitchFamily="18" charset="0"/>
                                    </a:rPr>
                                    <m:t>(</m:t>
                                  </m:r>
                                  <m:r>
                                    <a:rPr lang="en-US" sz="2400" b="0" i="1" smtClean="0">
                                      <a:latin typeface="Cambria Math" panose="02040503050406030204" pitchFamily="18" charset="0"/>
                                    </a:rPr>
                                    <m:t>𝑖</m:t>
                                  </m:r>
                                  <m:r>
                                    <a:rPr lang="en-US" sz="2400" b="0" i="1" smtClean="0">
                                      <a:latin typeface="Cambria Math" panose="02040503050406030204" pitchFamily="18" charset="0"/>
                                    </a:rPr>
                                    <m:t>,</m:t>
                                  </m:r>
                                  <m:r>
                                    <a:rPr lang="en-US" sz="2400" b="0" i="1" smtClean="0">
                                      <a:latin typeface="Cambria Math" panose="02040503050406030204" pitchFamily="18" charset="0"/>
                                    </a:rPr>
                                    <m:t>𝜋</m:t>
                                  </m:r>
                                  <m:r>
                                    <a:rPr lang="en-US" sz="2400" b="0" i="1" smtClean="0">
                                      <a:latin typeface="Cambria Math" panose="02040503050406030204" pitchFamily="18" charset="0"/>
                                    </a:rPr>
                                    <m:t>(</m:t>
                                  </m:r>
                                  <m:r>
                                    <a:rPr lang="en-US" sz="2400" b="0" i="1" smtClean="0">
                                      <a:latin typeface="Cambria Math" panose="02040503050406030204" pitchFamily="18" charset="0"/>
                                    </a:rPr>
                                    <m:t>𝑖</m:t>
                                  </m:r>
                                  <m:r>
                                    <a:rPr lang="en-US" sz="2400" b="0" i="1" smtClean="0">
                                      <a:latin typeface="Cambria Math" panose="02040503050406030204" pitchFamily="18" charset="0"/>
                                    </a:rPr>
                                    <m:t>))</m:t>
                                  </m:r>
                                </m:sup>
                              </m:sSubSup>
                              <m:sSubSup>
                                <m:sSubSupPr>
                                  <m:ctrlPr>
                                    <a:rPr lang="en-US" sz="2400" i="1">
                                      <a:latin typeface="Cambria Math" panose="02040503050406030204" pitchFamily="18" charset="0"/>
                                    </a:rPr>
                                  </m:ctrlPr>
                                </m:sSubSupPr>
                                <m:e>
                                  <m:r>
                                    <a:rPr lang="en-US" sz="2400" i="1">
                                      <a:latin typeface="Cambria Math" panose="02040503050406030204" pitchFamily="18" charset="0"/>
                                    </a:rPr>
                                    <m:t>𝑥</m:t>
                                  </m:r>
                                </m:e>
                                <m:sub>
                                  <m:r>
                                    <a:rPr lang="en-US" sz="2400" i="1">
                                      <a:latin typeface="Cambria Math" panose="02040503050406030204" pitchFamily="18" charset="0"/>
                                    </a:rPr>
                                    <m:t>1</m:t>
                                  </m:r>
                                </m:sub>
                                <m:sup>
                                  <m:sSub>
                                    <m:sSubPr>
                                      <m:ctrlPr>
                                        <a:rPr lang="en-US" sz="2400" i="1">
                                          <a:latin typeface="Cambria Math" panose="02040503050406030204" pitchFamily="18" charset="0"/>
                                        </a:rPr>
                                      </m:ctrlPr>
                                    </m:sSubPr>
                                    <m:e>
                                      <m:r>
                                        <a:rPr lang="en-US" sz="2400" i="1">
                                          <a:latin typeface="Cambria Math" panose="02040503050406030204" pitchFamily="18" charset="0"/>
                                        </a:rPr>
                                        <m:t>𝑤</m:t>
                                      </m:r>
                                    </m:e>
                                    <m:sub>
                                      <m:r>
                                        <a:rPr lang="en-US" sz="2400" i="1">
                                          <a:latin typeface="Cambria Math" panose="02040503050406030204" pitchFamily="18" charset="0"/>
                                        </a:rPr>
                                        <m:t>1</m:t>
                                      </m:r>
                                    </m:sub>
                                  </m:sSub>
                                  <m:r>
                                    <a:rPr lang="en-US" sz="2400" i="1">
                                      <a:latin typeface="Cambria Math" panose="02040503050406030204" pitchFamily="18" charset="0"/>
                                    </a:rPr>
                                    <m:t>(</m:t>
                                  </m:r>
                                  <m:r>
                                    <a:rPr lang="en-US" sz="2400" i="1">
                                      <a:latin typeface="Cambria Math" panose="02040503050406030204" pitchFamily="18" charset="0"/>
                                    </a:rPr>
                                    <m:t>𝑖</m:t>
                                  </m:r>
                                  <m:r>
                                    <a:rPr lang="en-US" sz="2400" i="1">
                                      <a:latin typeface="Cambria Math" panose="02040503050406030204" pitchFamily="18" charset="0"/>
                                    </a:rPr>
                                    <m:t>,</m:t>
                                  </m:r>
                                  <m:r>
                                    <a:rPr lang="en-US" sz="2400" i="1">
                                      <a:latin typeface="Cambria Math" panose="02040503050406030204" pitchFamily="18" charset="0"/>
                                    </a:rPr>
                                    <m:t>𝜋</m:t>
                                  </m:r>
                                  <m:r>
                                    <a:rPr lang="en-US" sz="2400" i="1">
                                      <a:latin typeface="Cambria Math" panose="02040503050406030204" pitchFamily="18" charset="0"/>
                                    </a:rPr>
                                    <m:t>(</m:t>
                                  </m:r>
                                  <m:r>
                                    <a:rPr lang="en-US" sz="2400" i="1">
                                      <a:latin typeface="Cambria Math" panose="02040503050406030204" pitchFamily="18" charset="0"/>
                                    </a:rPr>
                                    <m:t>𝑖</m:t>
                                  </m:r>
                                  <m:r>
                                    <a:rPr lang="en-US" sz="2400" i="1">
                                      <a:latin typeface="Cambria Math" panose="02040503050406030204" pitchFamily="18" charset="0"/>
                                    </a:rPr>
                                    <m:t>)))</m:t>
                                  </m:r>
                                </m:sup>
                              </m:sSubSup>
                              <m:r>
                                <a:rPr lang="en-US" sz="2400" i="1">
                                  <a:latin typeface="Cambria Math" panose="02040503050406030204" pitchFamily="18" charset="0"/>
                                </a:rPr>
                                <m:t>…</m:t>
                              </m:r>
                              <m:sSubSup>
                                <m:sSubSupPr>
                                  <m:ctrlPr>
                                    <a:rPr lang="en-US" sz="2400" i="1">
                                      <a:latin typeface="Cambria Math" panose="02040503050406030204" pitchFamily="18" charset="0"/>
                                    </a:rPr>
                                  </m:ctrlPr>
                                </m:sSubSupPr>
                                <m:e>
                                  <m:r>
                                    <a:rPr lang="en-US" sz="2400" i="1">
                                      <a:latin typeface="Cambria Math" panose="02040503050406030204" pitchFamily="18" charset="0"/>
                                    </a:rPr>
                                    <m:t>𝑥</m:t>
                                  </m:r>
                                </m:e>
                                <m:sub>
                                  <m:r>
                                    <a:rPr lang="en-US" sz="2400" i="1">
                                      <a:latin typeface="Cambria Math" panose="02040503050406030204" pitchFamily="18" charset="0"/>
                                    </a:rPr>
                                    <m:t>𝑘</m:t>
                                  </m:r>
                                  <m:r>
                                    <a:rPr lang="en-US" sz="2400" i="1">
                                      <a:latin typeface="Cambria Math" panose="02040503050406030204" pitchFamily="18" charset="0"/>
                                    </a:rPr>
                                    <m:t>−</m:t>
                                  </m:r>
                                  <m:r>
                                    <a:rPr lang="en-US" sz="2400" i="1">
                                      <a:latin typeface="Cambria Math" panose="02040503050406030204" pitchFamily="18" charset="0"/>
                                    </a:rPr>
                                    <m:t>1</m:t>
                                  </m:r>
                                </m:sub>
                                <m:sup>
                                  <m:sSub>
                                    <m:sSubPr>
                                      <m:ctrlPr>
                                        <a:rPr lang="en-US" sz="2400" i="1">
                                          <a:latin typeface="Cambria Math" panose="02040503050406030204" pitchFamily="18" charset="0"/>
                                        </a:rPr>
                                      </m:ctrlPr>
                                    </m:sSubPr>
                                    <m:e>
                                      <m:r>
                                        <a:rPr lang="en-US" sz="2400" i="1">
                                          <a:latin typeface="Cambria Math" panose="02040503050406030204" pitchFamily="18" charset="0"/>
                                        </a:rPr>
                                        <m:t>𝑤</m:t>
                                      </m:r>
                                    </m:e>
                                    <m:sub>
                                      <m:r>
                                        <a:rPr lang="en-US" sz="2400" i="1">
                                          <a:latin typeface="Cambria Math" panose="02040503050406030204" pitchFamily="18" charset="0"/>
                                        </a:rPr>
                                        <m:t>𝑘</m:t>
                                      </m:r>
                                      <m:r>
                                        <a:rPr lang="en-US" sz="2400" i="1">
                                          <a:latin typeface="Cambria Math" panose="02040503050406030204" pitchFamily="18" charset="0"/>
                                        </a:rPr>
                                        <m:t>−</m:t>
                                      </m:r>
                                      <m:r>
                                        <a:rPr lang="en-US" sz="2400" i="1">
                                          <a:latin typeface="Cambria Math" panose="02040503050406030204" pitchFamily="18" charset="0"/>
                                        </a:rPr>
                                        <m:t>1</m:t>
                                      </m:r>
                                    </m:sub>
                                  </m:sSub>
                                  <m:d>
                                    <m:dPr>
                                      <m:ctrlPr>
                                        <a:rPr lang="en-US" sz="2400" i="1">
                                          <a:latin typeface="Cambria Math" panose="02040503050406030204" pitchFamily="18" charset="0"/>
                                        </a:rPr>
                                      </m:ctrlPr>
                                    </m:dPr>
                                    <m:e>
                                      <m:r>
                                        <a:rPr lang="en-US" sz="2400" i="1">
                                          <a:latin typeface="Cambria Math" panose="02040503050406030204" pitchFamily="18" charset="0"/>
                                        </a:rPr>
                                        <m:t>𝑖</m:t>
                                      </m:r>
                                      <m:r>
                                        <a:rPr lang="en-US" sz="2400" i="1">
                                          <a:latin typeface="Cambria Math" panose="02040503050406030204" pitchFamily="18" charset="0"/>
                                        </a:rPr>
                                        <m:t>,</m:t>
                                      </m:r>
                                      <m:r>
                                        <a:rPr lang="en-US" sz="2400" i="1">
                                          <a:latin typeface="Cambria Math" panose="02040503050406030204" pitchFamily="18" charset="0"/>
                                        </a:rPr>
                                        <m:t>𝜋</m:t>
                                      </m:r>
                                      <m:r>
                                        <a:rPr lang="en-US" sz="2400" i="1">
                                          <a:latin typeface="Cambria Math" panose="02040503050406030204" pitchFamily="18" charset="0"/>
                                        </a:rPr>
                                        <m:t>(</m:t>
                                      </m:r>
                                      <m:r>
                                        <a:rPr lang="en-US" sz="2400" i="1">
                                          <a:latin typeface="Cambria Math" panose="02040503050406030204" pitchFamily="18" charset="0"/>
                                        </a:rPr>
                                        <m:t>𝑖</m:t>
                                      </m:r>
                                      <m:r>
                                        <a:rPr lang="en-US" sz="2400" i="1">
                                          <a:latin typeface="Cambria Math" panose="02040503050406030204" pitchFamily="18" charset="0"/>
                                        </a:rPr>
                                        <m:t>))</m:t>
                                      </m:r>
                                    </m:e>
                                  </m:d>
                                </m:sup>
                              </m:sSubSup>
                            </m:e>
                          </m:nary>
                          <m:r>
                            <a:rPr lang="en-US" sz="2400" i="1">
                              <a:latin typeface="Cambria Math" panose="02040503050406030204" pitchFamily="18" charset="0"/>
                            </a:rPr>
                            <m:t>= </m:t>
                          </m:r>
                        </m:e>
                      </m:nary>
                    </m:oMath>
                  </m:oMathPara>
                </a14:m>
                <a:endParaRPr lang="en-US" sz="2400" i="1" dirty="0" smtClean="0">
                  <a:latin typeface="Cambria Math" panose="02040503050406030204" pitchFamily="18" charset="0"/>
                </a:endParaRPr>
              </a:p>
              <a:p>
                <a:pPr marL="0" indent="0" algn="ctr" rtl="0">
                  <a:buNone/>
                </a:pP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rPr>
                        <m:t>=</m:t>
                      </m:r>
                      <m:nary>
                        <m:naryPr>
                          <m:chr m:val="∑"/>
                          <m:supHide m:val="on"/>
                          <m:ctrlPr>
                            <a:rPr lang="en-US" sz="2400" i="1">
                              <a:latin typeface="Cambria Math" panose="02040503050406030204" pitchFamily="18" charset="0"/>
                            </a:rPr>
                          </m:ctrlPr>
                        </m:naryPr>
                        <m:sub>
                          <m:r>
                            <a:rPr lang="en-US" sz="2400" i="1">
                              <a:latin typeface="Cambria Math" panose="02040503050406030204" pitchFamily="18" charset="0"/>
                            </a:rPr>
                            <m:t>𝜋</m:t>
                          </m:r>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𝑆</m:t>
                              </m:r>
                            </m:e>
                            <m:sub>
                              <m:r>
                                <a:rPr lang="en-US" sz="2400" b="0" i="1" smtClean="0">
                                  <a:latin typeface="Cambria Math" panose="02040503050406030204" pitchFamily="18" charset="0"/>
                                </a:rPr>
                                <m:t>𝑛</m:t>
                              </m:r>
                            </m:sub>
                          </m:sSub>
                          <m:r>
                            <a:rPr lang="en-US" sz="2400" i="1">
                              <a:latin typeface="Cambria Math" panose="02040503050406030204" pitchFamily="18" charset="0"/>
                            </a:rPr>
                            <m:t> ,</m:t>
                          </m:r>
                          <m:r>
                            <a:rPr lang="en-US" sz="2400" i="1">
                              <a:latin typeface="Cambria Math" panose="02040503050406030204" pitchFamily="18" charset="0"/>
                            </a:rPr>
                            <m:t>𝜋</m:t>
                          </m:r>
                          <m:r>
                            <a:rPr lang="en-US" sz="2400" i="1">
                              <a:latin typeface="Cambria Math" panose="02040503050406030204" pitchFamily="18" charset="0"/>
                            </a:rPr>
                            <m:t>∈</m:t>
                          </m:r>
                          <m:r>
                            <a:rPr lang="en-US" sz="2400" i="1">
                              <a:latin typeface="Cambria Math" panose="02040503050406030204" pitchFamily="18" charset="0"/>
                            </a:rPr>
                            <m:t>𝑃</m:t>
                          </m:r>
                          <m:sSub>
                            <m:sSubPr>
                              <m:ctrlPr>
                                <a:rPr lang="en-US" sz="2400" i="1">
                                  <a:latin typeface="Cambria Math" panose="02040503050406030204" pitchFamily="18" charset="0"/>
                                </a:rPr>
                              </m:ctrlPr>
                            </m:sSubPr>
                            <m:e>
                              <m:r>
                                <a:rPr lang="en-US" sz="2400" i="1">
                                  <a:latin typeface="Cambria Math" panose="02040503050406030204" pitchFamily="18" charset="0"/>
                                </a:rPr>
                                <m:t>𝑀</m:t>
                              </m:r>
                            </m:e>
                            <m:sub>
                              <m:r>
                                <a:rPr lang="en-US" sz="2400" i="1">
                                  <a:latin typeface="Cambria Math" panose="02040503050406030204" pitchFamily="18" charset="0"/>
                                </a:rPr>
                                <m:t>𝐺</m:t>
                              </m:r>
                            </m:sub>
                          </m:sSub>
                        </m:sub>
                        <m:sup/>
                        <m:e>
                          <m:r>
                            <a:rPr lang="en-US" sz="2400" i="1">
                              <a:latin typeface="Cambria Math" panose="02040503050406030204" pitchFamily="18" charset="0"/>
                            </a:rPr>
                            <m:t>𝑠𝑔𝑛</m:t>
                          </m:r>
                          <m:d>
                            <m:dPr>
                              <m:ctrlPr>
                                <a:rPr lang="en-US" sz="2400" i="1">
                                  <a:latin typeface="Cambria Math" panose="02040503050406030204" pitchFamily="18" charset="0"/>
                                </a:rPr>
                              </m:ctrlPr>
                            </m:dPr>
                            <m:e>
                              <m:r>
                                <a:rPr lang="en-US" sz="2400" i="1">
                                  <a:latin typeface="Cambria Math" panose="02040503050406030204" pitchFamily="18" charset="0"/>
                                </a:rPr>
                                <m:t>𝜋</m:t>
                              </m:r>
                            </m:e>
                          </m:d>
                          <m:nary>
                            <m:naryPr>
                              <m:chr m:val="∏"/>
                              <m:ctrlPr>
                                <a:rPr lang="en-US" sz="2400" i="1">
                                  <a:latin typeface="Cambria Math" panose="02040503050406030204" pitchFamily="18" charset="0"/>
                                </a:rPr>
                              </m:ctrlPr>
                            </m:naryPr>
                            <m:sub>
                              <m:r>
                                <m:rPr>
                                  <m:brk m:alnAt="23"/>
                                </m:rPr>
                                <a:rPr lang="en-US" sz="2400" i="1">
                                  <a:latin typeface="Cambria Math" panose="02040503050406030204" pitchFamily="18" charset="0"/>
                                </a:rPr>
                                <m:t>𝑖</m:t>
                              </m:r>
                              <m:r>
                                <a:rPr lang="en-US" sz="2400" i="1">
                                  <a:latin typeface="Cambria Math" panose="02040503050406030204" pitchFamily="18" charset="0"/>
                                </a:rPr>
                                <m:t>=</m:t>
                              </m:r>
                              <m:r>
                                <m:rPr>
                                  <m:brk m:alnAt="23"/>
                                </m:rPr>
                                <a:rPr lang="en-US" sz="2400" i="1">
                                  <a:latin typeface="Cambria Math" panose="02040503050406030204" pitchFamily="18" charset="0"/>
                                </a:rPr>
                                <m:t>1</m:t>
                              </m:r>
                            </m:sub>
                            <m:sup>
                              <m:r>
                                <a:rPr lang="en-US" sz="2400" b="0" i="1" smtClean="0">
                                  <a:latin typeface="Cambria Math" panose="02040503050406030204" pitchFamily="18" charset="0"/>
                                </a:rPr>
                                <m:t>𝑛</m:t>
                              </m:r>
                            </m:sup>
                            <m:e>
                              <m:sSubSup>
                                <m:sSubSupPr>
                                  <m:ctrlPr>
                                    <a:rPr lang="en-US" sz="2400" i="1">
                                      <a:latin typeface="Cambria Math" panose="02040503050406030204" pitchFamily="18" charset="0"/>
                                    </a:rPr>
                                  </m:ctrlPr>
                                </m:sSubSupPr>
                                <m:e>
                                  <m:r>
                                    <a:rPr lang="en-US" sz="2400" i="1">
                                      <a:latin typeface="Cambria Math" panose="02040503050406030204" pitchFamily="18" charset="0"/>
                                    </a:rPr>
                                    <m:t>𝑥</m:t>
                                  </m:r>
                                </m:e>
                                <m:sub>
                                  <m:r>
                                    <a:rPr lang="en-US" sz="2400" i="1">
                                      <a:latin typeface="Cambria Math" panose="02040503050406030204" pitchFamily="18" charset="0"/>
                                    </a:rPr>
                                    <m:t>0</m:t>
                                  </m:r>
                                </m:sub>
                                <m:sup>
                                  <m:sSub>
                                    <m:sSubPr>
                                      <m:ctrlPr>
                                        <a:rPr lang="en-US" sz="2400" i="1">
                                          <a:latin typeface="Cambria Math" panose="02040503050406030204" pitchFamily="18" charset="0"/>
                                        </a:rPr>
                                      </m:ctrlPr>
                                    </m:sSubPr>
                                    <m:e>
                                      <m:r>
                                        <a:rPr lang="en-US" sz="2400" i="1">
                                          <a:latin typeface="Cambria Math" panose="02040503050406030204" pitchFamily="18" charset="0"/>
                                        </a:rPr>
                                        <m:t>𝑤</m:t>
                                      </m:r>
                                    </m:e>
                                    <m:sub>
                                      <m:r>
                                        <a:rPr lang="en-US" sz="2400" i="1">
                                          <a:latin typeface="Cambria Math" panose="02040503050406030204" pitchFamily="18" charset="0"/>
                                        </a:rPr>
                                        <m:t>0</m:t>
                                      </m:r>
                                    </m:sub>
                                  </m:sSub>
                                  <m:r>
                                    <a:rPr lang="en-US" sz="2400" i="1">
                                      <a:latin typeface="Cambria Math" panose="02040503050406030204" pitchFamily="18" charset="0"/>
                                    </a:rPr>
                                    <m:t>(</m:t>
                                  </m:r>
                                  <m:r>
                                    <a:rPr lang="en-US" sz="2400" i="1">
                                      <a:latin typeface="Cambria Math" panose="02040503050406030204" pitchFamily="18" charset="0"/>
                                    </a:rPr>
                                    <m:t>𝑖</m:t>
                                  </m:r>
                                  <m:r>
                                    <a:rPr lang="en-US" sz="2400" i="1">
                                      <a:latin typeface="Cambria Math" panose="02040503050406030204" pitchFamily="18" charset="0"/>
                                    </a:rPr>
                                    <m:t>,</m:t>
                                  </m:r>
                                  <m:r>
                                    <a:rPr lang="en-US" sz="2400" i="1">
                                      <a:latin typeface="Cambria Math" panose="02040503050406030204" pitchFamily="18" charset="0"/>
                                    </a:rPr>
                                    <m:t>𝜋</m:t>
                                  </m:r>
                                  <m:r>
                                    <a:rPr lang="en-US" sz="2400" i="1">
                                      <a:latin typeface="Cambria Math" panose="02040503050406030204" pitchFamily="18" charset="0"/>
                                    </a:rPr>
                                    <m:t>(</m:t>
                                  </m:r>
                                  <m:r>
                                    <a:rPr lang="en-US" sz="2400" i="1">
                                      <a:latin typeface="Cambria Math" panose="02040503050406030204" pitchFamily="18" charset="0"/>
                                    </a:rPr>
                                    <m:t>𝑖</m:t>
                                  </m:r>
                                  <m:r>
                                    <a:rPr lang="en-US" sz="2400" i="1">
                                      <a:latin typeface="Cambria Math" panose="02040503050406030204" pitchFamily="18" charset="0"/>
                                    </a:rPr>
                                    <m:t>))</m:t>
                                  </m:r>
                                </m:sup>
                              </m:sSubSup>
                              <m:nary>
                                <m:naryPr>
                                  <m:chr m:val="∏"/>
                                  <m:ctrlPr>
                                    <a:rPr lang="en-US" sz="2400" i="1" smtClean="0">
                                      <a:latin typeface="Cambria Math" panose="02040503050406030204" pitchFamily="18" charset="0"/>
                                    </a:rPr>
                                  </m:ctrlPr>
                                </m:naryPr>
                                <m:sub>
                                  <m:r>
                                    <m:rPr>
                                      <m:brk m:alnAt="23"/>
                                    </m:rPr>
                                    <a:rPr lang="en-US" sz="2400" i="1">
                                      <a:latin typeface="Cambria Math" panose="02040503050406030204" pitchFamily="18" charset="0"/>
                                    </a:rPr>
                                    <m:t>𝑖</m:t>
                                  </m:r>
                                  <m:r>
                                    <a:rPr lang="en-US" sz="2400" i="1">
                                      <a:latin typeface="Cambria Math" panose="02040503050406030204" pitchFamily="18" charset="0"/>
                                    </a:rPr>
                                    <m:t>=</m:t>
                                  </m:r>
                                  <m:r>
                                    <m:rPr>
                                      <m:brk m:alnAt="23"/>
                                    </m:rPr>
                                    <a:rPr lang="en-US" sz="2400" i="1">
                                      <a:latin typeface="Cambria Math" panose="02040503050406030204" pitchFamily="18" charset="0"/>
                                    </a:rPr>
                                    <m:t>1</m:t>
                                  </m:r>
                                </m:sub>
                                <m:sup>
                                  <m:r>
                                    <a:rPr lang="en-US" sz="2400" b="0" i="1" smtClean="0">
                                      <a:latin typeface="Cambria Math" panose="02040503050406030204" pitchFamily="18" charset="0"/>
                                    </a:rPr>
                                    <m:t>𝑛</m:t>
                                  </m:r>
                                </m:sup>
                                <m:e>
                                  <m:sSubSup>
                                    <m:sSubSupPr>
                                      <m:ctrlPr>
                                        <a:rPr lang="en-US" sz="2400" i="1">
                                          <a:latin typeface="Cambria Math" panose="02040503050406030204" pitchFamily="18" charset="0"/>
                                        </a:rPr>
                                      </m:ctrlPr>
                                    </m:sSubSupPr>
                                    <m:e>
                                      <m:r>
                                        <a:rPr lang="en-US" sz="2400" i="1">
                                          <a:latin typeface="Cambria Math" panose="02040503050406030204" pitchFamily="18" charset="0"/>
                                        </a:rPr>
                                        <m:t>𝑥</m:t>
                                      </m:r>
                                    </m:e>
                                    <m:sub>
                                      <m:r>
                                        <a:rPr lang="en-US" sz="2400" i="1">
                                          <a:latin typeface="Cambria Math" panose="02040503050406030204" pitchFamily="18" charset="0"/>
                                        </a:rPr>
                                        <m:t>1</m:t>
                                      </m:r>
                                    </m:sub>
                                    <m:sup>
                                      <m:sSub>
                                        <m:sSubPr>
                                          <m:ctrlPr>
                                            <a:rPr lang="en-US" sz="2400" i="1">
                                              <a:latin typeface="Cambria Math" panose="02040503050406030204" pitchFamily="18" charset="0"/>
                                            </a:rPr>
                                          </m:ctrlPr>
                                        </m:sSubPr>
                                        <m:e>
                                          <m:r>
                                            <a:rPr lang="en-US" sz="2400" i="1">
                                              <a:latin typeface="Cambria Math" panose="02040503050406030204" pitchFamily="18" charset="0"/>
                                            </a:rPr>
                                            <m:t>𝑤</m:t>
                                          </m:r>
                                        </m:e>
                                        <m:sub>
                                          <m:r>
                                            <a:rPr lang="en-US" sz="2400" i="1">
                                              <a:latin typeface="Cambria Math" panose="02040503050406030204" pitchFamily="18" charset="0"/>
                                            </a:rPr>
                                            <m:t>1</m:t>
                                          </m:r>
                                        </m:sub>
                                      </m:sSub>
                                      <m:r>
                                        <a:rPr lang="en-US" sz="2400" i="1">
                                          <a:latin typeface="Cambria Math" panose="02040503050406030204" pitchFamily="18" charset="0"/>
                                        </a:rPr>
                                        <m:t>(</m:t>
                                      </m:r>
                                      <m:r>
                                        <a:rPr lang="en-US" sz="2400" i="1">
                                          <a:latin typeface="Cambria Math" panose="02040503050406030204" pitchFamily="18" charset="0"/>
                                        </a:rPr>
                                        <m:t>𝑖</m:t>
                                      </m:r>
                                      <m:r>
                                        <a:rPr lang="en-US" sz="2400" i="1">
                                          <a:latin typeface="Cambria Math" panose="02040503050406030204" pitchFamily="18" charset="0"/>
                                        </a:rPr>
                                        <m:t>,</m:t>
                                      </m:r>
                                      <m:r>
                                        <a:rPr lang="en-US" sz="2400" i="1">
                                          <a:latin typeface="Cambria Math" panose="02040503050406030204" pitchFamily="18" charset="0"/>
                                        </a:rPr>
                                        <m:t>𝜋</m:t>
                                      </m:r>
                                      <m:r>
                                        <a:rPr lang="en-US" sz="2400" i="1">
                                          <a:latin typeface="Cambria Math" panose="02040503050406030204" pitchFamily="18" charset="0"/>
                                        </a:rPr>
                                        <m:t>(</m:t>
                                      </m:r>
                                      <m:r>
                                        <a:rPr lang="en-US" sz="2400" i="1">
                                          <a:latin typeface="Cambria Math" panose="02040503050406030204" pitchFamily="18" charset="0"/>
                                        </a:rPr>
                                        <m:t>𝑖</m:t>
                                      </m:r>
                                      <m:r>
                                        <a:rPr lang="en-US" sz="2400" i="1">
                                          <a:latin typeface="Cambria Math" panose="02040503050406030204" pitchFamily="18" charset="0"/>
                                        </a:rPr>
                                        <m:t>))</m:t>
                                      </m:r>
                                    </m:sup>
                                  </m:sSubSup>
                                </m:e>
                              </m:nary>
                              <m:r>
                                <a:rPr lang="en-US" sz="2400" i="1">
                                  <a:latin typeface="Cambria Math" panose="02040503050406030204" pitchFamily="18" charset="0"/>
                                </a:rPr>
                                <m:t>…</m:t>
                              </m:r>
                              <m:nary>
                                <m:naryPr>
                                  <m:chr m:val="∏"/>
                                  <m:ctrlPr>
                                    <a:rPr lang="en-US" sz="2400" i="1" smtClean="0">
                                      <a:latin typeface="Cambria Math" panose="02040503050406030204" pitchFamily="18" charset="0"/>
                                    </a:rPr>
                                  </m:ctrlPr>
                                </m:naryPr>
                                <m:sub>
                                  <m:r>
                                    <m:rPr>
                                      <m:brk m:alnAt="23"/>
                                    </m:rPr>
                                    <a:rPr lang="en-US" sz="2400" i="1">
                                      <a:latin typeface="Cambria Math" panose="02040503050406030204" pitchFamily="18" charset="0"/>
                                    </a:rPr>
                                    <m:t>𝑖</m:t>
                                  </m:r>
                                  <m:r>
                                    <a:rPr lang="en-US" sz="2400" i="1">
                                      <a:latin typeface="Cambria Math" panose="02040503050406030204" pitchFamily="18" charset="0"/>
                                    </a:rPr>
                                    <m:t>=</m:t>
                                  </m:r>
                                  <m:r>
                                    <m:rPr>
                                      <m:brk m:alnAt="23"/>
                                    </m:rPr>
                                    <a:rPr lang="en-US" sz="2400" i="1">
                                      <a:latin typeface="Cambria Math" panose="02040503050406030204" pitchFamily="18" charset="0"/>
                                    </a:rPr>
                                    <m:t>1</m:t>
                                  </m:r>
                                </m:sub>
                                <m:sup>
                                  <m:r>
                                    <a:rPr lang="en-US" sz="2400" b="0" i="1" smtClean="0">
                                      <a:latin typeface="Cambria Math" panose="02040503050406030204" pitchFamily="18" charset="0"/>
                                    </a:rPr>
                                    <m:t>𝑛</m:t>
                                  </m:r>
                                </m:sup>
                                <m:e>
                                  <m:sSubSup>
                                    <m:sSubSupPr>
                                      <m:ctrlPr>
                                        <a:rPr lang="en-US" sz="2400" i="1">
                                          <a:latin typeface="Cambria Math" panose="02040503050406030204" pitchFamily="18" charset="0"/>
                                        </a:rPr>
                                      </m:ctrlPr>
                                    </m:sSubSupPr>
                                    <m:e>
                                      <m:r>
                                        <a:rPr lang="en-US" sz="2400" i="1">
                                          <a:latin typeface="Cambria Math" panose="02040503050406030204" pitchFamily="18" charset="0"/>
                                        </a:rPr>
                                        <m:t>𝑥</m:t>
                                      </m:r>
                                    </m:e>
                                    <m:sub>
                                      <m:r>
                                        <a:rPr lang="en-US" sz="2400" i="1">
                                          <a:latin typeface="Cambria Math" panose="02040503050406030204" pitchFamily="18" charset="0"/>
                                        </a:rPr>
                                        <m:t>𝑘</m:t>
                                      </m:r>
                                      <m:r>
                                        <a:rPr lang="en-US" sz="2400" i="1">
                                          <a:latin typeface="Cambria Math" panose="02040503050406030204" pitchFamily="18" charset="0"/>
                                        </a:rPr>
                                        <m:t>−</m:t>
                                      </m:r>
                                      <m:r>
                                        <a:rPr lang="en-US" sz="2400" i="1">
                                          <a:latin typeface="Cambria Math" panose="02040503050406030204" pitchFamily="18" charset="0"/>
                                        </a:rPr>
                                        <m:t>1</m:t>
                                      </m:r>
                                    </m:sub>
                                    <m:sup>
                                      <m:sSub>
                                        <m:sSubPr>
                                          <m:ctrlPr>
                                            <a:rPr lang="en-US" sz="2400" i="1">
                                              <a:latin typeface="Cambria Math" panose="02040503050406030204" pitchFamily="18" charset="0"/>
                                            </a:rPr>
                                          </m:ctrlPr>
                                        </m:sSubPr>
                                        <m:e>
                                          <m:r>
                                            <a:rPr lang="en-US" sz="2400" i="1">
                                              <a:latin typeface="Cambria Math" panose="02040503050406030204" pitchFamily="18" charset="0"/>
                                            </a:rPr>
                                            <m:t>𝑤</m:t>
                                          </m:r>
                                        </m:e>
                                        <m:sub>
                                          <m:r>
                                            <a:rPr lang="en-US" sz="2400" i="1">
                                              <a:latin typeface="Cambria Math" panose="02040503050406030204" pitchFamily="18" charset="0"/>
                                            </a:rPr>
                                            <m:t>𝑘</m:t>
                                          </m:r>
                                          <m:r>
                                            <a:rPr lang="en-US" sz="2400" i="1">
                                              <a:latin typeface="Cambria Math" panose="02040503050406030204" pitchFamily="18" charset="0"/>
                                            </a:rPr>
                                            <m:t>−</m:t>
                                          </m:r>
                                          <m:r>
                                            <a:rPr lang="en-US" sz="2400" i="1">
                                              <a:latin typeface="Cambria Math" panose="02040503050406030204" pitchFamily="18" charset="0"/>
                                            </a:rPr>
                                            <m:t>1</m:t>
                                          </m:r>
                                        </m:sub>
                                      </m:sSub>
                                      <m:d>
                                        <m:dPr>
                                          <m:ctrlPr>
                                            <a:rPr lang="en-US" sz="2400" i="1">
                                              <a:latin typeface="Cambria Math" panose="02040503050406030204" pitchFamily="18" charset="0"/>
                                            </a:rPr>
                                          </m:ctrlPr>
                                        </m:dPr>
                                        <m:e>
                                          <m:r>
                                            <a:rPr lang="en-US" sz="2400" i="1">
                                              <a:latin typeface="Cambria Math" panose="02040503050406030204" pitchFamily="18" charset="0"/>
                                            </a:rPr>
                                            <m:t>𝑖</m:t>
                                          </m:r>
                                          <m:r>
                                            <a:rPr lang="en-US" sz="2400" i="1">
                                              <a:latin typeface="Cambria Math" panose="02040503050406030204" pitchFamily="18" charset="0"/>
                                            </a:rPr>
                                            <m:t>,</m:t>
                                          </m:r>
                                          <m:r>
                                            <a:rPr lang="en-US" sz="2400" i="1">
                                              <a:latin typeface="Cambria Math" panose="02040503050406030204" pitchFamily="18" charset="0"/>
                                            </a:rPr>
                                            <m:t>𝜋</m:t>
                                          </m:r>
                                          <m:r>
                                            <a:rPr lang="en-US" sz="2400" i="1">
                                              <a:latin typeface="Cambria Math" panose="02040503050406030204" pitchFamily="18" charset="0"/>
                                            </a:rPr>
                                            <m:t>(</m:t>
                                          </m:r>
                                          <m:r>
                                            <a:rPr lang="en-US" sz="2400" i="1">
                                              <a:latin typeface="Cambria Math" panose="02040503050406030204" pitchFamily="18" charset="0"/>
                                            </a:rPr>
                                            <m:t>𝑖</m:t>
                                          </m:r>
                                          <m:r>
                                            <a:rPr lang="en-US" sz="2400" i="1">
                                              <a:latin typeface="Cambria Math" panose="02040503050406030204" pitchFamily="18" charset="0"/>
                                            </a:rPr>
                                            <m:t>)</m:t>
                                          </m:r>
                                        </m:e>
                                      </m:d>
                                    </m:sup>
                                  </m:sSubSup>
                                </m:e>
                              </m:nary>
                            </m:e>
                          </m:nary>
                          <m:r>
                            <a:rPr lang="en-US" sz="2400" i="1">
                              <a:latin typeface="Cambria Math" panose="02040503050406030204" pitchFamily="18" charset="0"/>
                            </a:rPr>
                            <m:t>= </m:t>
                          </m:r>
                        </m:e>
                      </m:nary>
                    </m:oMath>
                  </m:oMathPara>
                </a14:m>
                <a:endParaRPr lang="he-IL"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589212" y="1511300"/>
                <a:ext cx="9107488" cy="4991100"/>
              </a:xfrm>
              <a:blipFill rotWithShape="0">
                <a:blip r:embed="rId2"/>
                <a:stretch>
                  <a:fillRect l="-1004" t="-977"/>
                </a:stretch>
              </a:blipFill>
            </p:spPr>
            <p:txBody>
              <a:bodyPr/>
              <a:lstStyle/>
              <a:p>
                <a:r>
                  <a:rPr lang="he-IL">
                    <a:noFill/>
                  </a:rPr>
                  <a:t> </a:t>
                </a:r>
              </a:p>
            </p:txBody>
          </p:sp>
        </mc:Fallback>
      </mc:AlternateContent>
    </p:spTree>
    <p:extLst>
      <p:ext uri="{BB962C8B-B14F-4D97-AF65-F5344CB8AC3E}">
        <p14:creationId xmlns:p14="http://schemas.microsoft.com/office/powerpoint/2010/main" val="23101333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dirty="0"/>
              <a:t>RNC algorithm for Search-PM </a:t>
            </a:r>
            <a:r>
              <a:rPr lang="en-US" dirty="0" smtClean="0"/>
              <a:t/>
            </a:r>
            <a:br>
              <a:rPr lang="en-US" dirty="0" smtClean="0"/>
            </a:br>
            <a:r>
              <a:rPr lang="en-US" sz="2800" dirty="0" smtClean="0"/>
              <a:t>(</a:t>
            </a:r>
            <a:r>
              <a:rPr lang="en-US" sz="2800" dirty="0" err="1" smtClean="0"/>
              <a:t>Mulmuley</a:t>
            </a:r>
            <a:r>
              <a:rPr lang="en-US" sz="2800" dirty="0" smtClean="0"/>
              <a:t>, </a:t>
            </a:r>
            <a:r>
              <a:rPr lang="en-US" sz="2800" dirty="0" err="1" smtClean="0"/>
              <a:t>Vazirani</a:t>
            </a:r>
            <a:r>
              <a:rPr lang="en-US" sz="2800" dirty="0" smtClean="0"/>
              <a:t> &amp; </a:t>
            </a:r>
            <a:r>
              <a:rPr lang="en-US" sz="2800" dirty="0" err="1" smtClean="0"/>
              <a:t>Vazirani</a:t>
            </a:r>
            <a:r>
              <a:rPr lang="en-US" sz="2800" dirty="0" smtClean="0"/>
              <a:t>)</a:t>
            </a:r>
            <a:endParaRPr lang="he-IL" dirty="0"/>
          </a:p>
        </p:txBody>
      </p:sp>
      <mc:AlternateContent xmlns:mc="http://schemas.openxmlformats.org/markup-compatibility/2006" xmlns:a14="http://schemas.microsoft.com/office/drawing/2010/main">
        <mc:Choice Requires="a14">
          <p:sp>
            <p:nvSpPr>
              <p:cNvPr id="3" name="מציין מיקום תוכן 2"/>
              <p:cNvSpPr>
                <a:spLocks noGrp="1"/>
              </p:cNvSpPr>
              <p:nvPr>
                <p:ph idx="1"/>
              </p:nvPr>
            </p:nvSpPr>
            <p:spPr>
              <a:xfrm>
                <a:off x="2070368" y="2057400"/>
                <a:ext cx="9956800" cy="3777622"/>
              </a:xfrm>
            </p:spPr>
            <p:txBody>
              <a:bodyPr/>
              <a:lstStyle/>
              <a:p>
                <a:pPr marL="0" indent="0" algn="l" rtl="0">
                  <a:buNone/>
                </a:pPr>
                <a:r>
                  <a:rPr lang="en-US" dirty="0" smtClean="0"/>
                  <a:t>Let G be a bipartite graph with vertex partitions </a:t>
                </a:r>
                <a14:m>
                  <m:oMath xmlns:m="http://schemas.openxmlformats.org/officeDocument/2006/math">
                    <m:r>
                      <a:rPr lang="en-US" i="1" dirty="0" smtClean="0">
                        <a:latin typeface="Cambria Math" panose="02040503050406030204" pitchFamily="18" charset="0"/>
                      </a:rPr>
                      <m:t>𝐿</m:t>
                    </m:r>
                    <m:r>
                      <a:rPr lang="en-US" i="1" dirty="0" smtClean="0">
                        <a:latin typeface="Cambria Math" panose="02040503050406030204" pitchFamily="18" charset="0"/>
                      </a:rPr>
                      <m:t> = {</m:t>
                    </m:r>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𝑢</m:t>
                        </m:r>
                      </m:e>
                      <m:sub>
                        <m:r>
                          <a:rPr lang="en-US" b="0" i="1" dirty="0" smtClean="0">
                            <a:latin typeface="Cambria Math" panose="02040503050406030204" pitchFamily="18" charset="0"/>
                          </a:rPr>
                          <m:t>1</m:t>
                        </m:r>
                      </m:sub>
                    </m:sSub>
                    <m:r>
                      <a:rPr lang="en-US" i="1" dirty="0" smtClean="0">
                        <a:latin typeface="Cambria Math" panose="02040503050406030204" pitchFamily="18" charset="0"/>
                      </a:rPr>
                      <m:t>, </m:t>
                    </m:r>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𝑢</m:t>
                        </m:r>
                      </m:e>
                      <m:sub>
                        <m:r>
                          <a:rPr lang="en-US" b="0" i="1" dirty="0" smtClean="0">
                            <a:latin typeface="Cambria Math" panose="02040503050406030204" pitchFamily="18" charset="0"/>
                          </a:rPr>
                          <m:t>2</m:t>
                        </m:r>
                      </m:sub>
                    </m:sSub>
                    <m:r>
                      <a:rPr lang="en-US" i="1" dirty="0" smtClean="0">
                        <a:latin typeface="Cambria Math" panose="02040503050406030204" pitchFamily="18" charset="0"/>
                      </a:rPr>
                      <m:t>, . . . , </m:t>
                    </m:r>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𝑢</m:t>
                        </m:r>
                      </m:e>
                      <m:sub>
                        <m:f>
                          <m:fPr>
                            <m:ctrlPr>
                              <a:rPr lang="en-US" b="0" i="1" dirty="0" smtClean="0">
                                <a:latin typeface="Cambria Math" panose="02040503050406030204" pitchFamily="18" charset="0"/>
                              </a:rPr>
                            </m:ctrlPr>
                          </m:fPr>
                          <m:num>
                            <m:r>
                              <a:rPr lang="en-US" b="0" i="1" dirty="0" smtClean="0">
                                <a:latin typeface="Cambria Math" panose="02040503050406030204" pitchFamily="18" charset="0"/>
                              </a:rPr>
                              <m:t>𝑛</m:t>
                            </m:r>
                          </m:num>
                          <m:den>
                            <m:r>
                              <a:rPr lang="en-US" b="0" i="1" dirty="0" smtClean="0">
                                <a:latin typeface="Cambria Math" panose="02040503050406030204" pitchFamily="18" charset="0"/>
                              </a:rPr>
                              <m:t>2</m:t>
                            </m:r>
                          </m:den>
                        </m:f>
                      </m:sub>
                    </m:sSub>
                    <m:r>
                      <a:rPr lang="en-US" i="1" dirty="0" smtClean="0">
                        <a:latin typeface="Cambria Math" panose="02040503050406030204" pitchFamily="18" charset="0"/>
                      </a:rPr>
                      <m:t>}, </m:t>
                    </m:r>
                    <m:r>
                      <a:rPr lang="en-US" i="1" dirty="0" smtClean="0">
                        <a:latin typeface="Cambria Math" panose="02040503050406030204" pitchFamily="18" charset="0"/>
                      </a:rPr>
                      <m:t>𝑅</m:t>
                    </m:r>
                    <m:r>
                      <a:rPr lang="en-US" i="1" dirty="0" smtClean="0">
                        <a:latin typeface="Cambria Math" panose="02040503050406030204" pitchFamily="18" charset="0"/>
                      </a:rPr>
                      <m:t> = {</m:t>
                    </m:r>
                    <m:sSub>
                      <m:sSubPr>
                        <m:ctrlPr>
                          <a:rPr lang="en-US" b="0" i="1" dirty="0" smtClean="0">
                            <a:latin typeface="Cambria Math" panose="02040503050406030204" pitchFamily="18" charset="0"/>
                          </a:rPr>
                        </m:ctrlPr>
                      </m:sSubPr>
                      <m:e>
                        <m:r>
                          <a:rPr lang="en-US" i="1" dirty="0">
                            <a:latin typeface="Cambria Math" panose="02040503050406030204" pitchFamily="18" charset="0"/>
                          </a:rPr>
                          <m:t>𝑣</m:t>
                        </m:r>
                      </m:e>
                      <m:sub>
                        <m:r>
                          <a:rPr lang="en-US" b="0" i="1" dirty="0" smtClean="0">
                            <a:latin typeface="Cambria Math" panose="02040503050406030204" pitchFamily="18" charset="0"/>
                          </a:rPr>
                          <m:t>1</m:t>
                        </m:r>
                      </m:sub>
                    </m:sSub>
                    <m:r>
                      <a:rPr lang="en-US" i="1" dirty="0">
                        <a:latin typeface="Cambria Math" panose="02040503050406030204" pitchFamily="18" charset="0"/>
                      </a:rPr>
                      <m:t>, </m:t>
                    </m:r>
                    <m:sSub>
                      <m:sSubPr>
                        <m:ctrlPr>
                          <a:rPr lang="en-US" b="0" i="1" dirty="0" smtClean="0">
                            <a:latin typeface="Cambria Math" panose="02040503050406030204" pitchFamily="18" charset="0"/>
                          </a:rPr>
                        </m:ctrlPr>
                      </m:sSubPr>
                      <m:e>
                        <m:r>
                          <a:rPr lang="en-US" i="1" dirty="0">
                            <a:latin typeface="Cambria Math" panose="02040503050406030204" pitchFamily="18" charset="0"/>
                          </a:rPr>
                          <m:t>𝑣</m:t>
                        </m:r>
                      </m:e>
                      <m:sub>
                        <m:r>
                          <a:rPr lang="en-US" b="0" i="1" dirty="0" smtClean="0">
                            <a:latin typeface="Cambria Math" panose="02040503050406030204" pitchFamily="18" charset="0"/>
                          </a:rPr>
                          <m:t>2</m:t>
                        </m:r>
                      </m:sub>
                    </m:sSub>
                    <m:r>
                      <a:rPr lang="en-US" i="1" dirty="0">
                        <a:latin typeface="Cambria Math" panose="02040503050406030204" pitchFamily="18" charset="0"/>
                      </a:rPr>
                      <m:t>, . . . , </m:t>
                    </m:r>
                    <m:sSub>
                      <m:sSubPr>
                        <m:ctrlPr>
                          <a:rPr lang="en-US" b="0" i="1" dirty="0" smtClean="0">
                            <a:latin typeface="Cambria Math" panose="02040503050406030204" pitchFamily="18" charset="0"/>
                          </a:rPr>
                        </m:ctrlPr>
                      </m:sSubPr>
                      <m:e>
                        <m:r>
                          <a:rPr lang="en-US" i="1" dirty="0" err="1" smtClean="0">
                            <a:latin typeface="Cambria Math" panose="02040503050406030204" pitchFamily="18" charset="0"/>
                          </a:rPr>
                          <m:t>𝑣</m:t>
                        </m:r>
                      </m:e>
                      <m:sub>
                        <m:f>
                          <m:fPr>
                            <m:ctrlPr>
                              <a:rPr lang="en-US" b="0" i="1" dirty="0" smtClean="0">
                                <a:latin typeface="Cambria Math" panose="02040503050406030204" pitchFamily="18" charset="0"/>
                              </a:rPr>
                            </m:ctrlPr>
                          </m:fPr>
                          <m:num>
                            <m:r>
                              <a:rPr lang="en-US" b="0" i="1" dirty="0" smtClean="0">
                                <a:latin typeface="Cambria Math" panose="02040503050406030204" pitchFamily="18" charset="0"/>
                              </a:rPr>
                              <m:t>𝑛</m:t>
                            </m:r>
                          </m:num>
                          <m:den>
                            <m:r>
                              <a:rPr lang="en-US" b="0" i="1" dirty="0" smtClean="0">
                                <a:latin typeface="Cambria Math" panose="02040503050406030204" pitchFamily="18" charset="0"/>
                              </a:rPr>
                              <m:t>2</m:t>
                            </m:r>
                          </m:den>
                        </m:f>
                      </m:sub>
                    </m:sSub>
                    <m:r>
                      <a:rPr lang="en-US" i="1" dirty="0" smtClean="0">
                        <a:latin typeface="Cambria Math" panose="02040503050406030204" pitchFamily="18" charset="0"/>
                      </a:rPr>
                      <m:t>} </m:t>
                    </m:r>
                  </m:oMath>
                </a14:m>
                <a:r>
                  <a:rPr lang="en-US" dirty="0"/>
                  <a:t>and weight function w. Consider the following </a:t>
                </a:r>
                <a14:m>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𝑛</m:t>
                        </m:r>
                      </m:num>
                      <m:den>
                        <m:r>
                          <a:rPr lang="en-US" b="0" i="1" smtClean="0">
                            <a:latin typeface="Cambria Math" panose="02040503050406030204" pitchFamily="18" charset="0"/>
                          </a:rPr>
                          <m:t>2</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𝑛</m:t>
                        </m:r>
                      </m:num>
                      <m:den>
                        <m:r>
                          <a:rPr lang="en-US" b="0" i="1" smtClean="0">
                            <a:latin typeface="Cambria Math" panose="02040503050406030204" pitchFamily="18" charset="0"/>
                          </a:rPr>
                          <m:t>2</m:t>
                        </m:r>
                      </m:den>
                    </m:f>
                  </m:oMath>
                </a14:m>
                <a:r>
                  <a:rPr lang="en-US" dirty="0" smtClean="0"/>
                  <a:t>matrix </a:t>
                </a:r>
                <a:r>
                  <a:rPr lang="en-US" dirty="0"/>
                  <a:t>A associated </a:t>
                </a:r>
                <a:r>
                  <a:rPr lang="en-US" dirty="0" smtClean="0"/>
                  <a:t>with G:</a:t>
                </a:r>
              </a:p>
              <a:p>
                <a:pPr marL="0" indent="0" algn="ctr" rtl="0">
                  <a:buNone/>
                </a:pPr>
                <a:r>
                  <a:rPr lang="en-US" dirty="0" smtClean="0"/>
                  <a:t>A(</a:t>
                </a:r>
                <a:r>
                  <a:rPr lang="en-US" dirty="0" err="1" smtClean="0"/>
                  <a:t>I,j</a:t>
                </a:r>
                <a:r>
                  <a:rPr lang="en-US" dirty="0" smtClean="0"/>
                  <a:t>) = </a:t>
                </a:r>
                <a14:m>
                  <m:oMath xmlns:m="http://schemas.openxmlformats.org/officeDocument/2006/math">
                    <m:d>
                      <m:dPr>
                        <m:begChr m:val="{"/>
                        <m:endChr m:val=""/>
                        <m:ctrlPr>
                          <a:rPr lang="he-IL" i="1" smtClean="0">
                            <a:latin typeface="Cambria Math" panose="02040503050406030204" pitchFamily="18" charset="0"/>
                          </a:rPr>
                        </m:ctrlPr>
                      </m:dPr>
                      <m:e>
                        <m:eqArr>
                          <m:eqArrPr>
                            <m:ctrlPr>
                              <a:rPr lang="he-IL" i="1" smtClean="0">
                                <a:latin typeface="Cambria Math" panose="02040503050406030204" pitchFamily="18" charset="0"/>
                              </a:rPr>
                            </m:ctrlPr>
                          </m:eqArrPr>
                          <m:e>
                            <m:sSup>
                              <m:sSupPr>
                                <m:ctrlPr>
                                  <a:rPr lang="he-IL" b="0" i="1" smtClean="0">
                                    <a:latin typeface="Cambria Math" panose="02040503050406030204" pitchFamily="18" charset="0"/>
                                  </a:rPr>
                                </m:ctrlPr>
                              </m:sSupPr>
                              <m:e>
                                <m:r>
                                  <a:rPr lang="he-IL" b="0" i="1" smtClean="0">
                                    <a:latin typeface="Cambria Math" panose="02040503050406030204" pitchFamily="18" charset="0"/>
                                  </a:rPr>
                                  <m:t>2</m:t>
                                </m:r>
                              </m:e>
                              <m:sup>
                                <m:r>
                                  <a:rPr lang="en-US" b="0" i="1" smtClean="0">
                                    <a:latin typeface="Cambria Math" panose="02040503050406030204" pitchFamily="18" charset="0"/>
                                  </a:rPr>
                                  <m:t>𝑤</m:t>
                                </m:r>
                                <m:d>
                                  <m:dPr>
                                    <m:ctrlPr>
                                      <a:rPr lang="en-US" b="0" i="1" smtClean="0">
                                        <a:latin typeface="Cambria Math" panose="02040503050406030204" pitchFamily="18" charset="0"/>
                                      </a:rPr>
                                    </m:ctrlPr>
                                  </m:dPr>
                                  <m:e>
                                    <m:r>
                                      <a:rPr lang="en-US" b="0" i="1" smtClean="0">
                                        <a:latin typeface="Cambria Math" panose="02040503050406030204" pitchFamily="18" charset="0"/>
                                      </a:rPr>
                                      <m:t>𝑒</m:t>
                                    </m:r>
                                  </m:e>
                                </m:d>
                              </m:sup>
                            </m:sSup>
                            <m:r>
                              <a:rPr lang="en-US" b="0" i="1" smtClean="0">
                                <a:latin typeface="Cambria Math" panose="02040503050406030204" pitchFamily="18" charset="0"/>
                              </a:rPr>
                              <m:t>, </m:t>
                            </m:r>
                            <m:r>
                              <a:rPr lang="en-US" b="0" i="1" smtClean="0">
                                <a:latin typeface="Cambria Math" panose="02040503050406030204" pitchFamily="18" charset="0"/>
                              </a:rPr>
                              <m:t>𝑖𝑓</m:t>
                            </m:r>
                            <m:r>
                              <a:rPr lang="en-US" b="0" i="1" smtClean="0">
                                <a:latin typeface="Cambria Math" panose="02040503050406030204" pitchFamily="18" charset="0"/>
                              </a:rPr>
                              <m:t> </m:t>
                            </m:r>
                            <m:r>
                              <a:rPr lang="en-US" b="0" i="1" smtClean="0">
                                <a:latin typeface="Cambria Math" panose="02040503050406030204" pitchFamily="18" charset="0"/>
                              </a:rPr>
                              <m:t>𝑒</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𝑢</m:t>
                                </m:r>
                              </m:e>
                              <m:sub>
                                <m:r>
                                  <a:rPr lang="en-US" b="0" i="1" smtClean="0">
                                    <a:latin typeface="Cambria Math" panose="02040503050406030204" pitchFamily="18" charset="0"/>
                                  </a:rPr>
                                  <m:t>𝑖</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𝑗</m:t>
                                </m:r>
                              </m:sub>
                            </m:sSub>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𝐸</m:t>
                            </m:r>
                          </m:e>
                          <m:e>
                            <m:r>
                              <a:rPr lang="he-IL" b="0" i="1" smtClean="0">
                                <a:latin typeface="Cambria Math" panose="02040503050406030204" pitchFamily="18" charset="0"/>
                              </a:rPr>
                              <m:t>0</m:t>
                            </m:r>
                            <m:r>
                              <a:rPr lang="he-IL" b="0" i="1" smtClean="0">
                                <a:latin typeface="Cambria Math" panose="02040503050406030204" pitchFamily="18" charset="0"/>
                              </a:rPr>
                              <m:t>                    </m:t>
                            </m:r>
                            <m:r>
                              <a:rPr lang="en-US" b="0" i="1" smtClean="0">
                                <a:latin typeface="Cambria Math" panose="02040503050406030204" pitchFamily="18" charset="0"/>
                              </a:rPr>
                              <m:t>𝑜𝑡</m:t>
                            </m:r>
                            <m:r>
                              <a:rPr lang="en-US" b="0" i="1" smtClean="0">
                                <a:latin typeface="Cambria Math" panose="02040503050406030204" pitchFamily="18" charset="0"/>
                              </a:rPr>
                              <m:t>h</m:t>
                            </m:r>
                            <m:r>
                              <a:rPr lang="en-US" b="0" i="1" smtClean="0">
                                <a:latin typeface="Cambria Math" panose="02040503050406030204" pitchFamily="18" charset="0"/>
                              </a:rPr>
                              <m:t>𝑒𝑟𝑤𝑖𝑠𝑒</m:t>
                            </m:r>
                          </m:e>
                        </m:eqArr>
                      </m:e>
                    </m:d>
                  </m:oMath>
                </a14:m>
                <a:endParaRPr lang="en-US" dirty="0" smtClean="0"/>
              </a:p>
              <a:p>
                <a:pPr marL="0" indent="0" algn="l" rtl="0">
                  <a:buNone/>
                </a:pPr>
                <a:endParaRPr lang="he-IL" dirty="0"/>
              </a:p>
            </p:txBody>
          </p:sp>
        </mc:Choice>
        <mc:Fallback xmlns="">
          <p:sp>
            <p:nvSpPr>
              <p:cNvPr id="3" name="מציין מיקום תוכן 2"/>
              <p:cNvSpPr>
                <a:spLocks noGrp="1" noRot="1" noChangeAspect="1" noMove="1" noResize="1" noEditPoints="1" noAdjustHandles="1" noChangeArrowheads="1" noChangeShapeType="1" noTextEdit="1"/>
              </p:cNvSpPr>
              <p:nvPr>
                <p:ph idx="1"/>
              </p:nvPr>
            </p:nvSpPr>
            <p:spPr>
              <a:xfrm>
                <a:off x="2070368" y="2057400"/>
                <a:ext cx="9956800" cy="3777622"/>
              </a:xfrm>
              <a:blipFill rotWithShape="0">
                <a:blip r:embed="rId2"/>
                <a:stretch>
                  <a:fillRect l="-551" t="-1131" r="-980"/>
                </a:stretch>
              </a:blipFill>
            </p:spPr>
            <p:txBody>
              <a:bodyPr/>
              <a:lstStyle/>
              <a:p>
                <a:r>
                  <a:rPr lang="he-IL">
                    <a:noFill/>
                  </a:rPr>
                  <a:t> </a:t>
                </a:r>
              </a:p>
            </p:txBody>
          </p:sp>
        </mc:Fallback>
      </mc:AlternateContent>
    </p:spTree>
    <p:extLst>
      <p:ext uri="{BB962C8B-B14F-4D97-AF65-F5344CB8AC3E}">
        <p14:creationId xmlns:p14="http://schemas.microsoft.com/office/powerpoint/2010/main" val="3919131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RNC </a:t>
            </a:r>
            <a:r>
              <a:rPr lang="en-US" dirty="0" smtClean="0"/>
              <a:t>Algorithm (cont.)</a:t>
            </a:r>
            <a:endParaRPr lang="he-IL"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589212" y="1511300"/>
                <a:ext cx="9145588" cy="5346700"/>
              </a:xfrm>
            </p:spPr>
            <p:txBody>
              <a:bodyPr>
                <a:normAutofit fontScale="92500"/>
              </a:bodyPr>
              <a:lstStyle/>
              <a:p>
                <a:pPr marL="0" indent="0" algn="l">
                  <a:buNone/>
                </a:pPr>
                <a:r>
                  <a:rPr lang="en-US" sz="2600" dirty="0" smtClean="0"/>
                  <a:t>We have now:</a:t>
                </a:r>
              </a:p>
              <a:p>
                <a:pPr marL="0" indent="0" algn="l">
                  <a:buNone/>
                </a:pPr>
                <a14:m>
                  <m:oMathPara xmlns:m="http://schemas.openxmlformats.org/officeDocument/2006/math">
                    <m:oMathParaPr>
                      <m:jc m:val="centerGroup"/>
                    </m:oMathParaPr>
                    <m:oMath xmlns:m="http://schemas.openxmlformats.org/officeDocument/2006/math">
                      <m:func>
                        <m:funcPr>
                          <m:ctrlPr>
                            <a:rPr lang="en-US" sz="2400" b="1" i="1">
                              <a:latin typeface="Cambria Math" panose="02040503050406030204" pitchFamily="18" charset="0"/>
                            </a:rPr>
                          </m:ctrlPr>
                        </m:funcPr>
                        <m:fName>
                          <m:r>
                            <a:rPr lang="en-US" sz="2400" b="1" i="1">
                              <a:latin typeface="Cambria Math" panose="02040503050406030204" pitchFamily="18" charset="0"/>
                            </a:rPr>
                            <m:t>𝒅𝒆𝒕</m:t>
                          </m:r>
                        </m:fName>
                        <m:e>
                          <m:d>
                            <m:dPr>
                              <m:ctrlPr>
                                <a:rPr lang="en-US" sz="2400" b="1" i="1">
                                  <a:latin typeface="Cambria Math" panose="02040503050406030204" pitchFamily="18" charset="0"/>
                                </a:rPr>
                              </m:ctrlPr>
                            </m:dPr>
                            <m:e>
                              <m:r>
                                <a:rPr lang="en-US" sz="2400" b="1" i="1">
                                  <a:latin typeface="Cambria Math" panose="02040503050406030204" pitchFamily="18" charset="0"/>
                                </a:rPr>
                                <m:t>𝑨</m:t>
                              </m:r>
                            </m:e>
                          </m:d>
                          <m:r>
                            <a:rPr lang="en-US" sz="2400" b="1" i="1" smtClean="0">
                              <a:latin typeface="Cambria Math" panose="02040503050406030204" pitchFamily="18" charset="0"/>
                            </a:rPr>
                            <m:t>=…=</m:t>
                          </m:r>
                        </m:e>
                      </m:func>
                      <m:r>
                        <a:rPr lang="en-US" sz="2400" i="1">
                          <a:latin typeface="Cambria Math" panose="02040503050406030204" pitchFamily="18" charset="0"/>
                        </a:rPr>
                        <m:t>=</m:t>
                      </m:r>
                      <m:nary>
                        <m:naryPr>
                          <m:chr m:val="∑"/>
                          <m:supHide m:val="on"/>
                          <m:ctrlPr>
                            <a:rPr lang="en-US" sz="2400" i="1">
                              <a:latin typeface="Cambria Math" panose="02040503050406030204" pitchFamily="18" charset="0"/>
                            </a:rPr>
                          </m:ctrlPr>
                        </m:naryPr>
                        <m:sub>
                          <m:r>
                            <a:rPr lang="en-US" sz="2400" i="1">
                              <a:latin typeface="Cambria Math" panose="02040503050406030204" pitchFamily="18" charset="0"/>
                            </a:rPr>
                            <m:t>𝜋</m:t>
                          </m:r>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𝑆</m:t>
                              </m:r>
                            </m:e>
                            <m:sub>
                              <m:r>
                                <a:rPr lang="en-US" sz="2400" b="0" i="1" smtClean="0">
                                  <a:latin typeface="Cambria Math" panose="02040503050406030204" pitchFamily="18" charset="0"/>
                                </a:rPr>
                                <m:t>𝑛</m:t>
                              </m:r>
                            </m:sub>
                          </m:sSub>
                          <m:r>
                            <a:rPr lang="en-US" sz="2400" i="1">
                              <a:latin typeface="Cambria Math" panose="02040503050406030204" pitchFamily="18" charset="0"/>
                            </a:rPr>
                            <m:t> ,</m:t>
                          </m:r>
                          <m:r>
                            <a:rPr lang="en-US" sz="2400" i="1">
                              <a:latin typeface="Cambria Math" panose="02040503050406030204" pitchFamily="18" charset="0"/>
                            </a:rPr>
                            <m:t>𝜋</m:t>
                          </m:r>
                          <m:r>
                            <a:rPr lang="en-US" sz="2400" i="1">
                              <a:latin typeface="Cambria Math" panose="02040503050406030204" pitchFamily="18" charset="0"/>
                            </a:rPr>
                            <m:t>∈</m:t>
                          </m:r>
                          <m:r>
                            <a:rPr lang="en-US" sz="2400" i="1">
                              <a:latin typeface="Cambria Math" panose="02040503050406030204" pitchFamily="18" charset="0"/>
                            </a:rPr>
                            <m:t>𝑃</m:t>
                          </m:r>
                          <m:sSub>
                            <m:sSubPr>
                              <m:ctrlPr>
                                <a:rPr lang="en-US" sz="2400" i="1">
                                  <a:latin typeface="Cambria Math" panose="02040503050406030204" pitchFamily="18" charset="0"/>
                                </a:rPr>
                              </m:ctrlPr>
                            </m:sSubPr>
                            <m:e>
                              <m:r>
                                <a:rPr lang="en-US" sz="2400" i="1">
                                  <a:latin typeface="Cambria Math" panose="02040503050406030204" pitchFamily="18" charset="0"/>
                                </a:rPr>
                                <m:t>𝑀</m:t>
                              </m:r>
                            </m:e>
                            <m:sub>
                              <m:r>
                                <a:rPr lang="en-US" sz="2400" i="1">
                                  <a:latin typeface="Cambria Math" panose="02040503050406030204" pitchFamily="18" charset="0"/>
                                </a:rPr>
                                <m:t>𝐺</m:t>
                              </m:r>
                            </m:sub>
                          </m:sSub>
                        </m:sub>
                        <m:sup/>
                        <m:e>
                          <m:r>
                            <a:rPr lang="en-US" sz="2400" i="1">
                              <a:latin typeface="Cambria Math" panose="02040503050406030204" pitchFamily="18" charset="0"/>
                            </a:rPr>
                            <m:t>𝑠𝑔𝑛</m:t>
                          </m:r>
                          <m:d>
                            <m:dPr>
                              <m:ctrlPr>
                                <a:rPr lang="en-US" sz="2400" i="1">
                                  <a:latin typeface="Cambria Math" panose="02040503050406030204" pitchFamily="18" charset="0"/>
                                </a:rPr>
                              </m:ctrlPr>
                            </m:dPr>
                            <m:e>
                              <m:r>
                                <a:rPr lang="en-US" sz="2400" i="1">
                                  <a:latin typeface="Cambria Math" panose="02040503050406030204" pitchFamily="18" charset="0"/>
                                </a:rPr>
                                <m:t>𝜋</m:t>
                              </m:r>
                            </m:e>
                          </m:d>
                          <m:nary>
                            <m:naryPr>
                              <m:chr m:val="∏"/>
                              <m:ctrlPr>
                                <a:rPr lang="en-US" sz="2400" i="1">
                                  <a:latin typeface="Cambria Math" panose="02040503050406030204" pitchFamily="18" charset="0"/>
                                </a:rPr>
                              </m:ctrlPr>
                            </m:naryPr>
                            <m:sub>
                              <m:r>
                                <m:rPr>
                                  <m:brk m:alnAt="23"/>
                                </m:rPr>
                                <a:rPr lang="en-US" sz="2400" i="1">
                                  <a:latin typeface="Cambria Math" panose="02040503050406030204" pitchFamily="18" charset="0"/>
                                </a:rPr>
                                <m:t>𝑖</m:t>
                              </m:r>
                              <m:r>
                                <a:rPr lang="en-US" sz="2400" i="1">
                                  <a:latin typeface="Cambria Math" panose="02040503050406030204" pitchFamily="18" charset="0"/>
                                </a:rPr>
                                <m:t>=</m:t>
                              </m:r>
                              <m:r>
                                <m:rPr>
                                  <m:brk m:alnAt="23"/>
                                </m:rPr>
                                <a:rPr lang="en-US" sz="2400" i="1">
                                  <a:latin typeface="Cambria Math" panose="02040503050406030204" pitchFamily="18" charset="0"/>
                                </a:rPr>
                                <m:t>1</m:t>
                              </m:r>
                            </m:sub>
                            <m:sup>
                              <m:r>
                                <a:rPr lang="en-US" sz="2400" b="0" i="1" smtClean="0">
                                  <a:latin typeface="Cambria Math" panose="02040503050406030204" pitchFamily="18" charset="0"/>
                                </a:rPr>
                                <m:t>𝑛</m:t>
                              </m:r>
                            </m:sup>
                            <m:e>
                              <m:sSubSup>
                                <m:sSubSupPr>
                                  <m:ctrlPr>
                                    <a:rPr lang="en-US" sz="2400" i="1">
                                      <a:latin typeface="Cambria Math" panose="02040503050406030204" pitchFamily="18" charset="0"/>
                                    </a:rPr>
                                  </m:ctrlPr>
                                </m:sSubSupPr>
                                <m:e>
                                  <m:r>
                                    <a:rPr lang="en-US" sz="2400" i="1">
                                      <a:latin typeface="Cambria Math" panose="02040503050406030204" pitchFamily="18" charset="0"/>
                                    </a:rPr>
                                    <m:t>𝑥</m:t>
                                  </m:r>
                                </m:e>
                                <m:sub>
                                  <m:r>
                                    <a:rPr lang="en-US" sz="2400" i="1">
                                      <a:latin typeface="Cambria Math" panose="02040503050406030204" pitchFamily="18" charset="0"/>
                                    </a:rPr>
                                    <m:t>0</m:t>
                                  </m:r>
                                </m:sub>
                                <m:sup>
                                  <m:sSub>
                                    <m:sSubPr>
                                      <m:ctrlPr>
                                        <a:rPr lang="en-US" sz="2400" i="1">
                                          <a:latin typeface="Cambria Math" panose="02040503050406030204" pitchFamily="18" charset="0"/>
                                        </a:rPr>
                                      </m:ctrlPr>
                                    </m:sSubPr>
                                    <m:e>
                                      <m:r>
                                        <a:rPr lang="en-US" sz="2400" i="1">
                                          <a:latin typeface="Cambria Math" panose="02040503050406030204" pitchFamily="18" charset="0"/>
                                        </a:rPr>
                                        <m:t>𝑤</m:t>
                                      </m:r>
                                    </m:e>
                                    <m:sub>
                                      <m:r>
                                        <a:rPr lang="en-US" sz="2400" i="1">
                                          <a:latin typeface="Cambria Math" panose="02040503050406030204" pitchFamily="18" charset="0"/>
                                        </a:rPr>
                                        <m:t>0</m:t>
                                      </m:r>
                                    </m:sub>
                                  </m:sSub>
                                  <m:r>
                                    <a:rPr lang="en-US" sz="2400" i="1">
                                      <a:latin typeface="Cambria Math" panose="02040503050406030204" pitchFamily="18" charset="0"/>
                                    </a:rPr>
                                    <m:t>(</m:t>
                                  </m:r>
                                  <m:r>
                                    <a:rPr lang="en-US" sz="2400" i="1">
                                      <a:latin typeface="Cambria Math" panose="02040503050406030204" pitchFamily="18" charset="0"/>
                                    </a:rPr>
                                    <m:t>𝑖</m:t>
                                  </m:r>
                                  <m:r>
                                    <a:rPr lang="en-US" sz="2400" i="1">
                                      <a:latin typeface="Cambria Math" panose="02040503050406030204" pitchFamily="18" charset="0"/>
                                    </a:rPr>
                                    <m:t>,</m:t>
                                  </m:r>
                                  <m:r>
                                    <a:rPr lang="en-US" sz="2400" i="1">
                                      <a:latin typeface="Cambria Math" panose="02040503050406030204" pitchFamily="18" charset="0"/>
                                    </a:rPr>
                                    <m:t>𝜋</m:t>
                                  </m:r>
                                  <m:r>
                                    <a:rPr lang="en-US" sz="2400" i="1">
                                      <a:latin typeface="Cambria Math" panose="02040503050406030204" pitchFamily="18" charset="0"/>
                                    </a:rPr>
                                    <m:t>(</m:t>
                                  </m:r>
                                  <m:r>
                                    <a:rPr lang="en-US" sz="2400" i="1">
                                      <a:latin typeface="Cambria Math" panose="02040503050406030204" pitchFamily="18" charset="0"/>
                                    </a:rPr>
                                    <m:t>𝑖</m:t>
                                  </m:r>
                                  <m:r>
                                    <a:rPr lang="en-US" sz="2400" i="1">
                                      <a:latin typeface="Cambria Math" panose="02040503050406030204" pitchFamily="18" charset="0"/>
                                    </a:rPr>
                                    <m:t>))</m:t>
                                  </m:r>
                                </m:sup>
                              </m:sSubSup>
                              <m:nary>
                                <m:naryPr>
                                  <m:chr m:val="∏"/>
                                  <m:ctrlPr>
                                    <a:rPr lang="en-US" sz="2400" i="1">
                                      <a:latin typeface="Cambria Math" panose="02040503050406030204" pitchFamily="18" charset="0"/>
                                    </a:rPr>
                                  </m:ctrlPr>
                                </m:naryPr>
                                <m:sub>
                                  <m:r>
                                    <m:rPr>
                                      <m:brk m:alnAt="23"/>
                                    </m:rPr>
                                    <a:rPr lang="en-US" sz="2400" i="1">
                                      <a:latin typeface="Cambria Math" panose="02040503050406030204" pitchFamily="18" charset="0"/>
                                    </a:rPr>
                                    <m:t>𝑖</m:t>
                                  </m:r>
                                  <m:r>
                                    <a:rPr lang="en-US" sz="2400" i="1">
                                      <a:latin typeface="Cambria Math" panose="02040503050406030204" pitchFamily="18" charset="0"/>
                                    </a:rPr>
                                    <m:t>=</m:t>
                                  </m:r>
                                  <m:r>
                                    <m:rPr>
                                      <m:brk m:alnAt="23"/>
                                    </m:rPr>
                                    <a:rPr lang="en-US" sz="2400" i="1">
                                      <a:latin typeface="Cambria Math" panose="02040503050406030204" pitchFamily="18" charset="0"/>
                                    </a:rPr>
                                    <m:t>1</m:t>
                                  </m:r>
                                </m:sub>
                                <m:sup>
                                  <m:r>
                                    <a:rPr lang="en-US" sz="2400" b="0" i="1" smtClean="0">
                                      <a:latin typeface="Cambria Math" panose="02040503050406030204" pitchFamily="18" charset="0"/>
                                    </a:rPr>
                                    <m:t>𝑛</m:t>
                                  </m:r>
                                </m:sup>
                                <m:e>
                                  <m:sSubSup>
                                    <m:sSubSupPr>
                                      <m:ctrlPr>
                                        <a:rPr lang="en-US" sz="2400" i="1">
                                          <a:latin typeface="Cambria Math" panose="02040503050406030204" pitchFamily="18" charset="0"/>
                                        </a:rPr>
                                      </m:ctrlPr>
                                    </m:sSubSupPr>
                                    <m:e>
                                      <m:r>
                                        <a:rPr lang="en-US" sz="2400" i="1">
                                          <a:latin typeface="Cambria Math" panose="02040503050406030204" pitchFamily="18" charset="0"/>
                                        </a:rPr>
                                        <m:t>𝑥</m:t>
                                      </m:r>
                                    </m:e>
                                    <m:sub>
                                      <m:r>
                                        <a:rPr lang="en-US" sz="2400" i="1">
                                          <a:latin typeface="Cambria Math" panose="02040503050406030204" pitchFamily="18" charset="0"/>
                                        </a:rPr>
                                        <m:t>1</m:t>
                                      </m:r>
                                    </m:sub>
                                    <m:sup>
                                      <m:sSub>
                                        <m:sSubPr>
                                          <m:ctrlPr>
                                            <a:rPr lang="en-US" sz="2400" i="1">
                                              <a:latin typeface="Cambria Math" panose="02040503050406030204" pitchFamily="18" charset="0"/>
                                            </a:rPr>
                                          </m:ctrlPr>
                                        </m:sSubPr>
                                        <m:e>
                                          <m:r>
                                            <a:rPr lang="en-US" sz="2400" i="1">
                                              <a:latin typeface="Cambria Math" panose="02040503050406030204" pitchFamily="18" charset="0"/>
                                            </a:rPr>
                                            <m:t>𝑤</m:t>
                                          </m:r>
                                        </m:e>
                                        <m:sub>
                                          <m:r>
                                            <a:rPr lang="en-US" sz="2400" i="1">
                                              <a:latin typeface="Cambria Math" panose="02040503050406030204" pitchFamily="18" charset="0"/>
                                            </a:rPr>
                                            <m:t>1</m:t>
                                          </m:r>
                                        </m:sub>
                                      </m:sSub>
                                      <m:r>
                                        <a:rPr lang="en-US" sz="2400" i="1">
                                          <a:latin typeface="Cambria Math" panose="02040503050406030204" pitchFamily="18" charset="0"/>
                                        </a:rPr>
                                        <m:t>(</m:t>
                                      </m:r>
                                      <m:r>
                                        <a:rPr lang="en-US" sz="2400" i="1">
                                          <a:latin typeface="Cambria Math" panose="02040503050406030204" pitchFamily="18" charset="0"/>
                                        </a:rPr>
                                        <m:t>𝑖</m:t>
                                      </m:r>
                                      <m:r>
                                        <a:rPr lang="en-US" sz="2400" i="1">
                                          <a:latin typeface="Cambria Math" panose="02040503050406030204" pitchFamily="18" charset="0"/>
                                        </a:rPr>
                                        <m:t>,</m:t>
                                      </m:r>
                                      <m:r>
                                        <a:rPr lang="en-US" sz="2400" i="1">
                                          <a:latin typeface="Cambria Math" panose="02040503050406030204" pitchFamily="18" charset="0"/>
                                        </a:rPr>
                                        <m:t>𝜋</m:t>
                                      </m:r>
                                      <m:r>
                                        <a:rPr lang="en-US" sz="2400" i="1">
                                          <a:latin typeface="Cambria Math" panose="02040503050406030204" pitchFamily="18" charset="0"/>
                                        </a:rPr>
                                        <m:t>(</m:t>
                                      </m:r>
                                      <m:r>
                                        <a:rPr lang="en-US" sz="2400" i="1">
                                          <a:latin typeface="Cambria Math" panose="02040503050406030204" pitchFamily="18" charset="0"/>
                                        </a:rPr>
                                        <m:t>𝑖</m:t>
                                      </m:r>
                                      <m:r>
                                        <a:rPr lang="en-US" sz="2400" i="1">
                                          <a:latin typeface="Cambria Math" panose="02040503050406030204" pitchFamily="18" charset="0"/>
                                        </a:rPr>
                                        <m:t>))</m:t>
                                      </m:r>
                                    </m:sup>
                                  </m:sSubSup>
                                </m:e>
                              </m:nary>
                              <m:r>
                                <a:rPr lang="en-US" sz="2400" i="1">
                                  <a:latin typeface="Cambria Math" panose="02040503050406030204" pitchFamily="18" charset="0"/>
                                </a:rPr>
                                <m:t>…</m:t>
                              </m:r>
                              <m:nary>
                                <m:naryPr>
                                  <m:chr m:val="∏"/>
                                  <m:ctrlPr>
                                    <a:rPr lang="en-US" sz="2400" i="1">
                                      <a:latin typeface="Cambria Math" panose="02040503050406030204" pitchFamily="18" charset="0"/>
                                    </a:rPr>
                                  </m:ctrlPr>
                                </m:naryPr>
                                <m:sub>
                                  <m:r>
                                    <m:rPr>
                                      <m:brk m:alnAt="23"/>
                                    </m:rPr>
                                    <a:rPr lang="en-US" sz="2400" i="1">
                                      <a:latin typeface="Cambria Math" panose="02040503050406030204" pitchFamily="18" charset="0"/>
                                    </a:rPr>
                                    <m:t>𝑖</m:t>
                                  </m:r>
                                  <m:r>
                                    <a:rPr lang="en-US" sz="2400" i="1">
                                      <a:latin typeface="Cambria Math" panose="02040503050406030204" pitchFamily="18" charset="0"/>
                                    </a:rPr>
                                    <m:t>=</m:t>
                                  </m:r>
                                  <m:r>
                                    <m:rPr>
                                      <m:brk m:alnAt="23"/>
                                    </m:rPr>
                                    <a:rPr lang="en-US" sz="2400" i="1">
                                      <a:latin typeface="Cambria Math" panose="02040503050406030204" pitchFamily="18" charset="0"/>
                                    </a:rPr>
                                    <m:t>1</m:t>
                                  </m:r>
                                </m:sub>
                                <m:sup>
                                  <m:r>
                                    <a:rPr lang="en-US" sz="2400" b="0" i="1" smtClean="0">
                                      <a:latin typeface="Cambria Math" panose="02040503050406030204" pitchFamily="18" charset="0"/>
                                    </a:rPr>
                                    <m:t>𝑛</m:t>
                                  </m:r>
                                </m:sup>
                                <m:e>
                                  <m:sSubSup>
                                    <m:sSubSupPr>
                                      <m:ctrlPr>
                                        <a:rPr lang="en-US" sz="2400" i="1">
                                          <a:latin typeface="Cambria Math" panose="02040503050406030204" pitchFamily="18" charset="0"/>
                                        </a:rPr>
                                      </m:ctrlPr>
                                    </m:sSubSupPr>
                                    <m:e>
                                      <m:r>
                                        <a:rPr lang="en-US" sz="2400" i="1">
                                          <a:latin typeface="Cambria Math" panose="02040503050406030204" pitchFamily="18" charset="0"/>
                                        </a:rPr>
                                        <m:t>𝑥</m:t>
                                      </m:r>
                                    </m:e>
                                    <m:sub>
                                      <m:r>
                                        <a:rPr lang="en-US" sz="2400" i="1">
                                          <a:latin typeface="Cambria Math" panose="02040503050406030204" pitchFamily="18" charset="0"/>
                                        </a:rPr>
                                        <m:t>𝑘</m:t>
                                      </m:r>
                                      <m:r>
                                        <a:rPr lang="en-US" sz="2400" i="1">
                                          <a:latin typeface="Cambria Math" panose="02040503050406030204" pitchFamily="18" charset="0"/>
                                        </a:rPr>
                                        <m:t>−</m:t>
                                      </m:r>
                                      <m:r>
                                        <a:rPr lang="en-US" sz="2400" i="1">
                                          <a:latin typeface="Cambria Math" panose="02040503050406030204" pitchFamily="18" charset="0"/>
                                        </a:rPr>
                                        <m:t>1</m:t>
                                      </m:r>
                                    </m:sub>
                                    <m:sup>
                                      <m:sSub>
                                        <m:sSubPr>
                                          <m:ctrlPr>
                                            <a:rPr lang="en-US" sz="2400" i="1">
                                              <a:latin typeface="Cambria Math" panose="02040503050406030204" pitchFamily="18" charset="0"/>
                                            </a:rPr>
                                          </m:ctrlPr>
                                        </m:sSubPr>
                                        <m:e>
                                          <m:r>
                                            <a:rPr lang="en-US" sz="2400" i="1">
                                              <a:latin typeface="Cambria Math" panose="02040503050406030204" pitchFamily="18" charset="0"/>
                                            </a:rPr>
                                            <m:t>𝑤</m:t>
                                          </m:r>
                                        </m:e>
                                        <m:sub>
                                          <m:r>
                                            <a:rPr lang="en-US" sz="2400" i="1">
                                              <a:latin typeface="Cambria Math" panose="02040503050406030204" pitchFamily="18" charset="0"/>
                                            </a:rPr>
                                            <m:t>𝑘</m:t>
                                          </m:r>
                                          <m:r>
                                            <a:rPr lang="en-US" sz="2400" i="1">
                                              <a:latin typeface="Cambria Math" panose="02040503050406030204" pitchFamily="18" charset="0"/>
                                            </a:rPr>
                                            <m:t>−</m:t>
                                          </m:r>
                                          <m:r>
                                            <a:rPr lang="en-US" sz="2400" i="1">
                                              <a:latin typeface="Cambria Math" panose="02040503050406030204" pitchFamily="18" charset="0"/>
                                            </a:rPr>
                                            <m:t>1</m:t>
                                          </m:r>
                                        </m:sub>
                                      </m:sSub>
                                      <m:d>
                                        <m:dPr>
                                          <m:ctrlPr>
                                            <a:rPr lang="en-US" sz="2400" i="1">
                                              <a:latin typeface="Cambria Math" panose="02040503050406030204" pitchFamily="18" charset="0"/>
                                            </a:rPr>
                                          </m:ctrlPr>
                                        </m:dPr>
                                        <m:e>
                                          <m:r>
                                            <a:rPr lang="en-US" sz="2400" i="1">
                                              <a:latin typeface="Cambria Math" panose="02040503050406030204" pitchFamily="18" charset="0"/>
                                            </a:rPr>
                                            <m:t>𝑖</m:t>
                                          </m:r>
                                          <m:r>
                                            <a:rPr lang="en-US" sz="2400" i="1">
                                              <a:latin typeface="Cambria Math" panose="02040503050406030204" pitchFamily="18" charset="0"/>
                                            </a:rPr>
                                            <m:t>,</m:t>
                                          </m:r>
                                          <m:r>
                                            <a:rPr lang="en-US" sz="2400" i="1">
                                              <a:latin typeface="Cambria Math" panose="02040503050406030204" pitchFamily="18" charset="0"/>
                                            </a:rPr>
                                            <m:t>𝜋</m:t>
                                          </m:r>
                                          <m:r>
                                            <a:rPr lang="en-US" sz="2400" i="1">
                                              <a:latin typeface="Cambria Math" panose="02040503050406030204" pitchFamily="18" charset="0"/>
                                            </a:rPr>
                                            <m:t>(</m:t>
                                          </m:r>
                                          <m:r>
                                            <a:rPr lang="en-US" sz="2400" i="1">
                                              <a:latin typeface="Cambria Math" panose="02040503050406030204" pitchFamily="18" charset="0"/>
                                            </a:rPr>
                                            <m:t>𝑖</m:t>
                                          </m:r>
                                          <m:r>
                                            <a:rPr lang="en-US" sz="2400" i="1">
                                              <a:latin typeface="Cambria Math" panose="02040503050406030204" pitchFamily="18" charset="0"/>
                                            </a:rPr>
                                            <m:t>)</m:t>
                                          </m:r>
                                        </m:e>
                                      </m:d>
                                    </m:sup>
                                  </m:sSubSup>
                                </m:e>
                              </m:nary>
                            </m:e>
                          </m:nary>
                          <m:r>
                            <a:rPr lang="en-US" sz="2400" i="1">
                              <a:latin typeface="Cambria Math" panose="02040503050406030204" pitchFamily="18" charset="0"/>
                            </a:rPr>
                            <m:t>= </m:t>
                          </m:r>
                        </m:e>
                      </m:nary>
                    </m:oMath>
                  </m:oMathPara>
                </a14:m>
                <a:endParaRPr lang="en-US" sz="2400" i="1" dirty="0" smtClean="0">
                  <a:latin typeface="Cambria Math" panose="02040503050406030204" pitchFamily="18" charset="0"/>
                </a:endParaRPr>
              </a:p>
              <a:p>
                <a:pPr marL="0" indent="0" algn="l">
                  <a:buNone/>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m:t>
                      </m:r>
                      <m:nary>
                        <m:naryPr>
                          <m:chr m:val="∑"/>
                          <m:supHide m:val="on"/>
                          <m:ctrlPr>
                            <a:rPr lang="en-US" sz="2400" i="1" smtClean="0">
                              <a:latin typeface="Cambria Math" panose="02040503050406030204" pitchFamily="18" charset="0"/>
                            </a:rPr>
                          </m:ctrlPr>
                        </m:naryPr>
                        <m:sub>
                          <m:r>
                            <a:rPr lang="en-US" sz="2400" i="1">
                              <a:latin typeface="Cambria Math" panose="02040503050406030204" pitchFamily="18" charset="0"/>
                            </a:rPr>
                            <m:t>𝜋</m:t>
                          </m:r>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𝑆</m:t>
                              </m:r>
                            </m:e>
                            <m:sub>
                              <m:r>
                                <a:rPr lang="en-US" sz="2400" b="0" i="1" smtClean="0">
                                  <a:latin typeface="Cambria Math" panose="02040503050406030204" pitchFamily="18" charset="0"/>
                                </a:rPr>
                                <m:t>𝑛</m:t>
                              </m:r>
                            </m:sub>
                          </m:sSub>
                          <m:r>
                            <a:rPr lang="en-US" sz="2400" i="1">
                              <a:latin typeface="Cambria Math" panose="02040503050406030204" pitchFamily="18" charset="0"/>
                            </a:rPr>
                            <m:t> ,</m:t>
                          </m:r>
                          <m:r>
                            <a:rPr lang="en-US" sz="2400" i="1">
                              <a:latin typeface="Cambria Math" panose="02040503050406030204" pitchFamily="18" charset="0"/>
                            </a:rPr>
                            <m:t>𝜋</m:t>
                          </m:r>
                          <m:r>
                            <a:rPr lang="en-US" sz="2400" i="1">
                              <a:latin typeface="Cambria Math" panose="02040503050406030204" pitchFamily="18" charset="0"/>
                            </a:rPr>
                            <m:t>∈</m:t>
                          </m:r>
                          <m:r>
                            <a:rPr lang="en-US" sz="2400" i="1">
                              <a:latin typeface="Cambria Math" panose="02040503050406030204" pitchFamily="18" charset="0"/>
                            </a:rPr>
                            <m:t>𝑃</m:t>
                          </m:r>
                          <m:sSub>
                            <m:sSubPr>
                              <m:ctrlPr>
                                <a:rPr lang="en-US" sz="2400" i="1">
                                  <a:latin typeface="Cambria Math" panose="02040503050406030204" pitchFamily="18" charset="0"/>
                                </a:rPr>
                              </m:ctrlPr>
                            </m:sSubPr>
                            <m:e>
                              <m:r>
                                <a:rPr lang="en-US" sz="2400" i="1">
                                  <a:latin typeface="Cambria Math" panose="02040503050406030204" pitchFamily="18" charset="0"/>
                                </a:rPr>
                                <m:t>𝑀</m:t>
                              </m:r>
                            </m:e>
                            <m:sub>
                              <m:r>
                                <a:rPr lang="en-US" sz="2400" i="1">
                                  <a:latin typeface="Cambria Math" panose="02040503050406030204" pitchFamily="18" charset="0"/>
                                </a:rPr>
                                <m:t>𝐺</m:t>
                              </m:r>
                            </m:sub>
                          </m:sSub>
                        </m:sub>
                        <m:sup/>
                        <m:e>
                          <m:r>
                            <a:rPr lang="en-US" sz="2400" i="1">
                              <a:latin typeface="Cambria Math" panose="02040503050406030204" pitchFamily="18" charset="0"/>
                            </a:rPr>
                            <m:t>𝑠𝑔𝑛</m:t>
                          </m:r>
                          <m:d>
                            <m:dPr>
                              <m:ctrlPr>
                                <a:rPr lang="en-US" sz="2400" i="1">
                                  <a:latin typeface="Cambria Math" panose="02040503050406030204" pitchFamily="18" charset="0"/>
                                </a:rPr>
                              </m:ctrlPr>
                            </m:dPr>
                            <m:e>
                              <m:r>
                                <a:rPr lang="en-US" sz="2400" i="1">
                                  <a:latin typeface="Cambria Math" panose="02040503050406030204" pitchFamily="18" charset="0"/>
                                </a:rPr>
                                <m:t>𝜋</m:t>
                              </m:r>
                            </m:e>
                          </m:d>
                          <m:sSubSup>
                            <m:sSubSupPr>
                              <m:ctrlPr>
                                <a:rPr lang="en-US" sz="2400" i="1" smtClean="0">
                                  <a:latin typeface="Cambria Math" panose="02040503050406030204" pitchFamily="18" charset="0"/>
                                </a:rPr>
                              </m:ctrlPr>
                            </m:sSubSupPr>
                            <m:e>
                              <m:r>
                                <a:rPr lang="en-US" sz="2400" b="0" i="1" smtClean="0">
                                  <a:latin typeface="Cambria Math" panose="02040503050406030204" pitchFamily="18" charset="0"/>
                                </a:rPr>
                                <m:t>𝑥</m:t>
                              </m:r>
                            </m:e>
                            <m:sub>
                              <m:r>
                                <a:rPr lang="en-US" sz="2400" b="0" i="1" smtClean="0">
                                  <a:latin typeface="Cambria Math" panose="02040503050406030204" pitchFamily="18" charset="0"/>
                                </a:rPr>
                                <m:t>0</m:t>
                              </m:r>
                            </m:sub>
                            <m:sup>
                              <m:nary>
                                <m:naryPr>
                                  <m:chr m:val="∑"/>
                                  <m:ctrlPr>
                                    <a:rPr lang="en-US" sz="2400" i="1" smtClean="0">
                                      <a:latin typeface="Cambria Math" panose="02040503050406030204" pitchFamily="18" charset="0"/>
                                    </a:rPr>
                                  </m:ctrlPr>
                                </m:naryPr>
                                <m:sub>
                                  <m:r>
                                    <m:rPr>
                                      <m:brk m:alnAt="23"/>
                                    </m:rPr>
                                    <a:rPr lang="en-US" sz="2400" b="0" i="1" smtClean="0">
                                      <a:latin typeface="Cambria Math" panose="02040503050406030204" pitchFamily="18" charset="0"/>
                                    </a:rPr>
                                    <m:t>𝑖</m:t>
                                  </m:r>
                                  <m:r>
                                    <a:rPr lang="en-US" sz="2400" b="0" i="1" smtClean="0">
                                      <a:latin typeface="Cambria Math" panose="02040503050406030204" pitchFamily="18" charset="0"/>
                                    </a:rPr>
                                    <m:t>=</m:t>
                                  </m:r>
                                  <m:r>
                                    <m:rPr>
                                      <m:brk m:alnAt="23"/>
                                    </m:rPr>
                                    <a:rPr lang="en-US" sz="2400" b="0" i="1" smtClean="0">
                                      <a:latin typeface="Cambria Math" panose="02040503050406030204" pitchFamily="18" charset="0"/>
                                    </a:rPr>
                                    <m:t>1</m:t>
                                  </m:r>
                                </m:sub>
                                <m:sup>
                                  <m:r>
                                    <a:rPr lang="en-US" sz="2400" b="0" i="1" smtClean="0">
                                      <a:latin typeface="Cambria Math" panose="02040503050406030204" pitchFamily="18" charset="0"/>
                                    </a:rPr>
                                    <m:t>𝑛</m:t>
                                  </m:r>
                                </m:sup>
                                <m:e>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𝑤</m:t>
                                      </m:r>
                                    </m:e>
                                    <m:sub>
                                      <m:r>
                                        <a:rPr lang="en-US" sz="2400" b="0" i="1" smtClean="0">
                                          <a:latin typeface="Cambria Math" panose="02040503050406030204" pitchFamily="18" charset="0"/>
                                        </a:rPr>
                                        <m:t>0</m:t>
                                      </m:r>
                                    </m:sub>
                                  </m:sSub>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𝑖</m:t>
                                      </m:r>
                                      <m:r>
                                        <a:rPr lang="en-US" sz="2400" b="0" i="1" smtClean="0">
                                          <a:latin typeface="Cambria Math" panose="02040503050406030204" pitchFamily="18" charset="0"/>
                                        </a:rPr>
                                        <m:t>,</m:t>
                                      </m:r>
                                      <m:r>
                                        <a:rPr lang="en-US" sz="2400" b="0" i="1" smtClean="0">
                                          <a:latin typeface="Cambria Math" panose="02040503050406030204" pitchFamily="18" charset="0"/>
                                        </a:rPr>
                                        <m:t>𝜋</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𝑖</m:t>
                                          </m:r>
                                        </m:e>
                                      </m:d>
                                    </m:e>
                                  </m:d>
                                </m:e>
                              </m:nary>
                            </m:sup>
                          </m:sSubSup>
                          <m:r>
                            <a:rPr lang="en-US" sz="2400" b="0" i="1" smtClean="0">
                              <a:latin typeface="Cambria Math" panose="02040503050406030204" pitchFamily="18" charset="0"/>
                            </a:rPr>
                            <m:t>…</m:t>
                          </m:r>
                          <m:sSubSup>
                            <m:sSubSupPr>
                              <m:ctrlPr>
                                <a:rPr lang="en-US" sz="2400" i="1">
                                  <a:latin typeface="Cambria Math" panose="02040503050406030204" pitchFamily="18" charset="0"/>
                                </a:rPr>
                              </m:ctrlPr>
                            </m:sSubSupPr>
                            <m:e>
                              <m:r>
                                <a:rPr lang="en-US" sz="2400" i="1">
                                  <a:latin typeface="Cambria Math" panose="02040503050406030204" pitchFamily="18" charset="0"/>
                                </a:rPr>
                                <m:t>𝑥</m:t>
                              </m:r>
                            </m:e>
                            <m:sub>
                              <m:r>
                                <a:rPr lang="en-US" sz="2400" b="0" i="1" smtClean="0">
                                  <a:latin typeface="Cambria Math" panose="02040503050406030204" pitchFamily="18" charset="0"/>
                                </a:rPr>
                                <m:t>𝑘</m:t>
                              </m:r>
                              <m:r>
                                <a:rPr lang="en-US" sz="2400" b="0" i="1" smtClean="0">
                                  <a:latin typeface="Cambria Math" panose="02040503050406030204" pitchFamily="18" charset="0"/>
                                </a:rPr>
                                <m:t>−</m:t>
                              </m:r>
                              <m:r>
                                <a:rPr lang="en-US" sz="2400" b="0" i="1" smtClean="0">
                                  <a:latin typeface="Cambria Math" panose="02040503050406030204" pitchFamily="18" charset="0"/>
                                </a:rPr>
                                <m:t>1</m:t>
                              </m:r>
                            </m:sub>
                            <m:sup>
                              <m:nary>
                                <m:naryPr>
                                  <m:chr m:val="∑"/>
                                  <m:ctrlPr>
                                    <a:rPr lang="en-US" sz="2400" i="1">
                                      <a:latin typeface="Cambria Math" panose="02040503050406030204" pitchFamily="18" charset="0"/>
                                    </a:rPr>
                                  </m:ctrlPr>
                                </m:naryPr>
                                <m:sub>
                                  <m:r>
                                    <m:rPr>
                                      <m:brk m:alnAt="23"/>
                                    </m:rPr>
                                    <a:rPr lang="en-US" sz="2400" i="1">
                                      <a:latin typeface="Cambria Math" panose="02040503050406030204" pitchFamily="18" charset="0"/>
                                    </a:rPr>
                                    <m:t>𝑖</m:t>
                                  </m:r>
                                  <m:r>
                                    <a:rPr lang="en-US" sz="2400" i="1">
                                      <a:latin typeface="Cambria Math" panose="02040503050406030204" pitchFamily="18" charset="0"/>
                                    </a:rPr>
                                    <m:t>=</m:t>
                                  </m:r>
                                  <m:r>
                                    <m:rPr>
                                      <m:brk m:alnAt="23"/>
                                    </m:rPr>
                                    <a:rPr lang="en-US" sz="2400" i="1">
                                      <a:latin typeface="Cambria Math" panose="02040503050406030204" pitchFamily="18" charset="0"/>
                                    </a:rPr>
                                    <m:t>1</m:t>
                                  </m:r>
                                </m:sub>
                                <m:sup>
                                  <m:r>
                                    <a:rPr lang="en-US" sz="2400" b="0" i="1" smtClean="0">
                                      <a:latin typeface="Cambria Math" panose="02040503050406030204" pitchFamily="18" charset="0"/>
                                    </a:rPr>
                                    <m:t>𝑛</m:t>
                                  </m:r>
                                </m:sup>
                                <m:e>
                                  <m:sSub>
                                    <m:sSubPr>
                                      <m:ctrlPr>
                                        <a:rPr lang="en-US" sz="2400" i="1">
                                          <a:latin typeface="Cambria Math" panose="02040503050406030204" pitchFamily="18" charset="0"/>
                                        </a:rPr>
                                      </m:ctrlPr>
                                    </m:sSubPr>
                                    <m:e>
                                      <m:r>
                                        <a:rPr lang="en-US" sz="2400" i="1">
                                          <a:latin typeface="Cambria Math" panose="02040503050406030204" pitchFamily="18" charset="0"/>
                                        </a:rPr>
                                        <m:t>𝑤</m:t>
                                      </m:r>
                                    </m:e>
                                    <m:sub>
                                      <m:r>
                                        <a:rPr lang="en-US" sz="2400" b="0" i="1" smtClean="0">
                                          <a:latin typeface="Cambria Math" panose="02040503050406030204" pitchFamily="18" charset="0"/>
                                        </a:rPr>
                                        <m:t>𝑘</m:t>
                                      </m:r>
                                      <m:r>
                                        <a:rPr lang="en-US" sz="2400" b="0" i="1" smtClean="0">
                                          <a:latin typeface="Cambria Math" panose="02040503050406030204" pitchFamily="18" charset="0"/>
                                        </a:rPr>
                                        <m:t>−</m:t>
                                      </m:r>
                                      <m:r>
                                        <a:rPr lang="en-US" sz="2400" b="0" i="1" smtClean="0">
                                          <a:latin typeface="Cambria Math" panose="02040503050406030204" pitchFamily="18" charset="0"/>
                                        </a:rPr>
                                        <m:t>1</m:t>
                                      </m:r>
                                    </m:sub>
                                  </m:sSub>
                                  <m:d>
                                    <m:dPr>
                                      <m:ctrlPr>
                                        <a:rPr lang="en-US" sz="2400" i="1">
                                          <a:latin typeface="Cambria Math" panose="02040503050406030204" pitchFamily="18" charset="0"/>
                                        </a:rPr>
                                      </m:ctrlPr>
                                    </m:dPr>
                                    <m:e>
                                      <m:r>
                                        <a:rPr lang="en-US" sz="2400" i="1">
                                          <a:latin typeface="Cambria Math" panose="02040503050406030204" pitchFamily="18" charset="0"/>
                                        </a:rPr>
                                        <m:t>𝑖</m:t>
                                      </m:r>
                                      <m:r>
                                        <a:rPr lang="en-US" sz="2400" i="1">
                                          <a:latin typeface="Cambria Math" panose="02040503050406030204" pitchFamily="18" charset="0"/>
                                        </a:rPr>
                                        <m:t>,</m:t>
                                      </m:r>
                                      <m:r>
                                        <a:rPr lang="en-US" sz="2400" i="1">
                                          <a:latin typeface="Cambria Math" panose="02040503050406030204" pitchFamily="18" charset="0"/>
                                        </a:rPr>
                                        <m:t>𝜋</m:t>
                                      </m:r>
                                      <m:d>
                                        <m:dPr>
                                          <m:ctrlPr>
                                            <a:rPr lang="en-US" sz="2400" i="1">
                                              <a:latin typeface="Cambria Math" panose="02040503050406030204" pitchFamily="18" charset="0"/>
                                            </a:rPr>
                                          </m:ctrlPr>
                                        </m:dPr>
                                        <m:e>
                                          <m:r>
                                            <a:rPr lang="en-US" sz="2400" i="1">
                                              <a:latin typeface="Cambria Math" panose="02040503050406030204" pitchFamily="18" charset="0"/>
                                            </a:rPr>
                                            <m:t>𝑖</m:t>
                                          </m:r>
                                        </m:e>
                                      </m:d>
                                    </m:e>
                                  </m:d>
                                </m:e>
                              </m:nary>
                            </m:sup>
                          </m:sSubSup>
                          <m:r>
                            <a:rPr lang="en-US" sz="2400" i="1">
                              <a:latin typeface="Cambria Math" panose="02040503050406030204" pitchFamily="18" charset="0"/>
                            </a:rPr>
                            <m:t>= </m:t>
                          </m:r>
                        </m:e>
                      </m:nary>
                    </m:oMath>
                  </m:oMathPara>
                </a14:m>
                <a:endParaRPr lang="en-US" sz="2400" dirty="0" smtClean="0"/>
              </a:p>
              <a:p>
                <a:pPr marL="0" indent="0" algn="ctr" rtl="0">
                  <a:buNone/>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m:t>
                      </m:r>
                      <m:nary>
                        <m:naryPr>
                          <m:chr m:val="∑"/>
                          <m:supHide m:val="on"/>
                          <m:ctrlPr>
                            <a:rPr lang="en-US" sz="2400" i="1" smtClean="0">
                              <a:latin typeface="Cambria Math" panose="02040503050406030204" pitchFamily="18" charset="0"/>
                            </a:rPr>
                          </m:ctrlPr>
                        </m:naryPr>
                        <m:sub>
                          <m:r>
                            <a:rPr lang="en-US" sz="2400" b="0" i="1" smtClean="0">
                              <a:latin typeface="Cambria Math" panose="02040503050406030204" pitchFamily="18" charset="0"/>
                            </a:rPr>
                            <m:t>𝑀</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𝑃𝑀</m:t>
                              </m:r>
                            </m:e>
                            <m:sub>
                              <m:r>
                                <a:rPr lang="en-US" sz="2400" b="0" i="1" smtClean="0">
                                  <a:latin typeface="Cambria Math" panose="02040503050406030204" pitchFamily="18" charset="0"/>
                                </a:rPr>
                                <m:t>𝐺</m:t>
                              </m:r>
                            </m:sub>
                          </m:sSub>
                        </m:sub>
                        <m:sup/>
                        <m:e>
                          <m:r>
                            <a:rPr lang="en-US" sz="2400" i="1">
                              <a:latin typeface="Cambria Math" panose="02040503050406030204" pitchFamily="18" charset="0"/>
                            </a:rPr>
                            <m:t>𝑠𝑔𝑛</m:t>
                          </m:r>
                          <m:d>
                            <m:dPr>
                              <m:ctrlPr>
                                <a:rPr lang="en-US" sz="2400" i="1">
                                  <a:latin typeface="Cambria Math" panose="02040503050406030204" pitchFamily="18" charset="0"/>
                                </a:rPr>
                              </m:ctrlPr>
                            </m:dPr>
                            <m:e>
                              <m:r>
                                <a:rPr lang="en-US" sz="2400" b="0" i="1" smtClean="0">
                                  <a:latin typeface="Cambria Math" panose="02040503050406030204" pitchFamily="18" charset="0"/>
                                </a:rPr>
                                <m:t>𝑀</m:t>
                              </m:r>
                            </m:e>
                          </m:d>
                          <m:sSubSup>
                            <m:sSubSupPr>
                              <m:ctrlPr>
                                <a:rPr lang="en-US" sz="2400" i="1">
                                  <a:latin typeface="Cambria Math" panose="02040503050406030204" pitchFamily="18" charset="0"/>
                                </a:rPr>
                              </m:ctrlPr>
                            </m:sSubSupPr>
                            <m:e>
                              <m:r>
                                <a:rPr lang="en-US" sz="2400" i="1">
                                  <a:latin typeface="Cambria Math" panose="02040503050406030204" pitchFamily="18" charset="0"/>
                                </a:rPr>
                                <m:t>𝑥</m:t>
                              </m:r>
                            </m:e>
                            <m:sub>
                              <m:r>
                                <a:rPr lang="en-US" sz="2400" i="1">
                                  <a:latin typeface="Cambria Math" panose="02040503050406030204" pitchFamily="18" charset="0"/>
                                </a:rPr>
                                <m:t>0</m:t>
                              </m:r>
                            </m:sub>
                            <m:sup>
                              <m:nary>
                                <m:naryPr>
                                  <m:chr m:val="∑"/>
                                  <m:supHide m:val="on"/>
                                  <m:ctrlPr>
                                    <a:rPr lang="en-US" sz="2400" i="1" smtClean="0">
                                      <a:latin typeface="Cambria Math" panose="02040503050406030204" pitchFamily="18" charset="0"/>
                                    </a:rPr>
                                  </m:ctrlPr>
                                </m:naryPr>
                                <m:sub>
                                  <m:r>
                                    <m:rPr>
                                      <m:brk m:alnAt="7"/>
                                    </m:rPr>
                                    <a:rPr lang="en-US" sz="2400" b="0" i="1" smtClean="0">
                                      <a:latin typeface="Cambria Math" panose="02040503050406030204" pitchFamily="18" charset="0"/>
                                    </a:rPr>
                                    <m:t>𝑒</m:t>
                                  </m:r>
                                  <m:r>
                                    <a:rPr lang="en-US" sz="2400" b="0" i="1" smtClean="0">
                                      <a:latin typeface="Cambria Math" panose="02040503050406030204" pitchFamily="18" charset="0"/>
                                    </a:rPr>
                                    <m:t>∈</m:t>
                                  </m:r>
                                  <m:r>
                                    <a:rPr lang="en-US" sz="2400" b="0" i="1" smtClean="0">
                                      <a:latin typeface="Cambria Math" panose="02040503050406030204" pitchFamily="18" charset="0"/>
                                    </a:rPr>
                                    <m:t>𝑀</m:t>
                                  </m:r>
                                </m:sub>
                                <m:sup/>
                                <m:e>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𝑤</m:t>
                                      </m:r>
                                    </m:e>
                                    <m:sub>
                                      <m:r>
                                        <a:rPr lang="en-US" sz="2400" b="0" i="1" smtClean="0">
                                          <a:latin typeface="Cambria Math" panose="02040503050406030204" pitchFamily="18" charset="0"/>
                                        </a:rPr>
                                        <m:t>0</m:t>
                                      </m:r>
                                    </m:sub>
                                  </m:sSub>
                                  <m:r>
                                    <a:rPr lang="en-US" sz="2400" b="0" i="1" smtClean="0">
                                      <a:latin typeface="Cambria Math" panose="02040503050406030204" pitchFamily="18" charset="0"/>
                                    </a:rPr>
                                    <m:t>(</m:t>
                                  </m:r>
                                  <m:r>
                                    <a:rPr lang="en-US" sz="2400" b="0" i="1" smtClean="0">
                                      <a:latin typeface="Cambria Math" panose="02040503050406030204" pitchFamily="18" charset="0"/>
                                    </a:rPr>
                                    <m:t>𝑒</m:t>
                                  </m:r>
                                  <m:r>
                                    <a:rPr lang="en-US" sz="2400" b="0" i="1" smtClean="0">
                                      <a:latin typeface="Cambria Math" panose="02040503050406030204" pitchFamily="18" charset="0"/>
                                    </a:rPr>
                                    <m:t>)</m:t>
                                  </m:r>
                                </m:e>
                              </m:nary>
                            </m:sup>
                          </m:sSubSup>
                          <m:r>
                            <a:rPr lang="en-US" sz="2400" i="1">
                              <a:latin typeface="Cambria Math" panose="02040503050406030204" pitchFamily="18" charset="0"/>
                            </a:rPr>
                            <m:t>…</m:t>
                          </m:r>
                          <m:sSubSup>
                            <m:sSubSupPr>
                              <m:ctrlPr>
                                <a:rPr lang="en-US" sz="2400" i="1">
                                  <a:latin typeface="Cambria Math" panose="02040503050406030204" pitchFamily="18" charset="0"/>
                                </a:rPr>
                              </m:ctrlPr>
                            </m:sSubSupPr>
                            <m:e>
                              <m:r>
                                <a:rPr lang="en-US" sz="2400" i="1">
                                  <a:latin typeface="Cambria Math" panose="02040503050406030204" pitchFamily="18" charset="0"/>
                                </a:rPr>
                                <m:t>𝑥</m:t>
                              </m:r>
                            </m:e>
                            <m:sub>
                              <m:r>
                                <a:rPr lang="en-US" sz="2400" i="1">
                                  <a:latin typeface="Cambria Math" panose="02040503050406030204" pitchFamily="18" charset="0"/>
                                </a:rPr>
                                <m:t>𝑘</m:t>
                              </m:r>
                              <m:r>
                                <a:rPr lang="en-US" sz="2400" i="1">
                                  <a:latin typeface="Cambria Math" panose="02040503050406030204" pitchFamily="18" charset="0"/>
                                </a:rPr>
                                <m:t>−</m:t>
                              </m:r>
                              <m:r>
                                <a:rPr lang="en-US" sz="2400" i="1">
                                  <a:latin typeface="Cambria Math" panose="02040503050406030204" pitchFamily="18" charset="0"/>
                                </a:rPr>
                                <m:t>1</m:t>
                              </m:r>
                            </m:sub>
                            <m:sup>
                              <m:nary>
                                <m:naryPr>
                                  <m:chr m:val="∑"/>
                                  <m:supHide m:val="on"/>
                                  <m:ctrlPr>
                                    <a:rPr lang="en-US" sz="2400" i="1" smtClean="0">
                                      <a:latin typeface="Cambria Math" panose="02040503050406030204" pitchFamily="18" charset="0"/>
                                    </a:rPr>
                                  </m:ctrlPr>
                                </m:naryPr>
                                <m:sub>
                                  <m:r>
                                    <m:rPr>
                                      <m:brk m:alnAt="7"/>
                                    </m:rPr>
                                    <a:rPr lang="en-US" sz="2400" b="0" i="1" smtClean="0">
                                      <a:latin typeface="Cambria Math" panose="02040503050406030204" pitchFamily="18" charset="0"/>
                                    </a:rPr>
                                    <m:t>𝑒</m:t>
                                  </m:r>
                                  <m:r>
                                    <a:rPr lang="en-US" sz="2400" b="0" i="1" smtClean="0">
                                      <a:latin typeface="Cambria Math" panose="02040503050406030204" pitchFamily="18" charset="0"/>
                                    </a:rPr>
                                    <m:t>∈</m:t>
                                  </m:r>
                                  <m:r>
                                    <a:rPr lang="en-US" sz="2400" b="0" i="1" smtClean="0">
                                      <a:latin typeface="Cambria Math" panose="02040503050406030204" pitchFamily="18" charset="0"/>
                                    </a:rPr>
                                    <m:t>𝑀</m:t>
                                  </m:r>
                                </m:sub>
                                <m:sup/>
                                <m:e>
                                  <m:sSub>
                                    <m:sSubPr>
                                      <m:ctrlPr>
                                        <a:rPr lang="en-US" sz="2400" i="1">
                                          <a:latin typeface="Cambria Math" panose="02040503050406030204" pitchFamily="18" charset="0"/>
                                        </a:rPr>
                                      </m:ctrlPr>
                                    </m:sSubPr>
                                    <m:e>
                                      <m:r>
                                        <a:rPr lang="en-US" sz="2400" i="1">
                                          <a:latin typeface="Cambria Math" panose="02040503050406030204" pitchFamily="18" charset="0"/>
                                        </a:rPr>
                                        <m:t>𝑤</m:t>
                                      </m:r>
                                    </m:e>
                                    <m:sub>
                                      <m:r>
                                        <a:rPr lang="en-US" sz="2400" b="0" i="1" smtClean="0">
                                          <a:latin typeface="Cambria Math" panose="02040503050406030204" pitchFamily="18" charset="0"/>
                                        </a:rPr>
                                        <m:t>𝑘</m:t>
                                      </m:r>
                                      <m:r>
                                        <a:rPr lang="en-US" sz="2400" b="0" i="1" smtClean="0">
                                          <a:latin typeface="Cambria Math" panose="02040503050406030204" pitchFamily="18" charset="0"/>
                                        </a:rPr>
                                        <m:t>−</m:t>
                                      </m:r>
                                      <m:r>
                                        <a:rPr lang="en-US" sz="2400" b="0" i="1" smtClean="0">
                                          <a:latin typeface="Cambria Math" panose="02040503050406030204" pitchFamily="18" charset="0"/>
                                        </a:rPr>
                                        <m:t>1</m:t>
                                      </m:r>
                                    </m:sub>
                                  </m:sSub>
                                  <m:r>
                                    <a:rPr lang="en-US" sz="2400" i="1">
                                      <a:latin typeface="Cambria Math" panose="02040503050406030204" pitchFamily="18" charset="0"/>
                                    </a:rPr>
                                    <m:t>(</m:t>
                                  </m:r>
                                  <m:r>
                                    <a:rPr lang="en-US" sz="2400" i="1">
                                      <a:latin typeface="Cambria Math" panose="02040503050406030204" pitchFamily="18" charset="0"/>
                                    </a:rPr>
                                    <m:t>𝑒</m:t>
                                  </m:r>
                                  <m:r>
                                    <a:rPr lang="en-US" sz="2400" i="1">
                                      <a:latin typeface="Cambria Math" panose="02040503050406030204" pitchFamily="18" charset="0"/>
                                    </a:rPr>
                                    <m:t>)</m:t>
                                  </m:r>
                                </m:e>
                              </m:nary>
                            </m:sup>
                          </m:sSubSup>
                          <m:r>
                            <a:rPr lang="en-US" sz="2400" i="1">
                              <a:latin typeface="Cambria Math" panose="02040503050406030204" pitchFamily="18" charset="0"/>
                            </a:rPr>
                            <m:t>= </m:t>
                          </m:r>
                        </m:e>
                      </m:nary>
                    </m:oMath>
                  </m:oMathPara>
                </a14:m>
                <a:endParaRPr lang="en-US" sz="2400" dirty="0" smtClean="0"/>
              </a:p>
              <a:p>
                <a:pPr marL="0" indent="0" algn="ctr" rtl="0">
                  <a:buNone/>
                </a:pP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rPr>
                        <m:t>=</m:t>
                      </m:r>
                      <m:nary>
                        <m:naryPr>
                          <m:chr m:val="∑"/>
                          <m:supHide m:val="on"/>
                          <m:ctrlPr>
                            <a:rPr lang="en-US" sz="2400" b="1" i="1">
                              <a:latin typeface="Cambria Math" panose="02040503050406030204" pitchFamily="18" charset="0"/>
                            </a:rPr>
                          </m:ctrlPr>
                        </m:naryPr>
                        <m:sub>
                          <m:r>
                            <a:rPr lang="en-US" sz="2400" b="1" i="1">
                              <a:latin typeface="Cambria Math" panose="02040503050406030204" pitchFamily="18" charset="0"/>
                            </a:rPr>
                            <m:t>𝑴</m:t>
                          </m:r>
                          <m:r>
                            <a:rPr lang="en-US" sz="2400" b="1" i="1">
                              <a:latin typeface="Cambria Math" panose="02040503050406030204" pitchFamily="18" charset="0"/>
                            </a:rPr>
                            <m:t>∈</m:t>
                          </m:r>
                          <m:sSub>
                            <m:sSubPr>
                              <m:ctrlPr>
                                <a:rPr lang="en-US" sz="2400" b="1" i="1">
                                  <a:latin typeface="Cambria Math" panose="02040503050406030204" pitchFamily="18" charset="0"/>
                                </a:rPr>
                              </m:ctrlPr>
                            </m:sSubPr>
                            <m:e>
                              <m:r>
                                <a:rPr lang="en-US" sz="2400" b="1" i="1">
                                  <a:latin typeface="Cambria Math" panose="02040503050406030204" pitchFamily="18" charset="0"/>
                                </a:rPr>
                                <m:t>𝑷𝑴</m:t>
                              </m:r>
                            </m:e>
                            <m:sub>
                              <m:r>
                                <a:rPr lang="en-US" sz="2400" b="1" i="1">
                                  <a:latin typeface="Cambria Math" panose="02040503050406030204" pitchFamily="18" charset="0"/>
                                </a:rPr>
                                <m:t>𝑮</m:t>
                              </m:r>
                            </m:sub>
                          </m:sSub>
                        </m:sub>
                        <m:sup/>
                        <m:e>
                          <m:r>
                            <a:rPr lang="en-US" sz="2400" b="1" i="1">
                              <a:latin typeface="Cambria Math" panose="02040503050406030204" pitchFamily="18" charset="0"/>
                            </a:rPr>
                            <m:t>𝒔𝒈𝒏</m:t>
                          </m:r>
                          <m:d>
                            <m:dPr>
                              <m:ctrlPr>
                                <a:rPr lang="en-US" sz="2400" b="1" i="1">
                                  <a:latin typeface="Cambria Math" panose="02040503050406030204" pitchFamily="18" charset="0"/>
                                </a:rPr>
                              </m:ctrlPr>
                            </m:dPr>
                            <m:e>
                              <m:r>
                                <a:rPr lang="en-US" sz="2400" b="1" i="1">
                                  <a:latin typeface="Cambria Math" panose="02040503050406030204" pitchFamily="18" charset="0"/>
                                </a:rPr>
                                <m:t>𝑴</m:t>
                              </m:r>
                            </m:e>
                          </m:d>
                          <m:sSubSup>
                            <m:sSubSupPr>
                              <m:ctrlPr>
                                <a:rPr lang="en-US" sz="2400" b="1" i="1" smtClean="0">
                                  <a:latin typeface="Cambria Math" panose="02040503050406030204" pitchFamily="18" charset="0"/>
                                </a:rPr>
                              </m:ctrlPr>
                            </m:sSubSupPr>
                            <m:e>
                              <m:r>
                                <a:rPr lang="en-US" sz="2400" b="1" i="1">
                                  <a:latin typeface="Cambria Math" panose="02040503050406030204" pitchFamily="18" charset="0"/>
                                </a:rPr>
                                <m:t>𝒙</m:t>
                              </m:r>
                            </m:e>
                            <m:sub>
                              <m:r>
                                <a:rPr lang="en-US" sz="2400" b="1" i="1">
                                  <a:latin typeface="Cambria Math" panose="02040503050406030204" pitchFamily="18" charset="0"/>
                                </a:rPr>
                                <m:t>𝟎</m:t>
                              </m:r>
                            </m:sub>
                            <m:sup>
                              <m:sSub>
                                <m:sSubPr>
                                  <m:ctrlPr>
                                    <a:rPr lang="en-US" sz="2400" b="1" i="1" smtClean="0">
                                      <a:latin typeface="Cambria Math" panose="02040503050406030204" pitchFamily="18" charset="0"/>
                                    </a:rPr>
                                  </m:ctrlPr>
                                </m:sSubPr>
                                <m:e>
                                  <m:r>
                                    <a:rPr lang="en-US" sz="2400" b="1" i="1" smtClean="0">
                                      <a:latin typeface="Cambria Math" panose="02040503050406030204" pitchFamily="18" charset="0"/>
                                    </a:rPr>
                                    <m:t>𝒘</m:t>
                                  </m:r>
                                </m:e>
                                <m:sub>
                                  <m:r>
                                    <a:rPr lang="en-US" sz="2400" b="1" i="1" smtClean="0">
                                      <a:latin typeface="Cambria Math" panose="02040503050406030204" pitchFamily="18" charset="0"/>
                                    </a:rPr>
                                    <m:t>𝟎</m:t>
                                  </m:r>
                                </m:sub>
                              </m:sSub>
                              <m:r>
                                <a:rPr lang="en-US" sz="2400" b="1" i="1" smtClean="0">
                                  <a:latin typeface="Cambria Math" panose="02040503050406030204" pitchFamily="18" charset="0"/>
                                </a:rPr>
                                <m:t>(</m:t>
                              </m:r>
                              <m:r>
                                <a:rPr lang="en-US" sz="2400" b="1" i="1" smtClean="0">
                                  <a:latin typeface="Cambria Math" panose="02040503050406030204" pitchFamily="18" charset="0"/>
                                </a:rPr>
                                <m:t>𝑴</m:t>
                              </m:r>
                              <m:r>
                                <a:rPr lang="en-US" sz="2400" b="1" i="1" smtClean="0">
                                  <a:latin typeface="Cambria Math" panose="02040503050406030204" pitchFamily="18" charset="0"/>
                                </a:rPr>
                                <m:t>)</m:t>
                              </m:r>
                            </m:sup>
                          </m:sSubSup>
                          <m:r>
                            <a:rPr lang="en-US" sz="2400" b="1" i="1">
                              <a:latin typeface="Cambria Math" panose="02040503050406030204" pitchFamily="18" charset="0"/>
                            </a:rPr>
                            <m:t>…</m:t>
                          </m:r>
                          <m:sSubSup>
                            <m:sSubSupPr>
                              <m:ctrlPr>
                                <a:rPr lang="en-US" sz="2400" b="1" i="1">
                                  <a:latin typeface="Cambria Math" panose="02040503050406030204" pitchFamily="18" charset="0"/>
                                </a:rPr>
                              </m:ctrlPr>
                            </m:sSubSupPr>
                            <m:e>
                              <m:r>
                                <a:rPr lang="en-US" sz="2400" b="1" i="1">
                                  <a:latin typeface="Cambria Math" panose="02040503050406030204" pitchFamily="18" charset="0"/>
                                </a:rPr>
                                <m:t>𝒙</m:t>
                              </m:r>
                            </m:e>
                            <m:sub>
                              <m:r>
                                <a:rPr lang="en-US" sz="2400" b="1" i="1">
                                  <a:latin typeface="Cambria Math" panose="02040503050406030204" pitchFamily="18" charset="0"/>
                                </a:rPr>
                                <m:t>𝒌</m:t>
                              </m:r>
                              <m:r>
                                <a:rPr lang="en-US" sz="2400" b="1" i="1">
                                  <a:latin typeface="Cambria Math" panose="02040503050406030204" pitchFamily="18" charset="0"/>
                                </a:rPr>
                                <m:t>−</m:t>
                              </m:r>
                              <m:r>
                                <a:rPr lang="en-US" sz="2400" b="1" i="1">
                                  <a:latin typeface="Cambria Math" panose="02040503050406030204" pitchFamily="18" charset="0"/>
                                </a:rPr>
                                <m:t>𝟏</m:t>
                              </m:r>
                            </m:sub>
                            <m:sup>
                              <m:sSub>
                                <m:sSubPr>
                                  <m:ctrlPr>
                                    <a:rPr lang="en-US" sz="2400" b="1" i="1" smtClean="0">
                                      <a:latin typeface="Cambria Math" panose="02040503050406030204" pitchFamily="18" charset="0"/>
                                    </a:rPr>
                                  </m:ctrlPr>
                                </m:sSubPr>
                                <m:e>
                                  <m:r>
                                    <a:rPr lang="en-US" sz="2400" b="1" i="1" smtClean="0">
                                      <a:latin typeface="Cambria Math" panose="02040503050406030204" pitchFamily="18" charset="0"/>
                                    </a:rPr>
                                    <m:t>𝒘</m:t>
                                  </m:r>
                                </m:e>
                                <m:sub>
                                  <m:r>
                                    <a:rPr lang="en-US" sz="2400" b="1" i="1" smtClean="0">
                                      <a:latin typeface="Cambria Math" panose="02040503050406030204" pitchFamily="18" charset="0"/>
                                    </a:rPr>
                                    <m:t>𝒌</m:t>
                                  </m:r>
                                  <m:r>
                                    <a:rPr lang="en-US" sz="2400" b="1" i="1" smtClean="0">
                                      <a:latin typeface="Cambria Math" panose="02040503050406030204" pitchFamily="18" charset="0"/>
                                    </a:rPr>
                                    <m:t>−</m:t>
                                  </m:r>
                                  <m:r>
                                    <a:rPr lang="en-US" sz="2400" b="1" i="1" smtClean="0">
                                      <a:latin typeface="Cambria Math" panose="02040503050406030204" pitchFamily="18" charset="0"/>
                                    </a:rPr>
                                    <m:t>𝟏</m:t>
                                  </m:r>
                                </m:sub>
                              </m:sSub>
                              <m:r>
                                <a:rPr lang="en-US" sz="2400" b="1" i="1" smtClean="0">
                                  <a:latin typeface="Cambria Math" panose="02040503050406030204" pitchFamily="18" charset="0"/>
                                </a:rPr>
                                <m:t>(</m:t>
                              </m:r>
                              <m:r>
                                <a:rPr lang="en-US" sz="2400" b="1" i="1" smtClean="0">
                                  <a:latin typeface="Cambria Math" panose="02040503050406030204" pitchFamily="18" charset="0"/>
                                </a:rPr>
                                <m:t>𝑴</m:t>
                              </m:r>
                              <m:r>
                                <a:rPr lang="en-US" sz="2400" b="1" i="1" smtClean="0">
                                  <a:latin typeface="Cambria Math" panose="02040503050406030204" pitchFamily="18" charset="0"/>
                                </a:rPr>
                                <m:t>)</m:t>
                              </m:r>
                            </m:sup>
                          </m:sSubSup>
                          <m:r>
                            <a:rPr lang="en-US" sz="2400" b="1" i="1">
                              <a:latin typeface="Cambria Math" panose="02040503050406030204" pitchFamily="18" charset="0"/>
                            </a:rPr>
                            <m:t> </m:t>
                          </m:r>
                        </m:e>
                      </m:nary>
                    </m:oMath>
                  </m:oMathPara>
                </a14:m>
                <a:endParaRPr lang="he-IL" sz="2400" b="1" dirty="0"/>
              </a:p>
              <a:p>
                <a:pPr marL="0" indent="0" algn="ctr" rtl="0">
                  <a:buNone/>
                </a:pPr>
                <a:endParaRPr lang="he-IL"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589212" y="1511300"/>
                <a:ext cx="9145588" cy="5346700"/>
              </a:xfrm>
              <a:blipFill rotWithShape="0">
                <a:blip r:embed="rId2"/>
                <a:stretch>
                  <a:fillRect l="-1000" t="-912"/>
                </a:stretch>
              </a:blipFill>
            </p:spPr>
            <p:txBody>
              <a:bodyPr/>
              <a:lstStyle/>
              <a:p>
                <a:r>
                  <a:rPr lang="he-IL">
                    <a:noFill/>
                  </a:rPr>
                  <a:t> </a:t>
                </a:r>
              </a:p>
            </p:txBody>
          </p:sp>
        </mc:Fallback>
      </mc:AlternateContent>
    </p:spTree>
    <p:extLst>
      <p:ext uri="{BB962C8B-B14F-4D97-AF65-F5344CB8AC3E}">
        <p14:creationId xmlns:p14="http://schemas.microsoft.com/office/powerpoint/2010/main" val="12413597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a:t>RNC </a:t>
            </a:r>
            <a:r>
              <a:rPr lang="en-US" dirty="0" smtClean="0"/>
              <a:t>Algorithm </a:t>
            </a:r>
            <a:r>
              <a:rPr lang="en-US" dirty="0"/>
              <a:t>(cont.)</a:t>
            </a:r>
            <a:endParaRPr lang="he-IL"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589212" y="1625600"/>
                <a:ext cx="8915400" cy="5105400"/>
              </a:xfrm>
            </p:spPr>
            <p:txBody>
              <a:bodyPr>
                <a:normAutofit/>
              </a:bodyPr>
              <a:lstStyle/>
              <a:p>
                <a:pPr marL="0" indent="0" algn="l">
                  <a:buNone/>
                </a:pPr>
                <a:r>
                  <a:rPr lang="en-US" sz="2400" b="1" i="1" u="sng" dirty="0" smtClean="0"/>
                  <a:t>Lemma 4.3</a:t>
                </a:r>
                <a:r>
                  <a:rPr lang="en-US" sz="2400" i="1" dirty="0" smtClean="0"/>
                  <a:t>: </a:t>
                </a:r>
                <a14:m>
                  <m:oMath xmlns:m="http://schemas.openxmlformats.org/officeDocument/2006/math">
                    <m:func>
                      <m:funcPr>
                        <m:ctrlPr>
                          <a:rPr lang="en-US" sz="2400" i="1">
                            <a:latin typeface="Cambria Math" panose="02040503050406030204" pitchFamily="18" charset="0"/>
                          </a:rPr>
                        </m:ctrlPr>
                      </m:funcPr>
                      <m:fName>
                        <m:r>
                          <a:rPr lang="en-US" sz="2400" i="1">
                            <a:latin typeface="Cambria Math" panose="02040503050406030204" pitchFamily="18" charset="0"/>
                          </a:rPr>
                          <m:t>𝑑𝑒𝑡</m:t>
                        </m:r>
                      </m:fName>
                      <m:e>
                        <m:d>
                          <m:dPr>
                            <m:ctrlPr>
                              <a:rPr lang="en-US" sz="2400" i="1">
                                <a:latin typeface="Cambria Math" panose="02040503050406030204" pitchFamily="18" charset="0"/>
                              </a:rPr>
                            </m:ctrlPr>
                          </m:dPr>
                          <m:e>
                            <m:r>
                              <a:rPr lang="en-US" sz="2400" i="1">
                                <a:latin typeface="Cambria Math" panose="02040503050406030204" pitchFamily="18" charset="0"/>
                              </a:rPr>
                              <m:t>𝐴</m:t>
                            </m:r>
                          </m:e>
                        </m:d>
                      </m:e>
                    </m:func>
                    <m:r>
                      <a:rPr lang="en-US" sz="2400" i="1">
                        <a:latin typeface="Cambria Math" panose="02040503050406030204" pitchFamily="18" charset="0"/>
                      </a:rPr>
                      <m:t>≠</m:t>
                    </m:r>
                    <m:r>
                      <a:rPr lang="en-US" sz="2400" i="1">
                        <a:latin typeface="Cambria Math" panose="02040503050406030204" pitchFamily="18" charset="0"/>
                      </a:rPr>
                      <m:t>0</m:t>
                    </m:r>
                    <m:r>
                      <a:rPr lang="en-US" sz="2400" i="1">
                        <a:latin typeface="Cambria Math" panose="02040503050406030204" pitchFamily="18" charset="0"/>
                      </a:rPr>
                      <m:t> ↔</m:t>
                    </m:r>
                    <m:r>
                      <a:rPr lang="en-US" sz="2400" i="1">
                        <a:latin typeface="Cambria Math" panose="02040503050406030204" pitchFamily="18" charset="0"/>
                        <a:ea typeface="Cambria Math" panose="02040503050406030204" pitchFamily="18" charset="0"/>
                      </a:rPr>
                      <m:t>𝐺</m:t>
                    </m:r>
                    <m:r>
                      <a:rPr lang="en-US" sz="2400" i="1">
                        <a:latin typeface="Cambria Math" panose="02040503050406030204" pitchFamily="18" charset="0"/>
                        <a:ea typeface="Cambria Math" panose="02040503050406030204" pitchFamily="18" charset="0"/>
                      </a:rPr>
                      <m:t> </m:t>
                    </m:r>
                    <m:r>
                      <a:rPr lang="en-US" sz="2400" i="1">
                        <a:latin typeface="Cambria Math" panose="02040503050406030204" pitchFamily="18" charset="0"/>
                        <a:ea typeface="Cambria Math" panose="02040503050406030204" pitchFamily="18" charset="0"/>
                      </a:rPr>
                      <m:t>h</m:t>
                    </m:r>
                    <m:r>
                      <a:rPr lang="en-US" sz="2400" i="1">
                        <a:latin typeface="Cambria Math" panose="02040503050406030204" pitchFamily="18" charset="0"/>
                        <a:ea typeface="Cambria Math" panose="02040503050406030204" pitchFamily="18" charset="0"/>
                      </a:rPr>
                      <m:t>𝑎𝑠</m:t>
                    </m:r>
                    <m:r>
                      <a:rPr lang="en-US" sz="2400" i="1">
                        <a:latin typeface="Cambria Math" panose="02040503050406030204" pitchFamily="18" charset="0"/>
                        <a:ea typeface="Cambria Math" panose="02040503050406030204" pitchFamily="18" charset="0"/>
                      </a:rPr>
                      <m:t> </m:t>
                    </m:r>
                    <m:r>
                      <a:rPr lang="en-US" sz="2400" i="1">
                        <a:latin typeface="Cambria Math" panose="02040503050406030204" pitchFamily="18" charset="0"/>
                        <a:ea typeface="Cambria Math" panose="02040503050406030204" pitchFamily="18" charset="0"/>
                      </a:rPr>
                      <m:t>𝑎</m:t>
                    </m:r>
                    <m:r>
                      <a:rPr lang="en-US" sz="2400" i="1">
                        <a:latin typeface="Cambria Math" panose="02040503050406030204" pitchFamily="18" charset="0"/>
                        <a:ea typeface="Cambria Math" panose="02040503050406030204" pitchFamily="18" charset="0"/>
                      </a:rPr>
                      <m:t> </m:t>
                    </m:r>
                    <m:r>
                      <a:rPr lang="en-US" sz="2400" i="1">
                        <a:latin typeface="Cambria Math" panose="02040503050406030204" pitchFamily="18" charset="0"/>
                        <a:ea typeface="Cambria Math" panose="02040503050406030204" pitchFamily="18" charset="0"/>
                      </a:rPr>
                      <m:t>𝑃𝑀</m:t>
                    </m:r>
                  </m:oMath>
                </a14:m>
                <a:endParaRPr lang="en-US" sz="2400" i="1" dirty="0" smtClean="0">
                  <a:ea typeface="Cambria Math" panose="02040503050406030204" pitchFamily="18" charset="0"/>
                </a:endParaRPr>
              </a:p>
              <a:p>
                <a:pPr marL="0" indent="0" algn="l">
                  <a:buNone/>
                </a:pPr>
                <a:endParaRPr lang="en-US" sz="2400" dirty="0" smtClean="0"/>
              </a:p>
              <a:p>
                <a:pPr marL="0" indent="0" algn="l">
                  <a:buNone/>
                </a:pPr>
                <a:r>
                  <a:rPr lang="en-US" sz="2400" dirty="0" smtClean="0"/>
                  <a:t>From the construction of the weight assignments it follows that if G has a PM, then the number represented by the digits </a:t>
                </a:r>
                <a14:m>
                  <m:oMath xmlns:m="http://schemas.openxmlformats.org/officeDocument/2006/math">
                    <m:d>
                      <m:dPr>
                        <m:begChr m:val="["/>
                        <m:endChr m:val="]"/>
                        <m:ctrlPr>
                          <a:rPr lang="en-US" sz="2400" b="0" i="1" smtClean="0">
                            <a:latin typeface="Cambria Math" panose="02040503050406030204" pitchFamily="18" charset="0"/>
                          </a:rPr>
                        </m:ctrlPr>
                      </m:dPr>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𝑤</m:t>
                            </m:r>
                          </m:e>
                          <m:sub>
                            <m:r>
                              <a:rPr lang="en-US" sz="2400" b="0" i="1" smtClean="0">
                                <a:latin typeface="Cambria Math" panose="02040503050406030204" pitchFamily="18" charset="0"/>
                              </a:rPr>
                              <m:t>0</m:t>
                            </m:r>
                          </m:sub>
                        </m:sSub>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𝑀</m:t>
                            </m:r>
                          </m:e>
                        </m:d>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𝑤</m:t>
                            </m:r>
                          </m:e>
                          <m:sub>
                            <m:r>
                              <a:rPr lang="en-US" sz="2400" b="0" i="1" smtClean="0">
                                <a:latin typeface="Cambria Math" panose="02040503050406030204" pitchFamily="18" charset="0"/>
                              </a:rPr>
                              <m:t>𝑘</m:t>
                            </m:r>
                            <m:r>
                              <a:rPr lang="en-US" sz="2400" b="0" i="1" smtClean="0">
                                <a:latin typeface="Cambria Math" panose="02040503050406030204" pitchFamily="18" charset="0"/>
                              </a:rPr>
                              <m:t>−</m:t>
                            </m:r>
                            <m:r>
                              <a:rPr lang="en-US" sz="2400" b="0" i="1" smtClean="0">
                                <a:latin typeface="Cambria Math" panose="02040503050406030204" pitchFamily="18" charset="0"/>
                              </a:rPr>
                              <m:t>1</m:t>
                            </m:r>
                          </m:sub>
                        </m:sSub>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𝑀</m:t>
                            </m:r>
                          </m:e>
                        </m:d>
                      </m:e>
                    </m:d>
                  </m:oMath>
                </a14:m>
                <a:r>
                  <a:rPr lang="en-US" sz="2400" dirty="0" smtClean="0"/>
                  <a:t> (</a:t>
                </a:r>
                <a14:m>
                  <m:oMath xmlns:m="http://schemas.openxmlformats.org/officeDocument/2006/math">
                    <m:sSub>
                      <m:sSubPr>
                        <m:ctrlPr>
                          <a:rPr lang="en-US" sz="2400" i="1" dirty="0" smtClean="0">
                            <a:latin typeface="Cambria Math" panose="02040503050406030204" pitchFamily="18" charset="0"/>
                          </a:rPr>
                        </m:ctrlPr>
                      </m:sSubPr>
                      <m:e>
                        <m:r>
                          <a:rPr lang="en-US" sz="2400" b="0" i="1" dirty="0" smtClean="0">
                            <a:latin typeface="Cambria Math" panose="02040503050406030204" pitchFamily="18" charset="0"/>
                          </a:rPr>
                          <m:t>𝑤</m:t>
                        </m:r>
                      </m:e>
                      <m:sub>
                        <m:r>
                          <a:rPr lang="en-US" sz="2400" b="0" i="1" dirty="0" smtClean="0">
                            <a:latin typeface="Cambria Math" panose="02040503050406030204" pitchFamily="18" charset="0"/>
                          </a:rPr>
                          <m:t>𝑖</m:t>
                        </m:r>
                      </m:sub>
                    </m:sSub>
                    <m:d>
                      <m:dPr>
                        <m:ctrlPr>
                          <a:rPr lang="en-US" sz="2400" b="0" i="1" dirty="0" smtClean="0">
                            <a:latin typeface="Cambria Math" panose="02040503050406030204" pitchFamily="18" charset="0"/>
                          </a:rPr>
                        </m:ctrlPr>
                      </m:dPr>
                      <m:e>
                        <m:r>
                          <a:rPr lang="en-US" sz="2400" b="0" i="1" dirty="0" smtClean="0">
                            <a:latin typeface="Cambria Math" panose="02040503050406030204" pitchFamily="18" charset="0"/>
                          </a:rPr>
                          <m:t>𝑀</m:t>
                        </m:r>
                      </m:e>
                    </m:d>
                  </m:oMath>
                </a14:m>
                <a:r>
                  <a:rPr lang="en-US" sz="2400" dirty="0" smtClean="0"/>
                  <a:t> is the exponent of the variable </a:t>
                </a:r>
                <a14:m>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𝑥</m:t>
                        </m:r>
                      </m:e>
                      <m:sub>
                        <m:r>
                          <a:rPr lang="en-US" sz="2400" b="0" i="1" smtClean="0">
                            <a:latin typeface="Cambria Math" panose="02040503050406030204" pitchFamily="18" charset="0"/>
                          </a:rPr>
                          <m:t>𝑖</m:t>
                        </m:r>
                      </m:sub>
                    </m:sSub>
                  </m:oMath>
                </a14:m>
                <a:r>
                  <a:rPr lang="en-US" sz="2400" dirty="0" smtClean="0"/>
                  <a:t>) is minimal for the unique PM, </a:t>
                </a:r>
                <a14:m>
                  <m:oMath xmlns:m="http://schemas.openxmlformats.org/officeDocument/2006/math">
                    <m:r>
                      <a:rPr lang="en-US" sz="2400" i="1" smtClean="0">
                        <a:latin typeface="Cambria Math" panose="02040503050406030204" pitchFamily="18" charset="0"/>
                      </a:rPr>
                      <m:t>𝑀</m:t>
                    </m:r>
                  </m:oMath>
                </a14:m>
                <a:r>
                  <a:rPr lang="en-US" sz="2400" dirty="0" smtClean="0"/>
                  <a:t>, that remains after k rounds.</a:t>
                </a:r>
              </a:p>
              <a:p>
                <a:pPr marL="0" indent="0" algn="l">
                  <a:buNone/>
                </a:pPr>
                <a:r>
                  <a:rPr lang="en-US" sz="2400" dirty="0" smtClean="0"/>
                  <a:t>(that minimal number cannot be cancelled as we have previously seen – that minimal number is unique).   </a:t>
                </a:r>
                <a:endParaRPr lang="he-IL"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589212" y="1625600"/>
                <a:ext cx="8915400" cy="5105400"/>
              </a:xfrm>
              <a:blipFill rotWithShape="0">
                <a:blip r:embed="rId2"/>
                <a:stretch>
                  <a:fillRect l="-2052" t="-956"/>
                </a:stretch>
              </a:blipFill>
            </p:spPr>
            <p:txBody>
              <a:bodyPr/>
              <a:lstStyle/>
              <a:p>
                <a:r>
                  <a:rPr lang="he-IL">
                    <a:noFill/>
                  </a:rPr>
                  <a:t> </a:t>
                </a:r>
              </a:p>
            </p:txBody>
          </p:sp>
        </mc:Fallback>
      </mc:AlternateContent>
    </p:spTree>
    <p:extLst>
      <p:ext uri="{BB962C8B-B14F-4D97-AF65-F5344CB8AC3E}">
        <p14:creationId xmlns:p14="http://schemas.microsoft.com/office/powerpoint/2010/main" val="27751389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2592925" y="624110"/>
            <a:ext cx="8911687" cy="937990"/>
          </a:xfrm>
        </p:spPr>
        <p:txBody>
          <a:bodyPr/>
          <a:lstStyle/>
          <a:p>
            <a:r>
              <a:rPr lang="en-US" dirty="0" smtClean="0"/>
              <a:t>Schwartz-Zippel Lemma</a:t>
            </a:r>
            <a:endParaRPr lang="he-IL" dirty="0"/>
          </a:p>
        </p:txBody>
      </p:sp>
      <mc:AlternateContent xmlns:mc="http://schemas.openxmlformats.org/markup-compatibility/2006" xmlns:a14="http://schemas.microsoft.com/office/drawing/2010/main">
        <mc:Choice Requires="a14">
          <p:sp>
            <p:nvSpPr>
              <p:cNvPr id="3" name="מציין מיקום תוכן 2"/>
              <p:cNvSpPr>
                <a:spLocks noGrp="1"/>
              </p:cNvSpPr>
              <p:nvPr>
                <p:ph idx="1"/>
              </p:nvPr>
            </p:nvSpPr>
            <p:spPr>
              <a:xfrm>
                <a:off x="2589212" y="1562100"/>
                <a:ext cx="8915400" cy="4965700"/>
              </a:xfrm>
              <a:ln>
                <a:noFill/>
              </a:ln>
            </p:spPr>
            <p:txBody>
              <a:bodyPr>
                <a:normAutofit/>
              </a:bodyPr>
              <a:lstStyle/>
              <a:p>
                <a:pPr marL="0" indent="0" algn="l" rtl="0">
                  <a:buNone/>
                </a:pPr>
                <a:r>
                  <a:rPr lang="en-US" sz="2400" dirty="0" smtClean="0"/>
                  <a:t>Let </a:t>
                </a:r>
                <a14:m>
                  <m:oMath xmlns:m="http://schemas.openxmlformats.org/officeDocument/2006/math">
                    <m:r>
                      <a:rPr lang="en-US" sz="2400" b="0" i="1" smtClean="0">
                        <a:latin typeface="Cambria Math" panose="02040503050406030204" pitchFamily="18" charset="0"/>
                      </a:rPr>
                      <m:t>𝐹</m:t>
                    </m:r>
                  </m:oMath>
                </a14:m>
                <a:r>
                  <a:rPr lang="en-US" sz="2400" dirty="0" smtClean="0"/>
                  <a:t> be a field, </a:t>
                </a:r>
                <a14:m>
                  <m:oMath xmlns:m="http://schemas.openxmlformats.org/officeDocument/2006/math">
                    <m:r>
                      <a:rPr lang="en-US" sz="2400" i="1">
                        <a:latin typeface="Cambria Math" panose="02040503050406030204" pitchFamily="18" charset="0"/>
                      </a:rPr>
                      <m:t>𝑝</m:t>
                    </m:r>
                    <m:r>
                      <a:rPr lang="en-US" sz="2400" b="0" i="1" smtClean="0">
                        <a:latin typeface="Cambria Math" panose="02040503050406030204" pitchFamily="18" charset="0"/>
                      </a:rPr>
                      <m:t>∈</m:t>
                    </m:r>
                    <m:r>
                      <a:rPr lang="en-US" sz="2400" b="0" i="1" smtClean="0">
                        <a:latin typeface="Cambria Math" panose="02040503050406030204" pitchFamily="18" charset="0"/>
                      </a:rPr>
                      <m:t>𝐹</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𝑥</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𝑥</m:t>
                        </m:r>
                      </m:e>
                      <m:sub>
                        <m:r>
                          <a:rPr lang="en-US" sz="2400" b="0" i="1" smtClean="0">
                            <a:latin typeface="Cambria Math" panose="02040503050406030204" pitchFamily="18" charset="0"/>
                          </a:rPr>
                          <m:t>𝑛</m:t>
                        </m:r>
                      </m:sub>
                    </m:sSub>
                    <m:r>
                      <a:rPr lang="en-US" sz="2400" b="0" i="1" smtClean="0">
                        <a:latin typeface="Cambria Math" panose="02040503050406030204" pitchFamily="18" charset="0"/>
                      </a:rPr>
                      <m:t>]</m:t>
                    </m:r>
                  </m:oMath>
                </a14:m>
                <a:r>
                  <a:rPr lang="en-US" sz="2400" dirty="0" smtClean="0"/>
                  <a:t>, and let A be a finite subset of </a:t>
                </a:r>
                <a14:m>
                  <m:oMath xmlns:m="http://schemas.openxmlformats.org/officeDocument/2006/math">
                    <m:r>
                      <a:rPr lang="en-US" sz="2400" b="0" i="1" smtClean="0">
                        <a:latin typeface="Cambria Math" panose="02040503050406030204" pitchFamily="18" charset="0"/>
                      </a:rPr>
                      <m:t>𝐹</m:t>
                    </m:r>
                  </m:oMath>
                </a14:m>
                <a:r>
                  <a:rPr lang="en-US" sz="2400" dirty="0" smtClean="0"/>
                  <a:t>. (i.e. </a:t>
                </a:r>
                <a14:m>
                  <m:oMath xmlns:m="http://schemas.openxmlformats.org/officeDocument/2006/math">
                    <m:r>
                      <a:rPr lang="en-US" sz="2400" b="0" i="1" smtClean="0">
                        <a:latin typeface="Cambria Math" panose="02040503050406030204" pitchFamily="18" charset="0"/>
                      </a:rPr>
                      <m:t>𝑝</m:t>
                    </m:r>
                  </m:oMath>
                </a14:m>
                <a:r>
                  <a:rPr lang="en-US" sz="2400" dirty="0" smtClean="0"/>
                  <a:t> is a polynomial with variables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𝑥</m:t>
                        </m:r>
                      </m:e>
                      <m:sub>
                        <m:r>
                          <a:rPr lang="en-US" sz="2400" i="1">
                            <a:latin typeface="Cambria Math" panose="02040503050406030204" pitchFamily="18" charset="0"/>
                          </a:rPr>
                          <m:t>1</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𝑥</m:t>
                        </m:r>
                      </m:e>
                      <m:sub>
                        <m:r>
                          <a:rPr lang="en-US" sz="2400" i="1">
                            <a:latin typeface="Cambria Math" panose="02040503050406030204" pitchFamily="18" charset="0"/>
                          </a:rPr>
                          <m:t>𝑛</m:t>
                        </m:r>
                      </m:sub>
                    </m:sSub>
                  </m:oMath>
                </a14:m>
                <a:r>
                  <a:rPr lang="en-US" sz="2400" dirty="0" smtClean="0"/>
                  <a:t> with coefficients from the field </a:t>
                </a:r>
                <a14:m>
                  <m:oMath xmlns:m="http://schemas.openxmlformats.org/officeDocument/2006/math">
                    <m:r>
                      <a:rPr lang="en-US" sz="2400" i="1">
                        <a:latin typeface="Cambria Math" panose="02040503050406030204" pitchFamily="18" charset="0"/>
                      </a:rPr>
                      <m:t>𝐹</m:t>
                    </m:r>
                  </m:oMath>
                </a14:m>
                <a:r>
                  <a:rPr lang="en-US" sz="2400" dirty="0" smtClean="0"/>
                  <a:t>), we can also write </a:t>
                </a:r>
                <a14:m>
                  <m:oMath xmlns:m="http://schemas.openxmlformats.org/officeDocument/2006/math">
                    <m:r>
                      <a:rPr lang="en-US" sz="2400" i="1">
                        <a:latin typeface="Cambria Math" panose="02040503050406030204" pitchFamily="18" charset="0"/>
                      </a:rPr>
                      <m:t>𝑝</m:t>
                    </m:r>
                  </m:oMath>
                </a14:m>
                <a:r>
                  <a:rPr lang="en-US" sz="2400" dirty="0" smtClean="0"/>
                  <a:t> as:</a:t>
                </a:r>
              </a:p>
              <a:p>
                <a:pPr marL="0" indent="0" algn="l" rtl="0">
                  <a:buNone/>
                </a:pPr>
                <a:r>
                  <a:rPr lang="en-US" sz="2400" dirty="0"/>
                  <a:t>	 </a:t>
                </a:r>
                <a14:m>
                  <m:oMath xmlns:m="http://schemas.openxmlformats.org/officeDocument/2006/math">
                    <m:r>
                      <a:rPr lang="en-US" sz="2400" i="1">
                        <a:latin typeface="Cambria Math" panose="02040503050406030204" pitchFamily="18" charset="0"/>
                      </a:rPr>
                      <m:t>𝑝</m:t>
                    </m:r>
                    <m:r>
                      <a:rPr lang="en-US" sz="2400" b="0" i="1" smtClean="0">
                        <a:latin typeface="Cambria Math" panose="02040503050406030204" pitchFamily="18" charset="0"/>
                      </a:rPr>
                      <m:t>= </m:t>
                    </m:r>
                    <m:nary>
                      <m:naryPr>
                        <m:chr m:val="∑"/>
                        <m:supHide m:val="on"/>
                        <m:ctrlPr>
                          <a:rPr lang="en-US" sz="2400" b="0" i="1" smtClean="0">
                            <a:latin typeface="Cambria Math" panose="02040503050406030204" pitchFamily="18" charset="0"/>
                          </a:rPr>
                        </m:ctrlPr>
                      </m:naryPr>
                      <m:sub>
                        <m:r>
                          <m:rPr>
                            <m:brk m:alnAt="7"/>
                          </m:rP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𝑖</m:t>
                            </m:r>
                          </m:e>
                          <m:sub>
                            <m:r>
                              <a:rPr lang="en-US" sz="2400" b="0" i="1" smtClean="0">
                                <a:latin typeface="Cambria Math" panose="02040503050406030204" pitchFamily="18" charset="0"/>
                              </a:rPr>
                              <m:t>1</m:t>
                            </m:r>
                          </m:sub>
                        </m:sSub>
                        <m:r>
                          <m:rPr>
                            <m:brk m:alnAt="7"/>
                          </m:rPr>
                          <a:rPr lang="en-US" sz="2400" b="0" i="1" smtClean="0">
                            <a:latin typeface="Cambria Math" panose="02040503050406030204" pitchFamily="18" charset="0"/>
                          </a:rPr>
                          <m:t>,</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𝑖</m:t>
                            </m:r>
                          </m:e>
                          <m:sub>
                            <m:r>
                              <a:rPr lang="en-US" sz="2400" b="0" i="1" smtClean="0">
                                <a:latin typeface="Cambria Math" panose="02040503050406030204" pitchFamily="18" charset="0"/>
                              </a:rPr>
                              <m:t>𝑛</m:t>
                            </m:r>
                          </m:sub>
                        </m:sSub>
                        <m:r>
                          <m:rPr>
                            <m:brk m:alnAt="7"/>
                          </m:rPr>
                          <a:rPr lang="en-US" sz="2400" b="0" i="1" smtClean="0">
                            <a:latin typeface="Cambria Math" panose="02040503050406030204" pitchFamily="18" charset="0"/>
                          </a:rPr>
                          <m:t>)</m:t>
                        </m:r>
                      </m:sub>
                      <m:sup/>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𝑏</m:t>
                            </m:r>
                          </m:e>
                          <m:sub>
                            <m:sSub>
                              <m:sSubPr>
                                <m:ctrlPr>
                                  <a:rPr lang="en-US" sz="2400" i="1">
                                    <a:latin typeface="Cambria Math" panose="02040503050406030204" pitchFamily="18" charset="0"/>
                                  </a:rPr>
                                </m:ctrlPr>
                              </m:sSubPr>
                              <m:e>
                                <m:r>
                                  <a:rPr lang="en-US" sz="2400" i="1">
                                    <a:latin typeface="Cambria Math" panose="02040503050406030204" pitchFamily="18" charset="0"/>
                                  </a:rPr>
                                  <m:t>𝑖</m:t>
                                </m:r>
                              </m:e>
                              <m:sub>
                                <m:r>
                                  <a:rPr lang="en-US" sz="2400" i="1">
                                    <a:latin typeface="Cambria Math" panose="02040503050406030204" pitchFamily="18" charset="0"/>
                                  </a:rPr>
                                  <m:t>1</m:t>
                                </m:r>
                              </m:sub>
                            </m:sSub>
                            <m:r>
                              <m:rPr>
                                <m:brk m:alnAt="7"/>
                              </m:rPr>
                              <a:rPr lang="en-US" sz="2400" i="1">
                                <a:latin typeface="Cambria Math" panose="02040503050406030204" pitchFamily="18" charset="0"/>
                              </a:rPr>
                              <m:t>,</m:t>
                            </m:r>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𝑖</m:t>
                                </m:r>
                              </m:e>
                              <m:sub>
                                <m:r>
                                  <a:rPr lang="en-US" sz="2400" i="1">
                                    <a:latin typeface="Cambria Math" panose="02040503050406030204" pitchFamily="18" charset="0"/>
                                  </a:rPr>
                                  <m:t>𝑛</m:t>
                                </m:r>
                              </m:sub>
                            </m:sSub>
                          </m:sub>
                        </m:sSub>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𝑥</m:t>
                            </m:r>
                          </m:e>
                          <m:sub>
                            <m:r>
                              <a:rPr lang="en-US" sz="2400" b="0" i="1" smtClean="0">
                                <a:latin typeface="Cambria Math" panose="02040503050406030204" pitchFamily="18" charset="0"/>
                              </a:rPr>
                              <m:t>1</m:t>
                            </m:r>
                          </m:sub>
                          <m:sup>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𝑖</m:t>
                                </m:r>
                              </m:e>
                              <m:sub>
                                <m:r>
                                  <a:rPr lang="en-US" sz="2400" b="0" i="1" smtClean="0">
                                    <a:latin typeface="Cambria Math" panose="02040503050406030204" pitchFamily="18" charset="0"/>
                                  </a:rPr>
                                  <m:t>1</m:t>
                                </m:r>
                              </m:sub>
                            </m:sSub>
                          </m:sup>
                        </m:sSubSup>
                        <m:r>
                          <a:rPr lang="en-US" sz="2400" b="0" i="1" smtClean="0">
                            <a:latin typeface="Cambria Math" panose="02040503050406030204" pitchFamily="18" charset="0"/>
                          </a:rPr>
                          <m:t>,…,</m:t>
                        </m:r>
                        <m:sSubSup>
                          <m:sSubSupPr>
                            <m:ctrlPr>
                              <a:rPr lang="en-US" sz="2400" i="1">
                                <a:latin typeface="Cambria Math" panose="02040503050406030204" pitchFamily="18" charset="0"/>
                              </a:rPr>
                            </m:ctrlPr>
                          </m:sSubSupPr>
                          <m:e>
                            <m:r>
                              <a:rPr lang="en-US" sz="2400" i="1">
                                <a:latin typeface="Cambria Math" panose="02040503050406030204" pitchFamily="18" charset="0"/>
                              </a:rPr>
                              <m:t>𝑥</m:t>
                            </m:r>
                          </m:e>
                          <m:sub>
                            <m:r>
                              <a:rPr lang="en-US" sz="2400" b="0" i="1" smtClean="0">
                                <a:latin typeface="Cambria Math" panose="02040503050406030204" pitchFamily="18" charset="0"/>
                              </a:rPr>
                              <m:t>𝑛</m:t>
                            </m:r>
                          </m:sub>
                          <m:sup>
                            <m:sSub>
                              <m:sSubPr>
                                <m:ctrlPr>
                                  <a:rPr lang="en-US" sz="2400" i="1">
                                    <a:latin typeface="Cambria Math" panose="02040503050406030204" pitchFamily="18" charset="0"/>
                                  </a:rPr>
                                </m:ctrlPr>
                              </m:sSubPr>
                              <m:e>
                                <m:r>
                                  <a:rPr lang="en-US" sz="2400" i="1">
                                    <a:latin typeface="Cambria Math" panose="02040503050406030204" pitchFamily="18" charset="0"/>
                                  </a:rPr>
                                  <m:t>𝑖</m:t>
                                </m:r>
                              </m:e>
                              <m:sub>
                                <m:r>
                                  <a:rPr lang="en-US" sz="2400" b="0" i="1" smtClean="0">
                                    <a:latin typeface="Cambria Math" panose="02040503050406030204" pitchFamily="18" charset="0"/>
                                  </a:rPr>
                                  <m:t>𝑛</m:t>
                                </m:r>
                              </m:sub>
                            </m:sSub>
                          </m:sup>
                        </m:sSubSup>
                      </m:e>
                    </m:nary>
                  </m:oMath>
                </a14:m>
                <a:r>
                  <a:rPr lang="en-US" sz="2400" dirty="0" smtClean="0"/>
                  <a:t>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𝑏</m:t>
                        </m:r>
                      </m:e>
                      <m:sub>
                        <m:sSub>
                          <m:sSubPr>
                            <m:ctrlPr>
                              <a:rPr lang="en-US" sz="2400" i="1">
                                <a:latin typeface="Cambria Math" panose="02040503050406030204" pitchFamily="18" charset="0"/>
                              </a:rPr>
                            </m:ctrlPr>
                          </m:sSubPr>
                          <m:e>
                            <m:r>
                              <a:rPr lang="en-US" sz="2400" i="1">
                                <a:latin typeface="Cambria Math" panose="02040503050406030204" pitchFamily="18" charset="0"/>
                              </a:rPr>
                              <m:t>𝑖</m:t>
                            </m:r>
                          </m:e>
                          <m:sub>
                            <m:r>
                              <a:rPr lang="en-US" sz="2400" i="1">
                                <a:latin typeface="Cambria Math" panose="02040503050406030204" pitchFamily="18" charset="0"/>
                              </a:rPr>
                              <m:t>1</m:t>
                            </m:r>
                          </m:sub>
                        </m:sSub>
                        <m:r>
                          <m:rPr>
                            <m:brk m:alnAt="7"/>
                          </m:rPr>
                          <a:rPr lang="en-US" sz="2400" i="1">
                            <a:latin typeface="Cambria Math" panose="02040503050406030204" pitchFamily="18" charset="0"/>
                          </a:rPr>
                          <m:t>,</m:t>
                        </m:r>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𝑖</m:t>
                            </m:r>
                          </m:e>
                          <m:sub>
                            <m:r>
                              <a:rPr lang="en-US" sz="2400" i="1">
                                <a:latin typeface="Cambria Math" panose="02040503050406030204" pitchFamily="18" charset="0"/>
                              </a:rPr>
                              <m:t>𝑛</m:t>
                            </m:r>
                          </m:sub>
                        </m:sSub>
                      </m:sub>
                    </m:sSub>
                    <m:r>
                      <a:rPr lang="en-US" sz="2400" b="0" i="1" smtClean="0">
                        <a:latin typeface="Cambria Math" panose="02040503050406030204" pitchFamily="18" charset="0"/>
                      </a:rPr>
                      <m:t>∈</m:t>
                    </m:r>
                    <m:r>
                      <a:rPr lang="en-US" sz="2400" b="0" i="1" smtClean="0">
                        <a:latin typeface="Cambria Math" panose="02040503050406030204" pitchFamily="18" charset="0"/>
                      </a:rPr>
                      <m:t>𝐹</m:t>
                    </m:r>
                  </m:oMath>
                </a14:m>
                <a:r>
                  <a:rPr lang="en-US" sz="2400" dirty="0" smtClean="0"/>
                  <a:t>)</a:t>
                </a:r>
              </a:p>
              <a:p>
                <a:pPr marL="0" indent="0" algn="l" rtl="0">
                  <a:buNone/>
                </a:pPr>
                <a:r>
                  <a:rPr lang="en-US" sz="2400" dirty="0" smtClean="0"/>
                  <a:t>Assume </a:t>
                </a:r>
                <a14:m>
                  <m:oMath xmlns:m="http://schemas.openxmlformats.org/officeDocument/2006/math">
                    <m:r>
                      <a:rPr lang="en-US" sz="2400" i="1">
                        <a:latin typeface="Cambria Math" panose="02040503050406030204" pitchFamily="18" charset="0"/>
                      </a:rPr>
                      <m:t>𝑝</m:t>
                    </m:r>
                    <m:r>
                      <a:rPr lang="en-US" sz="2400" b="0" i="1" smtClean="0">
                        <a:latin typeface="Cambria Math" panose="02040503050406030204" pitchFamily="18" charset="0"/>
                      </a:rPr>
                      <m:t>≠</m:t>
                    </m:r>
                    <m:r>
                      <a:rPr lang="en-US" sz="2400" b="0" i="1" smtClean="0">
                        <a:latin typeface="Cambria Math" panose="02040503050406030204" pitchFamily="18" charset="0"/>
                      </a:rPr>
                      <m:t>0</m:t>
                    </m:r>
                  </m:oMath>
                </a14:m>
                <a:r>
                  <a:rPr lang="en-US" sz="2400" dirty="0" smtClean="0"/>
                  <a:t>, then:</a:t>
                </a:r>
              </a:p>
              <a:p>
                <a:pPr marL="0" indent="0" algn="l" rtl="0">
                  <a:buNone/>
                </a:pP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𝑃𝑟</m:t>
                          </m:r>
                        </m:e>
                        <m:sub>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𝑎</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𝑎</m:t>
                              </m:r>
                            </m:e>
                            <m:sub>
                              <m:r>
                                <a:rPr lang="en-US" sz="2400" b="0" i="1" smtClean="0">
                                  <a:latin typeface="Cambria Math" panose="02040503050406030204" pitchFamily="18" charset="0"/>
                                </a:rPr>
                                <m:t>𝑛</m:t>
                              </m:r>
                            </m:sub>
                          </m:sSub>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m:t>
                              </m:r>
                            </m:e>
                            <m:sub>
                              <m:r>
                                <a:rPr lang="en-US" sz="2400" b="0" i="1" smtClean="0">
                                  <a:latin typeface="Cambria Math" panose="02040503050406030204" pitchFamily="18" charset="0"/>
                                </a:rPr>
                                <m:t>𝑅</m:t>
                              </m:r>
                            </m:sub>
                          </m:sSub>
                          <m:r>
                            <a:rPr lang="en-US" sz="2400" b="0" i="1" smtClean="0">
                              <a:latin typeface="Cambria Math" panose="02040503050406030204" pitchFamily="18" charset="0"/>
                            </a:rPr>
                            <m:t>𝐴𝑥𝐴</m:t>
                          </m:r>
                          <m:r>
                            <a:rPr lang="en-US" sz="2400" b="0" i="1" smtClean="0">
                              <a:latin typeface="Cambria Math" panose="02040503050406030204" pitchFamily="18" charset="0"/>
                            </a:rPr>
                            <m:t>…</m:t>
                          </m:r>
                          <m:r>
                            <a:rPr lang="en-US" sz="2400" b="0" i="1" smtClean="0">
                              <a:latin typeface="Cambria Math" panose="02040503050406030204" pitchFamily="18" charset="0"/>
                            </a:rPr>
                            <m:t>𝑥𝐴</m:t>
                          </m:r>
                        </m:sub>
                      </m:sSub>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𝑝</m:t>
                          </m:r>
                          <m:d>
                            <m:dPr>
                              <m:ctrlPr>
                                <a:rPr lang="en-US" sz="2400" b="0" i="1" smtClean="0">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panose="02040503050406030204" pitchFamily="18" charset="0"/>
                                    </a:rPr>
                                    <m:t>𝑎</m:t>
                                  </m:r>
                                </m:e>
                                <m:sub>
                                  <m:r>
                                    <a:rPr lang="en-US" sz="2400" i="1">
                                      <a:latin typeface="Cambria Math" panose="02040503050406030204" pitchFamily="18" charset="0"/>
                                    </a:rPr>
                                    <m:t>1</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𝑎</m:t>
                                  </m:r>
                                </m:e>
                                <m:sub>
                                  <m:r>
                                    <a:rPr lang="en-US" sz="2400" i="1">
                                      <a:latin typeface="Cambria Math" panose="02040503050406030204" pitchFamily="18" charset="0"/>
                                    </a:rPr>
                                    <m:t>𝑛</m:t>
                                  </m:r>
                                </m:sub>
                              </m:sSub>
                            </m:e>
                          </m:d>
                          <m:r>
                            <a:rPr lang="en-US" sz="2400" b="0" i="0" smtClean="0">
                              <a:latin typeface="Cambria Math" panose="02040503050406030204" pitchFamily="18" charset="0"/>
                            </a:rPr>
                            <m:t>=</m:t>
                          </m:r>
                          <m:r>
                            <a:rPr lang="en-US" sz="2400" b="0" i="0" smtClean="0">
                              <a:latin typeface="Cambria Math" panose="02040503050406030204" pitchFamily="18" charset="0"/>
                            </a:rPr>
                            <m:t>0</m:t>
                          </m:r>
                        </m:e>
                      </m:d>
                      <m:r>
                        <a:rPr lang="en-US" sz="2400" b="0" i="0" smtClean="0">
                          <a:latin typeface="Cambria Math" panose="02040503050406030204" pitchFamily="18" charset="0"/>
                        </a:rPr>
                        <m:t>≤</m:t>
                      </m:r>
                      <m:f>
                        <m:fPr>
                          <m:ctrlPr>
                            <a:rPr lang="en-US" sz="2400" b="0" i="1" smtClean="0">
                              <a:latin typeface="Cambria Math" panose="02040503050406030204" pitchFamily="18" charset="0"/>
                            </a:rPr>
                          </m:ctrlPr>
                        </m:fPr>
                        <m:num>
                          <m:r>
                            <m:rPr>
                              <m:sty m:val="p"/>
                            </m:rPr>
                            <a:rPr lang="en-US" sz="2400" b="0" i="0" smtClean="0">
                              <a:latin typeface="Cambria Math" panose="02040503050406030204" pitchFamily="18" charset="0"/>
                            </a:rPr>
                            <m:t>deg</m:t>
                          </m:r>
                          <m:r>
                            <a:rPr lang="en-US" sz="2400" b="0" i="1" smtClean="0">
                              <a:latin typeface="Cambria Math" panose="02040503050406030204" pitchFamily="18" charset="0"/>
                            </a:rPr>
                            <m:t>⁡(</m:t>
                          </m:r>
                          <m:r>
                            <a:rPr lang="en-US" sz="2400" b="0" i="1" smtClean="0">
                              <a:latin typeface="Cambria Math" panose="02040503050406030204" pitchFamily="18" charset="0"/>
                            </a:rPr>
                            <m:t>𝑝</m:t>
                          </m:r>
                          <m:r>
                            <a:rPr lang="en-US" sz="2400" b="0" i="1" smtClean="0">
                              <a:latin typeface="Cambria Math" panose="02040503050406030204" pitchFamily="18" charset="0"/>
                            </a:rPr>
                            <m:t>)</m:t>
                          </m:r>
                        </m:num>
                        <m:den>
                          <m:r>
                            <a:rPr lang="en-US" sz="2400" b="0" i="1" smtClean="0">
                              <a:latin typeface="Cambria Math" panose="02040503050406030204" pitchFamily="18" charset="0"/>
                            </a:rPr>
                            <m:t>|</m:t>
                          </m:r>
                          <m:r>
                            <a:rPr lang="en-US" sz="2400" b="0" i="1" smtClean="0">
                              <a:latin typeface="Cambria Math" panose="02040503050406030204" pitchFamily="18" charset="0"/>
                            </a:rPr>
                            <m:t>𝐴</m:t>
                          </m:r>
                          <m:r>
                            <a:rPr lang="en-US" sz="2400" b="0" i="1" smtClean="0">
                              <a:latin typeface="Cambria Math" panose="02040503050406030204" pitchFamily="18" charset="0"/>
                            </a:rPr>
                            <m:t>|</m:t>
                          </m:r>
                        </m:den>
                      </m:f>
                    </m:oMath>
                  </m:oMathPara>
                </a14:m>
                <a:endParaRPr lang="en-US" sz="2400" dirty="0" smtClean="0"/>
              </a:p>
              <a:p>
                <a:pPr marL="0" indent="0" algn="l" rtl="0">
                  <a:buNone/>
                </a:pPr>
                <a:r>
                  <a:rPr lang="en-US" sz="2400" dirty="0" smtClean="0"/>
                  <a:t>In other words, the Schwartz-Zippel lemma gives an upper bound for the probability that the polynomial </a:t>
                </a:r>
                <a14:m>
                  <m:oMath xmlns:m="http://schemas.openxmlformats.org/officeDocument/2006/math">
                    <m:r>
                      <a:rPr lang="en-US" sz="2400" i="1">
                        <a:latin typeface="Cambria Math" panose="02040503050406030204" pitchFamily="18" charset="0"/>
                      </a:rPr>
                      <m:t>𝑝</m:t>
                    </m:r>
                  </m:oMath>
                </a14:m>
                <a:r>
                  <a:rPr lang="en-US" sz="2400" dirty="0" smtClean="0"/>
                  <a:t> will zero over a random, independently and uniformly chosen values from </a:t>
                </a:r>
                <a14:m>
                  <m:oMath xmlns:m="http://schemas.openxmlformats.org/officeDocument/2006/math">
                    <m:r>
                      <a:rPr lang="en-US" sz="2400" b="0" i="1" smtClean="0">
                        <a:latin typeface="Cambria Math" panose="02040503050406030204" pitchFamily="18" charset="0"/>
                      </a:rPr>
                      <m:t>𝐴</m:t>
                    </m:r>
                  </m:oMath>
                </a14:m>
                <a:r>
                  <a:rPr lang="en-US" sz="2400" dirty="0" smtClean="0"/>
                  <a:t>.</a:t>
                </a:r>
              </a:p>
            </p:txBody>
          </p:sp>
        </mc:Choice>
        <mc:Fallback xmlns="">
          <p:sp>
            <p:nvSpPr>
              <p:cNvPr id="3" name="מציין מיקום תוכן 2"/>
              <p:cNvSpPr>
                <a:spLocks noGrp="1" noRot="1" noChangeAspect="1" noMove="1" noResize="1" noEditPoints="1" noAdjustHandles="1" noChangeArrowheads="1" noChangeShapeType="1" noTextEdit="1"/>
              </p:cNvSpPr>
              <p:nvPr>
                <p:ph idx="1"/>
              </p:nvPr>
            </p:nvSpPr>
            <p:spPr>
              <a:xfrm>
                <a:off x="2589212" y="1562100"/>
                <a:ext cx="8915400" cy="4965700"/>
              </a:xfrm>
              <a:blipFill rotWithShape="0">
                <a:blip r:embed="rId2"/>
                <a:stretch>
                  <a:fillRect l="-1094" t="-982"/>
                </a:stretch>
              </a:blipFill>
              <a:ln>
                <a:noFill/>
              </a:ln>
            </p:spPr>
            <p:txBody>
              <a:bodyPr/>
              <a:lstStyle/>
              <a:p>
                <a:r>
                  <a:rPr lang="he-IL">
                    <a:noFill/>
                  </a:rPr>
                  <a:t> </a:t>
                </a:r>
              </a:p>
            </p:txBody>
          </p:sp>
        </mc:Fallback>
      </mc:AlternateContent>
      <p:sp>
        <p:nvSpPr>
          <p:cNvPr id="4" name="TextBox 3"/>
          <p:cNvSpPr txBox="1"/>
          <p:nvPr/>
        </p:nvSpPr>
        <p:spPr>
          <a:xfrm>
            <a:off x="1752600" y="3987800"/>
            <a:ext cx="2235200" cy="646331"/>
          </a:xfrm>
          <a:prstGeom prst="rect">
            <a:avLst/>
          </a:prstGeom>
          <a:no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wrap="square" rtlCol="1">
            <a:spAutoFit/>
          </a:bodyPr>
          <a:lstStyle/>
          <a:p>
            <a:r>
              <a:rPr lang="en-US" dirty="0" smtClean="0"/>
              <a:t>Randomly chosen from a set</a:t>
            </a:r>
            <a:endParaRPr lang="he-IL" dirty="0"/>
          </a:p>
        </p:txBody>
      </p:sp>
      <p:cxnSp>
        <p:nvCxnSpPr>
          <p:cNvPr id="10" name="מחבר ישר 9"/>
          <p:cNvCxnSpPr/>
          <p:nvPr/>
        </p:nvCxnSpPr>
        <p:spPr>
          <a:xfrm>
            <a:off x="3992880" y="4632960"/>
            <a:ext cx="1341120" cy="0"/>
          </a:xfrm>
          <a:prstGeom prst="line">
            <a:avLst/>
          </a:prstGeo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4" name="מחבר חץ ישר 13"/>
          <p:cNvCxnSpPr/>
          <p:nvPr/>
        </p:nvCxnSpPr>
        <p:spPr>
          <a:xfrm flipV="1">
            <a:off x="5334000" y="4450080"/>
            <a:ext cx="0" cy="184051"/>
          </a:xfrm>
          <a:prstGeom prst="straightConnector1">
            <a:avLst/>
          </a:prstGeo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02296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RNC </a:t>
            </a:r>
            <a:r>
              <a:rPr lang="en-US" dirty="0" smtClean="0"/>
              <a:t>Algorithm </a:t>
            </a:r>
            <a:r>
              <a:rPr lang="en-US" dirty="0"/>
              <a:t>(cont.)</a:t>
            </a:r>
            <a:endParaRPr lang="he-IL"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592924" y="1905000"/>
                <a:ext cx="8207599" cy="3777622"/>
              </a:xfrm>
            </p:spPr>
            <p:txBody>
              <a:bodyPr/>
              <a:lstStyle/>
              <a:p>
                <a:pPr marL="0" indent="0" algn="l">
                  <a:buNone/>
                </a:pPr>
                <a:r>
                  <a:rPr lang="en-US" sz="2400" dirty="0" smtClean="0"/>
                  <a:t>Using that construction, we can take </a:t>
                </a:r>
                <a14:m>
                  <m:oMath xmlns:m="http://schemas.openxmlformats.org/officeDocument/2006/math">
                    <m:r>
                      <a:rPr lang="en-US" sz="2400" b="0" i="1" smtClean="0">
                        <a:latin typeface="Cambria Math" panose="02040503050406030204" pitchFamily="18" charset="0"/>
                      </a:rPr>
                      <m:t>𝑠</m:t>
                    </m:r>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𝑛</m:t>
                        </m:r>
                      </m:e>
                      <m:sup>
                        <m:r>
                          <a:rPr lang="en-US" sz="2400" b="0" i="1" smtClean="0">
                            <a:latin typeface="Cambria Math" panose="02040503050406030204" pitchFamily="18" charset="0"/>
                          </a:rPr>
                          <m:t>4</m:t>
                        </m:r>
                      </m:sup>
                    </m:sSup>
                  </m:oMath>
                </a14:m>
                <a:r>
                  <a:rPr lang="en-US" sz="2400" dirty="0" smtClean="0"/>
                  <a:t>, just like in the deterministic algorithm.</a:t>
                </a:r>
              </a:p>
              <a:p>
                <a:pPr marL="0" indent="0" algn="l">
                  <a:buNone/>
                </a:pPr>
                <a:r>
                  <a:rPr lang="en-US" sz="2400" dirty="0" smtClean="0"/>
                  <a:t>Given that, the weights of each </a:t>
                </a:r>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𝑤</m:t>
                        </m:r>
                      </m:e>
                      <m:sub>
                        <m:r>
                          <a:rPr lang="en-US" sz="2400" b="0" i="1" smtClean="0">
                            <a:latin typeface="Cambria Math" panose="02040503050406030204" pitchFamily="18" charset="0"/>
                          </a:rPr>
                          <m:t>𝑖</m:t>
                        </m:r>
                      </m:sub>
                    </m:sSub>
                    <m:r>
                      <a:rPr lang="en-US" sz="2400" b="0" i="1" smtClean="0">
                        <a:latin typeface="Cambria Math" panose="02040503050406030204" pitchFamily="18" charset="0"/>
                      </a:rPr>
                      <m:t> </m:t>
                    </m:r>
                  </m:oMath>
                </a14:m>
                <a:r>
                  <a:rPr lang="en-US" sz="2400" dirty="0" smtClean="0"/>
                  <a:t>are bounded by </a:t>
                </a:r>
                <a14:m>
                  <m:oMath xmlns:m="http://schemas.openxmlformats.org/officeDocument/2006/math">
                    <m:r>
                      <a:rPr lang="en-US" sz="2400" i="1">
                        <a:latin typeface="Cambria Math" panose="02040503050406030204" pitchFamily="18" charset="0"/>
                      </a:rPr>
                      <m:t>𝑂</m:t>
                    </m:r>
                    <m:d>
                      <m:dPr>
                        <m:ctrlPr>
                          <a:rPr lang="en-US" sz="2400" i="1">
                            <a:latin typeface="Cambria Math" panose="02040503050406030204" pitchFamily="18" charset="0"/>
                          </a:rPr>
                        </m:ctrlPr>
                      </m:dPr>
                      <m:e>
                        <m:sSup>
                          <m:sSupPr>
                            <m:ctrlPr>
                              <a:rPr lang="en-US" sz="2400" i="1">
                                <a:latin typeface="Cambria Math" panose="02040503050406030204" pitchFamily="18" charset="0"/>
                              </a:rPr>
                            </m:ctrlPr>
                          </m:sSupPr>
                          <m:e>
                            <m:r>
                              <a:rPr lang="en-US" sz="2400" i="1">
                                <a:latin typeface="Cambria Math" panose="02040503050406030204" pitchFamily="18" charset="0"/>
                              </a:rPr>
                              <m:t>𝑛</m:t>
                            </m:r>
                          </m:e>
                          <m:sup>
                            <m:r>
                              <a:rPr lang="en-US" sz="2400" b="0" i="1" smtClean="0">
                                <a:latin typeface="Cambria Math" panose="02040503050406030204" pitchFamily="18" charset="0"/>
                              </a:rPr>
                              <m:t>3</m:t>
                            </m:r>
                          </m:sup>
                        </m:sSup>
                        <m:r>
                          <a:rPr lang="en-US" sz="2400" b="0" i="1" smtClean="0">
                            <a:latin typeface="Cambria Math" panose="02040503050406030204" pitchFamily="18" charset="0"/>
                          </a:rPr>
                          <m:t>𝑠</m:t>
                        </m:r>
                        <m:func>
                          <m:funcPr>
                            <m:ctrlPr>
                              <a:rPr lang="en-US" sz="2400" i="1">
                                <a:latin typeface="Cambria Math" panose="02040503050406030204" pitchFamily="18" charset="0"/>
                              </a:rPr>
                            </m:ctrlPr>
                          </m:funcPr>
                          <m:fName>
                            <m:r>
                              <m:rPr>
                                <m:sty m:val="p"/>
                              </m:rPr>
                              <a:rPr lang="en-US" sz="2400">
                                <a:latin typeface="Cambria Math" panose="02040503050406030204" pitchFamily="18" charset="0"/>
                              </a:rPr>
                              <m:t>log</m:t>
                            </m:r>
                          </m:fName>
                          <m:e>
                            <m:d>
                              <m:dPr>
                                <m:ctrlPr>
                                  <a:rPr lang="en-US" sz="2400" i="1">
                                    <a:latin typeface="Cambria Math" panose="02040503050406030204" pitchFamily="18" charset="0"/>
                                  </a:rPr>
                                </m:ctrlPr>
                              </m:dPr>
                              <m:e>
                                <m:r>
                                  <a:rPr lang="en-US" sz="2400" i="1">
                                    <a:latin typeface="Cambria Math" panose="02040503050406030204" pitchFamily="18" charset="0"/>
                                  </a:rPr>
                                  <m:t>𝑛</m:t>
                                </m:r>
                                <m:r>
                                  <a:rPr lang="en-US" sz="2400" b="0" i="1" smtClean="0">
                                    <a:latin typeface="Cambria Math" panose="02040503050406030204" pitchFamily="18" charset="0"/>
                                  </a:rPr>
                                  <m:t>𝑠</m:t>
                                </m:r>
                              </m:e>
                            </m:d>
                          </m:e>
                        </m:func>
                      </m:e>
                    </m:d>
                    <m:r>
                      <a:rPr lang="en-US" sz="2400" b="0" i="1" smtClean="0">
                        <a:latin typeface="Cambria Math" panose="02040503050406030204" pitchFamily="18" charset="0"/>
                      </a:rPr>
                      <m:t>=</m:t>
                    </m:r>
                    <m:r>
                      <a:rPr lang="en-US" sz="2400" b="0" i="1" smtClean="0">
                        <a:latin typeface="Cambria Math" panose="02040503050406030204" pitchFamily="18" charset="0"/>
                      </a:rPr>
                      <m:t>𝑂</m:t>
                    </m:r>
                    <m:d>
                      <m:dPr>
                        <m:ctrlPr>
                          <a:rPr lang="en-US" sz="2400" b="0" i="1" smtClean="0">
                            <a:latin typeface="Cambria Math" panose="02040503050406030204" pitchFamily="18" charset="0"/>
                          </a:rPr>
                        </m:ctrlPr>
                      </m:dPr>
                      <m:e>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𝑛</m:t>
                            </m:r>
                          </m:e>
                          <m:sup>
                            <m:r>
                              <a:rPr lang="en-US" sz="2400" b="0" i="1" smtClean="0">
                                <a:latin typeface="Cambria Math" panose="02040503050406030204" pitchFamily="18" charset="0"/>
                              </a:rPr>
                              <m:t>7</m:t>
                            </m:r>
                          </m:sup>
                        </m:sSup>
                        <m:func>
                          <m:funcPr>
                            <m:ctrlPr>
                              <a:rPr lang="en-US" sz="2400" b="0" i="1" smtClean="0">
                                <a:latin typeface="Cambria Math" panose="02040503050406030204" pitchFamily="18" charset="0"/>
                              </a:rPr>
                            </m:ctrlPr>
                          </m:funcPr>
                          <m:fName>
                            <m:r>
                              <m:rPr>
                                <m:sty m:val="p"/>
                              </m:rPr>
                              <a:rPr lang="en-US" sz="2400" b="0" i="0" smtClean="0">
                                <a:latin typeface="Cambria Math" panose="02040503050406030204" pitchFamily="18" charset="0"/>
                              </a:rPr>
                              <m:t>log</m:t>
                            </m:r>
                          </m:fName>
                          <m:e>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𝑛</m:t>
                                </m:r>
                              </m:e>
                            </m:d>
                          </m:e>
                        </m:func>
                      </m:e>
                    </m:d>
                  </m:oMath>
                </a14:m>
                <a:r>
                  <a:rPr lang="en-US" sz="2400" dirty="0" smtClean="0"/>
                  <a:t>.</a:t>
                </a:r>
              </a:p>
              <a:p>
                <a:pPr marL="0" indent="0" algn="l">
                  <a:buNone/>
                </a:pPr>
                <a:r>
                  <a:rPr lang="en-US" sz="2400" dirty="0" smtClean="0"/>
                  <a:t>Hence the weight of a PM is bounded by </a:t>
                </a:r>
                <a14:m>
                  <m:oMath xmlns:m="http://schemas.openxmlformats.org/officeDocument/2006/math">
                    <m:r>
                      <a:rPr lang="en-US" sz="2400" i="1">
                        <a:latin typeface="Cambria Math" panose="02040503050406030204" pitchFamily="18" charset="0"/>
                      </a:rPr>
                      <m:t>𝑂</m:t>
                    </m:r>
                    <m:d>
                      <m:dPr>
                        <m:ctrlPr>
                          <a:rPr lang="en-US" sz="2400" i="1">
                            <a:latin typeface="Cambria Math" panose="02040503050406030204" pitchFamily="18" charset="0"/>
                          </a:rPr>
                        </m:ctrlPr>
                      </m:dPr>
                      <m:e>
                        <m:sSup>
                          <m:sSupPr>
                            <m:ctrlPr>
                              <a:rPr lang="en-US" sz="2400" i="1">
                                <a:latin typeface="Cambria Math" panose="02040503050406030204" pitchFamily="18" charset="0"/>
                              </a:rPr>
                            </m:ctrlPr>
                          </m:sSupPr>
                          <m:e>
                            <m:r>
                              <a:rPr lang="en-US" sz="2400" i="1">
                                <a:latin typeface="Cambria Math" panose="02040503050406030204" pitchFamily="18" charset="0"/>
                              </a:rPr>
                              <m:t>𝑛</m:t>
                            </m:r>
                          </m:e>
                          <m:sup>
                            <m:r>
                              <a:rPr lang="en-US" sz="2400" b="0" i="1" smtClean="0">
                                <a:latin typeface="Cambria Math" panose="02040503050406030204" pitchFamily="18" charset="0"/>
                              </a:rPr>
                              <m:t>8</m:t>
                            </m:r>
                          </m:sup>
                        </m:sSup>
                        <m:func>
                          <m:funcPr>
                            <m:ctrlPr>
                              <a:rPr lang="en-US" sz="2400" i="1">
                                <a:latin typeface="Cambria Math" panose="02040503050406030204" pitchFamily="18" charset="0"/>
                              </a:rPr>
                            </m:ctrlPr>
                          </m:funcPr>
                          <m:fName>
                            <m:r>
                              <m:rPr>
                                <m:sty m:val="p"/>
                              </m:rPr>
                              <a:rPr lang="en-US" sz="2400">
                                <a:latin typeface="Cambria Math" panose="02040503050406030204" pitchFamily="18" charset="0"/>
                              </a:rPr>
                              <m:t>log</m:t>
                            </m:r>
                          </m:fName>
                          <m:e>
                            <m:d>
                              <m:dPr>
                                <m:ctrlPr>
                                  <a:rPr lang="en-US" sz="2400" i="1">
                                    <a:latin typeface="Cambria Math" panose="02040503050406030204" pitchFamily="18" charset="0"/>
                                  </a:rPr>
                                </m:ctrlPr>
                              </m:dPr>
                              <m:e>
                                <m:r>
                                  <a:rPr lang="en-US" sz="2400" i="1">
                                    <a:latin typeface="Cambria Math" panose="02040503050406030204" pitchFamily="18" charset="0"/>
                                  </a:rPr>
                                  <m:t>𝑛</m:t>
                                </m:r>
                              </m:e>
                            </m:d>
                          </m:e>
                        </m:func>
                      </m:e>
                    </m:d>
                  </m:oMath>
                </a14:m>
                <a:r>
                  <a:rPr lang="en-US" sz="2400" dirty="0" smtClean="0"/>
                  <a:t> (PM contains </a:t>
                </a:r>
                <a14:m>
                  <m:oMath xmlns:m="http://schemas.openxmlformats.org/officeDocument/2006/math">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𝑛</m:t>
                        </m:r>
                      </m:num>
                      <m:den>
                        <m:r>
                          <a:rPr lang="en-US" sz="2400" b="0" i="1" smtClean="0">
                            <a:latin typeface="Cambria Math" panose="02040503050406030204" pitchFamily="18" charset="0"/>
                          </a:rPr>
                          <m:t>2</m:t>
                        </m:r>
                      </m:den>
                    </m:f>
                  </m:oMath>
                </a14:m>
                <a:r>
                  <a:rPr lang="en-US" sz="2400" dirty="0" smtClean="0"/>
                  <a:t> edges). </a:t>
                </a:r>
                <a:endParaRPr lang="he-IL"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592924" y="1905000"/>
                <a:ext cx="8207599" cy="3777622"/>
              </a:xfrm>
              <a:blipFill rotWithShape="0">
                <a:blip r:embed="rId2"/>
                <a:stretch>
                  <a:fillRect l="-2153" t="-1292" r="-520"/>
                </a:stretch>
              </a:blipFill>
            </p:spPr>
            <p:txBody>
              <a:bodyPr/>
              <a:lstStyle/>
              <a:p>
                <a:r>
                  <a:rPr lang="he-IL">
                    <a:noFill/>
                  </a:rPr>
                  <a:t> </a:t>
                </a:r>
              </a:p>
            </p:txBody>
          </p:sp>
        </mc:Fallback>
      </mc:AlternateContent>
    </p:spTree>
    <p:extLst>
      <p:ext uri="{BB962C8B-B14F-4D97-AF65-F5344CB8AC3E}">
        <p14:creationId xmlns:p14="http://schemas.microsoft.com/office/powerpoint/2010/main" val="21260553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RNC </a:t>
            </a:r>
            <a:r>
              <a:rPr lang="en-US" dirty="0" smtClean="0"/>
              <a:t>Algorithm </a:t>
            </a:r>
            <a:r>
              <a:rPr lang="en-US" dirty="0"/>
              <a:t>(cont.)</a:t>
            </a:r>
            <a:endParaRPr lang="he-IL"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589212" y="1904999"/>
                <a:ext cx="8915400" cy="4873305"/>
              </a:xfrm>
            </p:spPr>
            <p:txBody>
              <a:bodyPr>
                <a:normAutofit/>
              </a:bodyPr>
              <a:lstStyle/>
              <a:p>
                <a:pPr marL="0" indent="0" algn="l">
                  <a:buNone/>
                </a:pPr>
                <a:r>
                  <a:rPr lang="en-US" sz="2400" dirty="0" smtClean="0"/>
                  <a:t>Since </a:t>
                </a:r>
                <a:r>
                  <a:rPr lang="en-US" sz="2400" dirty="0"/>
                  <a:t>the weight of a PM is bounded by </a:t>
                </a:r>
                <a14:m>
                  <m:oMath xmlns:m="http://schemas.openxmlformats.org/officeDocument/2006/math">
                    <m:r>
                      <a:rPr lang="en-US" sz="2400" i="1">
                        <a:latin typeface="Cambria Math" panose="02040503050406030204" pitchFamily="18" charset="0"/>
                      </a:rPr>
                      <m:t>𝑂</m:t>
                    </m:r>
                    <m:d>
                      <m:dPr>
                        <m:ctrlPr>
                          <a:rPr lang="en-US" sz="2400" i="1">
                            <a:latin typeface="Cambria Math" panose="02040503050406030204" pitchFamily="18" charset="0"/>
                          </a:rPr>
                        </m:ctrlPr>
                      </m:dPr>
                      <m:e>
                        <m:sSup>
                          <m:sSupPr>
                            <m:ctrlPr>
                              <a:rPr lang="en-US" sz="2400" i="1">
                                <a:latin typeface="Cambria Math" panose="02040503050406030204" pitchFamily="18" charset="0"/>
                              </a:rPr>
                            </m:ctrlPr>
                          </m:sSupPr>
                          <m:e>
                            <m:r>
                              <a:rPr lang="en-US" sz="2400" i="1">
                                <a:latin typeface="Cambria Math" panose="02040503050406030204" pitchFamily="18" charset="0"/>
                              </a:rPr>
                              <m:t>𝑛</m:t>
                            </m:r>
                          </m:e>
                          <m:sup>
                            <m:r>
                              <a:rPr lang="en-US" sz="2400" i="1">
                                <a:latin typeface="Cambria Math" panose="02040503050406030204" pitchFamily="18" charset="0"/>
                              </a:rPr>
                              <m:t>8</m:t>
                            </m:r>
                          </m:sup>
                        </m:sSup>
                        <m:func>
                          <m:funcPr>
                            <m:ctrlPr>
                              <a:rPr lang="en-US" sz="2400" i="1">
                                <a:latin typeface="Cambria Math" panose="02040503050406030204" pitchFamily="18" charset="0"/>
                              </a:rPr>
                            </m:ctrlPr>
                          </m:funcPr>
                          <m:fName>
                            <m:r>
                              <m:rPr>
                                <m:sty m:val="p"/>
                              </m:rPr>
                              <a:rPr lang="en-US" sz="2400">
                                <a:latin typeface="Cambria Math" panose="02040503050406030204" pitchFamily="18" charset="0"/>
                              </a:rPr>
                              <m:t>log</m:t>
                            </m:r>
                          </m:fName>
                          <m:e>
                            <m:d>
                              <m:dPr>
                                <m:ctrlPr>
                                  <a:rPr lang="en-US" sz="2400" i="1">
                                    <a:latin typeface="Cambria Math" panose="02040503050406030204" pitchFamily="18" charset="0"/>
                                  </a:rPr>
                                </m:ctrlPr>
                              </m:dPr>
                              <m:e>
                                <m:r>
                                  <a:rPr lang="en-US" sz="2400" i="1">
                                    <a:latin typeface="Cambria Math" panose="02040503050406030204" pitchFamily="18" charset="0"/>
                                  </a:rPr>
                                  <m:t>𝑛</m:t>
                                </m:r>
                              </m:e>
                            </m:d>
                          </m:e>
                        </m:func>
                      </m:e>
                    </m:d>
                  </m:oMath>
                </a14:m>
                <a:r>
                  <a:rPr lang="en-US" sz="2400" dirty="0" smtClean="0"/>
                  <a:t>, we get that </a:t>
                </a:r>
                <a14:m>
                  <m:oMath xmlns:m="http://schemas.openxmlformats.org/officeDocument/2006/math">
                    <m:r>
                      <m:rPr>
                        <m:sty m:val="p"/>
                      </m:rPr>
                      <a:rPr lang="en-US" sz="2400" i="1" dirty="0" smtClean="0">
                        <a:latin typeface="Cambria Math" panose="02040503050406030204" pitchFamily="18" charset="0"/>
                      </a:rPr>
                      <m:t>det</m:t>
                    </m:r>
                    <m:r>
                      <a:rPr lang="en-US" sz="2400" i="1" dirty="0" smtClean="0">
                        <a:latin typeface="Cambria Math" panose="02040503050406030204" pitchFamily="18" charset="0"/>
                      </a:rPr>
                      <m:t>⁡(</m:t>
                    </m:r>
                    <m:r>
                      <a:rPr lang="en-US" sz="2400" i="1" dirty="0">
                        <a:latin typeface="Cambria Math" panose="02040503050406030204" pitchFamily="18" charset="0"/>
                      </a:rPr>
                      <m:t>𝐴</m:t>
                    </m:r>
                    <m:r>
                      <a:rPr lang="en-US" sz="2400" i="1" dirty="0">
                        <a:latin typeface="Cambria Math" panose="02040503050406030204" pitchFamily="18" charset="0"/>
                      </a:rPr>
                      <m:t>)</m:t>
                    </m:r>
                  </m:oMath>
                </a14:m>
                <a:r>
                  <a:rPr lang="en-US" sz="2400" dirty="0"/>
                  <a:t> is a polynomial of total degree bounded by </a:t>
                </a:r>
                <a14:m>
                  <m:oMath xmlns:m="http://schemas.openxmlformats.org/officeDocument/2006/math">
                    <m:r>
                      <a:rPr lang="en-US" sz="2400" i="1">
                        <a:latin typeface="Cambria Math" panose="02040503050406030204" pitchFamily="18" charset="0"/>
                      </a:rPr>
                      <m:t>𝑂</m:t>
                    </m:r>
                    <m:d>
                      <m:dPr>
                        <m:ctrlPr>
                          <a:rPr lang="en-US" sz="2400" i="1">
                            <a:latin typeface="Cambria Math" panose="02040503050406030204" pitchFamily="18" charset="0"/>
                          </a:rPr>
                        </m:ctrlPr>
                      </m:dPr>
                      <m:e>
                        <m:sSup>
                          <m:sSupPr>
                            <m:ctrlPr>
                              <a:rPr lang="en-US" sz="2400" i="1">
                                <a:latin typeface="Cambria Math" panose="02040503050406030204" pitchFamily="18" charset="0"/>
                              </a:rPr>
                            </m:ctrlPr>
                          </m:sSupPr>
                          <m:e>
                            <m:r>
                              <a:rPr lang="en-US" sz="2400" i="1">
                                <a:latin typeface="Cambria Math" panose="02040503050406030204" pitchFamily="18" charset="0"/>
                              </a:rPr>
                              <m:t>𝑛</m:t>
                            </m:r>
                          </m:e>
                          <m:sup>
                            <m:r>
                              <a:rPr lang="en-US" sz="2400" i="1">
                                <a:latin typeface="Cambria Math" panose="02040503050406030204" pitchFamily="18" charset="0"/>
                              </a:rPr>
                              <m:t>8</m:t>
                            </m:r>
                          </m:sup>
                        </m:sSup>
                        <m:func>
                          <m:funcPr>
                            <m:ctrlPr>
                              <a:rPr lang="en-US" sz="2400" i="1">
                                <a:latin typeface="Cambria Math" panose="02040503050406030204" pitchFamily="18" charset="0"/>
                              </a:rPr>
                            </m:ctrlPr>
                          </m:funcPr>
                          <m:fName>
                            <m:sSup>
                              <m:sSupPr>
                                <m:ctrlPr>
                                  <a:rPr lang="en-US" sz="2400" i="1">
                                    <a:latin typeface="Cambria Math" panose="02040503050406030204" pitchFamily="18" charset="0"/>
                                  </a:rPr>
                                </m:ctrlPr>
                              </m:sSupPr>
                              <m:e>
                                <m:r>
                                  <m:rPr>
                                    <m:sty m:val="p"/>
                                  </m:rPr>
                                  <a:rPr lang="en-US" sz="2400">
                                    <a:latin typeface="Cambria Math" panose="02040503050406030204" pitchFamily="18" charset="0"/>
                                  </a:rPr>
                                  <m:t>log</m:t>
                                </m:r>
                              </m:e>
                              <m:sup>
                                <m:r>
                                  <a:rPr lang="en-US" sz="2400" i="1">
                                    <a:latin typeface="Cambria Math" panose="02040503050406030204" pitchFamily="18" charset="0"/>
                                  </a:rPr>
                                  <m:t>2</m:t>
                                </m:r>
                              </m:sup>
                            </m:sSup>
                          </m:fName>
                          <m:e>
                            <m:d>
                              <m:dPr>
                                <m:ctrlPr>
                                  <a:rPr lang="en-US" sz="2400" i="1">
                                    <a:latin typeface="Cambria Math" panose="02040503050406030204" pitchFamily="18" charset="0"/>
                                  </a:rPr>
                                </m:ctrlPr>
                              </m:dPr>
                              <m:e>
                                <m:r>
                                  <a:rPr lang="en-US" sz="2400" i="1">
                                    <a:latin typeface="Cambria Math" panose="02040503050406030204" pitchFamily="18" charset="0"/>
                                  </a:rPr>
                                  <m:t>𝑛</m:t>
                                </m:r>
                              </m:e>
                            </m:d>
                          </m:e>
                        </m:func>
                      </m:e>
                    </m:d>
                  </m:oMath>
                </a14:m>
                <a:r>
                  <a:rPr lang="en-US" sz="2400" dirty="0" smtClean="0"/>
                  <a:t>.</a:t>
                </a:r>
                <a:endParaRPr lang="he-IL"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589212" y="1904999"/>
                <a:ext cx="8915400" cy="4873305"/>
              </a:xfrm>
              <a:blipFill rotWithShape="0">
                <a:blip r:embed="rId2"/>
                <a:stretch>
                  <a:fillRect l="-2052" t="-875" r="-1505"/>
                </a:stretch>
              </a:blipFill>
            </p:spPr>
            <p:txBody>
              <a:bodyPr/>
              <a:lstStyle/>
              <a:p>
                <a:r>
                  <a:rPr lang="he-IL">
                    <a:noFill/>
                  </a:rPr>
                  <a:t> </a:t>
                </a:r>
              </a:p>
            </p:txBody>
          </p:sp>
        </mc:Fallback>
      </mc:AlternateContent>
    </p:spTree>
    <p:extLst>
      <p:ext uri="{BB962C8B-B14F-4D97-AF65-F5344CB8AC3E}">
        <p14:creationId xmlns:p14="http://schemas.microsoft.com/office/powerpoint/2010/main" val="24626659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RNC </a:t>
            </a:r>
            <a:r>
              <a:rPr lang="en-US" dirty="0" smtClean="0"/>
              <a:t>Algorithm </a:t>
            </a:r>
            <a:r>
              <a:rPr lang="en-US" dirty="0"/>
              <a:t>(cont.)</a:t>
            </a:r>
            <a:endParaRPr lang="he-IL"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589212" y="1904999"/>
                <a:ext cx="8915400" cy="4873305"/>
              </a:xfrm>
            </p:spPr>
            <p:txBody>
              <a:bodyPr>
                <a:normAutofit/>
              </a:bodyPr>
              <a:lstStyle/>
              <a:p>
                <a:pPr marL="0" indent="0" algn="l">
                  <a:buNone/>
                </a:pPr>
                <a:r>
                  <a:rPr lang="en-US" sz="2400" dirty="0" smtClean="0"/>
                  <a:t>Since </a:t>
                </a:r>
                <a:r>
                  <a:rPr lang="en-US" sz="2400" dirty="0"/>
                  <a:t>the weight of a PM is bounded by </a:t>
                </a:r>
                <a14:m>
                  <m:oMath xmlns:m="http://schemas.openxmlformats.org/officeDocument/2006/math">
                    <m:r>
                      <a:rPr lang="en-US" sz="2400" i="1">
                        <a:latin typeface="Cambria Math" panose="02040503050406030204" pitchFamily="18" charset="0"/>
                      </a:rPr>
                      <m:t>𝑂</m:t>
                    </m:r>
                    <m:d>
                      <m:dPr>
                        <m:ctrlPr>
                          <a:rPr lang="en-US" sz="2400" i="1">
                            <a:latin typeface="Cambria Math" panose="02040503050406030204" pitchFamily="18" charset="0"/>
                          </a:rPr>
                        </m:ctrlPr>
                      </m:dPr>
                      <m:e>
                        <m:sSup>
                          <m:sSupPr>
                            <m:ctrlPr>
                              <a:rPr lang="en-US" sz="2400" i="1">
                                <a:latin typeface="Cambria Math" panose="02040503050406030204" pitchFamily="18" charset="0"/>
                              </a:rPr>
                            </m:ctrlPr>
                          </m:sSupPr>
                          <m:e>
                            <m:r>
                              <a:rPr lang="en-US" sz="2400" i="1">
                                <a:latin typeface="Cambria Math" panose="02040503050406030204" pitchFamily="18" charset="0"/>
                              </a:rPr>
                              <m:t>𝑛</m:t>
                            </m:r>
                          </m:e>
                          <m:sup>
                            <m:r>
                              <a:rPr lang="en-US" sz="2400" i="1">
                                <a:latin typeface="Cambria Math" panose="02040503050406030204" pitchFamily="18" charset="0"/>
                              </a:rPr>
                              <m:t>8</m:t>
                            </m:r>
                          </m:sup>
                        </m:sSup>
                        <m:func>
                          <m:funcPr>
                            <m:ctrlPr>
                              <a:rPr lang="en-US" sz="2400" i="1">
                                <a:latin typeface="Cambria Math" panose="02040503050406030204" pitchFamily="18" charset="0"/>
                              </a:rPr>
                            </m:ctrlPr>
                          </m:funcPr>
                          <m:fName>
                            <m:r>
                              <m:rPr>
                                <m:sty m:val="p"/>
                              </m:rPr>
                              <a:rPr lang="en-US" sz="2400">
                                <a:latin typeface="Cambria Math" panose="02040503050406030204" pitchFamily="18" charset="0"/>
                              </a:rPr>
                              <m:t>log</m:t>
                            </m:r>
                          </m:fName>
                          <m:e>
                            <m:d>
                              <m:dPr>
                                <m:ctrlPr>
                                  <a:rPr lang="en-US" sz="2400" i="1">
                                    <a:latin typeface="Cambria Math" panose="02040503050406030204" pitchFamily="18" charset="0"/>
                                  </a:rPr>
                                </m:ctrlPr>
                              </m:dPr>
                              <m:e>
                                <m:r>
                                  <a:rPr lang="en-US" sz="2400" i="1">
                                    <a:latin typeface="Cambria Math" panose="02040503050406030204" pitchFamily="18" charset="0"/>
                                  </a:rPr>
                                  <m:t>𝑛</m:t>
                                </m:r>
                              </m:e>
                            </m:d>
                          </m:e>
                        </m:func>
                      </m:e>
                    </m:d>
                  </m:oMath>
                </a14:m>
                <a:r>
                  <a:rPr lang="en-US" sz="2400" dirty="0" smtClean="0"/>
                  <a:t>, we get that </a:t>
                </a:r>
                <a14:m>
                  <m:oMath xmlns:m="http://schemas.openxmlformats.org/officeDocument/2006/math">
                    <m:r>
                      <m:rPr>
                        <m:sty m:val="p"/>
                      </m:rPr>
                      <a:rPr lang="en-US" sz="2400" i="1" dirty="0" smtClean="0">
                        <a:latin typeface="Cambria Math" panose="02040503050406030204" pitchFamily="18" charset="0"/>
                      </a:rPr>
                      <m:t>det</m:t>
                    </m:r>
                    <m:r>
                      <a:rPr lang="en-US" sz="2400" i="1" dirty="0" smtClean="0">
                        <a:latin typeface="Cambria Math" panose="02040503050406030204" pitchFamily="18" charset="0"/>
                      </a:rPr>
                      <m:t>⁡(</m:t>
                    </m:r>
                    <m:r>
                      <a:rPr lang="en-US" sz="2400" i="1" dirty="0">
                        <a:latin typeface="Cambria Math" panose="02040503050406030204" pitchFamily="18" charset="0"/>
                      </a:rPr>
                      <m:t>𝐴</m:t>
                    </m:r>
                    <m:r>
                      <a:rPr lang="en-US" sz="2400" i="1" dirty="0">
                        <a:latin typeface="Cambria Math" panose="02040503050406030204" pitchFamily="18" charset="0"/>
                      </a:rPr>
                      <m:t>)</m:t>
                    </m:r>
                  </m:oMath>
                </a14:m>
                <a:r>
                  <a:rPr lang="en-US" sz="2400" dirty="0"/>
                  <a:t> is a polynomial of total degree bounded by </a:t>
                </a:r>
                <a14:m>
                  <m:oMath xmlns:m="http://schemas.openxmlformats.org/officeDocument/2006/math">
                    <m:r>
                      <a:rPr lang="en-US" sz="2400" i="1">
                        <a:latin typeface="Cambria Math" panose="02040503050406030204" pitchFamily="18" charset="0"/>
                      </a:rPr>
                      <m:t>𝑂</m:t>
                    </m:r>
                    <m:d>
                      <m:dPr>
                        <m:ctrlPr>
                          <a:rPr lang="en-US" sz="2400" i="1">
                            <a:latin typeface="Cambria Math" panose="02040503050406030204" pitchFamily="18" charset="0"/>
                          </a:rPr>
                        </m:ctrlPr>
                      </m:dPr>
                      <m:e>
                        <m:sSup>
                          <m:sSupPr>
                            <m:ctrlPr>
                              <a:rPr lang="en-US" sz="2400" i="1">
                                <a:latin typeface="Cambria Math" panose="02040503050406030204" pitchFamily="18" charset="0"/>
                              </a:rPr>
                            </m:ctrlPr>
                          </m:sSupPr>
                          <m:e>
                            <m:r>
                              <a:rPr lang="en-US" sz="2400" i="1">
                                <a:latin typeface="Cambria Math" panose="02040503050406030204" pitchFamily="18" charset="0"/>
                              </a:rPr>
                              <m:t>𝑛</m:t>
                            </m:r>
                          </m:e>
                          <m:sup>
                            <m:r>
                              <a:rPr lang="en-US" sz="2400" i="1">
                                <a:latin typeface="Cambria Math" panose="02040503050406030204" pitchFamily="18" charset="0"/>
                              </a:rPr>
                              <m:t>8</m:t>
                            </m:r>
                          </m:sup>
                        </m:sSup>
                        <m:func>
                          <m:funcPr>
                            <m:ctrlPr>
                              <a:rPr lang="en-US" sz="2400" i="1">
                                <a:latin typeface="Cambria Math" panose="02040503050406030204" pitchFamily="18" charset="0"/>
                              </a:rPr>
                            </m:ctrlPr>
                          </m:funcPr>
                          <m:fName>
                            <m:sSup>
                              <m:sSupPr>
                                <m:ctrlPr>
                                  <a:rPr lang="en-US" sz="2400" i="1">
                                    <a:latin typeface="Cambria Math" panose="02040503050406030204" pitchFamily="18" charset="0"/>
                                  </a:rPr>
                                </m:ctrlPr>
                              </m:sSupPr>
                              <m:e>
                                <m:r>
                                  <m:rPr>
                                    <m:sty m:val="p"/>
                                  </m:rPr>
                                  <a:rPr lang="en-US" sz="2400">
                                    <a:latin typeface="Cambria Math" panose="02040503050406030204" pitchFamily="18" charset="0"/>
                                  </a:rPr>
                                  <m:t>log</m:t>
                                </m:r>
                              </m:e>
                              <m:sup>
                                <m:r>
                                  <a:rPr lang="en-US" sz="2400" i="1">
                                    <a:latin typeface="Cambria Math" panose="02040503050406030204" pitchFamily="18" charset="0"/>
                                  </a:rPr>
                                  <m:t>2</m:t>
                                </m:r>
                              </m:sup>
                            </m:sSup>
                          </m:fName>
                          <m:e>
                            <m:d>
                              <m:dPr>
                                <m:ctrlPr>
                                  <a:rPr lang="en-US" sz="2400" i="1">
                                    <a:latin typeface="Cambria Math" panose="02040503050406030204" pitchFamily="18" charset="0"/>
                                  </a:rPr>
                                </m:ctrlPr>
                              </m:dPr>
                              <m:e>
                                <m:r>
                                  <a:rPr lang="en-US" sz="2400" i="1">
                                    <a:latin typeface="Cambria Math" panose="02040503050406030204" pitchFamily="18" charset="0"/>
                                  </a:rPr>
                                  <m:t>𝑛</m:t>
                                </m:r>
                              </m:e>
                            </m:d>
                          </m:e>
                        </m:func>
                      </m:e>
                    </m:d>
                  </m:oMath>
                </a14:m>
                <a:r>
                  <a:rPr lang="en-US" sz="2400" dirty="0" smtClean="0"/>
                  <a:t>.</a:t>
                </a:r>
              </a:p>
              <a:p>
                <a:pPr marL="0" indent="0" algn="l">
                  <a:buNone/>
                </a:pPr>
                <a:r>
                  <a:rPr lang="en-US" sz="2400" dirty="0"/>
                  <a:t>H</a:t>
                </a:r>
                <a:r>
                  <a:rPr lang="en-US" sz="2400" dirty="0" smtClean="0"/>
                  <a:t>ence</a:t>
                </a:r>
                <a:r>
                  <a:rPr lang="en-US" sz="2400" dirty="0"/>
                  <a:t>, </a:t>
                </a:r>
                <a:r>
                  <a:rPr lang="en-US" sz="2400" dirty="0" smtClean="0"/>
                  <a:t>applying the </a:t>
                </a:r>
                <a:r>
                  <a:rPr lang="en-US" sz="2400" dirty="0"/>
                  <a:t>Schwartz-Zippel </a:t>
                </a:r>
                <a:r>
                  <a:rPr lang="en-US" sz="2400" dirty="0" smtClean="0"/>
                  <a:t>lemma</a:t>
                </a:r>
                <a:r>
                  <a:rPr lang="en-US" sz="2400" dirty="0"/>
                  <a:t>, we can choose </a:t>
                </a:r>
                <a:r>
                  <a:rPr lang="en-US" sz="2400" dirty="0" smtClean="0"/>
                  <a:t>an assignment for each variable </a:t>
                </a:r>
                <a14:m>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𝑥</m:t>
                        </m:r>
                      </m:e>
                      <m:sub>
                        <m:r>
                          <a:rPr lang="en-US" sz="2400" b="0" i="1" smtClean="0">
                            <a:latin typeface="Cambria Math" panose="02040503050406030204" pitchFamily="18" charset="0"/>
                          </a:rPr>
                          <m:t>𝑖</m:t>
                        </m:r>
                      </m:sub>
                    </m:sSub>
                  </m:oMath>
                </a14:m>
                <a:r>
                  <a:rPr lang="en-US" sz="2400" dirty="0" smtClean="0"/>
                  <a:t> randomly and independently from </a:t>
                </a:r>
                <a14:m>
                  <m:oMath xmlns:m="http://schemas.openxmlformats.org/officeDocument/2006/math">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1</m:t>
                        </m:r>
                        <m:r>
                          <a:rPr lang="en-US" sz="2400" b="0" i="1" smtClean="0">
                            <a:latin typeface="Cambria Math" panose="02040503050406030204" pitchFamily="18" charset="0"/>
                          </a:rPr>
                          <m:t>,  …, </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 </m:t>
                            </m:r>
                            <m:r>
                              <a:rPr lang="en-US" sz="2400" b="0" i="1" smtClean="0">
                                <a:latin typeface="Cambria Math" panose="02040503050406030204" pitchFamily="18" charset="0"/>
                              </a:rPr>
                              <m:t>𝑛</m:t>
                            </m:r>
                          </m:e>
                          <m:sup>
                            <m:r>
                              <a:rPr lang="en-US" sz="2400" b="0" i="1" smtClean="0">
                                <a:latin typeface="Cambria Math" panose="02040503050406030204" pitchFamily="18" charset="0"/>
                              </a:rPr>
                              <m:t>9</m:t>
                            </m:r>
                          </m:sup>
                        </m:sSup>
                      </m:e>
                    </m:d>
                  </m:oMath>
                </a14:m>
                <a:r>
                  <a:rPr lang="en-US" sz="2400" dirty="0" smtClean="0"/>
                  <a:t>, denote the assignments by </a:t>
                </a:r>
                <a14:m>
                  <m:oMath xmlns:m="http://schemas.openxmlformats.org/officeDocument/2006/math">
                    <m:d>
                      <m:dPr>
                        <m:begChr m:val="{"/>
                        <m:endChr m:val="}"/>
                        <m:ctrlPr>
                          <a:rPr lang="en-US" sz="2400" b="0" i="1" smtClean="0">
                            <a:latin typeface="Cambria Math" panose="02040503050406030204" pitchFamily="18" charset="0"/>
                          </a:rPr>
                        </m:ctrlPr>
                      </m:dPr>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𝑎</m:t>
                            </m:r>
                          </m:e>
                          <m:sub>
                            <m:r>
                              <a:rPr lang="en-US" sz="2400" b="0" i="1" smtClean="0">
                                <a:latin typeface="Cambria Math" panose="02040503050406030204" pitchFamily="18" charset="0"/>
                              </a:rPr>
                              <m:t>0</m:t>
                            </m:r>
                          </m:sub>
                        </m:sSub>
                        <m:r>
                          <a:rPr lang="en-US" sz="2400" b="0" i="1" smtClean="0">
                            <a:latin typeface="Cambria Math" panose="02040503050406030204" pitchFamily="18" charset="0"/>
                          </a:rPr>
                          <m:t>,…, </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𝑎</m:t>
                            </m:r>
                          </m:e>
                          <m:sub>
                            <m:r>
                              <a:rPr lang="en-US" sz="2400" b="0" i="1" smtClean="0">
                                <a:latin typeface="Cambria Math" panose="02040503050406030204" pitchFamily="18" charset="0"/>
                              </a:rPr>
                              <m:t>𝑘</m:t>
                            </m:r>
                            <m:r>
                              <a:rPr lang="en-US" sz="2400" b="0" i="1" smtClean="0">
                                <a:latin typeface="Cambria Math" panose="02040503050406030204" pitchFamily="18" charset="0"/>
                              </a:rPr>
                              <m:t>−</m:t>
                            </m:r>
                            <m:r>
                              <a:rPr lang="en-US" sz="2400" b="0" i="1" smtClean="0">
                                <a:latin typeface="Cambria Math" panose="02040503050406030204" pitchFamily="18" charset="0"/>
                              </a:rPr>
                              <m:t>1</m:t>
                            </m:r>
                          </m:sub>
                        </m:sSub>
                      </m:e>
                    </m:d>
                  </m:oMath>
                </a14:m>
                <a:r>
                  <a:rPr lang="en-US" sz="2400" b="0" dirty="0" smtClean="0"/>
                  <a:t>.</a:t>
                </a:r>
              </a:p>
              <a:p>
                <a:pPr marL="0" indent="0" algn="l">
                  <a:buNone/>
                </a:pPr>
                <a:r>
                  <a:rPr lang="en-US" sz="2400" dirty="0" smtClean="0"/>
                  <a:t>If indeed G has a PM, in other words, </a:t>
                </a:r>
                <a14:m>
                  <m:oMath xmlns:m="http://schemas.openxmlformats.org/officeDocument/2006/math">
                    <m:func>
                      <m:funcPr>
                        <m:ctrlPr>
                          <a:rPr lang="en-US" sz="2400" i="1" dirty="0">
                            <a:latin typeface="Cambria Math" panose="02040503050406030204" pitchFamily="18" charset="0"/>
                          </a:rPr>
                        </m:ctrlPr>
                      </m:funcPr>
                      <m:fName>
                        <m:r>
                          <m:rPr>
                            <m:sty m:val="p"/>
                          </m:rPr>
                          <a:rPr lang="en-US" sz="2400" i="0" dirty="0">
                            <a:latin typeface="Cambria Math" panose="02040503050406030204" pitchFamily="18" charset="0"/>
                          </a:rPr>
                          <m:t>det</m:t>
                        </m:r>
                      </m:fName>
                      <m:e>
                        <m:d>
                          <m:dPr>
                            <m:ctrlPr>
                              <a:rPr lang="en-US" sz="2400" i="1" dirty="0">
                                <a:latin typeface="Cambria Math" panose="02040503050406030204" pitchFamily="18" charset="0"/>
                              </a:rPr>
                            </m:ctrlPr>
                          </m:dPr>
                          <m:e>
                            <m:r>
                              <a:rPr lang="en-US" sz="2400" i="1" dirty="0">
                                <a:latin typeface="Cambria Math" panose="02040503050406030204" pitchFamily="18" charset="0"/>
                              </a:rPr>
                              <m:t>𝐴</m:t>
                            </m:r>
                          </m:e>
                        </m:d>
                      </m:e>
                    </m:func>
                    <m:r>
                      <a:rPr lang="en-US" sz="2400" b="0" i="1" dirty="0" smtClean="0">
                        <a:latin typeface="Cambria Math" panose="02040503050406030204" pitchFamily="18" charset="0"/>
                      </a:rPr>
                      <m:t>≠</m:t>
                    </m:r>
                    <m:r>
                      <a:rPr lang="en-US" sz="2400" b="0" i="1" dirty="0" smtClean="0">
                        <a:latin typeface="Cambria Math" panose="02040503050406030204" pitchFamily="18" charset="0"/>
                      </a:rPr>
                      <m:t>0</m:t>
                    </m:r>
                  </m:oMath>
                </a14:m>
                <a:r>
                  <a:rPr lang="en-US" sz="2400" dirty="0" smtClean="0"/>
                  <a:t>, then </a:t>
                </a:r>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𝑃</m:t>
                        </m:r>
                      </m:e>
                      <m:sub>
                        <m:r>
                          <a:rPr lang="en-US" sz="2400" b="0" i="1" smtClean="0">
                            <a:latin typeface="Cambria Math" panose="02040503050406030204" pitchFamily="18" charset="0"/>
                          </a:rPr>
                          <m:t>𝑟</m:t>
                        </m:r>
                      </m:sub>
                    </m:sSub>
                    <m:d>
                      <m:dPr>
                        <m:ctrlPr>
                          <a:rPr lang="en-US" sz="2400" b="0" i="1" smtClean="0">
                            <a:latin typeface="Cambria Math" panose="02040503050406030204" pitchFamily="18" charset="0"/>
                          </a:rPr>
                        </m:ctrlPr>
                      </m:dPr>
                      <m:e>
                        <m:func>
                          <m:funcPr>
                            <m:ctrlPr>
                              <a:rPr lang="en-US" sz="2400" b="0" i="1" smtClean="0">
                                <a:latin typeface="Cambria Math" panose="02040503050406030204" pitchFamily="18" charset="0"/>
                              </a:rPr>
                            </m:ctrlPr>
                          </m:funcPr>
                          <m:fName>
                            <m:r>
                              <m:rPr>
                                <m:sty m:val="p"/>
                              </m:rPr>
                              <a:rPr lang="en-US" sz="2400" b="0" i="0" smtClean="0">
                                <a:latin typeface="Cambria Math" panose="02040503050406030204" pitchFamily="18" charset="0"/>
                              </a:rPr>
                              <m:t>det</m:t>
                            </m:r>
                          </m:fName>
                          <m:e>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𝐴</m:t>
                                </m:r>
                              </m:e>
                            </m:d>
                          </m:e>
                        </m:func>
                        <m:d>
                          <m:dPr>
                            <m:ctrlPr>
                              <a:rPr lang="en-US" sz="2400" b="0" i="1" smtClean="0">
                                <a:latin typeface="Cambria Math" panose="02040503050406030204" pitchFamily="18" charset="0"/>
                              </a:rPr>
                            </m:ctrlPr>
                          </m:dPr>
                          <m:e>
                            <m:sSub>
                              <m:sSubPr>
                                <m:ctrlPr>
                                  <a:rPr lang="en-US" sz="2400" b="0" i="1" smtClean="0">
                                    <a:latin typeface="Cambria Math" panose="02040503050406030204" pitchFamily="18" charset="0"/>
                                  </a:rPr>
                                </m:ctrlPr>
                              </m:sSubPr>
                              <m:e>
                                <m:r>
                                  <m:rPr>
                                    <m:sty m:val="p"/>
                                  </m:rPr>
                                  <a:rPr lang="en-US" sz="2400" b="0" i="0" smtClean="0">
                                    <a:latin typeface="Cambria Math" panose="02040503050406030204" pitchFamily="18" charset="0"/>
                                  </a:rPr>
                                  <m:t>a</m:t>
                                </m:r>
                              </m:e>
                              <m:sub>
                                <m:r>
                                  <a:rPr lang="en-US" sz="2400" b="0" i="0" smtClean="0">
                                    <a:latin typeface="Cambria Math" panose="02040503050406030204" pitchFamily="18" charset="0"/>
                                  </a:rPr>
                                  <m:t>0</m:t>
                                </m:r>
                              </m:sub>
                            </m:sSub>
                            <m:r>
                              <a:rPr lang="en-US" sz="2400" b="0" i="0" smtClean="0">
                                <a:latin typeface="Cambria Math" panose="02040503050406030204" pitchFamily="18" charset="0"/>
                              </a:rPr>
                              <m:t>,…, </m:t>
                            </m:r>
                            <m:sSub>
                              <m:sSubPr>
                                <m:ctrlPr>
                                  <a:rPr lang="en-US" sz="2400" b="0" i="1" smtClean="0">
                                    <a:latin typeface="Cambria Math" panose="02040503050406030204" pitchFamily="18" charset="0"/>
                                  </a:rPr>
                                </m:ctrlPr>
                              </m:sSubPr>
                              <m:e>
                                <m:r>
                                  <m:rPr>
                                    <m:sty m:val="p"/>
                                  </m:rPr>
                                  <a:rPr lang="en-US" sz="2400" b="0" i="0" smtClean="0">
                                    <a:latin typeface="Cambria Math" panose="02040503050406030204" pitchFamily="18" charset="0"/>
                                  </a:rPr>
                                  <m:t>a</m:t>
                                </m:r>
                              </m:e>
                              <m:sub>
                                <m:r>
                                  <m:rPr>
                                    <m:sty m:val="p"/>
                                  </m:rPr>
                                  <a:rPr lang="en-US" sz="2400" b="0" i="0" smtClean="0">
                                    <a:latin typeface="Cambria Math" panose="02040503050406030204" pitchFamily="18" charset="0"/>
                                  </a:rPr>
                                  <m:t>k</m:t>
                                </m:r>
                                <m:r>
                                  <a:rPr lang="en-US" sz="2400" b="0" i="0" smtClean="0">
                                    <a:latin typeface="Cambria Math" panose="02040503050406030204" pitchFamily="18" charset="0"/>
                                  </a:rPr>
                                  <m:t>−</m:t>
                                </m:r>
                                <m:r>
                                  <a:rPr lang="en-US" sz="2400" b="0" i="0" smtClean="0">
                                    <a:latin typeface="Cambria Math" panose="02040503050406030204" pitchFamily="18" charset="0"/>
                                  </a:rPr>
                                  <m:t>1</m:t>
                                </m:r>
                              </m:sub>
                            </m:sSub>
                          </m:e>
                        </m:d>
                        <m:r>
                          <a:rPr lang="en-US" sz="2400" b="0" i="1" smtClean="0">
                            <a:latin typeface="Cambria Math" panose="02040503050406030204" pitchFamily="18" charset="0"/>
                          </a:rPr>
                          <m:t>=</m:t>
                        </m:r>
                        <m:r>
                          <a:rPr lang="en-US" sz="2400" b="0" i="1" smtClean="0">
                            <a:latin typeface="Cambria Math" panose="02040503050406030204" pitchFamily="18" charset="0"/>
                          </a:rPr>
                          <m:t>0</m:t>
                        </m:r>
                      </m:e>
                    </m:d>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dirty="0" smtClean="0">
                            <a:latin typeface="Cambria Math" panose="02040503050406030204" pitchFamily="18" charset="0"/>
                          </a:rPr>
                          <m:t>𝑑</m:t>
                        </m:r>
                        <m:r>
                          <a:rPr lang="en-US" sz="2400" i="1" dirty="0">
                            <a:latin typeface="Cambria Math" panose="02040503050406030204" pitchFamily="18" charset="0"/>
                          </a:rPr>
                          <m:t>𝑒𝑔𝑟𝑒𝑒</m:t>
                        </m:r>
                        <m:d>
                          <m:dPr>
                            <m:ctrlPr>
                              <a:rPr lang="en-US" sz="2400" i="1" dirty="0">
                                <a:latin typeface="Cambria Math" panose="02040503050406030204" pitchFamily="18" charset="0"/>
                              </a:rPr>
                            </m:ctrlPr>
                          </m:dPr>
                          <m:e>
                            <m:func>
                              <m:funcPr>
                                <m:ctrlPr>
                                  <a:rPr lang="en-US" sz="2400" i="1" dirty="0">
                                    <a:latin typeface="Cambria Math" panose="02040503050406030204" pitchFamily="18" charset="0"/>
                                  </a:rPr>
                                </m:ctrlPr>
                              </m:funcPr>
                              <m:fName>
                                <m:r>
                                  <m:rPr>
                                    <m:sty m:val="p"/>
                                  </m:rPr>
                                  <a:rPr lang="en-US" sz="2400" i="0" dirty="0" err="1">
                                    <a:latin typeface="Cambria Math" panose="02040503050406030204" pitchFamily="18" charset="0"/>
                                  </a:rPr>
                                  <m:t>det</m:t>
                                </m:r>
                              </m:fName>
                              <m:e>
                                <m:d>
                                  <m:dPr>
                                    <m:ctrlPr>
                                      <a:rPr lang="en-US" sz="2400" i="1" dirty="0" err="1">
                                        <a:latin typeface="Cambria Math" panose="02040503050406030204" pitchFamily="18" charset="0"/>
                                      </a:rPr>
                                    </m:ctrlPr>
                                  </m:dPr>
                                  <m:e>
                                    <m:r>
                                      <a:rPr lang="en-US" sz="2400" i="1" dirty="0">
                                        <a:latin typeface="Cambria Math" panose="02040503050406030204" pitchFamily="18" charset="0"/>
                                      </a:rPr>
                                      <m:t>𝐴</m:t>
                                    </m:r>
                                  </m:e>
                                </m:d>
                              </m:e>
                            </m:func>
                          </m:e>
                        </m:d>
                      </m:num>
                      <m:den>
                        <m:sSup>
                          <m:sSupPr>
                            <m:ctrlPr>
                              <a:rPr lang="en-US" sz="2400" i="1" dirty="0">
                                <a:latin typeface="Cambria Math" panose="02040503050406030204" pitchFamily="18" charset="0"/>
                              </a:rPr>
                            </m:ctrlPr>
                          </m:sSupPr>
                          <m:e>
                            <m:r>
                              <a:rPr lang="en-US" sz="2400" i="1" dirty="0">
                                <a:latin typeface="Cambria Math" panose="02040503050406030204" pitchFamily="18" charset="0"/>
                              </a:rPr>
                              <m:t>𝑛</m:t>
                            </m:r>
                          </m:e>
                          <m:sup>
                            <m:r>
                              <a:rPr lang="en-US" sz="2400" i="1" dirty="0">
                                <a:latin typeface="Cambria Math" panose="02040503050406030204" pitchFamily="18" charset="0"/>
                              </a:rPr>
                              <m:t>9</m:t>
                            </m:r>
                          </m:sup>
                        </m:sSup>
                      </m:den>
                    </m:f>
                    <m:r>
                      <a:rPr lang="en-US" sz="2400" b="0" i="1" dirty="0" smtClean="0">
                        <a:latin typeface="Cambria Math" panose="02040503050406030204" pitchFamily="18" charset="0"/>
                      </a:rPr>
                      <m:t>≤</m:t>
                    </m:r>
                    <m:f>
                      <m:fPr>
                        <m:ctrlPr>
                          <a:rPr lang="en-US" sz="2400" b="0" i="1" smtClean="0">
                            <a:latin typeface="Cambria Math" panose="02040503050406030204" pitchFamily="18" charset="0"/>
                          </a:rPr>
                        </m:ctrlPr>
                      </m:fPr>
                      <m:num>
                        <m:func>
                          <m:funcPr>
                            <m:ctrlPr>
                              <a:rPr lang="en-US" sz="2400" b="0" i="1" smtClean="0">
                                <a:latin typeface="Cambria Math" panose="02040503050406030204" pitchFamily="18" charset="0"/>
                              </a:rPr>
                            </m:ctrlPr>
                          </m:funcPr>
                          <m:fName>
                            <m:sSup>
                              <m:sSupPr>
                                <m:ctrlPr>
                                  <a:rPr lang="en-US" sz="2400" b="0" i="1" smtClean="0">
                                    <a:latin typeface="Cambria Math" panose="02040503050406030204" pitchFamily="18" charset="0"/>
                                  </a:rPr>
                                </m:ctrlPr>
                              </m:sSupPr>
                              <m:e>
                                <m:r>
                                  <m:rPr>
                                    <m:sty m:val="p"/>
                                  </m:rPr>
                                  <a:rPr lang="en-US" sz="2400" b="0" i="0" smtClean="0">
                                    <a:latin typeface="Cambria Math" panose="02040503050406030204" pitchFamily="18" charset="0"/>
                                  </a:rPr>
                                  <m:t>log</m:t>
                                </m:r>
                              </m:e>
                              <m:sup>
                                <m:r>
                                  <a:rPr lang="en-US" sz="2400" b="0" i="1" smtClean="0">
                                    <a:latin typeface="Cambria Math" panose="02040503050406030204" pitchFamily="18" charset="0"/>
                                  </a:rPr>
                                  <m:t>2</m:t>
                                </m:r>
                              </m:sup>
                            </m:sSup>
                          </m:fName>
                          <m:e>
                            <m:r>
                              <a:rPr lang="en-US" sz="2400" b="0" i="1" smtClean="0">
                                <a:latin typeface="Cambria Math" panose="02040503050406030204" pitchFamily="18" charset="0"/>
                              </a:rPr>
                              <m:t>(</m:t>
                            </m:r>
                            <m:r>
                              <a:rPr lang="en-US" sz="2400" b="0" i="1" smtClean="0">
                                <a:latin typeface="Cambria Math" panose="02040503050406030204" pitchFamily="18" charset="0"/>
                              </a:rPr>
                              <m:t>𝑛</m:t>
                            </m:r>
                            <m:r>
                              <a:rPr lang="en-US" sz="2400" b="0" i="1" smtClean="0">
                                <a:latin typeface="Cambria Math" panose="02040503050406030204" pitchFamily="18" charset="0"/>
                              </a:rPr>
                              <m:t>)</m:t>
                            </m:r>
                          </m:e>
                        </m:func>
                      </m:num>
                      <m:den>
                        <m:r>
                          <a:rPr lang="en-US" sz="2400" b="0" i="1" smtClean="0">
                            <a:latin typeface="Cambria Math" panose="02040503050406030204" pitchFamily="18" charset="0"/>
                          </a:rPr>
                          <m:t>𝑛</m:t>
                        </m:r>
                      </m:den>
                    </m:f>
                  </m:oMath>
                </a14:m>
                <a:endParaRPr lang="en-US" sz="2400" dirty="0" smtClean="0"/>
              </a:p>
              <a:p>
                <a:pPr marL="0" indent="0" algn="l">
                  <a:buNone/>
                </a:pPr>
                <a:r>
                  <a:rPr lang="en-US" sz="2400" dirty="0" smtClean="0"/>
                  <a:t>Notice that each </a:t>
                </a:r>
                <a14:m>
                  <m:oMath xmlns:m="http://schemas.openxmlformats.org/officeDocument/2006/math">
                    <m:sSub>
                      <m:sSubPr>
                        <m:ctrlPr>
                          <a:rPr lang="en-US" sz="2400" i="1">
                            <a:latin typeface="Cambria Math" panose="02040503050406030204" pitchFamily="18" charset="0"/>
                          </a:rPr>
                        </m:ctrlPr>
                      </m:sSubPr>
                      <m:e>
                        <m:r>
                          <a:rPr lang="en-US" sz="2400" b="0" i="1" smtClean="0">
                            <a:latin typeface="Cambria Math" panose="02040503050406030204" pitchFamily="18" charset="0"/>
                          </a:rPr>
                          <m:t>𝑎</m:t>
                        </m:r>
                      </m:e>
                      <m:sub>
                        <m:r>
                          <a:rPr lang="en-US" sz="2400" i="1">
                            <a:latin typeface="Cambria Math" panose="02040503050406030204" pitchFamily="18" charset="0"/>
                          </a:rPr>
                          <m:t>𝑖</m:t>
                        </m:r>
                      </m:sub>
                    </m:sSub>
                  </m:oMath>
                </a14:m>
                <a:r>
                  <a:rPr lang="en-US" sz="2400" dirty="0" smtClean="0"/>
                  <a:t> requires </a:t>
                </a:r>
                <a14:m>
                  <m:oMath xmlns:m="http://schemas.openxmlformats.org/officeDocument/2006/math">
                    <m:r>
                      <a:rPr lang="en-US" sz="2400" i="1">
                        <a:latin typeface="Cambria Math" panose="02040503050406030204" pitchFamily="18" charset="0"/>
                      </a:rPr>
                      <m:t>𝑂</m:t>
                    </m:r>
                    <m:d>
                      <m:dPr>
                        <m:ctrlPr>
                          <a:rPr lang="en-US" sz="2400" i="1">
                            <a:latin typeface="Cambria Math" panose="02040503050406030204" pitchFamily="18" charset="0"/>
                          </a:rPr>
                        </m:ctrlPr>
                      </m:dPr>
                      <m:e>
                        <m:func>
                          <m:funcPr>
                            <m:ctrlPr>
                              <a:rPr lang="en-US" sz="2400" i="1">
                                <a:latin typeface="Cambria Math" panose="02040503050406030204" pitchFamily="18" charset="0"/>
                              </a:rPr>
                            </m:ctrlPr>
                          </m:funcPr>
                          <m:fName>
                            <m:r>
                              <a:rPr lang="en-US" sz="2400" b="0" i="1" smtClean="0">
                                <a:latin typeface="Cambria Math" panose="02040503050406030204" pitchFamily="18" charset="0"/>
                              </a:rPr>
                              <m:t>𝑙𝑜𝑔</m:t>
                            </m:r>
                          </m:fName>
                          <m:e>
                            <m:r>
                              <a:rPr lang="en-US" sz="2400" b="0" i="1" smtClean="0">
                                <a:latin typeface="Cambria Math" panose="02040503050406030204" pitchFamily="18" charset="0"/>
                              </a:rPr>
                              <m:t>𝑛</m:t>
                            </m:r>
                          </m:e>
                        </m:func>
                      </m:e>
                    </m:d>
                  </m:oMath>
                </a14:m>
                <a:r>
                  <a:rPr lang="en-US" sz="2400" dirty="0" smtClean="0"/>
                  <a:t> bits, hence the calculation of </a:t>
                </a:r>
                <a14:m>
                  <m:oMath xmlns:m="http://schemas.openxmlformats.org/officeDocument/2006/math">
                    <m:func>
                      <m:funcPr>
                        <m:ctrlPr>
                          <a:rPr lang="en-US" sz="2400" i="1">
                            <a:latin typeface="Cambria Math" panose="02040503050406030204" pitchFamily="18" charset="0"/>
                          </a:rPr>
                        </m:ctrlPr>
                      </m:funcPr>
                      <m:fName>
                        <m:r>
                          <m:rPr>
                            <m:sty m:val="p"/>
                          </m:rPr>
                          <a:rPr lang="en-US" sz="2400">
                            <a:latin typeface="Cambria Math" panose="02040503050406030204" pitchFamily="18" charset="0"/>
                          </a:rPr>
                          <m:t>det</m:t>
                        </m:r>
                      </m:fName>
                      <m:e>
                        <m:d>
                          <m:dPr>
                            <m:ctrlPr>
                              <a:rPr lang="en-US" sz="2400" i="1">
                                <a:latin typeface="Cambria Math" panose="02040503050406030204" pitchFamily="18" charset="0"/>
                              </a:rPr>
                            </m:ctrlPr>
                          </m:dPr>
                          <m:e>
                            <m:r>
                              <a:rPr lang="en-US" sz="2400" i="1">
                                <a:latin typeface="Cambria Math" panose="02040503050406030204" pitchFamily="18" charset="0"/>
                              </a:rPr>
                              <m:t>𝐴</m:t>
                            </m:r>
                          </m:e>
                        </m:d>
                      </m:e>
                    </m:func>
                  </m:oMath>
                </a14:m>
                <a:r>
                  <a:rPr lang="en-US" sz="2400" dirty="0" smtClean="0"/>
                  <a:t> over </a:t>
                </a:r>
                <a14:m>
                  <m:oMath xmlns:m="http://schemas.openxmlformats.org/officeDocument/2006/math">
                    <m:sSub>
                      <m:sSubPr>
                        <m:ctrlPr>
                          <a:rPr lang="en-US" sz="2400" i="1">
                            <a:latin typeface="Cambria Math" panose="02040503050406030204" pitchFamily="18" charset="0"/>
                          </a:rPr>
                        </m:ctrlPr>
                      </m:sSubPr>
                      <m:e>
                        <m:sSub>
                          <m:sSubPr>
                            <m:ctrlPr>
                              <a:rPr lang="en-US" sz="2400" i="1">
                                <a:latin typeface="Cambria Math" panose="02040503050406030204" pitchFamily="18" charset="0"/>
                              </a:rPr>
                            </m:ctrlPr>
                          </m:sSubPr>
                          <m:e>
                            <m:r>
                              <a:rPr lang="en-US" sz="2400" i="1">
                                <a:latin typeface="Cambria Math" panose="02040503050406030204" pitchFamily="18" charset="0"/>
                              </a:rPr>
                              <m:t>𝑎</m:t>
                            </m:r>
                          </m:e>
                          <m:sub>
                            <m:r>
                              <a:rPr lang="en-US" sz="2400" b="0" i="1" smtClean="0">
                                <a:latin typeface="Cambria Math" panose="02040503050406030204" pitchFamily="18" charset="0"/>
                              </a:rPr>
                              <m:t>0</m:t>
                            </m:r>
                          </m:sub>
                        </m:sSub>
                        <m:r>
                          <a:rPr lang="en-US" sz="2400" b="0" i="1" smtClean="0">
                            <a:latin typeface="Cambria Math" panose="02040503050406030204" pitchFamily="18" charset="0"/>
                          </a:rPr>
                          <m:t>,</m:t>
                        </m:r>
                        <m:r>
                          <a:rPr lang="en-US" sz="2400" i="1">
                            <a:latin typeface="Cambria Math" panose="02040503050406030204" pitchFamily="18" charset="0"/>
                          </a:rPr>
                          <m:t>𝑎</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𝑎</m:t>
                        </m:r>
                      </m:e>
                      <m:sub>
                        <m:r>
                          <a:rPr lang="en-US" sz="2400" b="0" i="1" smtClean="0">
                            <a:latin typeface="Cambria Math" panose="02040503050406030204" pitchFamily="18" charset="0"/>
                          </a:rPr>
                          <m:t>𝑘</m:t>
                        </m:r>
                        <m:r>
                          <a:rPr lang="en-US" sz="2400" b="0" i="1" smtClean="0">
                            <a:latin typeface="Cambria Math" panose="02040503050406030204" pitchFamily="18" charset="0"/>
                          </a:rPr>
                          <m:t>−</m:t>
                        </m:r>
                        <m:r>
                          <a:rPr lang="en-US" sz="2400" b="0" i="1" smtClean="0">
                            <a:latin typeface="Cambria Math" panose="02040503050406030204" pitchFamily="18" charset="0"/>
                          </a:rPr>
                          <m:t>1</m:t>
                        </m:r>
                      </m:sub>
                    </m:sSub>
                  </m:oMath>
                </a14:m>
                <a:r>
                  <a:rPr lang="en-US" sz="2400" dirty="0" smtClean="0"/>
                  <a:t>can be done in </a:t>
                </a:r>
                <a14:m>
                  <m:oMath xmlns:m="http://schemas.openxmlformats.org/officeDocument/2006/math">
                    <m:r>
                      <a:rPr lang="en-US" sz="2400" b="0" i="1" smtClean="0">
                        <a:latin typeface="Cambria Math" panose="02040503050406030204" pitchFamily="18" charset="0"/>
                      </a:rPr>
                      <m:t>𝑁</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𝐶</m:t>
                        </m:r>
                      </m:e>
                      <m:sup>
                        <m:r>
                          <a:rPr lang="en-US" sz="2400" b="0" i="1" smtClean="0">
                            <a:latin typeface="Cambria Math" panose="02040503050406030204" pitchFamily="18" charset="0"/>
                          </a:rPr>
                          <m:t>2</m:t>
                        </m:r>
                      </m:sup>
                    </m:sSup>
                  </m:oMath>
                </a14:m>
                <a:r>
                  <a:rPr lang="en-US" sz="2400" dirty="0" smtClean="0"/>
                  <a:t>.</a:t>
                </a:r>
                <a:endParaRPr lang="he-IL"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589212" y="1904999"/>
                <a:ext cx="8915400" cy="4873305"/>
              </a:xfrm>
              <a:blipFill rotWithShape="0">
                <a:blip r:embed="rId2"/>
                <a:stretch>
                  <a:fillRect l="-2052" t="-875" r="-1505"/>
                </a:stretch>
              </a:blipFill>
            </p:spPr>
            <p:txBody>
              <a:bodyPr/>
              <a:lstStyle/>
              <a:p>
                <a:r>
                  <a:rPr lang="he-IL">
                    <a:noFill/>
                  </a:rPr>
                  <a:t> </a:t>
                </a:r>
              </a:p>
            </p:txBody>
          </p:sp>
        </mc:Fallback>
      </mc:AlternateContent>
    </p:spTree>
    <p:extLst>
      <p:ext uri="{BB962C8B-B14F-4D97-AF65-F5344CB8AC3E}">
        <p14:creationId xmlns:p14="http://schemas.microsoft.com/office/powerpoint/2010/main" val="42274879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RNC Algorithm – Analysis</a:t>
            </a:r>
            <a:endParaRPr lang="he-IL"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589212" y="2133600"/>
                <a:ext cx="8915400" cy="4292600"/>
              </a:xfrm>
            </p:spPr>
            <p:txBody>
              <a:bodyPr>
                <a:normAutofit/>
              </a:bodyPr>
              <a:lstStyle/>
              <a:p>
                <a:pPr marL="0" indent="0" algn="l">
                  <a:buNone/>
                </a:pPr>
                <a:r>
                  <a:rPr lang="en-US" sz="2400" dirty="0" smtClean="0"/>
                  <a:t>Number of random bits :</a:t>
                </a:r>
              </a:p>
              <a:p>
                <a:pPr marL="0" indent="0" algn="l">
                  <a:buNone/>
                </a:pPr>
                <a:r>
                  <a:rPr lang="en-US" sz="2400" dirty="0" smtClean="0"/>
                  <a:t>(‘The new feasible lemma’) [s was chosen to be </a:t>
                </a:r>
                <a14:m>
                  <m:oMath xmlns:m="http://schemas.openxmlformats.org/officeDocument/2006/math">
                    <m:sSup>
                      <m:sSupPr>
                        <m:ctrlPr>
                          <a:rPr lang="en-US" sz="2400" i="1" smtClean="0">
                            <a:latin typeface="Cambria Math" panose="02040503050406030204" pitchFamily="18" charset="0"/>
                          </a:rPr>
                        </m:ctrlPr>
                      </m:sSupPr>
                      <m:e>
                        <m:r>
                          <a:rPr lang="en-US" sz="2400" b="0" i="1" smtClean="0">
                            <a:latin typeface="Cambria Math" panose="02040503050406030204" pitchFamily="18" charset="0"/>
                          </a:rPr>
                          <m:t>𝑛</m:t>
                        </m:r>
                      </m:e>
                      <m:sup>
                        <m:r>
                          <a:rPr lang="en-US" sz="2400" b="0" i="1" smtClean="0">
                            <a:latin typeface="Cambria Math" panose="02040503050406030204" pitchFamily="18" charset="0"/>
                          </a:rPr>
                          <m:t>4</m:t>
                        </m:r>
                      </m:sup>
                    </m:sSup>
                  </m:oMath>
                </a14:m>
                <a:r>
                  <a:rPr lang="en-US" sz="2400" dirty="0" smtClean="0"/>
                  <a:t>]</a:t>
                </a:r>
              </a:p>
              <a:p>
                <a:pPr marL="0" indent="0" algn="l">
                  <a:buNone/>
                </a:pPr>
                <a14:m>
                  <m:oMath xmlns:m="http://schemas.openxmlformats.org/officeDocument/2006/math">
                    <m:r>
                      <a:rPr lang="en-US" sz="2400" b="0" i="1" smtClean="0">
                        <a:latin typeface="Cambria Math" panose="02040503050406030204" pitchFamily="18" charset="0"/>
                      </a:rPr>
                      <m:t>𝑂</m:t>
                    </m:r>
                    <m:d>
                      <m:dPr>
                        <m:ctrlPr>
                          <a:rPr lang="en-US" sz="2400" b="0" i="1" smtClean="0">
                            <a:latin typeface="Cambria Math" panose="02040503050406030204" pitchFamily="18" charset="0"/>
                          </a:rPr>
                        </m:ctrlPr>
                      </m:dPr>
                      <m:e>
                        <m:func>
                          <m:funcPr>
                            <m:ctrlPr>
                              <a:rPr lang="en-US" sz="2400" b="0" i="1" smtClean="0">
                                <a:latin typeface="Cambria Math" panose="02040503050406030204" pitchFamily="18" charset="0"/>
                              </a:rPr>
                            </m:ctrlPr>
                          </m:funcPr>
                          <m:fName>
                            <m:r>
                              <m:rPr>
                                <m:sty m:val="p"/>
                              </m:rPr>
                              <a:rPr lang="en-US" sz="2400" b="0" i="0" smtClean="0">
                                <a:latin typeface="Cambria Math" panose="02040503050406030204" pitchFamily="18" charset="0"/>
                              </a:rPr>
                              <m:t>log</m:t>
                            </m:r>
                          </m:fName>
                          <m:e>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𝑛𝑠</m:t>
                                </m:r>
                              </m:e>
                            </m:d>
                          </m:e>
                        </m:func>
                      </m:e>
                    </m:d>
                    <m:r>
                      <a:rPr lang="en-US" sz="2400" b="0" i="1" smtClean="0">
                        <a:latin typeface="Cambria Math" panose="02040503050406030204" pitchFamily="18" charset="0"/>
                      </a:rPr>
                      <m:t>=</m:t>
                    </m:r>
                    <m:r>
                      <a:rPr lang="en-US" sz="2400" b="0" i="1" smtClean="0">
                        <a:latin typeface="Cambria Math" panose="02040503050406030204" pitchFamily="18" charset="0"/>
                      </a:rPr>
                      <m:t>𝑂</m:t>
                    </m:r>
                    <m:d>
                      <m:dPr>
                        <m:ctrlPr>
                          <a:rPr lang="en-US" sz="2400" b="0" i="1" smtClean="0">
                            <a:latin typeface="Cambria Math" panose="02040503050406030204" pitchFamily="18" charset="0"/>
                          </a:rPr>
                        </m:ctrlPr>
                      </m:dPr>
                      <m:e>
                        <m:func>
                          <m:funcPr>
                            <m:ctrlPr>
                              <a:rPr lang="en-US" sz="2400" b="0" i="1" smtClean="0">
                                <a:latin typeface="Cambria Math" panose="02040503050406030204" pitchFamily="18" charset="0"/>
                              </a:rPr>
                            </m:ctrlPr>
                          </m:funcPr>
                          <m:fName>
                            <m:r>
                              <m:rPr>
                                <m:sty m:val="p"/>
                              </m:rPr>
                              <a:rPr lang="en-US" sz="2400" b="0" i="0" smtClean="0">
                                <a:latin typeface="Cambria Math" panose="02040503050406030204" pitchFamily="18" charset="0"/>
                              </a:rPr>
                              <m:t>log</m:t>
                            </m:r>
                          </m:fName>
                          <m:e>
                            <m:d>
                              <m:dPr>
                                <m:ctrlPr>
                                  <a:rPr lang="en-US" sz="2400" b="0" i="1" smtClean="0">
                                    <a:latin typeface="Cambria Math" panose="02040503050406030204" pitchFamily="18" charset="0"/>
                                  </a:rPr>
                                </m:ctrlPr>
                              </m:dPr>
                              <m:e>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𝑛</m:t>
                                    </m:r>
                                  </m:e>
                                  <m:sup>
                                    <m:r>
                                      <a:rPr lang="en-US" sz="2400" b="0" i="1" smtClean="0">
                                        <a:latin typeface="Cambria Math" panose="02040503050406030204" pitchFamily="18" charset="0"/>
                                      </a:rPr>
                                      <m:t>5</m:t>
                                    </m:r>
                                  </m:sup>
                                </m:sSup>
                              </m:e>
                            </m:d>
                          </m:e>
                        </m:func>
                      </m:e>
                    </m:d>
                    <m:r>
                      <a:rPr lang="en-US" sz="2400" b="0" i="1" smtClean="0">
                        <a:latin typeface="Cambria Math" panose="02040503050406030204" pitchFamily="18" charset="0"/>
                      </a:rPr>
                      <m:t>=</m:t>
                    </m:r>
                    <m:r>
                      <a:rPr lang="en-US" sz="2400" b="0" i="1" smtClean="0">
                        <a:latin typeface="Cambria Math" panose="02040503050406030204" pitchFamily="18" charset="0"/>
                      </a:rPr>
                      <m:t>𝑂</m:t>
                    </m:r>
                    <m:r>
                      <a:rPr lang="en-US" sz="2400" b="0" i="1" smtClean="0">
                        <a:latin typeface="Cambria Math" panose="02040503050406030204" pitchFamily="18" charset="0"/>
                      </a:rPr>
                      <m:t>(</m:t>
                    </m:r>
                    <m:func>
                      <m:funcPr>
                        <m:ctrlPr>
                          <a:rPr lang="en-US" sz="2400" b="0" i="1" smtClean="0">
                            <a:latin typeface="Cambria Math" panose="02040503050406030204" pitchFamily="18" charset="0"/>
                          </a:rPr>
                        </m:ctrlPr>
                      </m:funcPr>
                      <m:fName>
                        <m:r>
                          <m:rPr>
                            <m:sty m:val="p"/>
                          </m:rPr>
                          <a:rPr lang="en-US" sz="2400" b="0" i="0" smtClean="0">
                            <a:latin typeface="Cambria Math" panose="02040503050406030204" pitchFamily="18" charset="0"/>
                          </a:rPr>
                          <m:t>log</m:t>
                        </m:r>
                      </m:fName>
                      <m:e>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𝑛</m:t>
                            </m:r>
                          </m:e>
                        </m:d>
                      </m:e>
                    </m:func>
                    <m:r>
                      <a:rPr lang="en-US" sz="2400" b="0" i="1" smtClean="0">
                        <a:latin typeface="Cambria Math" panose="02040503050406030204" pitchFamily="18" charset="0"/>
                      </a:rPr>
                      <m:t>)</m:t>
                    </m:r>
                  </m:oMath>
                </a14:m>
                <a:r>
                  <a:rPr lang="en-US" sz="2400" dirty="0" smtClean="0"/>
                  <a:t> random bits for each </a:t>
                </a:r>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𝑤</m:t>
                        </m:r>
                      </m:e>
                      <m:sub>
                        <m:r>
                          <a:rPr lang="en-US" sz="2400" b="0" i="1" smtClean="0">
                            <a:latin typeface="Cambria Math" panose="02040503050406030204" pitchFamily="18" charset="0"/>
                          </a:rPr>
                          <m:t>𝑖</m:t>
                        </m:r>
                      </m:sub>
                    </m:sSub>
                  </m:oMath>
                </a14:m>
                <a:r>
                  <a:rPr lang="en-US" sz="2400" dirty="0" smtClean="0"/>
                  <a:t>.</a:t>
                </a:r>
              </a:p>
              <a:p>
                <a:pPr marL="0" indent="0" algn="l">
                  <a:buNone/>
                </a:pPr>
                <a:r>
                  <a:rPr lang="en-US" sz="2400" dirty="0" smtClean="0"/>
                  <a:t>Sums up to </a:t>
                </a:r>
                <a14:m>
                  <m:oMath xmlns:m="http://schemas.openxmlformats.org/officeDocument/2006/math">
                    <m:r>
                      <a:rPr lang="en-US" sz="2400" b="0" i="1" smtClean="0">
                        <a:latin typeface="Cambria Math" panose="02040503050406030204" pitchFamily="18" charset="0"/>
                      </a:rPr>
                      <m:t>𝑂</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𝑘𝑙𝑜𝑔</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𝑛𝑠</m:t>
                            </m:r>
                          </m:e>
                        </m:d>
                      </m:e>
                    </m:d>
                    <m:r>
                      <a:rPr lang="en-US" sz="2400" b="0" i="1" smtClean="0">
                        <a:latin typeface="Cambria Math" panose="02040503050406030204" pitchFamily="18" charset="0"/>
                      </a:rPr>
                      <m:t>=</m:t>
                    </m:r>
                    <m:r>
                      <a:rPr lang="en-US" sz="2400" b="0" i="1" smtClean="0">
                        <a:latin typeface="Cambria Math" panose="02040503050406030204" pitchFamily="18" charset="0"/>
                      </a:rPr>
                      <m:t>𝑂</m:t>
                    </m:r>
                    <m:r>
                      <a:rPr lang="en-US" sz="2400" b="0" i="1" smtClean="0">
                        <a:latin typeface="Cambria Math" panose="02040503050406030204" pitchFamily="18" charset="0"/>
                      </a:rPr>
                      <m:t>(</m:t>
                    </m:r>
                    <m:func>
                      <m:funcPr>
                        <m:ctrlPr>
                          <a:rPr lang="en-US" sz="2400" b="0" i="1" smtClean="0">
                            <a:latin typeface="Cambria Math" panose="02040503050406030204" pitchFamily="18" charset="0"/>
                          </a:rPr>
                        </m:ctrlPr>
                      </m:funcPr>
                      <m:fName>
                        <m:sSup>
                          <m:sSupPr>
                            <m:ctrlPr>
                              <a:rPr lang="en-US" sz="2400" b="0" i="1" smtClean="0">
                                <a:latin typeface="Cambria Math" panose="02040503050406030204" pitchFamily="18" charset="0"/>
                              </a:rPr>
                            </m:ctrlPr>
                          </m:sSupPr>
                          <m:e>
                            <m:r>
                              <m:rPr>
                                <m:sty m:val="p"/>
                              </m:rPr>
                              <a:rPr lang="en-US" sz="2400" b="0" i="0" smtClean="0">
                                <a:latin typeface="Cambria Math" panose="02040503050406030204" pitchFamily="18" charset="0"/>
                              </a:rPr>
                              <m:t>log</m:t>
                            </m:r>
                          </m:e>
                          <m:sup>
                            <m:r>
                              <a:rPr lang="en-US" sz="2400" b="0" i="1" smtClean="0">
                                <a:latin typeface="Cambria Math" panose="02040503050406030204" pitchFamily="18" charset="0"/>
                              </a:rPr>
                              <m:t>2</m:t>
                            </m:r>
                          </m:sup>
                        </m:sSup>
                      </m:fName>
                      <m:e>
                        <m:r>
                          <a:rPr lang="en-US" sz="2400" b="0" i="1" smtClean="0">
                            <a:latin typeface="Cambria Math" panose="02040503050406030204" pitchFamily="18" charset="0"/>
                          </a:rPr>
                          <m:t>(</m:t>
                        </m:r>
                        <m:r>
                          <a:rPr lang="en-US" sz="2400" b="0" i="1" smtClean="0">
                            <a:latin typeface="Cambria Math" panose="02040503050406030204" pitchFamily="18" charset="0"/>
                          </a:rPr>
                          <m:t>𝑛</m:t>
                        </m:r>
                        <m:r>
                          <a:rPr lang="en-US" sz="2400" b="0" i="1" smtClean="0">
                            <a:latin typeface="Cambria Math" panose="02040503050406030204" pitchFamily="18" charset="0"/>
                          </a:rPr>
                          <m:t>)) </m:t>
                        </m:r>
                      </m:e>
                    </m:func>
                    <m:r>
                      <a:rPr lang="en-US" sz="2400" b="0" i="1" smtClean="0">
                        <a:latin typeface="Cambria Math" panose="02040503050406030204" pitchFamily="18" charset="0"/>
                      </a:rPr>
                      <m:t> </m:t>
                    </m:r>
                  </m:oMath>
                </a14:m>
                <a:r>
                  <a:rPr lang="en-US" sz="2400" dirty="0" smtClean="0"/>
                  <a:t>random bits.  </a:t>
                </a:r>
                <a:endParaRPr lang="he-IL"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589212" y="2133600"/>
                <a:ext cx="8915400" cy="4292600"/>
              </a:xfrm>
              <a:blipFill rotWithShape="0">
                <a:blip r:embed="rId2"/>
                <a:stretch>
                  <a:fillRect l="-2052" t="-1136"/>
                </a:stretch>
              </a:blipFill>
            </p:spPr>
            <p:txBody>
              <a:bodyPr/>
              <a:lstStyle/>
              <a:p>
                <a:r>
                  <a:rPr lang="he-IL">
                    <a:noFill/>
                  </a:rPr>
                  <a:t> </a:t>
                </a:r>
              </a:p>
            </p:txBody>
          </p:sp>
        </mc:Fallback>
      </mc:AlternateContent>
    </p:spTree>
    <p:extLst>
      <p:ext uri="{BB962C8B-B14F-4D97-AF65-F5344CB8AC3E}">
        <p14:creationId xmlns:p14="http://schemas.microsoft.com/office/powerpoint/2010/main" val="19874633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RNC Algorithm – Analysis</a:t>
            </a:r>
            <a:endParaRPr lang="he-IL"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589212" y="2133600"/>
                <a:ext cx="8915400" cy="4292600"/>
              </a:xfrm>
            </p:spPr>
            <p:txBody>
              <a:bodyPr>
                <a:normAutofit/>
              </a:bodyPr>
              <a:lstStyle/>
              <a:p>
                <a:pPr marL="0" indent="0" algn="l">
                  <a:buNone/>
                </a:pPr>
                <a:r>
                  <a:rPr lang="en-US" sz="2400" dirty="0" smtClean="0"/>
                  <a:t>Number of random bits :</a:t>
                </a:r>
              </a:p>
              <a:p>
                <a:pPr marL="0" indent="0" algn="l">
                  <a:buNone/>
                </a:pPr>
                <a:r>
                  <a:rPr lang="en-US" sz="2400" dirty="0" smtClean="0"/>
                  <a:t>(‘The new feasible lemma’) [s was chosen to be </a:t>
                </a:r>
                <a14:m>
                  <m:oMath xmlns:m="http://schemas.openxmlformats.org/officeDocument/2006/math">
                    <m:sSup>
                      <m:sSupPr>
                        <m:ctrlPr>
                          <a:rPr lang="en-US" sz="2400" i="1" smtClean="0">
                            <a:latin typeface="Cambria Math" panose="02040503050406030204" pitchFamily="18" charset="0"/>
                          </a:rPr>
                        </m:ctrlPr>
                      </m:sSupPr>
                      <m:e>
                        <m:r>
                          <a:rPr lang="en-US" sz="2400" b="0" i="1" smtClean="0">
                            <a:latin typeface="Cambria Math" panose="02040503050406030204" pitchFamily="18" charset="0"/>
                          </a:rPr>
                          <m:t>𝑛</m:t>
                        </m:r>
                      </m:e>
                      <m:sup>
                        <m:r>
                          <a:rPr lang="en-US" sz="2400" b="0" i="1" smtClean="0">
                            <a:latin typeface="Cambria Math" panose="02040503050406030204" pitchFamily="18" charset="0"/>
                          </a:rPr>
                          <m:t>4</m:t>
                        </m:r>
                      </m:sup>
                    </m:sSup>
                  </m:oMath>
                </a14:m>
                <a:r>
                  <a:rPr lang="en-US" sz="2400" dirty="0" smtClean="0"/>
                  <a:t>]</a:t>
                </a:r>
              </a:p>
              <a:p>
                <a:pPr marL="0" indent="0" algn="l">
                  <a:buNone/>
                </a:pPr>
                <a14:m>
                  <m:oMath xmlns:m="http://schemas.openxmlformats.org/officeDocument/2006/math">
                    <m:r>
                      <a:rPr lang="en-US" sz="2400" b="0" i="1" smtClean="0">
                        <a:latin typeface="Cambria Math" panose="02040503050406030204" pitchFamily="18" charset="0"/>
                      </a:rPr>
                      <m:t>𝑂</m:t>
                    </m:r>
                    <m:d>
                      <m:dPr>
                        <m:ctrlPr>
                          <a:rPr lang="en-US" sz="2400" b="0" i="1" smtClean="0">
                            <a:latin typeface="Cambria Math" panose="02040503050406030204" pitchFamily="18" charset="0"/>
                          </a:rPr>
                        </m:ctrlPr>
                      </m:dPr>
                      <m:e>
                        <m:func>
                          <m:funcPr>
                            <m:ctrlPr>
                              <a:rPr lang="en-US" sz="2400" b="0" i="1" smtClean="0">
                                <a:latin typeface="Cambria Math" panose="02040503050406030204" pitchFamily="18" charset="0"/>
                              </a:rPr>
                            </m:ctrlPr>
                          </m:funcPr>
                          <m:fName>
                            <m:r>
                              <m:rPr>
                                <m:sty m:val="p"/>
                              </m:rPr>
                              <a:rPr lang="en-US" sz="2400" b="0" i="0" smtClean="0">
                                <a:latin typeface="Cambria Math" panose="02040503050406030204" pitchFamily="18" charset="0"/>
                              </a:rPr>
                              <m:t>log</m:t>
                            </m:r>
                          </m:fName>
                          <m:e>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𝑛𝑠</m:t>
                                </m:r>
                              </m:e>
                            </m:d>
                          </m:e>
                        </m:func>
                      </m:e>
                    </m:d>
                    <m:r>
                      <a:rPr lang="en-US" sz="2400" b="0" i="1" smtClean="0">
                        <a:latin typeface="Cambria Math" panose="02040503050406030204" pitchFamily="18" charset="0"/>
                      </a:rPr>
                      <m:t>=</m:t>
                    </m:r>
                    <m:r>
                      <a:rPr lang="en-US" sz="2400" b="0" i="1" smtClean="0">
                        <a:latin typeface="Cambria Math" panose="02040503050406030204" pitchFamily="18" charset="0"/>
                      </a:rPr>
                      <m:t>𝑂</m:t>
                    </m:r>
                    <m:d>
                      <m:dPr>
                        <m:ctrlPr>
                          <a:rPr lang="en-US" sz="2400" b="0" i="1" smtClean="0">
                            <a:latin typeface="Cambria Math" panose="02040503050406030204" pitchFamily="18" charset="0"/>
                          </a:rPr>
                        </m:ctrlPr>
                      </m:dPr>
                      <m:e>
                        <m:func>
                          <m:funcPr>
                            <m:ctrlPr>
                              <a:rPr lang="en-US" sz="2400" b="0" i="1" smtClean="0">
                                <a:latin typeface="Cambria Math" panose="02040503050406030204" pitchFamily="18" charset="0"/>
                              </a:rPr>
                            </m:ctrlPr>
                          </m:funcPr>
                          <m:fName>
                            <m:r>
                              <m:rPr>
                                <m:sty m:val="p"/>
                              </m:rPr>
                              <a:rPr lang="en-US" sz="2400" b="0" i="0" smtClean="0">
                                <a:latin typeface="Cambria Math" panose="02040503050406030204" pitchFamily="18" charset="0"/>
                              </a:rPr>
                              <m:t>log</m:t>
                            </m:r>
                          </m:fName>
                          <m:e>
                            <m:d>
                              <m:dPr>
                                <m:ctrlPr>
                                  <a:rPr lang="en-US" sz="2400" b="0" i="1" smtClean="0">
                                    <a:latin typeface="Cambria Math" panose="02040503050406030204" pitchFamily="18" charset="0"/>
                                  </a:rPr>
                                </m:ctrlPr>
                              </m:dPr>
                              <m:e>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𝑛</m:t>
                                    </m:r>
                                  </m:e>
                                  <m:sup>
                                    <m:r>
                                      <a:rPr lang="en-US" sz="2400" b="0" i="1" smtClean="0">
                                        <a:latin typeface="Cambria Math" panose="02040503050406030204" pitchFamily="18" charset="0"/>
                                      </a:rPr>
                                      <m:t>5</m:t>
                                    </m:r>
                                  </m:sup>
                                </m:sSup>
                              </m:e>
                            </m:d>
                          </m:e>
                        </m:func>
                      </m:e>
                    </m:d>
                    <m:r>
                      <a:rPr lang="en-US" sz="2400" b="0" i="1" smtClean="0">
                        <a:latin typeface="Cambria Math" panose="02040503050406030204" pitchFamily="18" charset="0"/>
                      </a:rPr>
                      <m:t>=</m:t>
                    </m:r>
                    <m:r>
                      <a:rPr lang="en-US" sz="2400" b="0" i="1" smtClean="0">
                        <a:latin typeface="Cambria Math" panose="02040503050406030204" pitchFamily="18" charset="0"/>
                      </a:rPr>
                      <m:t>𝑂</m:t>
                    </m:r>
                    <m:r>
                      <a:rPr lang="en-US" sz="2400" b="0" i="1" smtClean="0">
                        <a:latin typeface="Cambria Math" panose="02040503050406030204" pitchFamily="18" charset="0"/>
                      </a:rPr>
                      <m:t>(</m:t>
                    </m:r>
                    <m:func>
                      <m:funcPr>
                        <m:ctrlPr>
                          <a:rPr lang="en-US" sz="2400" b="0" i="1" smtClean="0">
                            <a:latin typeface="Cambria Math" panose="02040503050406030204" pitchFamily="18" charset="0"/>
                          </a:rPr>
                        </m:ctrlPr>
                      </m:funcPr>
                      <m:fName>
                        <m:r>
                          <m:rPr>
                            <m:sty m:val="p"/>
                          </m:rPr>
                          <a:rPr lang="en-US" sz="2400" b="0" i="0" smtClean="0">
                            <a:latin typeface="Cambria Math" panose="02040503050406030204" pitchFamily="18" charset="0"/>
                          </a:rPr>
                          <m:t>log</m:t>
                        </m:r>
                      </m:fName>
                      <m:e>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𝑛</m:t>
                            </m:r>
                          </m:e>
                        </m:d>
                      </m:e>
                    </m:func>
                    <m:r>
                      <a:rPr lang="en-US" sz="2400" b="0" i="1" smtClean="0">
                        <a:latin typeface="Cambria Math" panose="02040503050406030204" pitchFamily="18" charset="0"/>
                      </a:rPr>
                      <m:t>)</m:t>
                    </m:r>
                  </m:oMath>
                </a14:m>
                <a:r>
                  <a:rPr lang="en-US" sz="2400" dirty="0" smtClean="0"/>
                  <a:t> random bits for each </a:t>
                </a:r>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𝑤</m:t>
                        </m:r>
                      </m:e>
                      <m:sub>
                        <m:r>
                          <a:rPr lang="en-US" sz="2400" b="0" i="1" smtClean="0">
                            <a:latin typeface="Cambria Math" panose="02040503050406030204" pitchFamily="18" charset="0"/>
                          </a:rPr>
                          <m:t>𝑖</m:t>
                        </m:r>
                      </m:sub>
                    </m:sSub>
                  </m:oMath>
                </a14:m>
                <a:r>
                  <a:rPr lang="en-US" sz="2400" dirty="0" smtClean="0"/>
                  <a:t>.</a:t>
                </a:r>
              </a:p>
              <a:p>
                <a:pPr marL="0" indent="0" algn="l">
                  <a:buNone/>
                </a:pPr>
                <a:r>
                  <a:rPr lang="en-US" sz="2400" dirty="0" smtClean="0"/>
                  <a:t>Sums up to </a:t>
                </a:r>
                <a14:m>
                  <m:oMath xmlns:m="http://schemas.openxmlformats.org/officeDocument/2006/math">
                    <m:r>
                      <a:rPr lang="en-US" sz="2400" b="0" i="1" smtClean="0">
                        <a:latin typeface="Cambria Math" panose="02040503050406030204" pitchFamily="18" charset="0"/>
                      </a:rPr>
                      <m:t>𝑂</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𝑘𝑙𝑜𝑔</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𝑛𝑠</m:t>
                            </m:r>
                          </m:e>
                        </m:d>
                      </m:e>
                    </m:d>
                    <m:r>
                      <a:rPr lang="en-US" sz="2400" b="0" i="1" smtClean="0">
                        <a:latin typeface="Cambria Math" panose="02040503050406030204" pitchFamily="18" charset="0"/>
                      </a:rPr>
                      <m:t>=</m:t>
                    </m:r>
                    <m:r>
                      <a:rPr lang="en-US" sz="2400" b="0" i="1" smtClean="0">
                        <a:latin typeface="Cambria Math" panose="02040503050406030204" pitchFamily="18" charset="0"/>
                      </a:rPr>
                      <m:t>𝑂</m:t>
                    </m:r>
                    <m:r>
                      <a:rPr lang="en-US" sz="2400" b="0" i="1" smtClean="0">
                        <a:latin typeface="Cambria Math" panose="02040503050406030204" pitchFamily="18" charset="0"/>
                      </a:rPr>
                      <m:t>(</m:t>
                    </m:r>
                    <m:func>
                      <m:funcPr>
                        <m:ctrlPr>
                          <a:rPr lang="en-US" sz="2400" b="0" i="1" smtClean="0">
                            <a:latin typeface="Cambria Math" panose="02040503050406030204" pitchFamily="18" charset="0"/>
                          </a:rPr>
                        </m:ctrlPr>
                      </m:funcPr>
                      <m:fName>
                        <m:sSup>
                          <m:sSupPr>
                            <m:ctrlPr>
                              <a:rPr lang="en-US" sz="2400" b="0" i="1" smtClean="0">
                                <a:latin typeface="Cambria Math" panose="02040503050406030204" pitchFamily="18" charset="0"/>
                              </a:rPr>
                            </m:ctrlPr>
                          </m:sSupPr>
                          <m:e>
                            <m:r>
                              <m:rPr>
                                <m:sty m:val="p"/>
                              </m:rPr>
                              <a:rPr lang="en-US" sz="2400" b="0" i="0" smtClean="0">
                                <a:latin typeface="Cambria Math" panose="02040503050406030204" pitchFamily="18" charset="0"/>
                              </a:rPr>
                              <m:t>log</m:t>
                            </m:r>
                          </m:e>
                          <m:sup>
                            <m:r>
                              <a:rPr lang="en-US" sz="2400" b="0" i="1" smtClean="0">
                                <a:latin typeface="Cambria Math" panose="02040503050406030204" pitchFamily="18" charset="0"/>
                              </a:rPr>
                              <m:t>2</m:t>
                            </m:r>
                          </m:sup>
                        </m:sSup>
                      </m:fName>
                      <m:e>
                        <m:r>
                          <a:rPr lang="en-US" sz="2400" b="0" i="1" smtClean="0">
                            <a:latin typeface="Cambria Math" panose="02040503050406030204" pitchFamily="18" charset="0"/>
                          </a:rPr>
                          <m:t>(</m:t>
                        </m:r>
                        <m:r>
                          <a:rPr lang="en-US" sz="2400" b="0" i="1" smtClean="0">
                            <a:latin typeface="Cambria Math" panose="02040503050406030204" pitchFamily="18" charset="0"/>
                          </a:rPr>
                          <m:t>𝑛</m:t>
                        </m:r>
                        <m:r>
                          <a:rPr lang="en-US" sz="2400" b="0" i="1" smtClean="0">
                            <a:latin typeface="Cambria Math" panose="02040503050406030204" pitchFamily="18" charset="0"/>
                          </a:rPr>
                          <m:t>)) </m:t>
                        </m:r>
                      </m:e>
                    </m:func>
                    <m:r>
                      <a:rPr lang="en-US" sz="2400" b="0" i="1" smtClean="0">
                        <a:latin typeface="Cambria Math" panose="02040503050406030204" pitchFamily="18" charset="0"/>
                      </a:rPr>
                      <m:t> </m:t>
                    </m:r>
                  </m:oMath>
                </a14:m>
                <a:r>
                  <a:rPr lang="en-US" sz="2400" dirty="0" smtClean="0"/>
                  <a:t>random bits.</a:t>
                </a:r>
              </a:p>
              <a:p>
                <a:pPr marL="0" indent="0" algn="l">
                  <a:buNone/>
                </a:pPr>
                <a:r>
                  <a:rPr lang="en-US" sz="2400" dirty="0" smtClean="0"/>
                  <a:t>Another </a:t>
                </a:r>
                <a14:m>
                  <m:oMath xmlns:m="http://schemas.openxmlformats.org/officeDocument/2006/math">
                    <m:r>
                      <a:rPr lang="en-US" sz="2400" i="1">
                        <a:latin typeface="Cambria Math" panose="02040503050406030204" pitchFamily="18" charset="0"/>
                      </a:rPr>
                      <m:t>𝑂</m:t>
                    </m:r>
                    <m:d>
                      <m:dPr>
                        <m:ctrlPr>
                          <a:rPr lang="en-US" sz="2400" i="1">
                            <a:latin typeface="Cambria Math" panose="02040503050406030204" pitchFamily="18" charset="0"/>
                          </a:rPr>
                        </m:ctrlPr>
                      </m:dPr>
                      <m:e>
                        <m:r>
                          <a:rPr lang="en-US" sz="2400" b="0" i="1" smtClean="0">
                            <a:latin typeface="Cambria Math" panose="02040503050406030204" pitchFamily="18" charset="0"/>
                          </a:rPr>
                          <m:t>𝑘𝑙𝑜𝑔</m:t>
                        </m:r>
                        <m:d>
                          <m:dPr>
                            <m:ctrlPr>
                              <a:rPr lang="en-US" sz="2400" b="0" i="1" smtClean="0">
                                <a:latin typeface="Cambria Math" panose="02040503050406030204" pitchFamily="18" charset="0"/>
                              </a:rPr>
                            </m:ctrlPr>
                          </m:dPr>
                          <m:e>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𝑛</m:t>
                                </m:r>
                              </m:e>
                              <m:sup>
                                <m:r>
                                  <a:rPr lang="en-US" sz="2400" b="0" i="1" smtClean="0">
                                    <a:latin typeface="Cambria Math" panose="02040503050406030204" pitchFamily="18" charset="0"/>
                                  </a:rPr>
                                  <m:t>9</m:t>
                                </m:r>
                              </m:sup>
                            </m:sSup>
                          </m:e>
                        </m:d>
                      </m:e>
                    </m:d>
                    <m:r>
                      <a:rPr lang="en-US" sz="2400" b="0" i="1" smtClean="0">
                        <a:latin typeface="Cambria Math" panose="02040503050406030204" pitchFamily="18" charset="0"/>
                      </a:rPr>
                      <m:t>=</m:t>
                    </m:r>
                    <m:r>
                      <a:rPr lang="en-US" sz="2400" b="0" i="1" smtClean="0">
                        <a:latin typeface="Cambria Math" panose="02040503050406030204" pitchFamily="18" charset="0"/>
                      </a:rPr>
                      <m:t>𝑂</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𝑘𝑙𝑜𝑔</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𝑛</m:t>
                            </m:r>
                          </m:e>
                        </m:d>
                      </m:e>
                    </m:d>
                    <m:r>
                      <a:rPr lang="en-US" sz="2400" b="0" i="1" smtClean="0">
                        <a:latin typeface="Cambria Math" panose="02040503050406030204" pitchFamily="18" charset="0"/>
                      </a:rPr>
                      <m:t>=</m:t>
                    </m:r>
                    <m:r>
                      <a:rPr lang="en-US" sz="2400" b="0" i="1" smtClean="0">
                        <a:latin typeface="Cambria Math" panose="02040503050406030204" pitchFamily="18" charset="0"/>
                      </a:rPr>
                      <m:t>𝑂</m:t>
                    </m:r>
                    <m:r>
                      <a:rPr lang="en-US" sz="2400" b="0" i="1" smtClean="0">
                        <a:latin typeface="Cambria Math" panose="02040503050406030204" pitchFamily="18" charset="0"/>
                      </a:rPr>
                      <m:t>(</m:t>
                    </m:r>
                    <m:func>
                      <m:funcPr>
                        <m:ctrlPr>
                          <a:rPr lang="en-US" sz="2400" b="0" i="1" smtClean="0">
                            <a:latin typeface="Cambria Math" panose="02040503050406030204" pitchFamily="18" charset="0"/>
                          </a:rPr>
                        </m:ctrlPr>
                      </m:funcPr>
                      <m:fName>
                        <m:sSup>
                          <m:sSupPr>
                            <m:ctrlPr>
                              <a:rPr lang="en-US" sz="2400" b="0" i="1" smtClean="0">
                                <a:latin typeface="Cambria Math" panose="02040503050406030204" pitchFamily="18" charset="0"/>
                              </a:rPr>
                            </m:ctrlPr>
                          </m:sSupPr>
                          <m:e>
                            <m:r>
                              <m:rPr>
                                <m:sty m:val="p"/>
                              </m:rPr>
                              <a:rPr lang="en-US" sz="2400" b="0" i="0" smtClean="0">
                                <a:latin typeface="Cambria Math" panose="02040503050406030204" pitchFamily="18" charset="0"/>
                              </a:rPr>
                              <m:t>log</m:t>
                            </m:r>
                          </m:e>
                          <m:sup>
                            <m:r>
                              <a:rPr lang="en-US" sz="2400" b="0" i="1" smtClean="0">
                                <a:latin typeface="Cambria Math" panose="02040503050406030204" pitchFamily="18" charset="0"/>
                              </a:rPr>
                              <m:t>2</m:t>
                            </m:r>
                          </m:sup>
                        </m:sSup>
                      </m:fName>
                      <m:e>
                        <m:r>
                          <a:rPr lang="en-US" sz="2400" b="0" i="1" smtClean="0">
                            <a:latin typeface="Cambria Math" panose="02040503050406030204" pitchFamily="18" charset="0"/>
                          </a:rPr>
                          <m:t>(</m:t>
                        </m:r>
                        <m:r>
                          <a:rPr lang="en-US" sz="2400" b="0" i="1" smtClean="0">
                            <a:latin typeface="Cambria Math" panose="02040503050406030204" pitchFamily="18" charset="0"/>
                          </a:rPr>
                          <m:t>𝑛</m:t>
                        </m:r>
                        <m:r>
                          <a:rPr lang="en-US" sz="2400" b="0" i="1" smtClean="0">
                            <a:latin typeface="Cambria Math" panose="02040503050406030204" pitchFamily="18" charset="0"/>
                          </a:rPr>
                          <m:t>)) </m:t>
                        </m:r>
                      </m:e>
                    </m:func>
                  </m:oMath>
                </a14:m>
                <a:r>
                  <a:rPr lang="en-US" sz="2400" dirty="0" smtClean="0"/>
                  <a:t>random bits for the variable assignment (each </a:t>
                </a:r>
                <a14:m>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𝑥</m:t>
                        </m:r>
                      </m:e>
                      <m:sub>
                        <m:r>
                          <a:rPr lang="en-US" sz="2400" b="0" i="1" smtClean="0">
                            <a:latin typeface="Cambria Math" panose="02040503050406030204" pitchFamily="18" charset="0"/>
                          </a:rPr>
                          <m:t>𝑖</m:t>
                        </m:r>
                      </m:sub>
                    </m:sSub>
                  </m:oMath>
                </a14:m>
                <a:r>
                  <a:rPr lang="en-US" sz="2400" dirty="0" smtClean="0"/>
                  <a:t> requires </a:t>
                </a:r>
                <a14:m>
                  <m:oMath xmlns:m="http://schemas.openxmlformats.org/officeDocument/2006/math">
                    <m:r>
                      <a:rPr lang="en-US" sz="2400" i="1">
                        <a:latin typeface="Cambria Math" panose="02040503050406030204" pitchFamily="18" charset="0"/>
                      </a:rPr>
                      <m:t>𝑂</m:t>
                    </m:r>
                    <m:r>
                      <a:rPr lang="en-US" sz="2400" i="1">
                        <a:latin typeface="Cambria Math" panose="02040503050406030204" pitchFamily="18" charset="0"/>
                      </a:rPr>
                      <m:t>(</m:t>
                    </m:r>
                    <m:func>
                      <m:funcPr>
                        <m:ctrlPr>
                          <a:rPr lang="en-US" sz="2400" i="1">
                            <a:latin typeface="Cambria Math" panose="02040503050406030204" pitchFamily="18" charset="0"/>
                          </a:rPr>
                        </m:ctrlPr>
                      </m:funcPr>
                      <m:fName>
                        <m:r>
                          <m:rPr>
                            <m:sty m:val="p"/>
                          </m:rPr>
                          <a:rPr lang="en-US" sz="2400">
                            <a:latin typeface="Cambria Math" panose="02040503050406030204" pitchFamily="18" charset="0"/>
                          </a:rPr>
                          <m:t>log</m:t>
                        </m:r>
                      </m:fName>
                      <m:e>
                        <m:d>
                          <m:dPr>
                            <m:ctrlPr>
                              <a:rPr lang="en-US" sz="2400" i="1">
                                <a:latin typeface="Cambria Math" panose="02040503050406030204" pitchFamily="18" charset="0"/>
                              </a:rPr>
                            </m:ctrlPr>
                          </m:dPr>
                          <m:e>
                            <m:r>
                              <a:rPr lang="en-US" sz="2400" i="1">
                                <a:latin typeface="Cambria Math" panose="02040503050406030204" pitchFamily="18" charset="0"/>
                              </a:rPr>
                              <m:t>𝑛</m:t>
                            </m:r>
                          </m:e>
                        </m:d>
                      </m:e>
                    </m:func>
                    <m:r>
                      <a:rPr lang="en-US" sz="2400" i="1">
                        <a:latin typeface="Cambria Math" panose="02040503050406030204" pitchFamily="18" charset="0"/>
                      </a:rPr>
                      <m:t>)</m:t>
                    </m:r>
                  </m:oMath>
                </a14:m>
                <a:r>
                  <a:rPr lang="en-US" sz="2400" dirty="0"/>
                  <a:t> </a:t>
                </a:r>
                <a:r>
                  <a:rPr lang="en-US" sz="2400" dirty="0" smtClean="0"/>
                  <a:t>random bits.</a:t>
                </a:r>
              </a:p>
              <a:p>
                <a:pPr marL="0" indent="0" algn="l">
                  <a:buNone/>
                </a:pPr>
                <a:r>
                  <a:rPr lang="en-US" sz="2400" dirty="0" smtClean="0"/>
                  <a:t>Overall of </a:t>
                </a:r>
                <a14:m>
                  <m:oMath xmlns:m="http://schemas.openxmlformats.org/officeDocument/2006/math">
                    <m:r>
                      <a:rPr lang="en-US" sz="2400" i="1">
                        <a:latin typeface="Cambria Math" panose="02040503050406030204" pitchFamily="18" charset="0"/>
                      </a:rPr>
                      <m:t>𝑂</m:t>
                    </m:r>
                    <m:r>
                      <a:rPr lang="en-US" sz="2400" i="1">
                        <a:latin typeface="Cambria Math" panose="02040503050406030204" pitchFamily="18" charset="0"/>
                      </a:rPr>
                      <m:t>(</m:t>
                    </m:r>
                    <m:func>
                      <m:funcPr>
                        <m:ctrlPr>
                          <a:rPr lang="en-US" sz="2400" i="1">
                            <a:latin typeface="Cambria Math" panose="02040503050406030204" pitchFamily="18" charset="0"/>
                          </a:rPr>
                        </m:ctrlPr>
                      </m:funcPr>
                      <m:fName>
                        <m:sSup>
                          <m:sSupPr>
                            <m:ctrlPr>
                              <a:rPr lang="en-US" sz="2400" i="1">
                                <a:latin typeface="Cambria Math" panose="02040503050406030204" pitchFamily="18" charset="0"/>
                              </a:rPr>
                            </m:ctrlPr>
                          </m:sSupPr>
                          <m:e>
                            <m:r>
                              <m:rPr>
                                <m:sty m:val="p"/>
                              </m:rPr>
                              <a:rPr lang="en-US" sz="2400">
                                <a:latin typeface="Cambria Math" panose="02040503050406030204" pitchFamily="18" charset="0"/>
                              </a:rPr>
                              <m:t>log</m:t>
                            </m:r>
                          </m:e>
                          <m:sup>
                            <m:r>
                              <a:rPr lang="en-US" sz="2400" i="1">
                                <a:latin typeface="Cambria Math" panose="02040503050406030204" pitchFamily="18" charset="0"/>
                              </a:rPr>
                              <m:t>2</m:t>
                            </m:r>
                          </m:sup>
                        </m:sSup>
                      </m:fName>
                      <m:e>
                        <m:r>
                          <a:rPr lang="en-US" sz="2400" i="1">
                            <a:latin typeface="Cambria Math" panose="02040503050406030204" pitchFamily="18" charset="0"/>
                          </a:rPr>
                          <m:t>(</m:t>
                        </m:r>
                        <m:r>
                          <a:rPr lang="en-US" sz="2400" i="1">
                            <a:latin typeface="Cambria Math" panose="02040503050406030204" pitchFamily="18" charset="0"/>
                          </a:rPr>
                          <m:t>𝑛</m:t>
                        </m:r>
                        <m:r>
                          <a:rPr lang="en-US" sz="2400" i="1">
                            <a:latin typeface="Cambria Math" panose="02040503050406030204" pitchFamily="18" charset="0"/>
                          </a:rPr>
                          <m:t>)) </m:t>
                        </m:r>
                      </m:e>
                    </m:func>
                  </m:oMath>
                </a14:m>
                <a:r>
                  <a:rPr lang="en-US" sz="2400" dirty="0" smtClean="0"/>
                  <a:t>random bits. </a:t>
                </a:r>
              </a:p>
              <a:p>
                <a:pPr marL="0" indent="0" algn="l">
                  <a:buNone/>
                </a:pPr>
                <a:r>
                  <a:rPr lang="en-US" sz="2400" dirty="0" smtClean="0"/>
                  <a:t>  </a:t>
                </a:r>
                <a:endParaRPr lang="he-IL"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589212" y="2133600"/>
                <a:ext cx="8915400" cy="4292600"/>
              </a:xfrm>
              <a:blipFill rotWithShape="0">
                <a:blip r:embed="rId2"/>
                <a:stretch>
                  <a:fillRect l="-2052" t="-1136" r="-68" b="-2131"/>
                </a:stretch>
              </a:blipFill>
            </p:spPr>
            <p:txBody>
              <a:bodyPr/>
              <a:lstStyle/>
              <a:p>
                <a:r>
                  <a:rPr lang="he-IL">
                    <a:noFill/>
                  </a:rPr>
                  <a:t> </a:t>
                </a:r>
              </a:p>
            </p:txBody>
          </p:sp>
        </mc:Fallback>
      </mc:AlternateContent>
    </p:spTree>
    <p:extLst>
      <p:ext uri="{BB962C8B-B14F-4D97-AF65-F5344CB8AC3E}">
        <p14:creationId xmlns:p14="http://schemas.microsoft.com/office/powerpoint/2010/main" val="22390103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RNC Algorithm </a:t>
            </a:r>
            <a:r>
              <a:rPr lang="en-US" dirty="0" smtClean="0"/>
              <a:t>– Analysis (cont.)</a:t>
            </a:r>
            <a:endParaRPr lang="he-IL"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589212" y="1663700"/>
                <a:ext cx="8915400" cy="5092700"/>
              </a:xfrm>
            </p:spPr>
            <p:txBody>
              <a:bodyPr>
                <a:normAutofit/>
              </a:bodyPr>
              <a:lstStyle/>
              <a:p>
                <a:pPr marL="0" indent="0" algn="l">
                  <a:buNone/>
                </a:pPr>
                <a:r>
                  <a:rPr lang="en-US" sz="2400" dirty="0" smtClean="0"/>
                  <a:t>Complexity:</a:t>
                </a:r>
              </a:p>
              <a:p>
                <a:pPr marL="0" indent="0" algn="l">
                  <a:buNone/>
                </a:pPr>
                <a:r>
                  <a:rPr lang="en-US" sz="2400" dirty="0" smtClean="0"/>
                  <a:t>The weight construction involves calculation of exponential number module small primes, and primality testing. </a:t>
                </a:r>
              </a:p>
              <a:p>
                <a:pPr marL="0" indent="0" algn="l">
                  <a:buNone/>
                </a:pPr>
                <a:r>
                  <a:rPr lang="en-US" sz="2400" dirty="0" smtClean="0"/>
                  <a:t>Primality testing can be done brute force in </a:t>
                </a:r>
                <a14:m>
                  <m:oMath xmlns:m="http://schemas.openxmlformats.org/officeDocument/2006/math">
                    <m:r>
                      <a:rPr lang="en-US" sz="2400" b="0" i="1" smtClean="0">
                        <a:latin typeface="Cambria Math" panose="02040503050406030204" pitchFamily="18" charset="0"/>
                      </a:rPr>
                      <m:t>𝑁</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𝐶</m:t>
                        </m:r>
                      </m:e>
                      <m:sup>
                        <m:r>
                          <a:rPr lang="en-US" sz="2400" b="0" i="1" smtClean="0">
                            <a:latin typeface="Cambria Math" panose="02040503050406030204" pitchFamily="18" charset="0"/>
                          </a:rPr>
                          <m:t>2</m:t>
                        </m:r>
                      </m:sup>
                    </m:sSup>
                    <m:r>
                      <a:rPr lang="en-US" sz="2400" b="0" i="1" smtClean="0">
                        <a:latin typeface="Cambria Math" panose="02040503050406030204" pitchFamily="18" charset="0"/>
                      </a:rPr>
                      <m:t>,</m:t>
                    </m:r>
                  </m:oMath>
                </a14:m>
                <a:r>
                  <a:rPr lang="en-US" sz="2400" dirty="0" smtClean="0"/>
                  <a:t> since we tested primes with </a:t>
                </a:r>
                <a14:m>
                  <m:oMath xmlns:m="http://schemas.openxmlformats.org/officeDocument/2006/math">
                    <m:r>
                      <a:rPr lang="en-US" sz="2400" b="0" i="1" smtClean="0">
                        <a:latin typeface="Cambria Math" panose="02040503050406030204" pitchFamily="18" charset="0"/>
                      </a:rPr>
                      <m:t>𝑂</m:t>
                    </m:r>
                    <m:d>
                      <m:dPr>
                        <m:ctrlPr>
                          <a:rPr lang="en-US" sz="2400" b="0" i="1" smtClean="0">
                            <a:latin typeface="Cambria Math" panose="02040503050406030204" pitchFamily="18" charset="0"/>
                          </a:rPr>
                        </m:ctrlPr>
                      </m:dPr>
                      <m:e>
                        <m:func>
                          <m:funcPr>
                            <m:ctrlPr>
                              <a:rPr lang="en-US" sz="2400" b="0" i="1" smtClean="0">
                                <a:latin typeface="Cambria Math" panose="02040503050406030204" pitchFamily="18" charset="0"/>
                              </a:rPr>
                            </m:ctrlPr>
                          </m:funcPr>
                          <m:fName>
                            <m:r>
                              <m:rPr>
                                <m:sty m:val="p"/>
                              </m:rPr>
                              <a:rPr lang="en-US" sz="2400" b="0" i="0" smtClean="0">
                                <a:latin typeface="Cambria Math" panose="02040503050406030204" pitchFamily="18" charset="0"/>
                              </a:rPr>
                              <m:t>log</m:t>
                            </m:r>
                          </m:fName>
                          <m:e>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𝑛</m:t>
                                </m:r>
                              </m:e>
                            </m:d>
                          </m:e>
                        </m:func>
                      </m:e>
                    </m:d>
                  </m:oMath>
                </a14:m>
                <a:r>
                  <a:rPr lang="en-US" sz="2400" dirty="0" smtClean="0"/>
                  <a:t> bits.</a:t>
                </a:r>
              </a:p>
              <a:p>
                <a:pPr marL="0" indent="0" algn="l">
                  <a:buNone/>
                </a:pPr>
                <a:r>
                  <a:rPr lang="en-US" sz="2400" dirty="0" smtClean="0"/>
                  <a:t>Thus, the weight functions can be constructed in </a:t>
                </a:r>
                <a14:m>
                  <m:oMath xmlns:m="http://schemas.openxmlformats.org/officeDocument/2006/math">
                    <m:r>
                      <a:rPr lang="en-US" sz="2400" i="1">
                        <a:latin typeface="Cambria Math" panose="02040503050406030204" pitchFamily="18" charset="0"/>
                      </a:rPr>
                      <m:t>𝑁</m:t>
                    </m:r>
                    <m:sSup>
                      <m:sSupPr>
                        <m:ctrlPr>
                          <a:rPr lang="en-US" sz="2400" i="1">
                            <a:latin typeface="Cambria Math" panose="02040503050406030204" pitchFamily="18" charset="0"/>
                          </a:rPr>
                        </m:ctrlPr>
                      </m:sSupPr>
                      <m:e>
                        <m:r>
                          <a:rPr lang="en-US" sz="2400" i="1">
                            <a:latin typeface="Cambria Math" panose="02040503050406030204" pitchFamily="18" charset="0"/>
                          </a:rPr>
                          <m:t>𝐶</m:t>
                        </m:r>
                      </m:e>
                      <m:sup>
                        <m:r>
                          <a:rPr lang="en-US" sz="2400" i="1">
                            <a:latin typeface="Cambria Math" panose="02040503050406030204" pitchFamily="18" charset="0"/>
                          </a:rPr>
                          <m:t>2</m:t>
                        </m:r>
                      </m:sup>
                    </m:sSup>
                  </m:oMath>
                </a14:m>
                <a:r>
                  <a:rPr lang="en-US" sz="2400" dirty="0" smtClean="0"/>
                  <a:t>.</a:t>
                </a:r>
              </a:p>
              <a:p>
                <a:pPr marL="0" indent="0" algn="l">
                  <a:buNone/>
                </a:pPr>
                <a:endParaRPr lang="he-IL"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589212" y="1663700"/>
                <a:ext cx="8915400" cy="5092700"/>
              </a:xfrm>
              <a:blipFill rotWithShape="0">
                <a:blip r:embed="rId2"/>
                <a:stretch>
                  <a:fillRect l="-2052" t="-958" r="-1915"/>
                </a:stretch>
              </a:blipFill>
            </p:spPr>
            <p:txBody>
              <a:bodyPr/>
              <a:lstStyle/>
              <a:p>
                <a:r>
                  <a:rPr lang="he-IL">
                    <a:noFill/>
                  </a:rPr>
                  <a:t> </a:t>
                </a:r>
              </a:p>
            </p:txBody>
          </p:sp>
        </mc:Fallback>
      </mc:AlternateContent>
    </p:spTree>
    <p:extLst>
      <p:ext uri="{BB962C8B-B14F-4D97-AF65-F5344CB8AC3E}">
        <p14:creationId xmlns:p14="http://schemas.microsoft.com/office/powerpoint/2010/main" val="25948546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RNC Algorithm </a:t>
            </a:r>
            <a:r>
              <a:rPr lang="en-US" dirty="0" smtClean="0"/>
              <a:t>– Analysis (cont.)</a:t>
            </a:r>
            <a:endParaRPr lang="he-IL"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589212" y="1663700"/>
                <a:ext cx="8915400" cy="5092700"/>
              </a:xfrm>
            </p:spPr>
            <p:txBody>
              <a:bodyPr>
                <a:normAutofit/>
              </a:bodyPr>
              <a:lstStyle/>
              <a:p>
                <a:pPr marL="0" indent="0" algn="l">
                  <a:buNone/>
                </a:pPr>
                <a:r>
                  <a:rPr lang="en-US" sz="2400" dirty="0" smtClean="0"/>
                  <a:t>Complexity:</a:t>
                </a:r>
              </a:p>
              <a:p>
                <a:pPr marL="0" indent="0" algn="l">
                  <a:buNone/>
                </a:pPr>
                <a:r>
                  <a:rPr lang="en-US" sz="2400" dirty="0" smtClean="0"/>
                  <a:t>The weight construction involves calculation of exponential number module small primes, and primality testing. </a:t>
                </a:r>
              </a:p>
              <a:p>
                <a:pPr marL="0" indent="0" algn="l">
                  <a:buNone/>
                </a:pPr>
                <a:r>
                  <a:rPr lang="en-US" sz="2400" dirty="0" smtClean="0"/>
                  <a:t>Primality testing can be done brute force in </a:t>
                </a:r>
                <a14:m>
                  <m:oMath xmlns:m="http://schemas.openxmlformats.org/officeDocument/2006/math">
                    <m:r>
                      <a:rPr lang="en-US" sz="2400" b="0" i="1" smtClean="0">
                        <a:latin typeface="Cambria Math" panose="02040503050406030204" pitchFamily="18" charset="0"/>
                      </a:rPr>
                      <m:t>𝑁</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𝐶</m:t>
                        </m:r>
                      </m:e>
                      <m:sup>
                        <m:r>
                          <a:rPr lang="en-US" sz="2400" b="0" i="1" smtClean="0">
                            <a:latin typeface="Cambria Math" panose="02040503050406030204" pitchFamily="18" charset="0"/>
                          </a:rPr>
                          <m:t>2</m:t>
                        </m:r>
                      </m:sup>
                    </m:sSup>
                    <m:r>
                      <a:rPr lang="en-US" sz="2400" b="0" i="1" smtClean="0">
                        <a:latin typeface="Cambria Math" panose="02040503050406030204" pitchFamily="18" charset="0"/>
                      </a:rPr>
                      <m:t>,</m:t>
                    </m:r>
                  </m:oMath>
                </a14:m>
                <a:r>
                  <a:rPr lang="en-US" sz="2400" dirty="0" smtClean="0"/>
                  <a:t> since we tested primes with </a:t>
                </a:r>
                <a14:m>
                  <m:oMath xmlns:m="http://schemas.openxmlformats.org/officeDocument/2006/math">
                    <m:r>
                      <a:rPr lang="en-US" sz="2400" b="0" i="1" smtClean="0">
                        <a:latin typeface="Cambria Math" panose="02040503050406030204" pitchFamily="18" charset="0"/>
                      </a:rPr>
                      <m:t>𝑂</m:t>
                    </m:r>
                    <m:d>
                      <m:dPr>
                        <m:ctrlPr>
                          <a:rPr lang="en-US" sz="2400" b="0" i="1" smtClean="0">
                            <a:latin typeface="Cambria Math" panose="02040503050406030204" pitchFamily="18" charset="0"/>
                          </a:rPr>
                        </m:ctrlPr>
                      </m:dPr>
                      <m:e>
                        <m:func>
                          <m:funcPr>
                            <m:ctrlPr>
                              <a:rPr lang="en-US" sz="2400" b="0" i="1" smtClean="0">
                                <a:latin typeface="Cambria Math" panose="02040503050406030204" pitchFamily="18" charset="0"/>
                              </a:rPr>
                            </m:ctrlPr>
                          </m:funcPr>
                          <m:fName>
                            <m:r>
                              <m:rPr>
                                <m:sty m:val="p"/>
                              </m:rPr>
                              <a:rPr lang="en-US" sz="2400" b="0" i="0" smtClean="0">
                                <a:latin typeface="Cambria Math" panose="02040503050406030204" pitchFamily="18" charset="0"/>
                              </a:rPr>
                              <m:t>log</m:t>
                            </m:r>
                          </m:fName>
                          <m:e>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𝑛</m:t>
                                </m:r>
                              </m:e>
                            </m:d>
                          </m:e>
                        </m:func>
                      </m:e>
                    </m:d>
                  </m:oMath>
                </a14:m>
                <a:r>
                  <a:rPr lang="en-US" sz="2400" dirty="0" smtClean="0"/>
                  <a:t> bits.</a:t>
                </a:r>
              </a:p>
              <a:p>
                <a:pPr marL="0" indent="0" algn="l">
                  <a:buNone/>
                </a:pPr>
                <a:r>
                  <a:rPr lang="en-US" sz="2400" dirty="0" smtClean="0"/>
                  <a:t>Thus, the weight functions can be constructed in </a:t>
                </a:r>
                <a14:m>
                  <m:oMath xmlns:m="http://schemas.openxmlformats.org/officeDocument/2006/math">
                    <m:r>
                      <a:rPr lang="en-US" sz="2400" i="1">
                        <a:latin typeface="Cambria Math" panose="02040503050406030204" pitchFamily="18" charset="0"/>
                      </a:rPr>
                      <m:t>𝑁</m:t>
                    </m:r>
                    <m:sSup>
                      <m:sSupPr>
                        <m:ctrlPr>
                          <a:rPr lang="en-US" sz="2400" i="1">
                            <a:latin typeface="Cambria Math" panose="02040503050406030204" pitchFamily="18" charset="0"/>
                          </a:rPr>
                        </m:ctrlPr>
                      </m:sSupPr>
                      <m:e>
                        <m:r>
                          <a:rPr lang="en-US" sz="2400" i="1">
                            <a:latin typeface="Cambria Math" panose="02040503050406030204" pitchFamily="18" charset="0"/>
                          </a:rPr>
                          <m:t>𝐶</m:t>
                        </m:r>
                      </m:e>
                      <m:sup>
                        <m:r>
                          <a:rPr lang="en-US" sz="2400" i="1">
                            <a:latin typeface="Cambria Math" panose="02040503050406030204" pitchFamily="18" charset="0"/>
                          </a:rPr>
                          <m:t>2</m:t>
                        </m:r>
                      </m:sup>
                    </m:sSup>
                  </m:oMath>
                </a14:m>
                <a:r>
                  <a:rPr lang="en-US" sz="2400" dirty="0" smtClean="0"/>
                  <a:t>.</a:t>
                </a:r>
              </a:p>
              <a:p>
                <a:pPr marL="0" indent="0" algn="l">
                  <a:buNone/>
                </a:pPr>
                <a:r>
                  <a:rPr lang="en-US" sz="2400" dirty="0" smtClean="0"/>
                  <a:t>Finally, since the determinant entries are bounded by polynomial number of bits, it can be computed in </a:t>
                </a:r>
                <a14:m>
                  <m:oMath xmlns:m="http://schemas.openxmlformats.org/officeDocument/2006/math">
                    <m:r>
                      <a:rPr lang="en-US" sz="2400" i="1">
                        <a:latin typeface="Cambria Math" panose="02040503050406030204" pitchFamily="18" charset="0"/>
                      </a:rPr>
                      <m:t>𝑁</m:t>
                    </m:r>
                    <m:sSup>
                      <m:sSupPr>
                        <m:ctrlPr>
                          <a:rPr lang="en-US" sz="2400" i="1">
                            <a:latin typeface="Cambria Math" panose="02040503050406030204" pitchFamily="18" charset="0"/>
                          </a:rPr>
                        </m:ctrlPr>
                      </m:sSupPr>
                      <m:e>
                        <m:r>
                          <a:rPr lang="en-US" sz="2400" i="1">
                            <a:latin typeface="Cambria Math" panose="02040503050406030204" pitchFamily="18" charset="0"/>
                          </a:rPr>
                          <m:t>𝐶</m:t>
                        </m:r>
                      </m:e>
                      <m:sup>
                        <m:r>
                          <a:rPr lang="en-US" sz="2400" i="1">
                            <a:latin typeface="Cambria Math" panose="02040503050406030204" pitchFamily="18" charset="0"/>
                          </a:rPr>
                          <m:t>2</m:t>
                        </m:r>
                      </m:sup>
                    </m:sSup>
                  </m:oMath>
                </a14:m>
                <a:r>
                  <a:rPr lang="en-US" sz="2400" dirty="0" smtClean="0"/>
                  <a:t>.</a:t>
                </a:r>
              </a:p>
              <a:p>
                <a:pPr marL="0" indent="0" algn="l">
                  <a:buNone/>
                </a:pPr>
                <a:r>
                  <a:rPr lang="en-US" sz="2400" dirty="0" smtClean="0"/>
                  <a:t>Overall, an </a:t>
                </a:r>
                <a14:m>
                  <m:oMath xmlns:m="http://schemas.openxmlformats.org/officeDocument/2006/math">
                    <m:r>
                      <a:rPr lang="en-US" sz="2400" b="0" i="1" smtClean="0">
                        <a:latin typeface="Cambria Math" panose="02040503050406030204" pitchFamily="18" charset="0"/>
                      </a:rPr>
                      <m:t>𝑅𝑁</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𝐶</m:t>
                        </m:r>
                      </m:e>
                      <m:sup>
                        <m:r>
                          <a:rPr lang="en-US" sz="2400" b="0" i="1" smtClean="0">
                            <a:latin typeface="Cambria Math" panose="02040503050406030204" pitchFamily="18" charset="0"/>
                          </a:rPr>
                          <m:t>2</m:t>
                        </m:r>
                      </m:sup>
                    </m:sSup>
                  </m:oMath>
                </a14:m>
                <a:r>
                  <a:rPr lang="en-US" sz="2400" dirty="0" smtClean="0"/>
                  <a:t> algorithm, with </a:t>
                </a:r>
                <a14:m>
                  <m:oMath xmlns:m="http://schemas.openxmlformats.org/officeDocument/2006/math">
                    <m:r>
                      <a:rPr lang="en-US" sz="2400" i="1">
                        <a:latin typeface="Cambria Math" panose="02040503050406030204" pitchFamily="18" charset="0"/>
                      </a:rPr>
                      <m:t>𝑂</m:t>
                    </m:r>
                    <m:r>
                      <a:rPr lang="en-US" sz="2400" i="1">
                        <a:latin typeface="Cambria Math" panose="02040503050406030204" pitchFamily="18" charset="0"/>
                      </a:rPr>
                      <m:t>(</m:t>
                    </m:r>
                    <m:func>
                      <m:funcPr>
                        <m:ctrlPr>
                          <a:rPr lang="en-US" sz="2400" i="1">
                            <a:latin typeface="Cambria Math" panose="02040503050406030204" pitchFamily="18" charset="0"/>
                          </a:rPr>
                        </m:ctrlPr>
                      </m:funcPr>
                      <m:fName>
                        <m:sSup>
                          <m:sSupPr>
                            <m:ctrlPr>
                              <a:rPr lang="en-US" sz="2400" i="1">
                                <a:latin typeface="Cambria Math" panose="02040503050406030204" pitchFamily="18" charset="0"/>
                              </a:rPr>
                            </m:ctrlPr>
                          </m:sSupPr>
                          <m:e>
                            <m:r>
                              <m:rPr>
                                <m:sty m:val="p"/>
                              </m:rPr>
                              <a:rPr lang="en-US" sz="2400">
                                <a:latin typeface="Cambria Math" panose="02040503050406030204" pitchFamily="18" charset="0"/>
                              </a:rPr>
                              <m:t>log</m:t>
                            </m:r>
                          </m:e>
                          <m:sup>
                            <m:r>
                              <a:rPr lang="en-US" sz="2400" i="1">
                                <a:latin typeface="Cambria Math" panose="02040503050406030204" pitchFamily="18" charset="0"/>
                              </a:rPr>
                              <m:t>2</m:t>
                            </m:r>
                          </m:sup>
                        </m:sSup>
                      </m:fName>
                      <m:e>
                        <m:r>
                          <a:rPr lang="en-US" sz="2400" i="1">
                            <a:latin typeface="Cambria Math" panose="02040503050406030204" pitchFamily="18" charset="0"/>
                          </a:rPr>
                          <m:t>(</m:t>
                        </m:r>
                        <m:r>
                          <a:rPr lang="en-US" sz="2400" i="1">
                            <a:latin typeface="Cambria Math" panose="02040503050406030204" pitchFamily="18" charset="0"/>
                          </a:rPr>
                          <m:t>𝑛</m:t>
                        </m:r>
                        <m:r>
                          <a:rPr lang="en-US" sz="2400" i="1">
                            <a:latin typeface="Cambria Math" panose="02040503050406030204" pitchFamily="18" charset="0"/>
                          </a:rPr>
                          <m:t>)) </m:t>
                        </m:r>
                      </m:e>
                    </m:func>
                  </m:oMath>
                </a14:m>
                <a:r>
                  <a:rPr lang="en-US" sz="2400" dirty="0" smtClean="0"/>
                  <a:t> random bits.</a:t>
                </a:r>
              </a:p>
              <a:p>
                <a:pPr marL="0" indent="0" algn="l">
                  <a:buNone/>
                </a:pPr>
                <a:r>
                  <a:rPr lang="en-US" sz="2400" dirty="0" smtClean="0"/>
                  <a:t>(Just a logarithmic factor away from complete de-randomization!)</a:t>
                </a:r>
              </a:p>
              <a:p>
                <a:pPr marL="0" indent="0" algn="l">
                  <a:buNone/>
                </a:pPr>
                <a:endParaRPr lang="he-IL"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589212" y="1663700"/>
                <a:ext cx="8915400" cy="5092700"/>
              </a:xfrm>
              <a:blipFill rotWithShape="0">
                <a:blip r:embed="rId2"/>
                <a:stretch>
                  <a:fillRect l="-2052" t="-958" r="-1915" b="-8144"/>
                </a:stretch>
              </a:blipFill>
            </p:spPr>
            <p:txBody>
              <a:bodyPr/>
              <a:lstStyle/>
              <a:p>
                <a:r>
                  <a:rPr lang="he-IL">
                    <a:noFill/>
                  </a:rPr>
                  <a:t> </a:t>
                </a:r>
              </a:p>
            </p:txBody>
          </p:sp>
        </mc:Fallback>
      </mc:AlternateContent>
    </p:spTree>
    <p:extLst>
      <p:ext uri="{BB962C8B-B14F-4D97-AF65-F5344CB8AC3E}">
        <p14:creationId xmlns:p14="http://schemas.microsoft.com/office/powerpoint/2010/main" val="14880559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dirty="0" smtClean="0"/>
              <a:t>NC</a:t>
            </a:r>
            <a:endParaRPr lang="he-IL" dirty="0"/>
          </a:p>
        </p:txBody>
      </p:sp>
      <mc:AlternateContent xmlns:mc="http://schemas.openxmlformats.org/markup-compatibility/2006" xmlns:a14="http://schemas.microsoft.com/office/drawing/2010/main">
        <mc:Choice Requires="a14">
          <p:sp>
            <p:nvSpPr>
              <p:cNvPr id="3" name="מציין מיקום תוכן 2"/>
              <p:cNvSpPr>
                <a:spLocks noGrp="1"/>
              </p:cNvSpPr>
              <p:nvPr>
                <p:ph idx="1"/>
              </p:nvPr>
            </p:nvSpPr>
            <p:spPr>
              <a:xfrm>
                <a:off x="2424112" y="1968500"/>
                <a:ext cx="8915400" cy="3777622"/>
              </a:xfrm>
            </p:spPr>
            <p:txBody>
              <a:bodyPr/>
              <a:lstStyle/>
              <a:p>
                <a:pPr algn="l" rtl="0">
                  <a:buFontTx/>
                  <a:buChar char="-"/>
                </a:pPr>
                <a:r>
                  <a:rPr lang="en-US" i="1" dirty="0" smtClean="0"/>
                  <a:t>“In complexity theory, the class NC ("Nick's Class") is the set of decision problems decidable in </a:t>
                </a:r>
                <a:r>
                  <a:rPr lang="en-US" i="1" dirty="0" err="1" smtClean="0"/>
                  <a:t>polylogarithmic</a:t>
                </a:r>
                <a:r>
                  <a:rPr lang="en-US" i="1" dirty="0" smtClean="0"/>
                  <a:t> time on a parallel computer with a polynomial number of processors.”</a:t>
                </a:r>
              </a:p>
              <a:p>
                <a:pPr marL="0" indent="0" algn="l" rtl="0">
                  <a:buNone/>
                </a:pPr>
                <a:r>
                  <a:rPr lang="en-US" dirty="0" smtClean="0"/>
                  <a:t>In other words, a problem is in NC if there exist constants c and k such that it can be solved in time O(</a:t>
                </a:r>
                <a14:m>
                  <m:oMath xmlns:m="http://schemas.openxmlformats.org/officeDocument/2006/math">
                    <m:func>
                      <m:funcPr>
                        <m:ctrlPr>
                          <a:rPr lang="en-US" b="0" i="1" smtClean="0">
                            <a:latin typeface="Cambria Math" panose="02040503050406030204" pitchFamily="18" charset="0"/>
                          </a:rPr>
                        </m:ctrlPr>
                      </m:funcPr>
                      <m:fName>
                        <m:sSup>
                          <m:sSupPr>
                            <m:ctrlPr>
                              <a:rPr lang="en-US" b="0" i="1" smtClean="0">
                                <a:latin typeface="Cambria Math" panose="02040503050406030204" pitchFamily="18" charset="0"/>
                              </a:rPr>
                            </m:ctrlPr>
                          </m:sSupPr>
                          <m:e>
                            <m:r>
                              <m:rPr>
                                <m:sty m:val="p"/>
                              </m:rPr>
                              <a:rPr lang="en-US" b="0" i="0" smtClean="0">
                                <a:latin typeface="Cambria Math" panose="02040503050406030204" pitchFamily="18" charset="0"/>
                              </a:rPr>
                              <m:t>log</m:t>
                            </m:r>
                          </m:e>
                          <m:sup>
                            <m:r>
                              <m:rPr>
                                <m:sty m:val="p"/>
                              </m:rPr>
                              <a:rPr lang="en-US" b="0" i="0" smtClean="0">
                                <a:latin typeface="Cambria Math" panose="02040503050406030204" pitchFamily="18" charset="0"/>
                              </a:rPr>
                              <m:t>c</m:t>
                            </m:r>
                          </m:sup>
                        </m:sSup>
                      </m:fName>
                      <m:e>
                        <m:r>
                          <m:rPr>
                            <m:sty m:val="p"/>
                          </m:rPr>
                          <a:rPr lang="en-US" b="0" i="0" smtClean="0">
                            <a:latin typeface="Cambria Math" panose="02040503050406030204" pitchFamily="18" charset="0"/>
                          </a:rPr>
                          <m:t>n</m:t>
                        </m:r>
                      </m:e>
                    </m:func>
                  </m:oMath>
                </a14:m>
                <a:r>
                  <a:rPr lang="en-US" dirty="0" smtClean="0"/>
                  <a:t>) using O(</a:t>
                </a:r>
                <a14:m>
                  <m:oMath xmlns:m="http://schemas.openxmlformats.org/officeDocument/2006/math">
                    <m:sSup>
                      <m:sSupPr>
                        <m:ctrlPr>
                          <a:rPr lang="en-US" b="0" i="1" smtClean="0">
                            <a:latin typeface="Cambria Math" panose="02040503050406030204" pitchFamily="18" charset="0"/>
                          </a:rPr>
                        </m:ctrlPr>
                      </m:sSupPr>
                      <m:e>
                        <m:r>
                          <m:rPr>
                            <m:sty m:val="p"/>
                          </m:rPr>
                          <a:rPr lang="en-US" b="0" i="0" smtClean="0">
                            <a:latin typeface="Cambria Math" panose="02040503050406030204" pitchFamily="18" charset="0"/>
                          </a:rPr>
                          <m:t>n</m:t>
                        </m:r>
                      </m:e>
                      <m:sup>
                        <m:r>
                          <m:rPr>
                            <m:sty m:val="p"/>
                          </m:rPr>
                          <a:rPr lang="en-US" b="0" i="0" smtClean="0">
                            <a:latin typeface="Cambria Math" panose="02040503050406030204" pitchFamily="18" charset="0"/>
                          </a:rPr>
                          <m:t>k</m:t>
                        </m:r>
                      </m:sup>
                    </m:sSup>
                  </m:oMath>
                </a14:m>
                <a:r>
                  <a:rPr lang="en-US" dirty="0" smtClean="0"/>
                  <a:t>) parallel processors. </a:t>
                </a:r>
                <a:endParaRPr lang="he-IL" dirty="0"/>
              </a:p>
            </p:txBody>
          </p:sp>
        </mc:Choice>
        <mc:Fallback xmlns="">
          <p:sp>
            <p:nvSpPr>
              <p:cNvPr id="3" name="מציין מיקום תוכן 2"/>
              <p:cNvSpPr>
                <a:spLocks noGrp="1" noRot="1" noChangeAspect="1" noMove="1" noResize="1" noEditPoints="1" noAdjustHandles="1" noChangeArrowheads="1" noChangeShapeType="1" noTextEdit="1"/>
              </p:cNvSpPr>
              <p:nvPr>
                <p:ph idx="1"/>
              </p:nvPr>
            </p:nvSpPr>
            <p:spPr>
              <a:xfrm>
                <a:off x="2424112" y="1968500"/>
                <a:ext cx="8915400" cy="3777622"/>
              </a:xfrm>
              <a:blipFill rotWithShape="0">
                <a:blip r:embed="rId2"/>
                <a:stretch>
                  <a:fillRect l="-616" t="-968"/>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9432925" y="4730749"/>
                <a:ext cx="828497" cy="276999"/>
              </a:xfrm>
              <a:prstGeom prst="rect">
                <a:avLst/>
              </a:prstGeom>
              <a:noFill/>
            </p:spPr>
            <p:txBody>
              <a:bodyPr wrap="none" lIns="0" tIns="0" rIns="0" bIns="0" rtlCol="1">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𝑁𝐶</m:t>
                      </m:r>
                      <m:r>
                        <a:rPr lang="en-US" b="0" i="1" smtClean="0">
                          <a:latin typeface="Cambria Math" panose="02040503050406030204" pitchFamily="18" charset="0"/>
                        </a:rPr>
                        <m:t>=</m:t>
                      </m:r>
                      <m:r>
                        <a:rPr lang="en-US" b="0" i="1" smtClean="0">
                          <a:latin typeface="Cambria Math" panose="02040503050406030204" pitchFamily="18" charset="0"/>
                        </a:rPr>
                        <m:t>𝑃</m:t>
                      </m:r>
                    </m:oMath>
                  </m:oMathPara>
                </a14:m>
                <a:endParaRPr lang="he-IL" dirty="0"/>
              </a:p>
            </p:txBody>
          </p:sp>
        </mc:Choice>
        <mc:Fallback xmlns="">
          <p:sp>
            <p:nvSpPr>
              <p:cNvPr id="4" name="TextBox 3"/>
              <p:cNvSpPr txBox="1">
                <a:spLocks noRot="1" noChangeAspect="1" noMove="1" noResize="1" noEditPoints="1" noAdjustHandles="1" noChangeArrowheads="1" noChangeShapeType="1" noTextEdit="1"/>
              </p:cNvSpPr>
              <p:nvPr/>
            </p:nvSpPr>
            <p:spPr>
              <a:xfrm>
                <a:off x="9432925" y="4730749"/>
                <a:ext cx="828497" cy="276999"/>
              </a:xfrm>
              <a:prstGeom prst="rect">
                <a:avLst/>
              </a:prstGeom>
              <a:blipFill rotWithShape="0">
                <a:blip r:embed="rId3"/>
                <a:stretch>
                  <a:fillRect l="-5147" t="-28889" r="-20588" b="-53333"/>
                </a:stretch>
              </a:blipFill>
            </p:spPr>
            <p:txBody>
              <a:bodyPr/>
              <a:lstStyle/>
              <a:p>
                <a:r>
                  <a:rPr lang="he-IL">
                    <a:noFill/>
                  </a:rPr>
                  <a:t> </a:t>
                </a:r>
              </a:p>
            </p:txBody>
          </p:sp>
        </mc:Fallback>
      </mc:AlternateContent>
      <p:pic>
        <p:nvPicPr>
          <p:cNvPr id="1026" name="Picture 2" descr="Question dropshad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56675" y="4631124"/>
            <a:ext cx="476250" cy="476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33600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dirty="0"/>
              <a:t>RNC algorithm for Search-PM </a:t>
            </a:r>
            <a:r>
              <a:rPr lang="en-US" dirty="0" smtClean="0"/>
              <a:t/>
            </a:r>
            <a:br>
              <a:rPr lang="en-US" dirty="0" smtClean="0"/>
            </a:br>
            <a:r>
              <a:rPr lang="en-US" sz="2800" dirty="0" smtClean="0"/>
              <a:t>(</a:t>
            </a:r>
            <a:r>
              <a:rPr lang="en-US" sz="2800" dirty="0" err="1" smtClean="0"/>
              <a:t>Mulmuley</a:t>
            </a:r>
            <a:r>
              <a:rPr lang="en-US" sz="2800" dirty="0" smtClean="0"/>
              <a:t>, </a:t>
            </a:r>
            <a:r>
              <a:rPr lang="en-US" sz="2800" dirty="0" err="1" smtClean="0"/>
              <a:t>Vazirani</a:t>
            </a:r>
            <a:r>
              <a:rPr lang="en-US" sz="2800" dirty="0" smtClean="0"/>
              <a:t> &amp; </a:t>
            </a:r>
            <a:r>
              <a:rPr lang="en-US" sz="2800" dirty="0" err="1" smtClean="0"/>
              <a:t>Vazirani</a:t>
            </a:r>
            <a:r>
              <a:rPr lang="en-US" sz="2800" dirty="0" smtClean="0"/>
              <a:t>)</a:t>
            </a:r>
            <a:endParaRPr lang="he-IL" dirty="0"/>
          </a:p>
        </p:txBody>
      </p:sp>
      <mc:AlternateContent xmlns:mc="http://schemas.openxmlformats.org/markup-compatibility/2006" xmlns:a14="http://schemas.microsoft.com/office/drawing/2010/main">
        <mc:Choice Requires="a14">
          <p:sp>
            <p:nvSpPr>
              <p:cNvPr id="3" name="מציין מיקום תוכן 2"/>
              <p:cNvSpPr>
                <a:spLocks noGrp="1"/>
              </p:cNvSpPr>
              <p:nvPr>
                <p:ph idx="1"/>
              </p:nvPr>
            </p:nvSpPr>
            <p:spPr>
              <a:xfrm>
                <a:off x="2070368" y="2057400"/>
                <a:ext cx="9956800" cy="3777622"/>
              </a:xfrm>
            </p:spPr>
            <p:txBody>
              <a:bodyPr/>
              <a:lstStyle/>
              <a:p>
                <a:pPr marL="0" indent="0" algn="l" rtl="0">
                  <a:buNone/>
                </a:pPr>
                <a:r>
                  <a:rPr lang="en-US" dirty="0" smtClean="0"/>
                  <a:t>Let G be a bipartite graph with vertex partitions </a:t>
                </a:r>
                <a14:m>
                  <m:oMath xmlns:m="http://schemas.openxmlformats.org/officeDocument/2006/math">
                    <m:r>
                      <a:rPr lang="en-US" i="1" dirty="0">
                        <a:latin typeface="Cambria Math" panose="02040503050406030204" pitchFamily="18" charset="0"/>
                      </a:rPr>
                      <m:t>𝐿</m:t>
                    </m:r>
                    <m:r>
                      <a:rPr lang="en-US" i="1" dirty="0">
                        <a:latin typeface="Cambria Math" panose="02040503050406030204" pitchFamily="18" charset="0"/>
                      </a:rPr>
                      <m:t> = {</m:t>
                    </m:r>
                    <m:sSub>
                      <m:sSubPr>
                        <m:ctrlPr>
                          <a:rPr lang="en-US" i="1" dirty="0">
                            <a:latin typeface="Cambria Math" panose="02040503050406030204" pitchFamily="18" charset="0"/>
                          </a:rPr>
                        </m:ctrlPr>
                      </m:sSubPr>
                      <m:e>
                        <m:r>
                          <a:rPr lang="en-US" i="1" dirty="0">
                            <a:latin typeface="Cambria Math" panose="02040503050406030204" pitchFamily="18" charset="0"/>
                          </a:rPr>
                          <m:t>𝑢</m:t>
                        </m:r>
                      </m:e>
                      <m:sub>
                        <m:r>
                          <a:rPr lang="en-US" i="1" dirty="0">
                            <a:latin typeface="Cambria Math" panose="02040503050406030204" pitchFamily="18" charset="0"/>
                          </a:rPr>
                          <m:t>1</m:t>
                        </m:r>
                      </m:sub>
                    </m:sSub>
                    <m:r>
                      <a:rPr lang="en-US" i="1" dirty="0">
                        <a:latin typeface="Cambria Math" panose="02040503050406030204" pitchFamily="18" charset="0"/>
                      </a:rPr>
                      <m:t>, </m:t>
                    </m:r>
                    <m:sSub>
                      <m:sSubPr>
                        <m:ctrlPr>
                          <a:rPr lang="en-US" i="1" dirty="0">
                            <a:latin typeface="Cambria Math" panose="02040503050406030204" pitchFamily="18" charset="0"/>
                          </a:rPr>
                        </m:ctrlPr>
                      </m:sSubPr>
                      <m:e>
                        <m:r>
                          <a:rPr lang="en-US" i="1" dirty="0">
                            <a:latin typeface="Cambria Math" panose="02040503050406030204" pitchFamily="18" charset="0"/>
                          </a:rPr>
                          <m:t>𝑢</m:t>
                        </m:r>
                      </m:e>
                      <m:sub>
                        <m:r>
                          <a:rPr lang="en-US" i="1" dirty="0">
                            <a:latin typeface="Cambria Math" panose="02040503050406030204" pitchFamily="18" charset="0"/>
                          </a:rPr>
                          <m:t>2</m:t>
                        </m:r>
                      </m:sub>
                    </m:sSub>
                    <m:r>
                      <a:rPr lang="en-US" i="1" dirty="0">
                        <a:latin typeface="Cambria Math" panose="02040503050406030204" pitchFamily="18" charset="0"/>
                      </a:rPr>
                      <m:t>, . . . , </m:t>
                    </m:r>
                    <m:sSub>
                      <m:sSubPr>
                        <m:ctrlPr>
                          <a:rPr lang="en-US" i="1" dirty="0">
                            <a:latin typeface="Cambria Math" panose="02040503050406030204" pitchFamily="18" charset="0"/>
                          </a:rPr>
                        </m:ctrlPr>
                      </m:sSubPr>
                      <m:e>
                        <m:r>
                          <a:rPr lang="en-US" i="1" dirty="0">
                            <a:latin typeface="Cambria Math" panose="02040503050406030204" pitchFamily="18" charset="0"/>
                          </a:rPr>
                          <m:t>𝑢</m:t>
                        </m:r>
                      </m:e>
                      <m:sub>
                        <m:f>
                          <m:fPr>
                            <m:ctrlPr>
                              <a:rPr lang="en-US" i="1" dirty="0">
                                <a:latin typeface="Cambria Math" panose="02040503050406030204" pitchFamily="18" charset="0"/>
                              </a:rPr>
                            </m:ctrlPr>
                          </m:fPr>
                          <m:num>
                            <m:r>
                              <a:rPr lang="en-US" i="1" dirty="0">
                                <a:latin typeface="Cambria Math" panose="02040503050406030204" pitchFamily="18" charset="0"/>
                              </a:rPr>
                              <m:t>𝑛</m:t>
                            </m:r>
                          </m:num>
                          <m:den>
                            <m:r>
                              <a:rPr lang="en-US" i="1" dirty="0">
                                <a:latin typeface="Cambria Math" panose="02040503050406030204" pitchFamily="18" charset="0"/>
                              </a:rPr>
                              <m:t>2</m:t>
                            </m:r>
                          </m:den>
                        </m:f>
                      </m:sub>
                    </m:sSub>
                    <m:r>
                      <a:rPr lang="en-US" i="1" dirty="0">
                        <a:latin typeface="Cambria Math" panose="02040503050406030204" pitchFamily="18" charset="0"/>
                      </a:rPr>
                      <m:t>}, </m:t>
                    </m:r>
                    <m:r>
                      <a:rPr lang="en-US" i="1" dirty="0">
                        <a:latin typeface="Cambria Math" panose="02040503050406030204" pitchFamily="18" charset="0"/>
                      </a:rPr>
                      <m:t>𝑅</m:t>
                    </m:r>
                    <m:r>
                      <a:rPr lang="en-US" i="1" dirty="0">
                        <a:latin typeface="Cambria Math" panose="02040503050406030204" pitchFamily="18" charset="0"/>
                      </a:rPr>
                      <m:t> = {</m:t>
                    </m:r>
                    <m:sSub>
                      <m:sSubPr>
                        <m:ctrlPr>
                          <a:rPr lang="en-US" i="1" dirty="0">
                            <a:latin typeface="Cambria Math" panose="02040503050406030204" pitchFamily="18" charset="0"/>
                          </a:rPr>
                        </m:ctrlPr>
                      </m:sSubPr>
                      <m:e>
                        <m:r>
                          <a:rPr lang="en-US" i="1" dirty="0">
                            <a:latin typeface="Cambria Math" panose="02040503050406030204" pitchFamily="18" charset="0"/>
                          </a:rPr>
                          <m:t>𝑣</m:t>
                        </m:r>
                      </m:e>
                      <m:sub>
                        <m:r>
                          <a:rPr lang="en-US" i="1" dirty="0">
                            <a:latin typeface="Cambria Math" panose="02040503050406030204" pitchFamily="18" charset="0"/>
                          </a:rPr>
                          <m:t>1</m:t>
                        </m:r>
                      </m:sub>
                    </m:sSub>
                    <m:r>
                      <a:rPr lang="en-US" i="1" dirty="0">
                        <a:latin typeface="Cambria Math" panose="02040503050406030204" pitchFamily="18" charset="0"/>
                      </a:rPr>
                      <m:t>, </m:t>
                    </m:r>
                    <m:sSub>
                      <m:sSubPr>
                        <m:ctrlPr>
                          <a:rPr lang="en-US" i="1" dirty="0">
                            <a:latin typeface="Cambria Math" panose="02040503050406030204" pitchFamily="18" charset="0"/>
                          </a:rPr>
                        </m:ctrlPr>
                      </m:sSubPr>
                      <m:e>
                        <m:r>
                          <a:rPr lang="en-US" i="1" dirty="0">
                            <a:latin typeface="Cambria Math" panose="02040503050406030204" pitchFamily="18" charset="0"/>
                          </a:rPr>
                          <m:t>𝑣</m:t>
                        </m:r>
                      </m:e>
                      <m:sub>
                        <m:r>
                          <a:rPr lang="en-US" i="1" dirty="0">
                            <a:latin typeface="Cambria Math" panose="02040503050406030204" pitchFamily="18" charset="0"/>
                          </a:rPr>
                          <m:t>2</m:t>
                        </m:r>
                      </m:sub>
                    </m:sSub>
                    <m:r>
                      <a:rPr lang="en-US" i="1" dirty="0">
                        <a:latin typeface="Cambria Math" panose="02040503050406030204" pitchFamily="18" charset="0"/>
                      </a:rPr>
                      <m:t>, . . . , </m:t>
                    </m:r>
                    <m:sSub>
                      <m:sSubPr>
                        <m:ctrlPr>
                          <a:rPr lang="en-US" i="1" dirty="0">
                            <a:latin typeface="Cambria Math" panose="02040503050406030204" pitchFamily="18" charset="0"/>
                          </a:rPr>
                        </m:ctrlPr>
                      </m:sSubPr>
                      <m:e>
                        <m:r>
                          <a:rPr lang="en-US" i="1" dirty="0" err="1">
                            <a:latin typeface="Cambria Math" panose="02040503050406030204" pitchFamily="18" charset="0"/>
                          </a:rPr>
                          <m:t>𝑣</m:t>
                        </m:r>
                      </m:e>
                      <m:sub>
                        <m:f>
                          <m:fPr>
                            <m:ctrlPr>
                              <a:rPr lang="en-US" i="1" dirty="0">
                                <a:latin typeface="Cambria Math" panose="02040503050406030204" pitchFamily="18" charset="0"/>
                              </a:rPr>
                            </m:ctrlPr>
                          </m:fPr>
                          <m:num>
                            <m:r>
                              <a:rPr lang="en-US" i="1" dirty="0">
                                <a:latin typeface="Cambria Math" panose="02040503050406030204" pitchFamily="18" charset="0"/>
                              </a:rPr>
                              <m:t>𝑛</m:t>
                            </m:r>
                          </m:num>
                          <m:den>
                            <m:r>
                              <a:rPr lang="en-US" i="1" dirty="0">
                                <a:latin typeface="Cambria Math" panose="02040503050406030204" pitchFamily="18" charset="0"/>
                              </a:rPr>
                              <m:t>2</m:t>
                            </m:r>
                          </m:den>
                        </m:f>
                      </m:sub>
                    </m:sSub>
                    <m:r>
                      <a:rPr lang="en-US" i="1" dirty="0">
                        <a:latin typeface="Cambria Math" panose="02040503050406030204" pitchFamily="18" charset="0"/>
                      </a:rPr>
                      <m:t>} </m:t>
                    </m:r>
                  </m:oMath>
                </a14:m>
                <a:r>
                  <a:rPr lang="en-US" dirty="0"/>
                  <a:t>and weight function w. Consider the following </a:t>
                </a:r>
                <a14:m>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𝑛</m:t>
                        </m:r>
                      </m:num>
                      <m:den>
                        <m:r>
                          <a:rPr lang="en-US" b="0" i="1" smtClean="0">
                            <a:latin typeface="Cambria Math" panose="02040503050406030204" pitchFamily="18" charset="0"/>
                          </a:rPr>
                          <m:t>2</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𝑛</m:t>
                        </m:r>
                      </m:num>
                      <m:den>
                        <m:r>
                          <a:rPr lang="en-US" b="0" i="1" smtClean="0">
                            <a:latin typeface="Cambria Math" panose="02040503050406030204" pitchFamily="18" charset="0"/>
                          </a:rPr>
                          <m:t>2</m:t>
                        </m:r>
                      </m:den>
                    </m:f>
                  </m:oMath>
                </a14:m>
                <a:r>
                  <a:rPr lang="en-US" dirty="0" smtClean="0"/>
                  <a:t>matrix </a:t>
                </a:r>
                <a:r>
                  <a:rPr lang="en-US" dirty="0"/>
                  <a:t>A associated </a:t>
                </a:r>
                <a:r>
                  <a:rPr lang="en-US" dirty="0" smtClean="0"/>
                  <a:t>with G:</a:t>
                </a:r>
              </a:p>
              <a:p>
                <a:pPr marL="0" indent="0" algn="ctr" rtl="0">
                  <a:buNone/>
                </a:pPr>
                <a:r>
                  <a:rPr lang="en-US" dirty="0" smtClean="0"/>
                  <a:t>A(</a:t>
                </a:r>
                <a:r>
                  <a:rPr lang="en-US" dirty="0" err="1" smtClean="0"/>
                  <a:t>I,j</a:t>
                </a:r>
                <a:r>
                  <a:rPr lang="en-US" dirty="0" smtClean="0"/>
                  <a:t>) = </a:t>
                </a:r>
                <a14:m>
                  <m:oMath xmlns:m="http://schemas.openxmlformats.org/officeDocument/2006/math">
                    <m:d>
                      <m:dPr>
                        <m:begChr m:val="{"/>
                        <m:endChr m:val=""/>
                        <m:ctrlPr>
                          <a:rPr lang="he-IL" i="1" smtClean="0">
                            <a:latin typeface="Cambria Math" panose="02040503050406030204" pitchFamily="18" charset="0"/>
                          </a:rPr>
                        </m:ctrlPr>
                      </m:dPr>
                      <m:e>
                        <m:eqArr>
                          <m:eqArrPr>
                            <m:ctrlPr>
                              <a:rPr lang="he-IL" i="1" smtClean="0">
                                <a:latin typeface="Cambria Math" panose="02040503050406030204" pitchFamily="18" charset="0"/>
                              </a:rPr>
                            </m:ctrlPr>
                          </m:eqArrPr>
                          <m:e>
                            <m:sSup>
                              <m:sSupPr>
                                <m:ctrlPr>
                                  <a:rPr lang="he-IL" b="0" i="1" smtClean="0">
                                    <a:latin typeface="Cambria Math" panose="02040503050406030204" pitchFamily="18" charset="0"/>
                                  </a:rPr>
                                </m:ctrlPr>
                              </m:sSupPr>
                              <m:e>
                                <m:r>
                                  <a:rPr lang="he-IL" b="0" i="1" smtClean="0">
                                    <a:latin typeface="Cambria Math" panose="02040503050406030204" pitchFamily="18" charset="0"/>
                                  </a:rPr>
                                  <m:t>2</m:t>
                                </m:r>
                              </m:e>
                              <m:sup>
                                <m:r>
                                  <a:rPr lang="en-US" b="0" i="1" smtClean="0">
                                    <a:latin typeface="Cambria Math" panose="02040503050406030204" pitchFamily="18" charset="0"/>
                                  </a:rPr>
                                  <m:t>𝑤</m:t>
                                </m:r>
                                <m:d>
                                  <m:dPr>
                                    <m:ctrlPr>
                                      <a:rPr lang="en-US" b="0" i="1" smtClean="0">
                                        <a:latin typeface="Cambria Math" panose="02040503050406030204" pitchFamily="18" charset="0"/>
                                      </a:rPr>
                                    </m:ctrlPr>
                                  </m:dPr>
                                  <m:e>
                                    <m:r>
                                      <a:rPr lang="en-US" b="0" i="1" smtClean="0">
                                        <a:latin typeface="Cambria Math" panose="02040503050406030204" pitchFamily="18" charset="0"/>
                                      </a:rPr>
                                      <m:t>𝑒</m:t>
                                    </m:r>
                                  </m:e>
                                </m:d>
                              </m:sup>
                            </m:sSup>
                            <m:r>
                              <a:rPr lang="en-US" b="0" i="1" smtClean="0">
                                <a:latin typeface="Cambria Math" panose="02040503050406030204" pitchFamily="18" charset="0"/>
                              </a:rPr>
                              <m:t>, </m:t>
                            </m:r>
                            <m:r>
                              <a:rPr lang="en-US" b="0" i="1" smtClean="0">
                                <a:latin typeface="Cambria Math" panose="02040503050406030204" pitchFamily="18" charset="0"/>
                              </a:rPr>
                              <m:t>𝑖𝑓</m:t>
                            </m:r>
                            <m:r>
                              <a:rPr lang="en-US" b="0" i="1" smtClean="0">
                                <a:latin typeface="Cambria Math" panose="02040503050406030204" pitchFamily="18" charset="0"/>
                              </a:rPr>
                              <m:t> </m:t>
                            </m:r>
                            <m:r>
                              <a:rPr lang="en-US" b="0" i="1" smtClean="0">
                                <a:latin typeface="Cambria Math" panose="02040503050406030204" pitchFamily="18" charset="0"/>
                              </a:rPr>
                              <m:t>𝑒</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𝑢</m:t>
                                </m:r>
                              </m:e>
                              <m:sub>
                                <m:r>
                                  <a:rPr lang="en-US" b="0" i="1" smtClean="0">
                                    <a:latin typeface="Cambria Math" panose="02040503050406030204" pitchFamily="18" charset="0"/>
                                  </a:rPr>
                                  <m:t>𝑖</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𝑗</m:t>
                                </m:r>
                              </m:sub>
                            </m:sSub>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𝐸</m:t>
                            </m:r>
                          </m:e>
                          <m:e>
                            <m:r>
                              <a:rPr lang="he-IL" b="0" i="1" smtClean="0">
                                <a:latin typeface="Cambria Math" panose="02040503050406030204" pitchFamily="18" charset="0"/>
                              </a:rPr>
                              <m:t>0</m:t>
                            </m:r>
                            <m:r>
                              <a:rPr lang="he-IL" b="0" i="1" smtClean="0">
                                <a:latin typeface="Cambria Math" panose="02040503050406030204" pitchFamily="18" charset="0"/>
                              </a:rPr>
                              <m:t>                    </m:t>
                            </m:r>
                            <m:r>
                              <a:rPr lang="en-US" b="0" i="1" smtClean="0">
                                <a:latin typeface="Cambria Math" panose="02040503050406030204" pitchFamily="18" charset="0"/>
                              </a:rPr>
                              <m:t>𝑜𝑡</m:t>
                            </m:r>
                            <m:r>
                              <a:rPr lang="en-US" b="0" i="1" smtClean="0">
                                <a:latin typeface="Cambria Math" panose="02040503050406030204" pitchFamily="18" charset="0"/>
                              </a:rPr>
                              <m:t>h</m:t>
                            </m:r>
                            <m:r>
                              <a:rPr lang="en-US" b="0" i="1" smtClean="0">
                                <a:latin typeface="Cambria Math" panose="02040503050406030204" pitchFamily="18" charset="0"/>
                              </a:rPr>
                              <m:t>𝑒𝑟𝑤𝑖𝑠𝑒</m:t>
                            </m:r>
                          </m:e>
                        </m:eqArr>
                      </m:e>
                    </m:d>
                  </m:oMath>
                </a14:m>
                <a:endParaRPr lang="en-US" dirty="0" smtClean="0"/>
              </a:p>
              <a:p>
                <a:pPr marL="0" indent="0" algn="l" rtl="0">
                  <a:buNone/>
                </a:pPr>
                <a:r>
                  <a:rPr lang="en-US" dirty="0" smtClean="0"/>
                  <a:t>The algorithm computes the determinant of A.</a:t>
                </a:r>
              </a:p>
              <a:p>
                <a:pPr marL="0" indent="0" algn="l" rtl="0">
                  <a:buNone/>
                </a:pPr>
                <a14:m>
                  <m:oMathPara xmlns:m="http://schemas.openxmlformats.org/officeDocument/2006/math">
                    <m:oMathParaPr>
                      <m:jc m:val="centerGroup"/>
                    </m:oMathParaPr>
                    <m:oMath xmlns:m="http://schemas.openxmlformats.org/officeDocument/2006/math">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det</m:t>
                          </m:r>
                        </m:fName>
                        <m:e>
                          <m:d>
                            <m:dPr>
                              <m:ctrlPr>
                                <a:rPr lang="en-US" b="0" i="1" smtClean="0">
                                  <a:latin typeface="Cambria Math" panose="02040503050406030204" pitchFamily="18" charset="0"/>
                                </a:rPr>
                              </m:ctrlPr>
                            </m:dPr>
                            <m:e>
                              <m:r>
                                <a:rPr lang="en-US" b="0" i="1" smtClean="0">
                                  <a:latin typeface="Cambria Math" panose="02040503050406030204" pitchFamily="18" charset="0"/>
                                </a:rPr>
                                <m:t>𝐴</m:t>
                              </m:r>
                            </m:e>
                          </m:d>
                        </m:e>
                      </m:func>
                      <m:r>
                        <a:rPr lang="en-US" b="0" i="1" smtClean="0">
                          <a:latin typeface="Cambria Math" panose="02040503050406030204" pitchFamily="18" charset="0"/>
                        </a:rPr>
                        <m:t>= </m:t>
                      </m:r>
                      <m:nary>
                        <m:naryPr>
                          <m:chr m:val="∑"/>
                          <m:supHide m:val="on"/>
                          <m:ctrlPr>
                            <a:rPr lang="en-US" b="0" i="1" smtClean="0">
                              <a:latin typeface="Cambria Math" panose="02040503050406030204" pitchFamily="18" charset="0"/>
                            </a:rPr>
                          </m:ctrlPr>
                        </m:naryPr>
                        <m:sub>
                          <m:r>
                            <m:rPr>
                              <m:brk m:alnAt="7"/>
                            </m:rPr>
                            <a:rPr lang="en-US" b="0" i="1" smtClean="0">
                              <a:latin typeface="Cambria Math" panose="02040503050406030204" pitchFamily="18" charset="0"/>
                              <a:ea typeface="Cambria Math" panose="02040503050406030204" pitchFamily="18" charset="0"/>
                            </a:rPr>
                            <m:t>𝜋</m:t>
                          </m:r>
                          <m:r>
                            <a:rPr lang="en-US" b="0" i="1" smtClean="0">
                              <a:latin typeface="Cambria Math" panose="02040503050406030204" pitchFamily="18" charset="0"/>
                              <a:ea typeface="Cambria Math" panose="02040503050406030204" pitchFamily="18" charset="0"/>
                            </a:rPr>
                            <m:t>𝜖</m:t>
                          </m:r>
                          <m:r>
                            <a:rPr lang="en-US" b="0" i="1" smtClean="0">
                              <a:latin typeface="Cambria Math" panose="02040503050406030204" pitchFamily="18" charset="0"/>
                              <a:ea typeface="Cambria Math" panose="02040503050406030204" pitchFamily="18" charset="0"/>
                            </a:rPr>
                            <m:t>𝑆𝑛</m:t>
                          </m:r>
                        </m:sub>
                        <m:sup/>
                        <m:e>
                          <m:r>
                            <a:rPr lang="en-US" b="0" i="1" smtClean="0">
                              <a:latin typeface="Cambria Math" panose="02040503050406030204" pitchFamily="18" charset="0"/>
                            </a:rPr>
                            <m:t>𝑠𝑔𝑛</m:t>
                          </m:r>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𝜋</m:t>
                          </m:r>
                          <m:r>
                            <a:rPr lang="en-US" b="0" i="1" smtClean="0">
                              <a:latin typeface="Cambria Math" panose="02040503050406030204" pitchFamily="18" charset="0"/>
                              <a:ea typeface="Cambria Math" panose="02040503050406030204" pitchFamily="18" charset="0"/>
                            </a:rPr>
                            <m:t>)</m:t>
                          </m:r>
                          <m:nary>
                            <m:naryPr>
                              <m:chr m:val="∏"/>
                              <m:supHide m:val="on"/>
                              <m:ctrlPr>
                                <a:rPr lang="en-US" b="0" i="1" smtClean="0">
                                  <a:latin typeface="Cambria Math" panose="02040503050406030204" pitchFamily="18" charset="0"/>
                                  <a:ea typeface="Cambria Math" panose="02040503050406030204" pitchFamily="18" charset="0"/>
                                </a:rPr>
                              </m:ctrlPr>
                            </m:naryPr>
                            <m:sub>
                              <m:r>
                                <m:rPr>
                                  <m:brk m:alnAt="7"/>
                                </m:rPr>
                                <a:rPr lang="en-US" b="0" i="1" smtClean="0">
                                  <a:latin typeface="Cambria Math" panose="02040503050406030204" pitchFamily="18" charset="0"/>
                                  <a:ea typeface="Cambria Math" panose="02040503050406030204" pitchFamily="18" charset="0"/>
                                </a:rPr>
                                <m:t>𝑖</m:t>
                              </m:r>
                            </m:sub>
                            <m:sup/>
                            <m:e>
                              <m:r>
                                <a:rPr lang="en-US" b="0" i="1" smtClean="0">
                                  <a:latin typeface="Cambria Math" panose="02040503050406030204" pitchFamily="18" charset="0"/>
                                  <a:ea typeface="Cambria Math" panose="02040503050406030204" pitchFamily="18" charset="0"/>
                                </a:rPr>
                                <m:t>𝐴</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𝑖</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𝜋</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𝑖</m:t>
                                      </m:r>
                                    </m:e>
                                  </m:d>
                                </m:e>
                              </m:d>
                              <m:r>
                                <a:rPr lang="en-US" b="0" i="1" smtClean="0">
                                  <a:latin typeface="Cambria Math" panose="02040503050406030204" pitchFamily="18" charset="0"/>
                                  <a:ea typeface="Cambria Math" panose="02040503050406030204" pitchFamily="18" charset="0"/>
                                </a:rPr>
                                <m:t>= </m:t>
                              </m:r>
                            </m:e>
                          </m:nary>
                        </m:e>
                      </m:nary>
                      <m:nary>
                        <m:naryPr>
                          <m:chr m:val="∑"/>
                          <m:supHide m:val="on"/>
                          <m:ctrlPr>
                            <a:rPr lang="en-US" b="0" i="1" smtClean="0">
                              <a:latin typeface="Cambria Math" panose="02040503050406030204" pitchFamily="18" charset="0"/>
                            </a:rPr>
                          </m:ctrlPr>
                        </m:naryPr>
                        <m:sub>
                          <m:r>
                            <m:rPr>
                              <m:brk m:alnAt="7"/>
                            </m:rPr>
                            <a:rPr lang="en-US" b="0" i="1" smtClean="0">
                              <a:latin typeface="Cambria Math" panose="02040503050406030204" pitchFamily="18" charset="0"/>
                            </a:rPr>
                            <m:t>𝑀</m:t>
                          </m:r>
                          <m:r>
                            <a:rPr lang="en-US" b="0" i="1" smtClean="0">
                              <a:latin typeface="Cambria Math" panose="02040503050406030204" pitchFamily="18" charset="0"/>
                            </a:rPr>
                            <m:t> </m:t>
                          </m:r>
                          <m:r>
                            <a:rPr lang="en-US" b="0" i="1" smtClean="0">
                              <a:latin typeface="Cambria Math" panose="02040503050406030204" pitchFamily="18" charset="0"/>
                            </a:rPr>
                            <m:t>𝑖𝑠</m:t>
                          </m:r>
                          <m:r>
                            <a:rPr lang="en-US" b="0" i="1" smtClean="0">
                              <a:latin typeface="Cambria Math" panose="02040503050406030204" pitchFamily="18" charset="0"/>
                            </a:rPr>
                            <m:t> </m:t>
                          </m:r>
                          <m:r>
                            <a:rPr lang="en-US" b="0" i="1" smtClean="0">
                              <a:latin typeface="Cambria Math" panose="02040503050406030204" pitchFamily="18" charset="0"/>
                            </a:rPr>
                            <m:t>𝑎</m:t>
                          </m:r>
                          <m:r>
                            <a:rPr lang="en-US" b="0" i="1" smtClean="0">
                              <a:latin typeface="Cambria Math" panose="02040503050406030204" pitchFamily="18" charset="0"/>
                            </a:rPr>
                            <m:t> </m:t>
                          </m:r>
                          <m:r>
                            <a:rPr lang="en-US" b="0" i="1" smtClean="0">
                              <a:latin typeface="Cambria Math" panose="02040503050406030204" pitchFamily="18" charset="0"/>
                            </a:rPr>
                            <m:t>𝑃𝑀</m:t>
                          </m:r>
                          <m:r>
                            <a:rPr lang="en-US" b="0" i="1" smtClean="0">
                              <a:latin typeface="Cambria Math" panose="02040503050406030204" pitchFamily="18" charset="0"/>
                            </a:rPr>
                            <m:t> </m:t>
                          </m:r>
                          <m:r>
                            <a:rPr lang="en-US" b="0" i="1" smtClean="0">
                              <a:latin typeface="Cambria Math" panose="02040503050406030204" pitchFamily="18" charset="0"/>
                            </a:rPr>
                            <m:t>𝑖𝑛</m:t>
                          </m:r>
                          <m:r>
                            <a:rPr lang="en-US" b="0" i="1" smtClean="0">
                              <a:latin typeface="Cambria Math" panose="02040503050406030204" pitchFamily="18" charset="0"/>
                            </a:rPr>
                            <m:t> </m:t>
                          </m:r>
                          <m:r>
                            <a:rPr lang="en-US" b="0" i="1" smtClean="0">
                              <a:latin typeface="Cambria Math" panose="02040503050406030204" pitchFamily="18" charset="0"/>
                            </a:rPr>
                            <m:t>𝐺</m:t>
                          </m:r>
                        </m:sub>
                        <m:sup/>
                        <m:e>
                          <m:r>
                            <a:rPr lang="en-US" b="0" i="1" smtClean="0">
                              <a:latin typeface="Cambria Math" panose="02040503050406030204" pitchFamily="18" charset="0"/>
                            </a:rPr>
                            <m:t>𝑠𝑔𝑛</m:t>
                          </m:r>
                          <m:d>
                            <m:dPr>
                              <m:ctrlPr>
                                <a:rPr lang="en-US" b="0" i="1" smtClean="0">
                                  <a:latin typeface="Cambria Math" panose="02040503050406030204" pitchFamily="18" charset="0"/>
                                </a:rPr>
                              </m:ctrlPr>
                            </m:dPr>
                            <m:e>
                              <m:r>
                                <a:rPr lang="en-US" b="0" i="1" smtClean="0">
                                  <a:latin typeface="Cambria Math" panose="02040503050406030204" pitchFamily="18" charset="0"/>
                                </a:rPr>
                                <m:t>𝑀</m:t>
                              </m:r>
                            </m:e>
                          </m:d>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𝑤</m:t>
                              </m:r>
                              <m:d>
                                <m:dPr>
                                  <m:ctrlPr>
                                    <a:rPr lang="en-US" b="0" i="1" smtClean="0">
                                      <a:latin typeface="Cambria Math" panose="02040503050406030204" pitchFamily="18" charset="0"/>
                                    </a:rPr>
                                  </m:ctrlPr>
                                </m:dPr>
                                <m:e>
                                  <m:r>
                                    <a:rPr lang="en-US" b="0" i="1" smtClean="0">
                                      <a:latin typeface="Cambria Math" panose="02040503050406030204" pitchFamily="18" charset="0"/>
                                    </a:rPr>
                                    <m:t>𝑀</m:t>
                                  </m:r>
                                </m:e>
                              </m:d>
                            </m:sup>
                          </m:sSup>
                        </m:e>
                      </m:nary>
                    </m:oMath>
                  </m:oMathPara>
                </a14:m>
                <a:endParaRPr lang="he-IL" dirty="0"/>
              </a:p>
            </p:txBody>
          </p:sp>
        </mc:Choice>
        <mc:Fallback xmlns="">
          <p:sp>
            <p:nvSpPr>
              <p:cNvPr id="3" name="מציין מיקום תוכן 2"/>
              <p:cNvSpPr>
                <a:spLocks noGrp="1" noRot="1" noChangeAspect="1" noMove="1" noResize="1" noEditPoints="1" noAdjustHandles="1" noChangeArrowheads="1" noChangeShapeType="1" noTextEdit="1"/>
              </p:cNvSpPr>
              <p:nvPr>
                <p:ph idx="1"/>
              </p:nvPr>
            </p:nvSpPr>
            <p:spPr>
              <a:xfrm>
                <a:off x="2070368" y="2057400"/>
                <a:ext cx="9956800" cy="3777622"/>
              </a:xfrm>
              <a:blipFill rotWithShape="0">
                <a:blip r:embed="rId2"/>
                <a:stretch>
                  <a:fillRect l="-551" t="-1131" r="-980"/>
                </a:stretch>
              </a:blipFill>
            </p:spPr>
            <p:txBody>
              <a:bodyPr/>
              <a:lstStyle/>
              <a:p>
                <a:r>
                  <a:rPr lang="he-IL">
                    <a:noFill/>
                  </a:rPr>
                  <a:t> </a:t>
                </a:r>
              </a:p>
            </p:txBody>
          </p:sp>
        </mc:Fallback>
      </mc:AlternateContent>
    </p:spTree>
    <p:extLst>
      <p:ext uri="{BB962C8B-B14F-4D97-AF65-F5344CB8AC3E}">
        <p14:creationId xmlns:p14="http://schemas.microsoft.com/office/powerpoint/2010/main" val="17642231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fontScale="90000"/>
          </a:bodyPr>
          <a:lstStyle/>
          <a:p>
            <a:r>
              <a:rPr lang="en-US" sz="4000" dirty="0" smtClean="0"/>
              <a:t>        The </a:t>
            </a:r>
            <a:r>
              <a:rPr lang="en-US" sz="4000" dirty="0"/>
              <a:t>Search </a:t>
            </a:r>
            <a:r>
              <a:rPr lang="en-US" sz="4000" dirty="0" smtClean="0"/>
              <a:t>Problem</a:t>
            </a:r>
            <a:r>
              <a:rPr lang="en-US" sz="4000" dirty="0"/>
              <a:t/>
            </a:r>
            <a:br>
              <a:rPr lang="en-US" sz="4000" dirty="0"/>
            </a:br>
            <a:r>
              <a:rPr lang="en-US" sz="4000" dirty="0" smtClean="0"/>
              <a:t>              </a:t>
            </a:r>
            <a:r>
              <a:rPr lang="en-US" sz="3100" dirty="0" smtClean="0"/>
              <a:t>(</a:t>
            </a:r>
            <a:r>
              <a:rPr lang="en-US" sz="3100" dirty="0"/>
              <a:t>RNC algorithm)</a:t>
            </a:r>
            <a:r>
              <a:rPr lang="en-US" dirty="0" smtClean="0"/>
              <a:t/>
            </a:r>
            <a:br>
              <a:rPr lang="en-US" dirty="0" smtClean="0"/>
            </a:br>
            <a:endParaRPr lang="he-IL" dirty="0"/>
          </a:p>
        </p:txBody>
      </p:sp>
      <mc:AlternateContent xmlns:mc="http://schemas.openxmlformats.org/markup-compatibility/2006" xmlns:a14="http://schemas.microsoft.com/office/drawing/2010/main">
        <mc:Choice Requires="a14">
          <p:sp>
            <p:nvSpPr>
              <p:cNvPr id="3" name="מציין מיקום תוכן 2"/>
              <p:cNvSpPr>
                <a:spLocks noGrp="1"/>
              </p:cNvSpPr>
              <p:nvPr>
                <p:ph idx="1"/>
              </p:nvPr>
            </p:nvSpPr>
            <p:spPr>
              <a:xfrm>
                <a:off x="2592924" y="2133600"/>
                <a:ext cx="8911687" cy="4241800"/>
              </a:xfrm>
            </p:spPr>
            <p:txBody>
              <a:bodyPr>
                <a:normAutofit fontScale="92500" lnSpcReduction="10000"/>
              </a:bodyPr>
              <a:lstStyle/>
              <a:p>
                <a:pPr marL="0" indent="0" algn="l">
                  <a:buNone/>
                </a:pPr>
                <a:r>
                  <a:rPr lang="en-US" sz="3000" i="1" u="sng" dirty="0"/>
                  <a:t>Theorem 4.4</a:t>
                </a:r>
                <a:endParaRPr lang="en-US" sz="3000" i="1" u="sng" dirty="0" smtClean="0"/>
              </a:p>
              <a:p>
                <a:pPr marL="0" indent="0" algn="l">
                  <a:buNone/>
                </a:pPr>
                <a:r>
                  <a:rPr lang="en-US" sz="4000" i="1" dirty="0" smtClean="0"/>
                  <a:t>For bipartite graphs, there is an </a:t>
                </a:r>
                <a14:m>
                  <m:oMath xmlns:m="http://schemas.openxmlformats.org/officeDocument/2006/math">
                    <m:sSup>
                      <m:sSupPr>
                        <m:ctrlPr>
                          <a:rPr lang="en-US" sz="4000" i="1" smtClean="0">
                            <a:latin typeface="Cambria Math" panose="02040503050406030204" pitchFamily="18" charset="0"/>
                          </a:rPr>
                        </m:ctrlPr>
                      </m:sSupPr>
                      <m:e>
                        <m:r>
                          <a:rPr lang="en-US" sz="4000" b="0" i="1" smtClean="0">
                            <a:latin typeface="Cambria Math" panose="02040503050406030204" pitchFamily="18" charset="0"/>
                          </a:rPr>
                          <m:t>𝑅𝑁𝐶</m:t>
                        </m:r>
                      </m:e>
                      <m:sup>
                        <m:r>
                          <a:rPr lang="en-US" sz="4000" b="0" i="1" smtClean="0">
                            <a:latin typeface="Cambria Math" panose="02040503050406030204" pitchFamily="18" charset="0"/>
                          </a:rPr>
                          <m:t>3</m:t>
                        </m:r>
                      </m:sup>
                    </m:sSup>
                  </m:oMath>
                </a14:m>
                <a:r>
                  <a:rPr lang="en-US" sz="4000" i="1" dirty="0" smtClean="0"/>
                  <a:t> - algorithm for Search-PM which uses </a:t>
                </a:r>
                <a14:m>
                  <m:oMath xmlns:m="http://schemas.openxmlformats.org/officeDocument/2006/math">
                    <m:r>
                      <a:rPr lang="en-US" sz="4000" i="1">
                        <a:latin typeface="Cambria Math" panose="02040503050406030204" pitchFamily="18" charset="0"/>
                      </a:rPr>
                      <m:t>𝑂</m:t>
                    </m:r>
                    <m:d>
                      <m:dPr>
                        <m:ctrlPr>
                          <a:rPr lang="en-US" sz="4000" i="1">
                            <a:latin typeface="Cambria Math" panose="02040503050406030204" pitchFamily="18" charset="0"/>
                          </a:rPr>
                        </m:ctrlPr>
                      </m:dPr>
                      <m:e>
                        <m:sSup>
                          <m:sSupPr>
                            <m:ctrlPr>
                              <a:rPr lang="en-US" sz="4000" i="1">
                                <a:latin typeface="Cambria Math" panose="02040503050406030204" pitchFamily="18" charset="0"/>
                              </a:rPr>
                            </m:ctrlPr>
                          </m:sSupPr>
                          <m:e>
                            <m:r>
                              <a:rPr lang="en-US" sz="4000" i="1">
                                <a:latin typeface="Cambria Math" panose="02040503050406030204" pitchFamily="18" charset="0"/>
                              </a:rPr>
                              <m:t>𝑙𝑜𝑔</m:t>
                            </m:r>
                          </m:e>
                          <m:sup>
                            <m:r>
                              <a:rPr lang="en-US" sz="4000" i="1">
                                <a:latin typeface="Cambria Math" panose="02040503050406030204" pitchFamily="18" charset="0"/>
                              </a:rPr>
                              <m:t>2</m:t>
                            </m:r>
                          </m:sup>
                        </m:sSup>
                        <m:r>
                          <a:rPr lang="en-US" sz="4000" i="1">
                            <a:latin typeface="Cambria Math" panose="02040503050406030204" pitchFamily="18" charset="0"/>
                          </a:rPr>
                          <m:t>𝑛</m:t>
                        </m:r>
                      </m:e>
                    </m:d>
                  </m:oMath>
                </a14:m>
                <a:r>
                  <a:rPr lang="en-US" sz="4000" i="1" dirty="0" smtClean="0"/>
                  <a:t> random bits.</a:t>
                </a:r>
              </a:p>
              <a:p>
                <a:pPr marL="0" indent="0" algn="l">
                  <a:buNone/>
                </a:pPr>
                <a:endParaRPr lang="en-US" sz="4000" i="1" dirty="0"/>
              </a:p>
              <a:p>
                <a:pPr marL="0" indent="0" algn="l">
                  <a:buNone/>
                </a:pPr>
                <a:endParaRPr lang="en-US" sz="4000" i="1" dirty="0" smtClean="0"/>
              </a:p>
              <a:p>
                <a:pPr marL="0" indent="0" algn="l">
                  <a:buNone/>
                </a:pPr>
                <a14:m>
                  <m:oMath xmlns:m="http://schemas.openxmlformats.org/officeDocument/2006/math">
                    <m:sSup>
                      <m:sSupPr>
                        <m:ctrlPr>
                          <a:rPr lang="en-US" sz="1900" i="1">
                            <a:latin typeface="Cambria Math" panose="02040503050406030204" pitchFamily="18" charset="0"/>
                          </a:rPr>
                        </m:ctrlPr>
                      </m:sSupPr>
                      <m:e>
                        <m:r>
                          <a:rPr lang="en-US" sz="1900" i="1">
                            <a:latin typeface="Cambria Math" panose="02040503050406030204" pitchFamily="18" charset="0"/>
                          </a:rPr>
                          <m:t>𝑅𝑁𝐶</m:t>
                        </m:r>
                      </m:e>
                      <m:sup>
                        <m:r>
                          <a:rPr lang="en-US" sz="1900" i="1">
                            <a:latin typeface="Cambria Math" panose="02040503050406030204" pitchFamily="18" charset="0"/>
                          </a:rPr>
                          <m:t>3</m:t>
                        </m:r>
                      </m:sup>
                    </m:sSup>
                  </m:oMath>
                </a14:m>
                <a:r>
                  <a:rPr lang="en-US" sz="1900" i="1" dirty="0"/>
                  <a:t> - Class of all languages that are solved by </a:t>
                </a:r>
                <a:r>
                  <a:rPr lang="en-US" sz="1900" i="1" dirty="0" smtClean="0"/>
                  <a:t>circuits </a:t>
                </a:r>
                <a:r>
                  <a:rPr lang="en-US" sz="1900" i="1" dirty="0"/>
                  <a:t>of polynomial size and </a:t>
                </a:r>
                <a14:m>
                  <m:oMath xmlns:m="http://schemas.openxmlformats.org/officeDocument/2006/math">
                    <m:r>
                      <a:rPr lang="en-US" sz="1900" i="1">
                        <a:latin typeface="Cambria Math" panose="02040503050406030204" pitchFamily="18" charset="0"/>
                      </a:rPr>
                      <m:t>𝑂</m:t>
                    </m:r>
                    <m:r>
                      <a:rPr lang="en-US" sz="1900" i="1">
                        <a:latin typeface="Cambria Math" panose="02040503050406030204" pitchFamily="18" charset="0"/>
                      </a:rPr>
                      <m:t>(</m:t>
                    </m:r>
                    <m:sSup>
                      <m:sSupPr>
                        <m:ctrlPr>
                          <a:rPr lang="en-US" sz="1900" i="1">
                            <a:latin typeface="Cambria Math" panose="02040503050406030204" pitchFamily="18" charset="0"/>
                          </a:rPr>
                        </m:ctrlPr>
                      </m:sSupPr>
                      <m:e>
                        <m:r>
                          <a:rPr lang="en-US" sz="1900" i="1">
                            <a:latin typeface="Cambria Math" panose="02040503050406030204" pitchFamily="18" charset="0"/>
                          </a:rPr>
                          <m:t>𝑙𝑜𝑔</m:t>
                        </m:r>
                      </m:e>
                      <m:sup>
                        <m:r>
                          <a:rPr lang="en-US" sz="1900" i="1">
                            <a:latin typeface="Cambria Math" panose="02040503050406030204" pitchFamily="18" charset="0"/>
                          </a:rPr>
                          <m:t>3</m:t>
                        </m:r>
                      </m:sup>
                    </m:sSup>
                    <m:r>
                      <a:rPr lang="en-US" sz="1900" i="1">
                        <a:latin typeface="Cambria Math" panose="02040503050406030204" pitchFamily="18" charset="0"/>
                      </a:rPr>
                      <m:t>𝑛</m:t>
                    </m:r>
                    <m:r>
                      <a:rPr lang="en-US" sz="1900" i="1">
                        <a:latin typeface="Cambria Math" panose="02040503050406030204" pitchFamily="18" charset="0"/>
                      </a:rPr>
                      <m:t>)</m:t>
                    </m:r>
                  </m:oMath>
                </a14:m>
                <a:r>
                  <a:rPr lang="en-US" sz="1900" i="1" dirty="0"/>
                  <a:t> </a:t>
                </a:r>
                <a:r>
                  <a:rPr lang="en-US" sz="1900" i="1" dirty="0" smtClean="0"/>
                  <a:t>depth using random bits.</a:t>
                </a:r>
                <a:endParaRPr lang="he-IL" sz="1900" i="1" dirty="0"/>
              </a:p>
              <a:p>
                <a:pPr marL="0" indent="0" algn="l">
                  <a:buNone/>
                </a:pPr>
                <a:endParaRPr lang="he-IL" sz="1900" i="1" dirty="0"/>
              </a:p>
            </p:txBody>
          </p:sp>
        </mc:Choice>
        <mc:Fallback xmlns="">
          <p:sp>
            <p:nvSpPr>
              <p:cNvPr id="3" name="מציין מיקום תוכן 2"/>
              <p:cNvSpPr>
                <a:spLocks noGrp="1" noRot="1" noChangeAspect="1" noMove="1" noResize="1" noEditPoints="1" noAdjustHandles="1" noChangeArrowheads="1" noChangeShapeType="1" noTextEdit="1"/>
              </p:cNvSpPr>
              <p:nvPr>
                <p:ph idx="1"/>
              </p:nvPr>
            </p:nvSpPr>
            <p:spPr>
              <a:xfrm>
                <a:off x="2592924" y="2133600"/>
                <a:ext cx="8911687" cy="4241800"/>
              </a:xfrm>
              <a:blipFill rotWithShape="0">
                <a:blip r:embed="rId2"/>
                <a:stretch>
                  <a:fillRect l="-2052" t="-2443" r="-958" b="-5747"/>
                </a:stretch>
              </a:blipFill>
            </p:spPr>
            <p:txBody>
              <a:bodyPr/>
              <a:lstStyle/>
              <a:p>
                <a:r>
                  <a:rPr lang="he-IL">
                    <a:noFill/>
                  </a:rPr>
                  <a:t> </a:t>
                </a:r>
              </a:p>
            </p:txBody>
          </p:sp>
        </mc:Fallback>
      </mc:AlternateContent>
    </p:spTree>
    <p:extLst>
      <p:ext uri="{BB962C8B-B14F-4D97-AF65-F5344CB8AC3E}">
        <p14:creationId xmlns:p14="http://schemas.microsoft.com/office/powerpoint/2010/main" val="624691693"/>
      </p:ext>
    </p:extLst>
  </p:cSld>
  <p:clrMapOvr>
    <a:masterClrMapping/>
  </p:clrMapOvr>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כותרת 1"/>
              <p:cNvSpPr>
                <a:spLocks noGrp="1"/>
              </p:cNvSpPr>
              <p:nvPr>
                <p:ph type="title"/>
              </p:nvPr>
            </p:nvSpPr>
            <p:spPr>
              <a:xfrm>
                <a:off x="2592925" y="624110"/>
                <a:ext cx="8911687" cy="1026890"/>
              </a:xfrm>
            </p:spPr>
            <p:txBody>
              <a:bodyPr>
                <a:normAutofit fontScale="90000"/>
              </a:bodyPr>
              <a:lstStyle/>
              <a:p>
                <a:r>
                  <a:rPr lang="en-US" sz="4000" dirty="0" smtClean="0"/>
                  <a:t>Theorem 4.4</a:t>
                </a:r>
                <a:r>
                  <a:rPr lang="en-US" dirty="0"/>
                  <a:t/>
                </a:r>
                <a:br>
                  <a:rPr lang="en-US" dirty="0"/>
                </a:br>
                <a:r>
                  <a:rPr lang="en-US" sz="2200" b="1" i="1" dirty="0">
                    <a:solidFill>
                      <a:schemeClr val="accent1">
                        <a:lumMod val="75000"/>
                      </a:schemeClr>
                    </a:solidFill>
                  </a:rPr>
                  <a:t>For bipartite graphs, there is an </a:t>
                </a:r>
                <a14:m>
                  <m:oMath xmlns:m="http://schemas.openxmlformats.org/officeDocument/2006/math">
                    <m:sSup>
                      <m:sSupPr>
                        <m:ctrlPr>
                          <a:rPr lang="en-US" sz="2200" b="1" i="1">
                            <a:solidFill>
                              <a:schemeClr val="accent1">
                                <a:lumMod val="75000"/>
                              </a:schemeClr>
                            </a:solidFill>
                            <a:latin typeface="Cambria Math" panose="02040503050406030204" pitchFamily="18" charset="0"/>
                          </a:rPr>
                        </m:ctrlPr>
                      </m:sSupPr>
                      <m:e>
                        <m:r>
                          <a:rPr lang="en-US" sz="2200" b="1" i="1">
                            <a:solidFill>
                              <a:schemeClr val="accent1">
                                <a:lumMod val="75000"/>
                              </a:schemeClr>
                            </a:solidFill>
                            <a:latin typeface="Cambria Math" panose="02040503050406030204" pitchFamily="18" charset="0"/>
                          </a:rPr>
                          <m:t>𝑹𝑵𝑪</m:t>
                        </m:r>
                      </m:e>
                      <m:sup>
                        <m:r>
                          <a:rPr lang="en-US" sz="2200" b="1" i="1">
                            <a:solidFill>
                              <a:schemeClr val="accent1">
                                <a:lumMod val="75000"/>
                              </a:schemeClr>
                            </a:solidFill>
                            <a:latin typeface="Cambria Math" panose="02040503050406030204" pitchFamily="18" charset="0"/>
                          </a:rPr>
                          <m:t>𝟑</m:t>
                        </m:r>
                      </m:sup>
                    </m:sSup>
                  </m:oMath>
                </a14:m>
                <a:r>
                  <a:rPr lang="en-US" sz="2200" b="1" i="1" dirty="0">
                    <a:solidFill>
                      <a:schemeClr val="accent1">
                        <a:lumMod val="75000"/>
                      </a:schemeClr>
                    </a:solidFill>
                  </a:rPr>
                  <a:t> - algorithm for Search-PM which uses </a:t>
                </a:r>
                <a14:m>
                  <m:oMath xmlns:m="http://schemas.openxmlformats.org/officeDocument/2006/math">
                    <m:r>
                      <a:rPr lang="en-US" sz="2200" b="1" i="1">
                        <a:solidFill>
                          <a:schemeClr val="accent1">
                            <a:lumMod val="75000"/>
                          </a:schemeClr>
                        </a:solidFill>
                        <a:latin typeface="Cambria Math" panose="02040503050406030204" pitchFamily="18" charset="0"/>
                      </a:rPr>
                      <m:t>𝑶</m:t>
                    </m:r>
                    <m:d>
                      <m:dPr>
                        <m:ctrlPr>
                          <a:rPr lang="en-US" sz="2200" b="1" i="1">
                            <a:solidFill>
                              <a:schemeClr val="accent1">
                                <a:lumMod val="75000"/>
                              </a:schemeClr>
                            </a:solidFill>
                            <a:latin typeface="Cambria Math" panose="02040503050406030204" pitchFamily="18" charset="0"/>
                          </a:rPr>
                        </m:ctrlPr>
                      </m:dPr>
                      <m:e>
                        <m:sSup>
                          <m:sSupPr>
                            <m:ctrlPr>
                              <a:rPr lang="en-US" sz="2200" b="1" i="1">
                                <a:solidFill>
                                  <a:schemeClr val="accent1">
                                    <a:lumMod val="75000"/>
                                  </a:schemeClr>
                                </a:solidFill>
                                <a:latin typeface="Cambria Math" panose="02040503050406030204" pitchFamily="18" charset="0"/>
                              </a:rPr>
                            </m:ctrlPr>
                          </m:sSupPr>
                          <m:e>
                            <m:r>
                              <a:rPr lang="en-US" sz="2200" b="1" i="1">
                                <a:solidFill>
                                  <a:schemeClr val="accent1">
                                    <a:lumMod val="75000"/>
                                  </a:schemeClr>
                                </a:solidFill>
                                <a:latin typeface="Cambria Math" panose="02040503050406030204" pitchFamily="18" charset="0"/>
                              </a:rPr>
                              <m:t>𝒍𝒐𝒈</m:t>
                            </m:r>
                          </m:e>
                          <m:sup>
                            <m:r>
                              <a:rPr lang="en-US" sz="2200" b="1" i="1">
                                <a:solidFill>
                                  <a:schemeClr val="accent1">
                                    <a:lumMod val="75000"/>
                                  </a:schemeClr>
                                </a:solidFill>
                                <a:latin typeface="Cambria Math" panose="02040503050406030204" pitchFamily="18" charset="0"/>
                              </a:rPr>
                              <m:t>𝟐</m:t>
                            </m:r>
                          </m:sup>
                        </m:sSup>
                        <m:r>
                          <a:rPr lang="en-US" sz="2200" b="1" i="1">
                            <a:solidFill>
                              <a:schemeClr val="accent1">
                                <a:lumMod val="75000"/>
                              </a:schemeClr>
                            </a:solidFill>
                            <a:latin typeface="Cambria Math" panose="02040503050406030204" pitchFamily="18" charset="0"/>
                          </a:rPr>
                          <m:t>𝒏</m:t>
                        </m:r>
                      </m:e>
                    </m:d>
                  </m:oMath>
                </a14:m>
                <a:r>
                  <a:rPr lang="en-US" sz="2200" b="1" i="1" dirty="0">
                    <a:solidFill>
                      <a:schemeClr val="accent1">
                        <a:lumMod val="75000"/>
                      </a:schemeClr>
                    </a:solidFill>
                  </a:rPr>
                  <a:t> random bits</a:t>
                </a:r>
                <a:endParaRPr lang="he-IL" sz="2200" dirty="0"/>
              </a:p>
            </p:txBody>
          </p:sp>
        </mc:Choice>
        <mc:Fallback xmlns="">
          <p:sp>
            <p:nvSpPr>
              <p:cNvPr id="2" name="כותרת 1"/>
              <p:cNvSpPr>
                <a:spLocks noGrp="1" noRot="1" noChangeAspect="1" noMove="1" noResize="1" noEditPoints="1" noAdjustHandles="1" noChangeArrowheads="1" noChangeShapeType="1" noTextEdit="1"/>
              </p:cNvSpPr>
              <p:nvPr>
                <p:ph type="title"/>
              </p:nvPr>
            </p:nvSpPr>
            <p:spPr>
              <a:xfrm>
                <a:off x="2592925" y="624110"/>
                <a:ext cx="8911687" cy="1026890"/>
              </a:xfrm>
              <a:blipFill rotWithShape="0">
                <a:blip r:embed="rId2"/>
                <a:stretch>
                  <a:fillRect l="-1984" t="-8876" b="-34320"/>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3" name="מציין מיקום תוכן 2"/>
              <p:cNvSpPr>
                <a:spLocks noGrp="1"/>
              </p:cNvSpPr>
              <p:nvPr>
                <p:ph idx="1"/>
              </p:nvPr>
            </p:nvSpPr>
            <p:spPr>
              <a:xfrm>
                <a:off x="2592924" y="2070100"/>
                <a:ext cx="9042605" cy="4456535"/>
              </a:xfrm>
            </p:spPr>
            <p:txBody>
              <a:bodyPr>
                <a:noAutofit/>
              </a:bodyPr>
              <a:lstStyle/>
              <a:p>
                <a:pPr marL="0" indent="0" algn="l">
                  <a:buNone/>
                </a:pPr>
                <a:r>
                  <a:rPr lang="en-US" sz="2400" dirty="0" smtClean="0"/>
                  <a:t>Let G(V,E) be the given bipartite graph with vertex partition L = {</a:t>
                </a:r>
                <a14:m>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𝑢</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𝑢</m:t>
                        </m:r>
                      </m:e>
                      <m:sub>
                        <m:r>
                          <a:rPr lang="en-US" sz="2400" b="0" i="1" smtClean="0">
                            <a:latin typeface="Cambria Math" panose="02040503050406030204" pitchFamily="18" charset="0"/>
                          </a:rPr>
                          <m:t>2</m:t>
                        </m:r>
                      </m:sub>
                    </m:sSub>
                    <m:r>
                      <a:rPr lang="en-US" sz="2400" b="0" i="1" smtClean="0">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𝑢</m:t>
                        </m:r>
                      </m:e>
                      <m:sub>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𝑛</m:t>
                            </m:r>
                          </m:num>
                          <m:den>
                            <m:r>
                              <a:rPr lang="en-US" sz="2400" b="0" i="1" smtClean="0">
                                <a:latin typeface="Cambria Math" panose="02040503050406030204" pitchFamily="18" charset="0"/>
                              </a:rPr>
                              <m:t>2</m:t>
                            </m:r>
                          </m:den>
                        </m:f>
                      </m:sub>
                    </m:sSub>
                    <m:r>
                      <a:rPr lang="en-US" sz="2400" b="0" i="1" smtClean="0">
                        <a:latin typeface="Cambria Math" panose="02040503050406030204" pitchFamily="18" charset="0"/>
                      </a:rPr>
                      <m:t>}</m:t>
                    </m:r>
                  </m:oMath>
                </a14:m>
                <a:r>
                  <a:rPr lang="en-US" sz="2400" dirty="0" smtClean="0"/>
                  <a:t> and R = </a:t>
                </a:r>
                <a:r>
                  <a:rPr lang="en-US" sz="2400" dirty="0"/>
                  <a:t>{</a:t>
                </a:r>
                <a14:m>
                  <m:oMath xmlns:m="http://schemas.openxmlformats.org/officeDocument/2006/math">
                    <m:sSub>
                      <m:sSubPr>
                        <m:ctrlPr>
                          <a:rPr lang="en-US" sz="2400" i="1">
                            <a:latin typeface="Cambria Math" panose="02040503050406030204" pitchFamily="18" charset="0"/>
                          </a:rPr>
                        </m:ctrlPr>
                      </m:sSubPr>
                      <m:e>
                        <m:r>
                          <a:rPr lang="en-US" sz="2400" b="0" i="1" smtClean="0">
                            <a:latin typeface="Cambria Math" panose="02040503050406030204" pitchFamily="18" charset="0"/>
                          </a:rPr>
                          <m:t>𝑣</m:t>
                        </m:r>
                      </m:e>
                      <m:sub>
                        <m:r>
                          <a:rPr lang="en-US" sz="2400" i="1">
                            <a:latin typeface="Cambria Math" panose="02040503050406030204" pitchFamily="18" charset="0"/>
                          </a:rPr>
                          <m:t>1</m:t>
                        </m:r>
                      </m:sub>
                    </m:sSub>
                    <m:r>
                      <a:rPr lang="en-US" sz="2400" i="1">
                        <a:latin typeface="Cambria Math" panose="02040503050406030204" pitchFamily="18" charset="0"/>
                      </a:rPr>
                      <m:t>,</m:t>
                    </m:r>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𝑣</m:t>
                        </m:r>
                      </m:e>
                      <m:sub>
                        <m:r>
                          <a:rPr lang="en-US" sz="2400" i="1">
                            <a:latin typeface="Cambria Math" panose="02040503050406030204" pitchFamily="18" charset="0"/>
                          </a:rPr>
                          <m:t>2</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b="0" i="1" smtClean="0">
                            <a:latin typeface="Cambria Math" panose="02040503050406030204" pitchFamily="18" charset="0"/>
                          </a:rPr>
                          <m:t>𝑣</m:t>
                        </m:r>
                      </m:e>
                      <m:sub>
                        <m:f>
                          <m:fPr>
                            <m:ctrlPr>
                              <a:rPr lang="en-US" sz="2400" i="1">
                                <a:latin typeface="Cambria Math" panose="02040503050406030204" pitchFamily="18" charset="0"/>
                              </a:rPr>
                            </m:ctrlPr>
                          </m:fPr>
                          <m:num>
                            <m:r>
                              <a:rPr lang="en-US" sz="2400" i="1">
                                <a:latin typeface="Cambria Math" panose="02040503050406030204" pitchFamily="18" charset="0"/>
                              </a:rPr>
                              <m:t>𝑛</m:t>
                            </m:r>
                          </m:num>
                          <m:den>
                            <m:r>
                              <a:rPr lang="en-US" sz="2400" i="1">
                                <a:latin typeface="Cambria Math" panose="02040503050406030204" pitchFamily="18" charset="0"/>
                              </a:rPr>
                              <m:t>2</m:t>
                            </m:r>
                          </m:den>
                        </m:f>
                      </m:sub>
                    </m:sSub>
                    <m:r>
                      <a:rPr lang="en-US" sz="2400" i="1">
                        <a:latin typeface="Cambria Math" panose="02040503050406030204" pitchFamily="18" charset="0"/>
                      </a:rPr>
                      <m:t>}</m:t>
                    </m:r>
                  </m:oMath>
                </a14:m>
                <a:r>
                  <a:rPr lang="en-US" sz="2400" dirty="0" smtClean="0"/>
                  <a:t>. </a:t>
                </a:r>
              </a:p>
              <a:p>
                <a:pPr marL="0" indent="0" algn="l">
                  <a:buNone/>
                </a:pPr>
                <a:r>
                  <a:rPr lang="en-US" sz="2400" dirty="0" smtClean="0"/>
                  <a:t>We construct the weight assignments </a:t>
                </a:r>
                <a14:m>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𝑤</m:t>
                        </m:r>
                      </m:e>
                      <m:sub>
                        <m:r>
                          <a:rPr lang="en-US" sz="2400" b="0" i="1" smtClean="0">
                            <a:latin typeface="Cambria Math" panose="02040503050406030204" pitchFamily="18" charset="0"/>
                          </a:rPr>
                          <m:t>0</m:t>
                        </m:r>
                      </m:sub>
                    </m:sSub>
                    <m:r>
                      <a:rPr lang="en-US" sz="2400" b="0" i="1" smtClean="0">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𝑤</m:t>
                        </m:r>
                      </m:e>
                      <m:sub>
                        <m:r>
                          <a:rPr lang="en-US" sz="2400" b="0" i="1" smtClean="0">
                            <a:latin typeface="Cambria Math" panose="02040503050406030204" pitchFamily="18" charset="0"/>
                          </a:rPr>
                          <m:t>1</m:t>
                        </m:r>
                      </m:sub>
                    </m:sSub>
                  </m:oMath>
                </a14:m>
                <a:r>
                  <a:rPr lang="en-US" sz="2400" dirty="0" smtClean="0"/>
                  <a:t>,…,</a:t>
                </a:r>
                <a:r>
                  <a:rPr lang="en-US" sz="2400" dirty="0"/>
                  <a:t>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𝑤</m:t>
                        </m:r>
                      </m:e>
                      <m:sub>
                        <m:r>
                          <a:rPr lang="en-US" sz="2400" b="0" i="1" smtClean="0">
                            <a:latin typeface="Cambria Math" panose="02040503050406030204" pitchFamily="18" charset="0"/>
                          </a:rPr>
                          <m:t>𝑘</m:t>
                        </m:r>
                        <m:r>
                          <a:rPr lang="en-US" sz="2400" b="0" i="1" smtClean="0">
                            <a:latin typeface="Cambria Math" panose="02040503050406030204" pitchFamily="18" charset="0"/>
                          </a:rPr>
                          <m:t>−</m:t>
                        </m:r>
                        <m:r>
                          <a:rPr lang="en-US" sz="2400" b="0" i="1" smtClean="0">
                            <a:latin typeface="Cambria Math" panose="02040503050406030204" pitchFamily="18" charset="0"/>
                          </a:rPr>
                          <m:t>1</m:t>
                        </m:r>
                      </m:sub>
                    </m:sSub>
                  </m:oMath>
                </a14:m>
                <a:r>
                  <a:rPr lang="en-US" sz="2400" dirty="0" smtClean="0"/>
                  <a:t> as in Lemma 4.2 in the randomized decision version.</a:t>
                </a:r>
              </a:p>
            </p:txBody>
          </p:sp>
        </mc:Choice>
        <mc:Fallback xmlns="">
          <p:sp>
            <p:nvSpPr>
              <p:cNvPr id="3" name="מציין מיקום תוכן 2"/>
              <p:cNvSpPr>
                <a:spLocks noGrp="1" noRot="1" noChangeAspect="1" noMove="1" noResize="1" noEditPoints="1" noAdjustHandles="1" noChangeArrowheads="1" noChangeShapeType="1" noTextEdit="1"/>
              </p:cNvSpPr>
              <p:nvPr>
                <p:ph idx="1"/>
              </p:nvPr>
            </p:nvSpPr>
            <p:spPr>
              <a:xfrm>
                <a:off x="2592924" y="2070100"/>
                <a:ext cx="9042605" cy="4456535"/>
              </a:xfrm>
              <a:blipFill rotWithShape="0">
                <a:blip r:embed="rId3"/>
                <a:stretch>
                  <a:fillRect l="-943" t="-1094" r="-674"/>
                </a:stretch>
              </a:blipFill>
            </p:spPr>
            <p:txBody>
              <a:bodyPr/>
              <a:lstStyle/>
              <a:p>
                <a:r>
                  <a:rPr lang="he-IL">
                    <a:noFill/>
                  </a:rPr>
                  <a:t> </a:t>
                </a:r>
              </a:p>
            </p:txBody>
          </p:sp>
        </mc:Fallback>
      </mc:AlternateContent>
    </p:spTree>
    <p:extLst>
      <p:ext uri="{BB962C8B-B14F-4D97-AF65-F5344CB8AC3E}">
        <p14:creationId xmlns:p14="http://schemas.microsoft.com/office/powerpoint/2010/main" val="1574228089"/>
      </p:ext>
    </p:extLst>
  </p:cSld>
  <p:clrMapOvr>
    <a:masterClrMapping/>
  </p:clrMapOvr>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כותרת 1"/>
              <p:cNvSpPr>
                <a:spLocks noGrp="1"/>
              </p:cNvSpPr>
              <p:nvPr>
                <p:ph type="title"/>
              </p:nvPr>
            </p:nvSpPr>
            <p:spPr>
              <a:xfrm>
                <a:off x="2592925" y="624110"/>
                <a:ext cx="8911687" cy="1026890"/>
              </a:xfrm>
            </p:spPr>
            <p:txBody>
              <a:bodyPr>
                <a:normAutofit fontScale="90000"/>
              </a:bodyPr>
              <a:lstStyle/>
              <a:p>
                <a:r>
                  <a:rPr lang="en-US" sz="4000" dirty="0" smtClean="0"/>
                  <a:t>Theorem 4.4</a:t>
                </a:r>
                <a:r>
                  <a:rPr lang="en-US" dirty="0"/>
                  <a:t/>
                </a:r>
                <a:br>
                  <a:rPr lang="en-US" dirty="0"/>
                </a:br>
                <a:r>
                  <a:rPr lang="en-US" sz="2200" b="1" i="1" dirty="0">
                    <a:solidFill>
                      <a:schemeClr val="accent1">
                        <a:lumMod val="75000"/>
                      </a:schemeClr>
                    </a:solidFill>
                  </a:rPr>
                  <a:t>For bipartite graphs, there is an </a:t>
                </a:r>
                <a14:m>
                  <m:oMath xmlns:m="http://schemas.openxmlformats.org/officeDocument/2006/math">
                    <m:sSup>
                      <m:sSupPr>
                        <m:ctrlPr>
                          <a:rPr lang="en-US" sz="2200" b="1" i="1">
                            <a:solidFill>
                              <a:schemeClr val="accent1">
                                <a:lumMod val="75000"/>
                              </a:schemeClr>
                            </a:solidFill>
                            <a:latin typeface="Cambria Math" panose="02040503050406030204" pitchFamily="18" charset="0"/>
                          </a:rPr>
                        </m:ctrlPr>
                      </m:sSupPr>
                      <m:e>
                        <m:r>
                          <a:rPr lang="en-US" sz="2200" b="1" i="1">
                            <a:solidFill>
                              <a:schemeClr val="accent1">
                                <a:lumMod val="75000"/>
                              </a:schemeClr>
                            </a:solidFill>
                            <a:latin typeface="Cambria Math" panose="02040503050406030204" pitchFamily="18" charset="0"/>
                          </a:rPr>
                          <m:t>𝑹𝑵𝑪</m:t>
                        </m:r>
                      </m:e>
                      <m:sup>
                        <m:r>
                          <a:rPr lang="en-US" sz="2200" b="1" i="1">
                            <a:solidFill>
                              <a:schemeClr val="accent1">
                                <a:lumMod val="75000"/>
                              </a:schemeClr>
                            </a:solidFill>
                            <a:latin typeface="Cambria Math" panose="02040503050406030204" pitchFamily="18" charset="0"/>
                          </a:rPr>
                          <m:t>𝟑</m:t>
                        </m:r>
                      </m:sup>
                    </m:sSup>
                  </m:oMath>
                </a14:m>
                <a:r>
                  <a:rPr lang="en-US" sz="2200" b="1" i="1" dirty="0">
                    <a:solidFill>
                      <a:schemeClr val="accent1">
                        <a:lumMod val="75000"/>
                      </a:schemeClr>
                    </a:solidFill>
                  </a:rPr>
                  <a:t> - algorithm for Search-PM which uses </a:t>
                </a:r>
                <a14:m>
                  <m:oMath xmlns:m="http://schemas.openxmlformats.org/officeDocument/2006/math">
                    <m:r>
                      <a:rPr lang="en-US" sz="2200" b="1" i="1">
                        <a:solidFill>
                          <a:schemeClr val="accent1">
                            <a:lumMod val="75000"/>
                          </a:schemeClr>
                        </a:solidFill>
                        <a:latin typeface="Cambria Math" panose="02040503050406030204" pitchFamily="18" charset="0"/>
                      </a:rPr>
                      <m:t>𝑶</m:t>
                    </m:r>
                    <m:d>
                      <m:dPr>
                        <m:ctrlPr>
                          <a:rPr lang="en-US" sz="2200" b="1" i="1">
                            <a:solidFill>
                              <a:schemeClr val="accent1">
                                <a:lumMod val="75000"/>
                              </a:schemeClr>
                            </a:solidFill>
                            <a:latin typeface="Cambria Math" panose="02040503050406030204" pitchFamily="18" charset="0"/>
                          </a:rPr>
                        </m:ctrlPr>
                      </m:dPr>
                      <m:e>
                        <m:sSup>
                          <m:sSupPr>
                            <m:ctrlPr>
                              <a:rPr lang="en-US" sz="2200" b="1" i="1">
                                <a:solidFill>
                                  <a:schemeClr val="accent1">
                                    <a:lumMod val="75000"/>
                                  </a:schemeClr>
                                </a:solidFill>
                                <a:latin typeface="Cambria Math" panose="02040503050406030204" pitchFamily="18" charset="0"/>
                              </a:rPr>
                            </m:ctrlPr>
                          </m:sSupPr>
                          <m:e>
                            <m:r>
                              <a:rPr lang="en-US" sz="2200" b="1" i="1">
                                <a:solidFill>
                                  <a:schemeClr val="accent1">
                                    <a:lumMod val="75000"/>
                                  </a:schemeClr>
                                </a:solidFill>
                                <a:latin typeface="Cambria Math" panose="02040503050406030204" pitchFamily="18" charset="0"/>
                              </a:rPr>
                              <m:t>𝒍𝒐𝒈</m:t>
                            </m:r>
                          </m:e>
                          <m:sup>
                            <m:r>
                              <a:rPr lang="en-US" sz="2200" b="1" i="1">
                                <a:solidFill>
                                  <a:schemeClr val="accent1">
                                    <a:lumMod val="75000"/>
                                  </a:schemeClr>
                                </a:solidFill>
                                <a:latin typeface="Cambria Math" panose="02040503050406030204" pitchFamily="18" charset="0"/>
                              </a:rPr>
                              <m:t>𝟐</m:t>
                            </m:r>
                          </m:sup>
                        </m:sSup>
                        <m:r>
                          <a:rPr lang="en-US" sz="2200" b="1" i="1">
                            <a:solidFill>
                              <a:schemeClr val="accent1">
                                <a:lumMod val="75000"/>
                              </a:schemeClr>
                            </a:solidFill>
                            <a:latin typeface="Cambria Math" panose="02040503050406030204" pitchFamily="18" charset="0"/>
                          </a:rPr>
                          <m:t>𝒏</m:t>
                        </m:r>
                      </m:e>
                    </m:d>
                  </m:oMath>
                </a14:m>
                <a:r>
                  <a:rPr lang="en-US" sz="2200" b="1" i="1" dirty="0">
                    <a:solidFill>
                      <a:schemeClr val="accent1">
                        <a:lumMod val="75000"/>
                      </a:schemeClr>
                    </a:solidFill>
                  </a:rPr>
                  <a:t> random bits</a:t>
                </a:r>
                <a:endParaRPr lang="he-IL" sz="2200" dirty="0"/>
              </a:p>
            </p:txBody>
          </p:sp>
        </mc:Choice>
        <mc:Fallback xmlns="">
          <p:sp>
            <p:nvSpPr>
              <p:cNvPr id="2" name="כותרת 1"/>
              <p:cNvSpPr>
                <a:spLocks noGrp="1" noRot="1" noChangeAspect="1" noMove="1" noResize="1" noEditPoints="1" noAdjustHandles="1" noChangeArrowheads="1" noChangeShapeType="1" noTextEdit="1"/>
              </p:cNvSpPr>
              <p:nvPr>
                <p:ph type="title"/>
              </p:nvPr>
            </p:nvSpPr>
            <p:spPr>
              <a:xfrm>
                <a:off x="2592925" y="624110"/>
                <a:ext cx="8911687" cy="1026890"/>
              </a:xfrm>
              <a:blipFill rotWithShape="0">
                <a:blip r:embed="rId2"/>
                <a:stretch>
                  <a:fillRect l="-1984" t="-8876" b="-34320"/>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3" name="מציין מיקום תוכן 2"/>
              <p:cNvSpPr>
                <a:spLocks noGrp="1"/>
              </p:cNvSpPr>
              <p:nvPr>
                <p:ph idx="1"/>
              </p:nvPr>
            </p:nvSpPr>
            <p:spPr>
              <a:xfrm>
                <a:off x="2592924" y="2070100"/>
                <a:ext cx="9042605" cy="4456535"/>
              </a:xfrm>
            </p:spPr>
            <p:txBody>
              <a:bodyPr>
                <a:noAutofit/>
              </a:bodyPr>
              <a:lstStyle/>
              <a:p>
                <a:pPr marL="0" indent="0" algn="l">
                  <a:buNone/>
                </a:pPr>
                <a:r>
                  <a:rPr lang="en-US" sz="2400" dirty="0" smtClean="0"/>
                  <a:t>Let G(V,E) be the given bipartite graph with vertex partition L = {</a:t>
                </a:r>
                <a14:m>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𝑢</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𝑢</m:t>
                        </m:r>
                      </m:e>
                      <m:sub>
                        <m:r>
                          <a:rPr lang="en-US" sz="2400" b="0" i="1" smtClean="0">
                            <a:latin typeface="Cambria Math" panose="02040503050406030204" pitchFamily="18" charset="0"/>
                          </a:rPr>
                          <m:t>2</m:t>
                        </m:r>
                      </m:sub>
                    </m:sSub>
                    <m:r>
                      <a:rPr lang="en-US" sz="2400" b="0" i="1" smtClean="0">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𝑢</m:t>
                        </m:r>
                      </m:e>
                      <m:sub>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𝑛</m:t>
                            </m:r>
                          </m:num>
                          <m:den>
                            <m:r>
                              <a:rPr lang="en-US" sz="2400" b="0" i="1" smtClean="0">
                                <a:latin typeface="Cambria Math" panose="02040503050406030204" pitchFamily="18" charset="0"/>
                              </a:rPr>
                              <m:t>2</m:t>
                            </m:r>
                          </m:den>
                        </m:f>
                      </m:sub>
                    </m:sSub>
                    <m:r>
                      <a:rPr lang="en-US" sz="2400" b="0" i="1" smtClean="0">
                        <a:latin typeface="Cambria Math" panose="02040503050406030204" pitchFamily="18" charset="0"/>
                      </a:rPr>
                      <m:t>}</m:t>
                    </m:r>
                  </m:oMath>
                </a14:m>
                <a:r>
                  <a:rPr lang="en-US" sz="2400" dirty="0" smtClean="0"/>
                  <a:t> and R = </a:t>
                </a:r>
                <a:r>
                  <a:rPr lang="en-US" sz="2400" dirty="0"/>
                  <a:t>{</a:t>
                </a:r>
                <a14:m>
                  <m:oMath xmlns:m="http://schemas.openxmlformats.org/officeDocument/2006/math">
                    <m:sSub>
                      <m:sSubPr>
                        <m:ctrlPr>
                          <a:rPr lang="en-US" sz="2400" i="1">
                            <a:latin typeface="Cambria Math" panose="02040503050406030204" pitchFamily="18" charset="0"/>
                          </a:rPr>
                        </m:ctrlPr>
                      </m:sSubPr>
                      <m:e>
                        <m:r>
                          <a:rPr lang="en-US" sz="2400" b="0" i="1" smtClean="0">
                            <a:latin typeface="Cambria Math" panose="02040503050406030204" pitchFamily="18" charset="0"/>
                          </a:rPr>
                          <m:t>𝑣</m:t>
                        </m:r>
                      </m:e>
                      <m:sub>
                        <m:r>
                          <a:rPr lang="en-US" sz="2400" i="1">
                            <a:latin typeface="Cambria Math" panose="02040503050406030204" pitchFamily="18" charset="0"/>
                          </a:rPr>
                          <m:t>1</m:t>
                        </m:r>
                      </m:sub>
                    </m:sSub>
                    <m:r>
                      <a:rPr lang="en-US" sz="2400" i="1">
                        <a:latin typeface="Cambria Math" panose="02040503050406030204" pitchFamily="18" charset="0"/>
                      </a:rPr>
                      <m:t>,</m:t>
                    </m:r>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𝑣</m:t>
                        </m:r>
                      </m:e>
                      <m:sub>
                        <m:r>
                          <a:rPr lang="en-US" sz="2400" i="1">
                            <a:latin typeface="Cambria Math" panose="02040503050406030204" pitchFamily="18" charset="0"/>
                          </a:rPr>
                          <m:t>2</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b="0" i="1" smtClean="0">
                            <a:latin typeface="Cambria Math" panose="02040503050406030204" pitchFamily="18" charset="0"/>
                          </a:rPr>
                          <m:t>𝑣</m:t>
                        </m:r>
                      </m:e>
                      <m:sub>
                        <m:f>
                          <m:fPr>
                            <m:ctrlPr>
                              <a:rPr lang="en-US" sz="2400" i="1">
                                <a:latin typeface="Cambria Math" panose="02040503050406030204" pitchFamily="18" charset="0"/>
                              </a:rPr>
                            </m:ctrlPr>
                          </m:fPr>
                          <m:num>
                            <m:r>
                              <a:rPr lang="en-US" sz="2400" i="1">
                                <a:latin typeface="Cambria Math" panose="02040503050406030204" pitchFamily="18" charset="0"/>
                              </a:rPr>
                              <m:t>𝑛</m:t>
                            </m:r>
                          </m:num>
                          <m:den>
                            <m:r>
                              <a:rPr lang="en-US" sz="2400" i="1">
                                <a:latin typeface="Cambria Math" panose="02040503050406030204" pitchFamily="18" charset="0"/>
                              </a:rPr>
                              <m:t>2</m:t>
                            </m:r>
                          </m:den>
                        </m:f>
                      </m:sub>
                    </m:sSub>
                    <m:r>
                      <a:rPr lang="en-US" sz="2400" i="1">
                        <a:latin typeface="Cambria Math" panose="02040503050406030204" pitchFamily="18" charset="0"/>
                      </a:rPr>
                      <m:t>}</m:t>
                    </m:r>
                  </m:oMath>
                </a14:m>
                <a:r>
                  <a:rPr lang="en-US" sz="2400" dirty="0" smtClean="0"/>
                  <a:t>. </a:t>
                </a:r>
              </a:p>
              <a:p>
                <a:pPr marL="0" indent="0" algn="l">
                  <a:buNone/>
                </a:pPr>
                <a:r>
                  <a:rPr lang="en-US" sz="2400" dirty="0" smtClean="0"/>
                  <a:t>We construct the weight assignments </a:t>
                </a:r>
                <a14:m>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𝑤</m:t>
                        </m:r>
                      </m:e>
                      <m:sub>
                        <m:r>
                          <a:rPr lang="en-US" sz="2400" b="0" i="1" smtClean="0">
                            <a:latin typeface="Cambria Math" panose="02040503050406030204" pitchFamily="18" charset="0"/>
                          </a:rPr>
                          <m:t>0</m:t>
                        </m:r>
                      </m:sub>
                    </m:sSub>
                    <m:r>
                      <a:rPr lang="en-US" sz="2400" b="0" i="1" smtClean="0">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𝑤</m:t>
                        </m:r>
                      </m:e>
                      <m:sub>
                        <m:r>
                          <a:rPr lang="en-US" sz="2400" b="0" i="1" smtClean="0">
                            <a:latin typeface="Cambria Math" panose="02040503050406030204" pitchFamily="18" charset="0"/>
                          </a:rPr>
                          <m:t>1</m:t>
                        </m:r>
                      </m:sub>
                    </m:sSub>
                  </m:oMath>
                </a14:m>
                <a:r>
                  <a:rPr lang="en-US" sz="2400" dirty="0" smtClean="0"/>
                  <a:t>,…,</a:t>
                </a:r>
                <a:r>
                  <a:rPr lang="en-US" sz="2400" dirty="0"/>
                  <a:t>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𝑤</m:t>
                        </m:r>
                      </m:e>
                      <m:sub>
                        <m:r>
                          <a:rPr lang="en-US" sz="2400" b="0" i="1" smtClean="0">
                            <a:latin typeface="Cambria Math" panose="02040503050406030204" pitchFamily="18" charset="0"/>
                          </a:rPr>
                          <m:t>𝑘</m:t>
                        </m:r>
                        <m:r>
                          <a:rPr lang="en-US" sz="2400" b="0" i="1" smtClean="0">
                            <a:latin typeface="Cambria Math" panose="02040503050406030204" pitchFamily="18" charset="0"/>
                          </a:rPr>
                          <m:t>−</m:t>
                        </m:r>
                        <m:r>
                          <a:rPr lang="en-US" sz="2400" b="0" i="1" smtClean="0">
                            <a:latin typeface="Cambria Math" panose="02040503050406030204" pitchFamily="18" charset="0"/>
                          </a:rPr>
                          <m:t>1</m:t>
                        </m:r>
                      </m:sub>
                    </m:sSub>
                  </m:oMath>
                </a14:m>
                <a:r>
                  <a:rPr lang="en-US" sz="2400" dirty="0" smtClean="0"/>
                  <a:t> as in Lemma 4.2 in the randomized decision version.</a:t>
                </a:r>
              </a:p>
              <a:p>
                <a:pPr marL="0" indent="0" algn="l">
                  <a:buNone/>
                </a:pPr>
                <a:r>
                  <a:rPr lang="en-US" sz="2400" dirty="0" smtClean="0"/>
                  <a:t>Let </a:t>
                </a:r>
                <a14:m>
                  <m:oMath xmlns:m="http://schemas.openxmlformats.org/officeDocument/2006/math">
                    <m:sSup>
                      <m:sSupPr>
                        <m:ctrlPr>
                          <a:rPr lang="en-US" sz="2400" i="1" smtClean="0">
                            <a:latin typeface="Cambria Math" panose="02040503050406030204" pitchFamily="18" charset="0"/>
                          </a:rPr>
                        </m:ctrlPr>
                      </m:sSupPr>
                      <m:e>
                        <m:r>
                          <a:rPr lang="en-US" sz="2400" b="0" i="1" smtClean="0">
                            <a:latin typeface="Cambria Math" panose="02040503050406030204" pitchFamily="18" charset="0"/>
                          </a:rPr>
                          <m:t>𝑀</m:t>
                        </m:r>
                      </m:e>
                      <m:sup>
                        <m:r>
                          <a:rPr lang="en-US" sz="2400" b="0" i="1" smtClean="0">
                            <a:latin typeface="Cambria Math" panose="02040503050406030204" pitchFamily="18" charset="0"/>
                          </a:rPr>
                          <m:t>∗</m:t>
                        </m:r>
                      </m:sup>
                    </m:sSup>
                  </m:oMath>
                </a14:m>
                <a:r>
                  <a:rPr lang="en-US" sz="2400" dirty="0" smtClean="0"/>
                  <a:t> be the unique minimum weight perfect matching in G with respect to the combined weight function w.</a:t>
                </a:r>
              </a:p>
              <a:p>
                <a:pPr marL="0" indent="0" algn="l">
                  <a:buNone/>
                </a:pPr>
                <a:r>
                  <a:rPr lang="en-US" sz="2400" dirty="0" smtClean="0"/>
                  <a:t>(notice that </a:t>
                </a:r>
                <a:r>
                  <a:rPr lang="en-US" sz="2400" dirty="0"/>
                  <a:t>w, </a:t>
                </a:r>
                <a14:m>
                  <m:oMath xmlns:m="http://schemas.openxmlformats.org/officeDocument/2006/math">
                    <m:sSup>
                      <m:sSupPr>
                        <m:ctrlPr>
                          <a:rPr lang="en-US" sz="2400" i="1">
                            <a:latin typeface="Cambria Math" panose="02040503050406030204" pitchFamily="18" charset="0"/>
                          </a:rPr>
                        </m:ctrlPr>
                      </m:sSupPr>
                      <m:e>
                        <m:r>
                          <a:rPr lang="en-US" sz="2400" i="1">
                            <a:latin typeface="Cambria Math" panose="02040503050406030204" pitchFamily="18" charset="0"/>
                          </a:rPr>
                          <m:t>𝑀</m:t>
                        </m:r>
                      </m:e>
                      <m:sup>
                        <m:r>
                          <a:rPr lang="en-US" sz="2400" i="1">
                            <a:latin typeface="Cambria Math" panose="02040503050406030204" pitchFamily="18" charset="0"/>
                          </a:rPr>
                          <m:t>∗</m:t>
                        </m:r>
                      </m:sup>
                    </m:sSup>
                  </m:oMath>
                </a14:m>
                <a:r>
                  <a:rPr lang="en-US" sz="2400" dirty="0" smtClean="0"/>
                  <a:t> are unknown whereas each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𝑤</m:t>
                        </m:r>
                      </m:e>
                      <m:sub>
                        <m:r>
                          <a:rPr lang="en-US" sz="2400" b="0" i="1" smtClean="0">
                            <a:latin typeface="Cambria Math" panose="02040503050406030204" pitchFamily="18" charset="0"/>
                          </a:rPr>
                          <m:t>𝑟</m:t>
                        </m:r>
                      </m:sub>
                    </m:sSub>
                  </m:oMath>
                </a14:m>
                <a:r>
                  <a:rPr lang="en-US" sz="2400" dirty="0" smtClean="0"/>
                  <a:t> is known).</a:t>
                </a:r>
              </a:p>
              <a:p>
                <a:pPr marL="0" indent="0" algn="l">
                  <a:buNone/>
                </a:pPr>
                <a:r>
                  <a:rPr lang="en-US" sz="2400" dirty="0" smtClean="0"/>
                  <a:t>Let </a:t>
                </a:r>
                <a14:m>
                  <m:oMath xmlns:m="http://schemas.openxmlformats.org/officeDocument/2006/math">
                    <m:sSub>
                      <m:sSubPr>
                        <m:ctrlPr>
                          <a:rPr lang="en-US" sz="2400" i="1" smtClean="0">
                            <a:latin typeface="Cambria Math" panose="02040503050406030204" pitchFamily="18" charset="0"/>
                          </a:rPr>
                        </m:ctrlPr>
                      </m:sSubPr>
                      <m:e>
                        <m:sSubSup>
                          <m:sSubSupPr>
                            <m:ctrlPr>
                              <a:rPr lang="en-US" sz="2400" i="1" dirty="0">
                                <a:latin typeface="Cambria Math" panose="02040503050406030204" pitchFamily="18" charset="0"/>
                              </a:rPr>
                            </m:ctrlPr>
                          </m:sSubSupPr>
                          <m:e>
                            <m:r>
                              <a:rPr lang="en-US" sz="2400" i="1" dirty="0">
                                <a:latin typeface="Cambria Math" panose="02040503050406030204" pitchFamily="18" charset="0"/>
                              </a:rPr>
                              <m:t>𝑤</m:t>
                            </m:r>
                          </m:e>
                          <m:sub>
                            <m:r>
                              <a:rPr lang="en-US" sz="2400" i="1" dirty="0">
                                <a:latin typeface="Cambria Math" panose="02040503050406030204" pitchFamily="18" charset="0"/>
                              </a:rPr>
                              <m:t>𝑟</m:t>
                            </m:r>
                          </m:sub>
                          <m:sup>
                            <m:r>
                              <a:rPr lang="en-US" sz="2400" i="1" dirty="0">
                                <a:latin typeface="Cambria Math" panose="02040503050406030204" pitchFamily="18" charset="0"/>
                              </a:rPr>
                              <m:t>∗</m:t>
                            </m:r>
                          </m:sup>
                        </m:sSubSup>
                        <m:r>
                          <a:rPr lang="en-US" sz="2400" b="0" i="1" dirty="0" smtClean="0">
                            <a:latin typeface="Cambria Math" panose="02040503050406030204" pitchFamily="18" charset="0"/>
                          </a:rPr>
                          <m:t>=</m:t>
                        </m:r>
                        <m:r>
                          <a:rPr lang="en-US" sz="2400" b="0" i="1" smtClean="0">
                            <a:latin typeface="Cambria Math" panose="02040503050406030204" pitchFamily="18" charset="0"/>
                          </a:rPr>
                          <m:t>𝑤</m:t>
                        </m:r>
                      </m:e>
                      <m:sub>
                        <m:r>
                          <a:rPr lang="en-US" sz="2400" b="0" i="1" smtClean="0">
                            <a:latin typeface="Cambria Math" panose="02040503050406030204" pitchFamily="18" charset="0"/>
                          </a:rPr>
                          <m:t>𝑟</m:t>
                        </m:r>
                      </m:sub>
                    </m:sSub>
                    <m:r>
                      <a:rPr lang="en-US" sz="2400" b="0" i="1" smtClean="0">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𝑀</m:t>
                        </m:r>
                      </m:e>
                      <m:sup>
                        <m:r>
                          <a:rPr lang="en-US" sz="2400" i="1">
                            <a:latin typeface="Cambria Math" panose="02040503050406030204" pitchFamily="18" charset="0"/>
                          </a:rPr>
                          <m:t>∗</m:t>
                        </m:r>
                      </m:sup>
                    </m:sSup>
                  </m:oMath>
                </a14:m>
                <a:r>
                  <a:rPr lang="en-US" sz="2400" dirty="0" smtClean="0"/>
                  <a:t>), for </a:t>
                </a:r>
                <a14:m>
                  <m:oMath xmlns:m="http://schemas.openxmlformats.org/officeDocument/2006/math">
                    <m:r>
                      <a:rPr lang="en-US" sz="2400" b="0" i="1" smtClean="0">
                        <a:latin typeface="Cambria Math" panose="02040503050406030204" pitchFamily="18" charset="0"/>
                      </a:rPr>
                      <m:t>0</m:t>
                    </m:r>
                    <m:r>
                      <a:rPr lang="en-US" sz="2400" b="0" i="1" smtClean="0">
                        <a:latin typeface="Cambria Math" panose="02040503050406030204" pitchFamily="18" charset="0"/>
                      </a:rPr>
                      <m:t>≤</m:t>
                    </m:r>
                    <m:r>
                      <a:rPr lang="en-US" sz="2400" b="0" i="1" smtClean="0">
                        <a:latin typeface="Cambria Math" panose="02040503050406030204" pitchFamily="18" charset="0"/>
                      </a:rPr>
                      <m:t>𝑟</m:t>
                    </m:r>
                    <m:r>
                      <a:rPr lang="en-US" sz="2400" b="0" i="1" smtClean="0">
                        <a:latin typeface="Cambria Math" panose="02040503050406030204" pitchFamily="18" charset="0"/>
                      </a:rPr>
                      <m:t>&lt;</m:t>
                    </m:r>
                    <m:r>
                      <a:rPr lang="en-US" sz="2400" b="0" i="1" smtClean="0">
                        <a:latin typeface="Cambria Math" panose="02040503050406030204" pitchFamily="18" charset="0"/>
                      </a:rPr>
                      <m:t>𝑘</m:t>
                    </m:r>
                  </m:oMath>
                </a14:m>
                <a:r>
                  <a:rPr lang="en-US" sz="2400" dirty="0" smtClean="0"/>
                  <a:t>.</a:t>
                </a:r>
              </a:p>
              <a:p>
                <a:pPr marL="0" indent="0" algn="l">
                  <a:buNone/>
                </a:pPr>
                <a:r>
                  <a:rPr lang="en-US" sz="2400" dirty="0" smtClean="0"/>
                  <a:t>(i.e.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𝑤</m:t>
                        </m:r>
                      </m:e>
                      <m:sub>
                        <m:r>
                          <a:rPr lang="en-US" sz="2400" i="1">
                            <a:latin typeface="Cambria Math" panose="02040503050406030204" pitchFamily="18" charset="0"/>
                          </a:rPr>
                          <m:t>𝑟</m:t>
                        </m:r>
                      </m:sub>
                    </m:sSub>
                  </m:oMath>
                </a14:m>
                <a:r>
                  <a:rPr lang="en-US" sz="2400" dirty="0" smtClean="0"/>
                  <a:t> represents the weight of </a:t>
                </a:r>
                <a14:m>
                  <m:oMath xmlns:m="http://schemas.openxmlformats.org/officeDocument/2006/math">
                    <m:sSup>
                      <m:sSupPr>
                        <m:ctrlPr>
                          <a:rPr lang="en-US" sz="2400" i="1">
                            <a:latin typeface="Cambria Math" panose="02040503050406030204" pitchFamily="18" charset="0"/>
                          </a:rPr>
                        </m:ctrlPr>
                      </m:sSupPr>
                      <m:e>
                        <m:r>
                          <a:rPr lang="en-US" sz="2400" i="1">
                            <a:latin typeface="Cambria Math" panose="02040503050406030204" pitchFamily="18" charset="0"/>
                          </a:rPr>
                          <m:t>𝑀</m:t>
                        </m:r>
                      </m:e>
                      <m:sup>
                        <m:r>
                          <a:rPr lang="en-US" sz="2400" i="1">
                            <a:latin typeface="Cambria Math" panose="02040503050406030204" pitchFamily="18" charset="0"/>
                          </a:rPr>
                          <m:t>∗</m:t>
                        </m:r>
                      </m:sup>
                    </m:sSup>
                  </m:oMath>
                </a14:m>
                <a:r>
                  <a:rPr lang="en-US" sz="2400" dirty="0" smtClean="0"/>
                  <a:t> in each phase).</a:t>
                </a:r>
              </a:p>
            </p:txBody>
          </p:sp>
        </mc:Choice>
        <mc:Fallback xmlns="">
          <p:sp>
            <p:nvSpPr>
              <p:cNvPr id="3" name="מציין מיקום תוכן 2"/>
              <p:cNvSpPr>
                <a:spLocks noGrp="1" noRot="1" noChangeAspect="1" noMove="1" noResize="1" noEditPoints="1" noAdjustHandles="1" noChangeArrowheads="1" noChangeShapeType="1" noTextEdit="1"/>
              </p:cNvSpPr>
              <p:nvPr>
                <p:ph idx="1"/>
              </p:nvPr>
            </p:nvSpPr>
            <p:spPr>
              <a:xfrm>
                <a:off x="2592924" y="2070100"/>
                <a:ext cx="9042605" cy="4456535"/>
              </a:xfrm>
              <a:blipFill rotWithShape="0">
                <a:blip r:embed="rId3"/>
                <a:stretch>
                  <a:fillRect l="-943" t="-1094" r="-674"/>
                </a:stretch>
              </a:blipFill>
            </p:spPr>
            <p:txBody>
              <a:bodyPr/>
              <a:lstStyle/>
              <a:p>
                <a:r>
                  <a:rPr lang="he-IL">
                    <a:noFill/>
                  </a:rPr>
                  <a:t> </a:t>
                </a:r>
              </a:p>
            </p:txBody>
          </p:sp>
        </mc:Fallback>
      </mc:AlternateContent>
    </p:spTree>
    <p:extLst>
      <p:ext uri="{BB962C8B-B14F-4D97-AF65-F5344CB8AC3E}">
        <p14:creationId xmlns:p14="http://schemas.microsoft.com/office/powerpoint/2010/main" val="1600445734"/>
      </p:ext>
    </p:extLst>
  </p:cSld>
  <p:clrMapOvr>
    <a:masterClrMapping/>
  </p:clrMapOvr>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dirty="0" smtClean="0"/>
              <a:t>Theorem 4.4 (cont.)</a:t>
            </a:r>
            <a:endParaRPr lang="he-IL" dirty="0"/>
          </a:p>
        </p:txBody>
      </p:sp>
      <mc:AlternateContent xmlns:mc="http://schemas.openxmlformats.org/markup-compatibility/2006" xmlns:a14="http://schemas.microsoft.com/office/drawing/2010/main">
        <mc:Choice Requires="a14">
          <p:sp>
            <p:nvSpPr>
              <p:cNvPr id="3" name="מציין מיקום תוכן 2"/>
              <p:cNvSpPr>
                <a:spLocks noGrp="1"/>
              </p:cNvSpPr>
              <p:nvPr>
                <p:ph idx="1"/>
              </p:nvPr>
            </p:nvSpPr>
            <p:spPr>
              <a:xfrm>
                <a:off x="2589212" y="1689100"/>
                <a:ext cx="9018588" cy="5030482"/>
              </a:xfrm>
            </p:spPr>
            <p:txBody>
              <a:bodyPr>
                <a:normAutofit/>
              </a:bodyPr>
              <a:lstStyle/>
              <a:p>
                <a:pPr marL="0" indent="0" algn="l">
                  <a:buNone/>
                </a:pPr>
                <a:r>
                  <a:rPr lang="en-US" sz="2400" dirty="0" smtClean="0"/>
                  <a:t>Recall the sequence of subgraphs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𝐺</m:t>
                        </m:r>
                      </m:e>
                      <m:sub>
                        <m:r>
                          <a:rPr lang="en-US" sz="2400" b="0" i="1" smtClean="0">
                            <a:latin typeface="Cambria Math" panose="02040503050406030204" pitchFamily="18" charset="0"/>
                          </a:rPr>
                          <m:t>0</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𝐺</m:t>
                        </m:r>
                      </m:e>
                      <m:sub>
                        <m:r>
                          <a:rPr lang="en-US" sz="2400" b="0" i="1" smtClean="0">
                            <a:latin typeface="Cambria Math" panose="02040503050406030204" pitchFamily="18" charset="0"/>
                          </a:rPr>
                          <m:t>1</m:t>
                        </m:r>
                      </m:sub>
                    </m:sSub>
                  </m:oMath>
                </a14:m>
                <a:r>
                  <a:rPr lang="en-US" sz="2400" dirty="0"/>
                  <a:t>,…,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𝐺</m:t>
                        </m:r>
                      </m:e>
                      <m:sub>
                        <m:r>
                          <a:rPr lang="en-US" sz="2400" i="1">
                            <a:latin typeface="Cambria Math" panose="02040503050406030204" pitchFamily="18" charset="0"/>
                          </a:rPr>
                          <m:t>𝑘</m:t>
                        </m:r>
                      </m:sub>
                    </m:sSub>
                  </m:oMath>
                </a14:m>
                <a:r>
                  <a:rPr lang="en-US" sz="2400" dirty="0"/>
                  <a:t> of </a:t>
                </a:r>
                <a14:m>
                  <m:oMath xmlns:m="http://schemas.openxmlformats.org/officeDocument/2006/math">
                    <m:r>
                      <m:rPr>
                        <m:sty m:val="p"/>
                      </m:rPr>
                      <a:rPr lang="en-US" sz="2400" b="0" i="0" smtClean="0">
                        <a:latin typeface="Cambria Math" panose="02040503050406030204" pitchFamily="18" charset="0"/>
                      </a:rPr>
                      <m:t>G</m:t>
                    </m:r>
                    <m:r>
                      <a:rPr lang="en-US" sz="2400" b="0" i="0" smtClean="0">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𝐺</m:t>
                        </m:r>
                      </m:e>
                      <m:sub>
                        <m:r>
                          <a:rPr lang="en-US" sz="2400" i="1">
                            <a:latin typeface="Cambria Math" panose="02040503050406030204" pitchFamily="18" charset="0"/>
                          </a:rPr>
                          <m:t>0</m:t>
                        </m:r>
                      </m:sub>
                    </m:sSub>
                  </m:oMath>
                </a14:m>
                <a:r>
                  <a:rPr lang="en-US" sz="2400" dirty="0"/>
                  <a:t>, where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𝐺</m:t>
                        </m:r>
                      </m:e>
                      <m:sub>
                        <m:r>
                          <a:rPr lang="en-US" sz="2400" i="1">
                            <a:latin typeface="Cambria Math" panose="02040503050406030204" pitchFamily="18" charset="0"/>
                          </a:rPr>
                          <m:t>𝑟</m:t>
                        </m:r>
                        <m:r>
                          <a:rPr lang="en-US" sz="2400" i="1">
                            <a:latin typeface="Cambria Math" panose="02040503050406030204" pitchFamily="18" charset="0"/>
                          </a:rPr>
                          <m:t>+</m:t>
                        </m:r>
                        <m:r>
                          <a:rPr lang="en-US" sz="2400" i="1">
                            <a:latin typeface="Cambria Math" panose="02040503050406030204" pitchFamily="18" charset="0"/>
                          </a:rPr>
                          <m:t>1</m:t>
                        </m:r>
                      </m:sub>
                    </m:sSub>
                  </m:oMath>
                </a14:m>
                <a:r>
                  <a:rPr lang="en-US" sz="2400" dirty="0"/>
                  <a:t> consists of the </a:t>
                </a:r>
                <a:r>
                  <a:rPr lang="en-US" sz="2400" dirty="0" smtClean="0"/>
                  <a:t>minimum weighted </a:t>
                </a:r>
                <a:r>
                  <a:rPr lang="en-US" sz="2400" dirty="0"/>
                  <a:t>perfect </a:t>
                </a:r>
                <a:r>
                  <a:rPr lang="en-US" sz="2400" dirty="0" smtClean="0"/>
                  <a:t>matchings </a:t>
                </a:r>
                <a:r>
                  <a:rPr lang="en-US" sz="2400" dirty="0"/>
                  <a:t>of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𝐺</m:t>
                        </m:r>
                      </m:e>
                      <m:sub>
                        <m:r>
                          <a:rPr lang="en-US" sz="2400" i="1">
                            <a:latin typeface="Cambria Math" panose="02040503050406030204" pitchFamily="18" charset="0"/>
                          </a:rPr>
                          <m:t>𝑟</m:t>
                        </m:r>
                      </m:sub>
                    </m:sSub>
                  </m:oMath>
                </a14:m>
                <a:r>
                  <a:rPr lang="en-US" sz="2400" dirty="0"/>
                  <a:t> </a:t>
                </a:r>
                <a:r>
                  <a:rPr lang="en-US" sz="2400" dirty="0" smtClean="0"/>
                  <a:t>according to the weight assignment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𝑤</m:t>
                        </m:r>
                      </m:e>
                      <m:sub>
                        <m:r>
                          <a:rPr lang="en-US" sz="2400" i="1">
                            <a:latin typeface="Cambria Math" panose="02040503050406030204" pitchFamily="18" charset="0"/>
                          </a:rPr>
                          <m:t>𝑟</m:t>
                        </m:r>
                      </m:sub>
                    </m:sSub>
                  </m:oMath>
                </a14:m>
                <a:r>
                  <a:rPr lang="en-US" sz="2400" dirty="0" smtClean="0"/>
                  <a:t>, and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𝐺</m:t>
                        </m:r>
                      </m:e>
                      <m:sub>
                        <m:r>
                          <a:rPr lang="en-US" sz="2400" i="1">
                            <a:latin typeface="Cambria Math" panose="02040503050406030204" pitchFamily="18" charset="0"/>
                          </a:rPr>
                          <m:t>𝑘</m:t>
                        </m:r>
                      </m:sub>
                    </m:sSub>
                  </m:oMath>
                </a14:m>
                <a:r>
                  <a:rPr lang="en-US" sz="2400" dirty="0"/>
                  <a:t> consists of the unique perfect matching </a:t>
                </a:r>
                <a14:m>
                  <m:oMath xmlns:m="http://schemas.openxmlformats.org/officeDocument/2006/math">
                    <m:sSup>
                      <m:sSupPr>
                        <m:ctrlPr>
                          <a:rPr lang="en-US" sz="2400" i="1">
                            <a:latin typeface="Cambria Math" panose="02040503050406030204" pitchFamily="18" charset="0"/>
                          </a:rPr>
                        </m:ctrlPr>
                      </m:sSupPr>
                      <m:e>
                        <m:r>
                          <a:rPr lang="en-US" sz="2400" i="1">
                            <a:latin typeface="Cambria Math" panose="02040503050406030204" pitchFamily="18" charset="0"/>
                          </a:rPr>
                          <m:t>𝑀</m:t>
                        </m:r>
                      </m:e>
                      <m:sup>
                        <m:r>
                          <a:rPr lang="en-US" sz="2400" i="1">
                            <a:latin typeface="Cambria Math" panose="02040503050406030204" pitchFamily="18" charset="0"/>
                          </a:rPr>
                          <m:t>∗</m:t>
                        </m:r>
                      </m:sup>
                    </m:sSup>
                  </m:oMath>
                </a14:m>
                <a:r>
                  <a:rPr lang="en-US" sz="2400" dirty="0" smtClean="0"/>
                  <a:t>.</a:t>
                </a:r>
                <a:endParaRPr lang="en-US" sz="2400" dirty="0"/>
              </a:p>
            </p:txBody>
          </p:sp>
        </mc:Choice>
        <mc:Fallback xmlns="">
          <p:sp>
            <p:nvSpPr>
              <p:cNvPr id="3" name="מציין מיקום תוכן 2"/>
              <p:cNvSpPr>
                <a:spLocks noGrp="1" noRot="1" noChangeAspect="1" noMove="1" noResize="1" noEditPoints="1" noAdjustHandles="1" noChangeArrowheads="1" noChangeShapeType="1" noTextEdit="1"/>
              </p:cNvSpPr>
              <p:nvPr>
                <p:ph idx="1"/>
              </p:nvPr>
            </p:nvSpPr>
            <p:spPr>
              <a:xfrm>
                <a:off x="2589212" y="1689100"/>
                <a:ext cx="9018588" cy="5030482"/>
              </a:xfrm>
              <a:blipFill rotWithShape="0">
                <a:blip r:embed="rId2"/>
                <a:stretch>
                  <a:fillRect l="-1014" t="-970"/>
                </a:stretch>
              </a:blipFill>
            </p:spPr>
            <p:txBody>
              <a:bodyPr/>
              <a:lstStyle/>
              <a:p>
                <a:r>
                  <a:rPr lang="he-IL">
                    <a:noFill/>
                  </a:rPr>
                  <a:t> </a:t>
                </a:r>
              </a:p>
            </p:txBody>
          </p:sp>
        </mc:Fallback>
      </mc:AlternateContent>
    </p:spTree>
    <p:extLst>
      <p:ext uri="{BB962C8B-B14F-4D97-AF65-F5344CB8AC3E}">
        <p14:creationId xmlns:p14="http://schemas.microsoft.com/office/powerpoint/2010/main" val="714680874"/>
      </p:ext>
    </p:extLst>
  </p:cSld>
  <p:clrMapOvr>
    <a:masterClrMapping/>
  </p:clrMapOvr>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dirty="0" smtClean="0"/>
              <a:t>Theorem 4.4 (cont.)</a:t>
            </a:r>
            <a:endParaRPr lang="he-IL" dirty="0"/>
          </a:p>
        </p:txBody>
      </p:sp>
      <mc:AlternateContent xmlns:mc="http://schemas.openxmlformats.org/markup-compatibility/2006" xmlns:a14="http://schemas.microsoft.com/office/drawing/2010/main">
        <mc:Choice Requires="a14">
          <p:sp>
            <p:nvSpPr>
              <p:cNvPr id="3" name="מציין מיקום תוכן 2"/>
              <p:cNvSpPr>
                <a:spLocks noGrp="1"/>
              </p:cNvSpPr>
              <p:nvPr>
                <p:ph idx="1"/>
              </p:nvPr>
            </p:nvSpPr>
            <p:spPr>
              <a:xfrm>
                <a:off x="2589212" y="1689100"/>
                <a:ext cx="9018588" cy="5030482"/>
              </a:xfrm>
            </p:spPr>
            <p:txBody>
              <a:bodyPr>
                <a:normAutofit/>
              </a:bodyPr>
              <a:lstStyle/>
              <a:p>
                <a:pPr marL="0" indent="0" algn="l">
                  <a:buNone/>
                </a:pPr>
                <a:r>
                  <a:rPr lang="en-US" sz="2400" dirty="0" smtClean="0"/>
                  <a:t>Recall the sequence of subgraphs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𝐺</m:t>
                        </m:r>
                      </m:e>
                      <m:sub>
                        <m:r>
                          <a:rPr lang="en-US" sz="2400" b="0" i="1" smtClean="0">
                            <a:latin typeface="Cambria Math" panose="02040503050406030204" pitchFamily="18" charset="0"/>
                          </a:rPr>
                          <m:t>0</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𝐺</m:t>
                        </m:r>
                      </m:e>
                      <m:sub>
                        <m:r>
                          <a:rPr lang="en-US" sz="2400" b="0" i="1" smtClean="0">
                            <a:latin typeface="Cambria Math" panose="02040503050406030204" pitchFamily="18" charset="0"/>
                          </a:rPr>
                          <m:t>1</m:t>
                        </m:r>
                      </m:sub>
                    </m:sSub>
                  </m:oMath>
                </a14:m>
                <a:r>
                  <a:rPr lang="en-US" sz="2400" dirty="0"/>
                  <a:t>,…,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𝐺</m:t>
                        </m:r>
                      </m:e>
                      <m:sub>
                        <m:r>
                          <a:rPr lang="en-US" sz="2400" i="1">
                            <a:latin typeface="Cambria Math" panose="02040503050406030204" pitchFamily="18" charset="0"/>
                          </a:rPr>
                          <m:t>𝑘</m:t>
                        </m:r>
                      </m:sub>
                    </m:sSub>
                  </m:oMath>
                </a14:m>
                <a:r>
                  <a:rPr lang="en-US" sz="2400" dirty="0"/>
                  <a:t> of </a:t>
                </a:r>
                <a14:m>
                  <m:oMath xmlns:m="http://schemas.openxmlformats.org/officeDocument/2006/math">
                    <m:r>
                      <m:rPr>
                        <m:sty m:val="p"/>
                      </m:rPr>
                      <a:rPr lang="en-US" sz="2400" b="0" i="0" smtClean="0">
                        <a:latin typeface="Cambria Math" panose="02040503050406030204" pitchFamily="18" charset="0"/>
                      </a:rPr>
                      <m:t>G</m:t>
                    </m:r>
                    <m:r>
                      <a:rPr lang="en-US" sz="2400" b="0" i="0" smtClean="0">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𝐺</m:t>
                        </m:r>
                      </m:e>
                      <m:sub>
                        <m:r>
                          <a:rPr lang="en-US" sz="2400" i="1">
                            <a:latin typeface="Cambria Math" panose="02040503050406030204" pitchFamily="18" charset="0"/>
                          </a:rPr>
                          <m:t>0</m:t>
                        </m:r>
                      </m:sub>
                    </m:sSub>
                  </m:oMath>
                </a14:m>
                <a:r>
                  <a:rPr lang="en-US" sz="2400" dirty="0"/>
                  <a:t>, where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𝐺</m:t>
                        </m:r>
                      </m:e>
                      <m:sub>
                        <m:r>
                          <a:rPr lang="en-US" sz="2400" i="1">
                            <a:latin typeface="Cambria Math" panose="02040503050406030204" pitchFamily="18" charset="0"/>
                          </a:rPr>
                          <m:t>𝑟</m:t>
                        </m:r>
                        <m:r>
                          <a:rPr lang="en-US" sz="2400" i="1">
                            <a:latin typeface="Cambria Math" panose="02040503050406030204" pitchFamily="18" charset="0"/>
                          </a:rPr>
                          <m:t>+</m:t>
                        </m:r>
                        <m:r>
                          <a:rPr lang="en-US" sz="2400" i="1">
                            <a:latin typeface="Cambria Math" panose="02040503050406030204" pitchFamily="18" charset="0"/>
                          </a:rPr>
                          <m:t>1</m:t>
                        </m:r>
                      </m:sub>
                    </m:sSub>
                  </m:oMath>
                </a14:m>
                <a:r>
                  <a:rPr lang="en-US" sz="2400" dirty="0"/>
                  <a:t> consists of the </a:t>
                </a:r>
                <a:r>
                  <a:rPr lang="en-US" sz="2400" dirty="0" smtClean="0"/>
                  <a:t>minimum weighted </a:t>
                </a:r>
                <a:r>
                  <a:rPr lang="en-US" sz="2400" dirty="0"/>
                  <a:t>perfect </a:t>
                </a:r>
                <a:r>
                  <a:rPr lang="en-US" sz="2400" dirty="0" smtClean="0"/>
                  <a:t>matchings </a:t>
                </a:r>
                <a:r>
                  <a:rPr lang="en-US" sz="2400" dirty="0"/>
                  <a:t>of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𝐺</m:t>
                        </m:r>
                      </m:e>
                      <m:sub>
                        <m:r>
                          <a:rPr lang="en-US" sz="2400" i="1">
                            <a:latin typeface="Cambria Math" panose="02040503050406030204" pitchFamily="18" charset="0"/>
                          </a:rPr>
                          <m:t>𝑟</m:t>
                        </m:r>
                      </m:sub>
                    </m:sSub>
                  </m:oMath>
                </a14:m>
                <a:r>
                  <a:rPr lang="en-US" sz="2400" dirty="0"/>
                  <a:t> </a:t>
                </a:r>
                <a:r>
                  <a:rPr lang="en-US" sz="2400" dirty="0" smtClean="0"/>
                  <a:t>according to the weight assignment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𝑤</m:t>
                        </m:r>
                      </m:e>
                      <m:sub>
                        <m:r>
                          <a:rPr lang="en-US" sz="2400" i="1">
                            <a:latin typeface="Cambria Math" panose="02040503050406030204" pitchFamily="18" charset="0"/>
                          </a:rPr>
                          <m:t>𝑟</m:t>
                        </m:r>
                      </m:sub>
                    </m:sSub>
                  </m:oMath>
                </a14:m>
                <a:r>
                  <a:rPr lang="en-US" sz="2400" dirty="0" smtClean="0"/>
                  <a:t>, and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𝐺</m:t>
                        </m:r>
                      </m:e>
                      <m:sub>
                        <m:r>
                          <a:rPr lang="en-US" sz="2400" i="1">
                            <a:latin typeface="Cambria Math" panose="02040503050406030204" pitchFamily="18" charset="0"/>
                          </a:rPr>
                          <m:t>𝑘</m:t>
                        </m:r>
                      </m:sub>
                    </m:sSub>
                  </m:oMath>
                </a14:m>
                <a:r>
                  <a:rPr lang="en-US" sz="2400" dirty="0"/>
                  <a:t> consists of the unique perfect matching </a:t>
                </a:r>
                <a14:m>
                  <m:oMath xmlns:m="http://schemas.openxmlformats.org/officeDocument/2006/math">
                    <m:sSup>
                      <m:sSupPr>
                        <m:ctrlPr>
                          <a:rPr lang="en-US" sz="2400" i="1">
                            <a:latin typeface="Cambria Math" panose="02040503050406030204" pitchFamily="18" charset="0"/>
                          </a:rPr>
                        </m:ctrlPr>
                      </m:sSupPr>
                      <m:e>
                        <m:r>
                          <a:rPr lang="en-US" sz="2400" i="1">
                            <a:latin typeface="Cambria Math" panose="02040503050406030204" pitchFamily="18" charset="0"/>
                          </a:rPr>
                          <m:t>𝑀</m:t>
                        </m:r>
                      </m:e>
                      <m:sup>
                        <m:r>
                          <a:rPr lang="en-US" sz="2400" i="1">
                            <a:latin typeface="Cambria Math" panose="02040503050406030204" pitchFamily="18" charset="0"/>
                          </a:rPr>
                          <m:t>∗</m:t>
                        </m:r>
                      </m:sup>
                    </m:sSup>
                  </m:oMath>
                </a14:m>
                <a:r>
                  <a:rPr lang="en-US" sz="2400" dirty="0" smtClean="0"/>
                  <a:t>.</a:t>
                </a:r>
                <a:endParaRPr lang="en-US" sz="2400" dirty="0"/>
              </a:p>
              <a:p>
                <a:pPr marL="0" indent="0" algn="l">
                  <a:buNone/>
                </a:pPr>
                <a:r>
                  <a:rPr lang="en-US" sz="2400" dirty="0"/>
                  <a:t>In order to compute </a:t>
                </a:r>
                <a14:m>
                  <m:oMath xmlns:m="http://schemas.openxmlformats.org/officeDocument/2006/math">
                    <m:sSup>
                      <m:sSupPr>
                        <m:ctrlPr>
                          <a:rPr lang="en-US" sz="2400" i="1">
                            <a:latin typeface="Cambria Math" panose="02040503050406030204" pitchFamily="18" charset="0"/>
                          </a:rPr>
                        </m:ctrlPr>
                      </m:sSupPr>
                      <m:e>
                        <m:r>
                          <a:rPr lang="en-US" sz="2400" i="1">
                            <a:latin typeface="Cambria Math" panose="02040503050406030204" pitchFamily="18" charset="0"/>
                          </a:rPr>
                          <m:t>𝑀</m:t>
                        </m:r>
                      </m:e>
                      <m:sup>
                        <m:r>
                          <a:rPr lang="en-US" sz="2400" i="1">
                            <a:latin typeface="Cambria Math" panose="02040503050406030204" pitchFamily="18" charset="0"/>
                          </a:rPr>
                          <m:t>∗</m:t>
                        </m:r>
                      </m:sup>
                    </m:sSup>
                  </m:oMath>
                </a14:m>
                <a:r>
                  <a:rPr lang="en-US" sz="2400" dirty="0"/>
                  <a:t>, we would like to actually construct all the graphs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𝐺</m:t>
                        </m:r>
                      </m:e>
                      <m:sub>
                        <m:r>
                          <a:rPr lang="en-US" sz="2400" i="1">
                            <a:latin typeface="Cambria Math" panose="02040503050406030204" pitchFamily="18" charset="0"/>
                          </a:rPr>
                          <m:t>1</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𝐺</m:t>
                        </m:r>
                      </m:e>
                      <m:sub>
                        <m:r>
                          <a:rPr lang="en-US" sz="2400" i="1">
                            <a:latin typeface="Cambria Math" panose="02040503050406030204" pitchFamily="18" charset="0"/>
                          </a:rPr>
                          <m:t>2</m:t>
                        </m:r>
                      </m:sub>
                    </m:sSub>
                  </m:oMath>
                </a14:m>
                <a:r>
                  <a:rPr lang="en-US" sz="2400" dirty="0"/>
                  <a:t>,…,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𝐺</m:t>
                        </m:r>
                      </m:e>
                      <m:sub>
                        <m:r>
                          <a:rPr lang="en-US" sz="2400" i="1">
                            <a:latin typeface="Cambria Math" panose="02040503050406030204" pitchFamily="18" charset="0"/>
                          </a:rPr>
                          <m:t>𝑘</m:t>
                        </m:r>
                      </m:sub>
                    </m:sSub>
                  </m:oMath>
                </a14:m>
                <a:r>
                  <a:rPr lang="en-US" sz="2400" dirty="0"/>
                  <a:t>. However, it is not clear how to achieve this with </a:t>
                </a:r>
                <a14:m>
                  <m:oMath xmlns:m="http://schemas.openxmlformats.org/officeDocument/2006/math">
                    <m:r>
                      <a:rPr lang="en-US" sz="2400" i="1">
                        <a:latin typeface="Cambria Math" panose="02040503050406030204" pitchFamily="18" charset="0"/>
                      </a:rPr>
                      <m:t>𝑂</m:t>
                    </m:r>
                    <m:d>
                      <m:dPr>
                        <m:ctrlPr>
                          <a:rPr lang="en-US" sz="2400" i="1">
                            <a:latin typeface="Cambria Math" panose="02040503050406030204" pitchFamily="18" charset="0"/>
                          </a:rPr>
                        </m:ctrlPr>
                      </m:dPr>
                      <m:e>
                        <m:sSup>
                          <m:sSupPr>
                            <m:ctrlPr>
                              <a:rPr lang="en-US" sz="2400" i="1">
                                <a:latin typeface="Cambria Math" panose="02040503050406030204" pitchFamily="18" charset="0"/>
                              </a:rPr>
                            </m:ctrlPr>
                          </m:sSupPr>
                          <m:e>
                            <m:r>
                              <a:rPr lang="en-US" sz="2400" i="1">
                                <a:latin typeface="Cambria Math" panose="02040503050406030204" pitchFamily="18" charset="0"/>
                              </a:rPr>
                              <m:t>𝑙𝑜𝑔</m:t>
                            </m:r>
                          </m:e>
                          <m:sup>
                            <m:r>
                              <a:rPr lang="en-US" sz="2400" i="1">
                                <a:latin typeface="Cambria Math" panose="02040503050406030204" pitchFamily="18" charset="0"/>
                              </a:rPr>
                              <m:t>2</m:t>
                            </m:r>
                          </m:sup>
                        </m:sSup>
                        <m:r>
                          <a:rPr lang="en-US" sz="2400" i="1">
                            <a:latin typeface="Cambria Math" panose="02040503050406030204" pitchFamily="18" charset="0"/>
                          </a:rPr>
                          <m:t>𝑛</m:t>
                        </m:r>
                      </m:e>
                    </m:d>
                  </m:oMath>
                </a14:m>
                <a:r>
                  <a:rPr lang="en-US" sz="2400" dirty="0" smtClean="0"/>
                  <a:t> random bits.</a:t>
                </a:r>
                <a:endParaRPr lang="he-IL" sz="2400" dirty="0"/>
              </a:p>
            </p:txBody>
          </p:sp>
        </mc:Choice>
        <mc:Fallback xmlns="">
          <p:sp>
            <p:nvSpPr>
              <p:cNvPr id="3" name="מציין מיקום תוכן 2"/>
              <p:cNvSpPr>
                <a:spLocks noGrp="1" noRot="1" noChangeAspect="1" noMove="1" noResize="1" noEditPoints="1" noAdjustHandles="1" noChangeArrowheads="1" noChangeShapeType="1" noTextEdit="1"/>
              </p:cNvSpPr>
              <p:nvPr>
                <p:ph idx="1"/>
              </p:nvPr>
            </p:nvSpPr>
            <p:spPr>
              <a:xfrm>
                <a:off x="2589212" y="1689100"/>
                <a:ext cx="9018588" cy="5030482"/>
              </a:xfrm>
              <a:blipFill rotWithShape="0">
                <a:blip r:embed="rId2"/>
                <a:stretch>
                  <a:fillRect l="-2028" t="-970" r="-1014"/>
                </a:stretch>
              </a:blipFill>
            </p:spPr>
            <p:txBody>
              <a:bodyPr/>
              <a:lstStyle/>
              <a:p>
                <a:r>
                  <a:rPr lang="he-IL">
                    <a:noFill/>
                  </a:rPr>
                  <a:t> </a:t>
                </a:r>
              </a:p>
            </p:txBody>
          </p:sp>
        </mc:Fallback>
      </mc:AlternateContent>
    </p:spTree>
    <p:extLst>
      <p:ext uri="{BB962C8B-B14F-4D97-AF65-F5344CB8AC3E}">
        <p14:creationId xmlns:p14="http://schemas.microsoft.com/office/powerpoint/2010/main" val="904091621"/>
      </p:ext>
    </p:extLst>
  </p:cSld>
  <p:clrMapOvr>
    <a:masterClrMapping/>
  </p:clrMapOvr>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dirty="0" smtClean="0"/>
              <a:t>Theorem 4.4 (cont.)</a:t>
            </a:r>
            <a:endParaRPr lang="he-IL" dirty="0"/>
          </a:p>
        </p:txBody>
      </p:sp>
      <mc:AlternateContent xmlns:mc="http://schemas.openxmlformats.org/markup-compatibility/2006" xmlns:a14="http://schemas.microsoft.com/office/drawing/2010/main">
        <mc:Choice Requires="a14">
          <p:sp>
            <p:nvSpPr>
              <p:cNvPr id="3" name="מציין מיקום תוכן 2"/>
              <p:cNvSpPr>
                <a:spLocks noGrp="1"/>
              </p:cNvSpPr>
              <p:nvPr>
                <p:ph idx="1"/>
              </p:nvPr>
            </p:nvSpPr>
            <p:spPr>
              <a:xfrm>
                <a:off x="2589212" y="1689100"/>
                <a:ext cx="9018588" cy="5030482"/>
              </a:xfrm>
            </p:spPr>
            <p:txBody>
              <a:bodyPr>
                <a:normAutofit/>
              </a:bodyPr>
              <a:lstStyle/>
              <a:p>
                <a:pPr marL="0" indent="0" algn="l">
                  <a:buNone/>
                </a:pPr>
                <a:r>
                  <a:rPr lang="en-US" sz="2400" dirty="0"/>
                  <a:t>Recall the sequence of subgraphs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𝐺</m:t>
                        </m:r>
                      </m:e>
                      <m:sub>
                        <m:r>
                          <a:rPr lang="en-US" sz="2400" i="1">
                            <a:latin typeface="Cambria Math" panose="02040503050406030204" pitchFamily="18" charset="0"/>
                          </a:rPr>
                          <m:t>0</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𝐺</m:t>
                        </m:r>
                      </m:e>
                      <m:sub>
                        <m:r>
                          <a:rPr lang="en-US" sz="2400" i="1">
                            <a:latin typeface="Cambria Math" panose="02040503050406030204" pitchFamily="18" charset="0"/>
                          </a:rPr>
                          <m:t>1</m:t>
                        </m:r>
                      </m:sub>
                    </m:sSub>
                  </m:oMath>
                </a14:m>
                <a:r>
                  <a:rPr lang="en-US" sz="2400" dirty="0"/>
                  <a:t>,…,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𝐺</m:t>
                        </m:r>
                      </m:e>
                      <m:sub>
                        <m:r>
                          <a:rPr lang="en-US" sz="2400" i="1">
                            <a:latin typeface="Cambria Math" panose="02040503050406030204" pitchFamily="18" charset="0"/>
                          </a:rPr>
                          <m:t>𝑘</m:t>
                        </m:r>
                      </m:sub>
                    </m:sSub>
                  </m:oMath>
                </a14:m>
                <a:r>
                  <a:rPr lang="en-US" sz="2400" dirty="0"/>
                  <a:t> of </a:t>
                </a:r>
                <a14:m>
                  <m:oMath xmlns:m="http://schemas.openxmlformats.org/officeDocument/2006/math">
                    <m:r>
                      <m:rPr>
                        <m:sty m:val="p"/>
                      </m:rPr>
                      <a:rPr lang="en-US" sz="2400">
                        <a:latin typeface="Cambria Math" panose="02040503050406030204" pitchFamily="18" charset="0"/>
                      </a:rPr>
                      <m:t>G</m:t>
                    </m:r>
                    <m:r>
                      <a:rPr lang="en-US" sz="2400">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𝐺</m:t>
                        </m:r>
                      </m:e>
                      <m:sub>
                        <m:r>
                          <a:rPr lang="en-US" sz="2400" i="1">
                            <a:latin typeface="Cambria Math" panose="02040503050406030204" pitchFamily="18" charset="0"/>
                          </a:rPr>
                          <m:t>0</m:t>
                        </m:r>
                      </m:sub>
                    </m:sSub>
                  </m:oMath>
                </a14:m>
                <a:r>
                  <a:rPr lang="en-US" sz="2400" dirty="0"/>
                  <a:t>, where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𝐺</m:t>
                        </m:r>
                      </m:e>
                      <m:sub>
                        <m:r>
                          <a:rPr lang="en-US" sz="2400" i="1">
                            <a:latin typeface="Cambria Math" panose="02040503050406030204" pitchFamily="18" charset="0"/>
                          </a:rPr>
                          <m:t>𝑟</m:t>
                        </m:r>
                        <m:r>
                          <a:rPr lang="en-US" sz="2400" i="1">
                            <a:latin typeface="Cambria Math" panose="02040503050406030204" pitchFamily="18" charset="0"/>
                          </a:rPr>
                          <m:t>+</m:t>
                        </m:r>
                        <m:r>
                          <a:rPr lang="en-US" sz="2400" i="1">
                            <a:latin typeface="Cambria Math" panose="02040503050406030204" pitchFamily="18" charset="0"/>
                          </a:rPr>
                          <m:t>1</m:t>
                        </m:r>
                      </m:sub>
                    </m:sSub>
                  </m:oMath>
                </a14:m>
                <a:r>
                  <a:rPr lang="en-US" sz="2400" dirty="0"/>
                  <a:t> consists of the minimum weighted perfect matchings of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𝐺</m:t>
                        </m:r>
                      </m:e>
                      <m:sub>
                        <m:r>
                          <a:rPr lang="en-US" sz="2400" i="1">
                            <a:latin typeface="Cambria Math" panose="02040503050406030204" pitchFamily="18" charset="0"/>
                          </a:rPr>
                          <m:t>𝑟</m:t>
                        </m:r>
                      </m:sub>
                    </m:sSub>
                  </m:oMath>
                </a14:m>
                <a:r>
                  <a:rPr lang="en-US" sz="2400" dirty="0"/>
                  <a:t> according to the weight assignment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𝑤</m:t>
                        </m:r>
                      </m:e>
                      <m:sub>
                        <m:r>
                          <a:rPr lang="en-US" sz="2400" i="1">
                            <a:latin typeface="Cambria Math" panose="02040503050406030204" pitchFamily="18" charset="0"/>
                          </a:rPr>
                          <m:t>𝑟</m:t>
                        </m:r>
                      </m:sub>
                    </m:sSub>
                  </m:oMath>
                </a14:m>
                <a:r>
                  <a:rPr lang="en-US" sz="2400" dirty="0"/>
                  <a:t>, and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𝐺</m:t>
                        </m:r>
                      </m:e>
                      <m:sub>
                        <m:r>
                          <a:rPr lang="en-US" sz="2400" i="1">
                            <a:latin typeface="Cambria Math" panose="02040503050406030204" pitchFamily="18" charset="0"/>
                          </a:rPr>
                          <m:t>𝑘</m:t>
                        </m:r>
                      </m:sub>
                    </m:sSub>
                  </m:oMath>
                </a14:m>
                <a:r>
                  <a:rPr lang="en-US" sz="2400" dirty="0"/>
                  <a:t> consists of the unique perfect matching </a:t>
                </a:r>
                <a14:m>
                  <m:oMath xmlns:m="http://schemas.openxmlformats.org/officeDocument/2006/math">
                    <m:sSup>
                      <m:sSupPr>
                        <m:ctrlPr>
                          <a:rPr lang="en-US" sz="2400" i="1">
                            <a:latin typeface="Cambria Math" panose="02040503050406030204" pitchFamily="18" charset="0"/>
                          </a:rPr>
                        </m:ctrlPr>
                      </m:sSupPr>
                      <m:e>
                        <m:r>
                          <a:rPr lang="en-US" sz="2400" i="1">
                            <a:latin typeface="Cambria Math" panose="02040503050406030204" pitchFamily="18" charset="0"/>
                          </a:rPr>
                          <m:t>𝑀</m:t>
                        </m:r>
                      </m:e>
                      <m:sup>
                        <m:r>
                          <a:rPr lang="en-US" sz="2400" i="1">
                            <a:latin typeface="Cambria Math" panose="02040503050406030204" pitchFamily="18" charset="0"/>
                          </a:rPr>
                          <m:t>∗</m:t>
                        </m:r>
                      </m:sup>
                    </m:sSup>
                  </m:oMath>
                </a14:m>
                <a:r>
                  <a:rPr lang="en-US" sz="2400" dirty="0"/>
                  <a:t>.</a:t>
                </a:r>
              </a:p>
              <a:p>
                <a:pPr marL="0" indent="0" algn="l">
                  <a:buNone/>
                </a:pPr>
                <a:r>
                  <a:rPr lang="en-US" sz="2400" dirty="0"/>
                  <a:t>In order to compute </a:t>
                </a:r>
                <a14:m>
                  <m:oMath xmlns:m="http://schemas.openxmlformats.org/officeDocument/2006/math">
                    <m:sSup>
                      <m:sSupPr>
                        <m:ctrlPr>
                          <a:rPr lang="en-US" sz="2400" i="1">
                            <a:latin typeface="Cambria Math" panose="02040503050406030204" pitchFamily="18" charset="0"/>
                          </a:rPr>
                        </m:ctrlPr>
                      </m:sSupPr>
                      <m:e>
                        <m:r>
                          <a:rPr lang="en-US" sz="2400" i="1">
                            <a:latin typeface="Cambria Math" panose="02040503050406030204" pitchFamily="18" charset="0"/>
                          </a:rPr>
                          <m:t>𝑀</m:t>
                        </m:r>
                      </m:e>
                      <m:sup>
                        <m:r>
                          <a:rPr lang="en-US" sz="2400" i="1">
                            <a:latin typeface="Cambria Math" panose="02040503050406030204" pitchFamily="18" charset="0"/>
                          </a:rPr>
                          <m:t>∗</m:t>
                        </m:r>
                      </m:sup>
                    </m:sSup>
                  </m:oMath>
                </a14:m>
                <a:r>
                  <a:rPr lang="en-US" sz="2400" dirty="0"/>
                  <a:t>, we would like to actually construct all the graphs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𝐺</m:t>
                        </m:r>
                      </m:e>
                      <m:sub>
                        <m:r>
                          <a:rPr lang="en-US" sz="2400" i="1">
                            <a:latin typeface="Cambria Math" panose="02040503050406030204" pitchFamily="18" charset="0"/>
                          </a:rPr>
                          <m:t>1</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𝐺</m:t>
                        </m:r>
                      </m:e>
                      <m:sub>
                        <m:r>
                          <a:rPr lang="en-US" sz="2400" i="1">
                            <a:latin typeface="Cambria Math" panose="02040503050406030204" pitchFamily="18" charset="0"/>
                          </a:rPr>
                          <m:t>2</m:t>
                        </m:r>
                      </m:sub>
                    </m:sSub>
                  </m:oMath>
                </a14:m>
                <a:r>
                  <a:rPr lang="en-US" sz="2400" dirty="0"/>
                  <a:t>,…,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𝐺</m:t>
                        </m:r>
                      </m:e>
                      <m:sub>
                        <m:r>
                          <a:rPr lang="en-US" sz="2400" i="1">
                            <a:latin typeface="Cambria Math" panose="02040503050406030204" pitchFamily="18" charset="0"/>
                          </a:rPr>
                          <m:t>𝑘</m:t>
                        </m:r>
                      </m:sub>
                    </m:sSub>
                  </m:oMath>
                </a14:m>
                <a:r>
                  <a:rPr lang="en-US" sz="2400" dirty="0"/>
                  <a:t>. However, it is not clear how to achieve this with </a:t>
                </a:r>
                <a14:m>
                  <m:oMath xmlns:m="http://schemas.openxmlformats.org/officeDocument/2006/math">
                    <m:r>
                      <a:rPr lang="en-US" sz="2400" i="1">
                        <a:latin typeface="Cambria Math" panose="02040503050406030204" pitchFamily="18" charset="0"/>
                      </a:rPr>
                      <m:t>𝑂</m:t>
                    </m:r>
                    <m:d>
                      <m:dPr>
                        <m:ctrlPr>
                          <a:rPr lang="en-US" sz="2400" i="1">
                            <a:latin typeface="Cambria Math" panose="02040503050406030204" pitchFamily="18" charset="0"/>
                          </a:rPr>
                        </m:ctrlPr>
                      </m:dPr>
                      <m:e>
                        <m:sSup>
                          <m:sSupPr>
                            <m:ctrlPr>
                              <a:rPr lang="en-US" sz="2400" i="1">
                                <a:latin typeface="Cambria Math" panose="02040503050406030204" pitchFamily="18" charset="0"/>
                              </a:rPr>
                            </m:ctrlPr>
                          </m:sSupPr>
                          <m:e>
                            <m:r>
                              <a:rPr lang="en-US" sz="2400" i="1">
                                <a:latin typeface="Cambria Math" panose="02040503050406030204" pitchFamily="18" charset="0"/>
                              </a:rPr>
                              <m:t>𝑙𝑜𝑔</m:t>
                            </m:r>
                          </m:e>
                          <m:sup>
                            <m:r>
                              <a:rPr lang="en-US" sz="2400" i="1">
                                <a:latin typeface="Cambria Math" panose="02040503050406030204" pitchFamily="18" charset="0"/>
                              </a:rPr>
                              <m:t>2</m:t>
                            </m:r>
                          </m:sup>
                        </m:sSup>
                        <m:r>
                          <a:rPr lang="en-US" sz="2400" i="1">
                            <a:latin typeface="Cambria Math" panose="02040503050406030204" pitchFamily="18" charset="0"/>
                          </a:rPr>
                          <m:t>𝑛</m:t>
                        </m:r>
                      </m:e>
                    </m:d>
                  </m:oMath>
                </a14:m>
                <a:r>
                  <a:rPr lang="en-US" sz="2400" dirty="0"/>
                  <a:t> random bits.</a:t>
                </a:r>
                <a:endParaRPr lang="he-IL" sz="2400" dirty="0"/>
              </a:p>
              <a:p>
                <a:pPr marL="0" indent="0" algn="l">
                  <a:buNone/>
                </a:pPr>
                <a:r>
                  <a:rPr lang="en-US" sz="2400" u="sng" dirty="0"/>
                  <a:t>Instead</a:t>
                </a:r>
                <a:r>
                  <a:rPr lang="en-US" sz="2400" dirty="0" smtClean="0"/>
                  <a:t>, </a:t>
                </a:r>
                <a:r>
                  <a:rPr lang="en-US" sz="2400" dirty="0"/>
                  <a:t>we will construct a sequence of graphs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𝐻</m:t>
                        </m:r>
                      </m:e>
                      <m:sub>
                        <m:r>
                          <a:rPr lang="en-US" sz="2400" i="1">
                            <a:latin typeface="Cambria Math" panose="02040503050406030204" pitchFamily="18" charset="0"/>
                          </a:rPr>
                          <m:t>1</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𝐻</m:t>
                        </m:r>
                      </m:e>
                      <m:sub>
                        <m:r>
                          <a:rPr lang="en-US" sz="2400" i="1">
                            <a:latin typeface="Cambria Math" panose="02040503050406030204" pitchFamily="18" charset="0"/>
                          </a:rPr>
                          <m:t>2</m:t>
                        </m:r>
                      </m:sub>
                    </m:sSub>
                  </m:oMath>
                </a14:m>
                <a:r>
                  <a:rPr lang="en-US" sz="2400" dirty="0" smtClean="0"/>
                  <a:t>,...,</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𝐻</m:t>
                        </m:r>
                      </m:e>
                      <m:sub>
                        <m:r>
                          <a:rPr lang="en-US" sz="2400" i="1">
                            <a:latin typeface="Cambria Math" panose="02040503050406030204" pitchFamily="18" charset="0"/>
                          </a:rPr>
                          <m:t>𝑘</m:t>
                        </m:r>
                      </m:sub>
                    </m:sSub>
                  </m:oMath>
                </a14:m>
                <a:r>
                  <a:rPr lang="en-US" sz="2400" dirty="0"/>
                  <a:t>, such that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𝐻</m:t>
                        </m:r>
                      </m:e>
                      <m:sub>
                        <m:r>
                          <a:rPr lang="en-US" sz="2400" i="1">
                            <a:latin typeface="Cambria Math" panose="02040503050406030204" pitchFamily="18" charset="0"/>
                          </a:rPr>
                          <m:t>𝑟</m:t>
                        </m:r>
                      </m:sub>
                    </m:sSub>
                  </m:oMath>
                </a14:m>
                <a:r>
                  <a:rPr lang="en-US" sz="2400" dirty="0"/>
                  <a:t> will be a subgraph of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𝐺</m:t>
                        </m:r>
                      </m:e>
                      <m:sub>
                        <m:r>
                          <a:rPr lang="en-US" sz="2400" i="1">
                            <a:latin typeface="Cambria Math" panose="02040503050406030204" pitchFamily="18" charset="0"/>
                          </a:rPr>
                          <m:t>𝑟</m:t>
                        </m:r>
                      </m:sub>
                    </m:sSub>
                  </m:oMath>
                </a14:m>
                <a:r>
                  <a:rPr lang="en-US" sz="2400" dirty="0"/>
                  <a:t> </a:t>
                </a:r>
                <a:r>
                  <a:rPr lang="en-US" sz="2400" dirty="0" smtClean="0"/>
                  <a:t>for </a:t>
                </a:r>
                <a14:m>
                  <m:oMath xmlns:m="http://schemas.openxmlformats.org/officeDocument/2006/math">
                    <m:r>
                      <a:rPr lang="en-US" sz="2400" i="1">
                        <a:latin typeface="Cambria Math" panose="02040503050406030204" pitchFamily="18" charset="0"/>
                      </a:rPr>
                      <m:t>1</m:t>
                    </m:r>
                    <m:r>
                      <a:rPr lang="en-US" sz="2400" i="1">
                        <a:latin typeface="Cambria Math" panose="02040503050406030204" pitchFamily="18" charset="0"/>
                      </a:rPr>
                      <m:t>≤</m:t>
                    </m:r>
                    <m:r>
                      <a:rPr lang="en-US" sz="2400" i="1">
                        <a:latin typeface="Cambria Math" panose="02040503050406030204" pitchFamily="18" charset="0"/>
                      </a:rPr>
                      <m:t>𝑟</m:t>
                    </m:r>
                    <m:r>
                      <a:rPr lang="en-US" sz="2400" i="1">
                        <a:latin typeface="Cambria Math" panose="02040503050406030204" pitchFamily="18" charset="0"/>
                      </a:rPr>
                      <m:t>≤</m:t>
                    </m:r>
                    <m:r>
                      <a:rPr lang="en-US" sz="2400" i="1">
                        <a:latin typeface="Cambria Math" panose="02040503050406030204" pitchFamily="18" charset="0"/>
                      </a:rPr>
                      <m:t>𝑘</m:t>
                    </m:r>
                  </m:oMath>
                </a14:m>
                <a:r>
                  <a:rPr lang="en-US" sz="2400" dirty="0"/>
                  <a:t>. Furthermore, each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𝐻</m:t>
                        </m:r>
                      </m:e>
                      <m:sub>
                        <m:r>
                          <a:rPr lang="en-US" sz="2400" i="1">
                            <a:latin typeface="Cambria Math" panose="02040503050406030204" pitchFamily="18" charset="0"/>
                          </a:rPr>
                          <m:t>𝑟</m:t>
                        </m:r>
                      </m:sub>
                    </m:sSub>
                  </m:oMath>
                </a14:m>
                <a:r>
                  <a:rPr lang="en-US" sz="2400" dirty="0"/>
                  <a:t> will contain the matching </a:t>
                </a:r>
                <a14:m>
                  <m:oMath xmlns:m="http://schemas.openxmlformats.org/officeDocument/2006/math">
                    <m:sSup>
                      <m:sSupPr>
                        <m:ctrlPr>
                          <a:rPr lang="en-US" sz="2400" i="1">
                            <a:latin typeface="Cambria Math" panose="02040503050406030204" pitchFamily="18" charset="0"/>
                          </a:rPr>
                        </m:ctrlPr>
                      </m:sSupPr>
                      <m:e>
                        <m:r>
                          <a:rPr lang="en-US" sz="2400" i="1">
                            <a:latin typeface="Cambria Math" panose="02040503050406030204" pitchFamily="18" charset="0"/>
                          </a:rPr>
                          <m:t>𝑀</m:t>
                        </m:r>
                      </m:e>
                      <m:sup>
                        <m:r>
                          <a:rPr lang="en-US" sz="2400" i="1">
                            <a:latin typeface="Cambria Math" panose="02040503050406030204" pitchFamily="18" charset="0"/>
                          </a:rPr>
                          <m:t>∗</m:t>
                        </m:r>
                      </m:sup>
                    </m:sSup>
                  </m:oMath>
                </a14:m>
                <a:r>
                  <a:rPr lang="en-US" sz="2400" dirty="0"/>
                  <a:t>.</a:t>
                </a:r>
              </a:p>
              <a:p>
                <a:pPr marL="0" indent="0" algn="l">
                  <a:buNone/>
                </a:pPr>
                <a:r>
                  <a:rPr lang="en-US" sz="2400" dirty="0" smtClean="0"/>
                  <a:t>Hence</a:t>
                </a:r>
                <a:r>
                  <a:rPr lang="en-US" sz="2400" dirty="0"/>
                  <a:t>, once we have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𝐻</m:t>
                        </m:r>
                      </m:e>
                      <m:sub>
                        <m:r>
                          <a:rPr lang="en-US" sz="2400" i="1">
                            <a:latin typeface="Cambria Math" panose="02040503050406030204" pitchFamily="18" charset="0"/>
                          </a:rPr>
                          <m:t>𝑘</m:t>
                        </m:r>
                      </m:sub>
                    </m:sSub>
                  </m:oMath>
                </a14:m>
                <a:r>
                  <a:rPr lang="en-US" sz="2400" dirty="0"/>
                  <a:t> =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𝐺</m:t>
                        </m:r>
                      </m:e>
                      <m:sub>
                        <m:r>
                          <a:rPr lang="en-US" sz="2400" i="1">
                            <a:latin typeface="Cambria Math" panose="02040503050406030204" pitchFamily="18" charset="0"/>
                          </a:rPr>
                          <m:t>𝑘</m:t>
                        </m:r>
                      </m:sub>
                    </m:sSub>
                  </m:oMath>
                </a14:m>
                <a:r>
                  <a:rPr lang="en-US" sz="2400" dirty="0"/>
                  <a:t>, we are done.</a:t>
                </a:r>
              </a:p>
              <a:p>
                <a:pPr marL="0" indent="0" algn="l">
                  <a:buNone/>
                </a:pPr>
                <a:endParaRPr lang="he-IL" sz="2400" dirty="0"/>
              </a:p>
            </p:txBody>
          </p:sp>
        </mc:Choice>
        <mc:Fallback xmlns="">
          <p:sp>
            <p:nvSpPr>
              <p:cNvPr id="3" name="מציין מיקום תוכן 2"/>
              <p:cNvSpPr>
                <a:spLocks noGrp="1" noRot="1" noChangeAspect="1" noMove="1" noResize="1" noEditPoints="1" noAdjustHandles="1" noChangeArrowheads="1" noChangeShapeType="1" noTextEdit="1"/>
              </p:cNvSpPr>
              <p:nvPr>
                <p:ph idx="1"/>
              </p:nvPr>
            </p:nvSpPr>
            <p:spPr>
              <a:xfrm>
                <a:off x="2589212" y="1689100"/>
                <a:ext cx="9018588" cy="5030482"/>
              </a:xfrm>
              <a:blipFill rotWithShape="0">
                <a:blip r:embed="rId2"/>
                <a:stretch>
                  <a:fillRect l="-2028" t="-970" r="-1014" b="-1939"/>
                </a:stretch>
              </a:blipFill>
            </p:spPr>
            <p:txBody>
              <a:bodyPr/>
              <a:lstStyle/>
              <a:p>
                <a:r>
                  <a:rPr lang="he-IL">
                    <a:noFill/>
                  </a:rPr>
                  <a:t> </a:t>
                </a:r>
              </a:p>
            </p:txBody>
          </p:sp>
        </mc:Fallback>
      </mc:AlternateContent>
    </p:spTree>
    <p:extLst>
      <p:ext uri="{BB962C8B-B14F-4D97-AF65-F5344CB8AC3E}">
        <p14:creationId xmlns:p14="http://schemas.microsoft.com/office/powerpoint/2010/main" val="2517237924"/>
      </p:ext>
    </p:extLst>
  </p:cSld>
  <p:clrMapOvr>
    <a:masterClrMapping/>
  </p:clrMapOvr>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dirty="0" smtClean="0"/>
              <a:t>Theorem 4.4 (cont.)</a:t>
            </a:r>
            <a:endParaRPr lang="he-IL" dirty="0"/>
          </a:p>
        </p:txBody>
      </p:sp>
      <mc:AlternateContent xmlns:mc="http://schemas.openxmlformats.org/markup-compatibility/2006" xmlns:a14="http://schemas.microsoft.com/office/drawing/2010/main">
        <mc:Choice Requires="a14">
          <p:sp>
            <p:nvSpPr>
              <p:cNvPr id="3" name="מציין מיקום תוכן 2"/>
              <p:cNvSpPr>
                <a:spLocks noGrp="1"/>
              </p:cNvSpPr>
              <p:nvPr>
                <p:ph idx="1"/>
              </p:nvPr>
            </p:nvSpPr>
            <p:spPr>
              <a:xfrm>
                <a:off x="2589212" y="1689100"/>
                <a:ext cx="9018588" cy="5030482"/>
              </a:xfrm>
            </p:spPr>
            <p:txBody>
              <a:bodyPr>
                <a:normAutofit/>
              </a:bodyPr>
              <a:lstStyle/>
              <a:p>
                <a:pPr marL="0" indent="0" algn="l">
                  <a:buNone/>
                </a:pPr>
                <a:r>
                  <a:rPr lang="en-US" sz="2400" dirty="0" smtClean="0"/>
                  <a:t>In this algorithm, unlike in the analysis of the deterministic algorithm, we are actually going to construct the graphs </a:t>
                </a:r>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𝐻</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𝐻</m:t>
                        </m:r>
                      </m:e>
                      <m:sub>
                        <m:r>
                          <a:rPr lang="en-US" sz="2400" b="0" i="1" smtClean="0">
                            <a:latin typeface="Cambria Math" panose="02040503050406030204" pitchFamily="18" charset="0"/>
                          </a:rPr>
                          <m:t>𝑘</m:t>
                        </m:r>
                      </m:sub>
                    </m:sSub>
                  </m:oMath>
                </a14:m>
                <a:r>
                  <a:rPr lang="en-US" sz="2400" dirty="0" smtClean="0"/>
                  <a:t>. </a:t>
                </a:r>
              </a:p>
              <a:p>
                <a:pPr marL="0" indent="0" algn="l">
                  <a:buNone/>
                </a:pPr>
                <a:r>
                  <a:rPr lang="en-US" sz="2400" dirty="0" smtClean="0"/>
                  <a:t>we are going to have </a:t>
                </a:r>
                <a:r>
                  <a:rPr lang="en-US" sz="2400" u="sng" dirty="0" smtClean="0"/>
                  <a:t>k phases</a:t>
                </a:r>
                <a:r>
                  <a:rPr lang="en-US" sz="2400" dirty="0" smtClean="0"/>
                  <a:t>, where in each phase </a:t>
                </a:r>
                <a:r>
                  <a:rPr lang="en-US" sz="2400" i="1" dirty="0" err="1" smtClean="0"/>
                  <a:t>i</a:t>
                </a:r>
                <a:r>
                  <a:rPr lang="en-US" sz="2400" dirty="0" smtClean="0"/>
                  <a:t> we will check </a:t>
                </a:r>
                <a:r>
                  <a:rPr lang="en-US" sz="2400" u="sng" dirty="0" smtClean="0"/>
                  <a:t>for each edge</a:t>
                </a:r>
                <a:r>
                  <a:rPr lang="en-US" sz="2400" dirty="0" smtClean="0"/>
                  <a:t> (that ‘survived’ until phase </a:t>
                </a:r>
                <a:r>
                  <a:rPr lang="en-US" sz="2400" i="1" dirty="0" err="1"/>
                  <a:t>i</a:t>
                </a:r>
                <a:r>
                  <a:rPr lang="en-US" sz="2400" dirty="0" smtClean="0"/>
                  <a:t>) whether or not it should move on to the next phase.</a:t>
                </a:r>
              </a:p>
              <a:p>
                <a:pPr marL="0" indent="0" algn="l">
                  <a:buNone/>
                </a:pPr>
                <a:r>
                  <a:rPr lang="en-US" sz="2400" dirty="0" smtClean="0"/>
                  <a:t>For deciding for each edge whether it should continue to the next phase we will use polynomials (which we will define soon).</a:t>
                </a:r>
                <a:endParaRPr lang="he-IL" sz="2400" dirty="0"/>
              </a:p>
            </p:txBody>
          </p:sp>
        </mc:Choice>
        <mc:Fallback xmlns="">
          <p:sp>
            <p:nvSpPr>
              <p:cNvPr id="3" name="מציין מיקום תוכן 2"/>
              <p:cNvSpPr>
                <a:spLocks noGrp="1" noRot="1" noChangeAspect="1" noMove="1" noResize="1" noEditPoints="1" noAdjustHandles="1" noChangeArrowheads="1" noChangeShapeType="1" noTextEdit="1"/>
              </p:cNvSpPr>
              <p:nvPr>
                <p:ph idx="1"/>
              </p:nvPr>
            </p:nvSpPr>
            <p:spPr>
              <a:xfrm>
                <a:off x="2589212" y="1689100"/>
                <a:ext cx="9018588" cy="5030482"/>
              </a:xfrm>
              <a:blipFill rotWithShape="0">
                <a:blip r:embed="rId2"/>
                <a:stretch>
                  <a:fillRect l="-2028" t="-970"/>
                </a:stretch>
              </a:blipFill>
            </p:spPr>
            <p:txBody>
              <a:bodyPr/>
              <a:lstStyle/>
              <a:p>
                <a:r>
                  <a:rPr lang="he-IL">
                    <a:noFill/>
                  </a:rPr>
                  <a:t> </a:t>
                </a:r>
              </a:p>
            </p:txBody>
          </p:sp>
        </mc:Fallback>
      </mc:AlternateContent>
    </p:spTree>
    <p:extLst>
      <p:ext uri="{BB962C8B-B14F-4D97-AF65-F5344CB8AC3E}">
        <p14:creationId xmlns:p14="http://schemas.microsoft.com/office/powerpoint/2010/main" val="2248716103"/>
      </p:ext>
    </p:extLst>
  </p:cSld>
  <p:clrMapOvr>
    <a:masterClrMapping/>
  </p:clrMapOvr>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r>
              <a:rPr lang="en-US" dirty="0"/>
              <a:t>Theorem </a:t>
            </a:r>
            <a:r>
              <a:rPr lang="en-US" dirty="0" smtClean="0"/>
              <a:t>4.4 (cont.)</a:t>
            </a:r>
            <a:endParaRPr lang="he-IL" sz="2800" dirty="0"/>
          </a:p>
        </p:txBody>
      </p:sp>
      <mc:AlternateContent xmlns:mc="http://schemas.openxmlformats.org/markup-compatibility/2006" xmlns:a14="http://schemas.microsoft.com/office/drawing/2010/main">
        <mc:Choice Requires="a14">
          <p:sp>
            <p:nvSpPr>
              <p:cNvPr id="3" name="מציין מיקום תוכן 2"/>
              <p:cNvSpPr>
                <a:spLocks noGrp="1"/>
              </p:cNvSpPr>
              <p:nvPr>
                <p:ph idx="1"/>
              </p:nvPr>
            </p:nvSpPr>
            <p:spPr>
              <a:xfrm>
                <a:off x="2592925" y="1619075"/>
                <a:ext cx="9092939" cy="5238925"/>
              </a:xfrm>
            </p:spPr>
            <p:txBody>
              <a:bodyPr>
                <a:normAutofit/>
              </a:bodyPr>
              <a:lstStyle/>
              <a:p>
                <a:pPr marL="0" indent="0" algn="l">
                  <a:buNone/>
                </a:pPr>
                <a:r>
                  <a:rPr lang="en-US" sz="2400" dirty="0" smtClean="0"/>
                  <a:t>Let </a:t>
                </a:r>
                <a14:m>
                  <m:oMath xmlns:m="http://schemas.openxmlformats.org/officeDocument/2006/math">
                    <m:sSub>
                      <m:sSubPr>
                        <m:ctrlPr>
                          <a:rPr lang="en-US" sz="2400" i="1">
                            <a:latin typeface="Cambria Math" panose="02040503050406030204" pitchFamily="18" charset="0"/>
                          </a:rPr>
                        </m:ctrlPr>
                      </m:sSubPr>
                      <m:e>
                        <m:r>
                          <a:rPr lang="en-US" sz="2400" b="0" i="1" smtClean="0">
                            <a:latin typeface="Cambria Math" panose="02040503050406030204" pitchFamily="18" charset="0"/>
                          </a:rPr>
                          <m:t>𝐻</m:t>
                        </m:r>
                      </m:e>
                      <m:sub>
                        <m:r>
                          <a:rPr lang="en-US" sz="2400" b="0" i="1" smtClean="0">
                            <a:latin typeface="Cambria Math" panose="02040503050406030204" pitchFamily="18" charset="0"/>
                          </a:rPr>
                          <m:t>0</m:t>
                        </m:r>
                      </m:sub>
                    </m:sSub>
                    <m:r>
                      <a:rPr lang="en-US" sz="2400" b="0" i="1" smtClean="0">
                        <a:latin typeface="Cambria Math" panose="02040503050406030204" pitchFamily="18" charset="0"/>
                      </a:rPr>
                      <m:t>=</m:t>
                    </m:r>
                    <m:r>
                      <a:rPr lang="en-US" sz="2400" b="0" i="1" smtClean="0">
                        <a:latin typeface="Cambria Math" panose="02040503050406030204" pitchFamily="18" charset="0"/>
                      </a:rPr>
                      <m:t>𝐺</m:t>
                    </m:r>
                    <m:r>
                      <a:rPr lang="en-US" sz="2400" b="0" i="1" smtClean="0">
                        <a:latin typeface="Cambria Math" panose="02040503050406030204" pitchFamily="18" charset="0"/>
                      </a:rPr>
                      <m:t> (=</m:t>
                    </m:r>
                    <m:sSub>
                      <m:sSubPr>
                        <m:ctrlPr>
                          <a:rPr lang="en-US" sz="2400" i="1">
                            <a:latin typeface="Cambria Math" panose="02040503050406030204" pitchFamily="18" charset="0"/>
                          </a:rPr>
                        </m:ctrlPr>
                      </m:sSubPr>
                      <m:e>
                        <m:r>
                          <a:rPr lang="en-US" sz="2400" b="0" i="1" smtClean="0">
                            <a:latin typeface="Cambria Math" panose="02040503050406030204" pitchFamily="18" charset="0"/>
                          </a:rPr>
                          <m:t>𝐺</m:t>
                        </m:r>
                      </m:e>
                      <m:sub>
                        <m:r>
                          <a:rPr lang="en-US" sz="2400" i="1">
                            <a:latin typeface="Cambria Math" panose="02040503050406030204" pitchFamily="18" charset="0"/>
                          </a:rPr>
                          <m:t>0</m:t>
                        </m:r>
                      </m:sub>
                    </m:sSub>
                  </m:oMath>
                </a14:m>
                <a:r>
                  <a:rPr lang="en-US" sz="2400" dirty="0" smtClean="0"/>
                  <a:t>), and </a:t>
                </a:r>
                <a14:m>
                  <m:oMath xmlns:m="http://schemas.openxmlformats.org/officeDocument/2006/math">
                    <m:r>
                      <a:rPr lang="en-US" sz="2400" b="0" i="1" smtClean="0">
                        <a:latin typeface="Cambria Math" panose="02040503050406030204" pitchFamily="18" charset="0"/>
                      </a:rPr>
                      <m:t>0</m:t>
                    </m:r>
                    <m:r>
                      <a:rPr lang="en-US" sz="2400" i="1">
                        <a:latin typeface="Cambria Math" panose="02040503050406030204" pitchFamily="18" charset="0"/>
                      </a:rPr>
                      <m:t>≤</m:t>
                    </m:r>
                    <m:r>
                      <a:rPr lang="en-US" sz="2400" i="1">
                        <a:latin typeface="Cambria Math" panose="02040503050406030204" pitchFamily="18" charset="0"/>
                      </a:rPr>
                      <m:t>𝑟</m:t>
                    </m:r>
                    <m:r>
                      <a:rPr lang="en-US" sz="2400" b="0" i="1" smtClean="0">
                        <a:latin typeface="Cambria Math" panose="02040503050406030204" pitchFamily="18" charset="0"/>
                      </a:rPr>
                      <m:t>&lt;</m:t>
                    </m:r>
                    <m:r>
                      <a:rPr lang="en-US" sz="2400" i="1">
                        <a:latin typeface="Cambria Math" panose="02040503050406030204" pitchFamily="18" charset="0"/>
                      </a:rPr>
                      <m:t>𝑘</m:t>
                    </m:r>
                    <m:r>
                      <a:rPr lang="en-US" sz="2400" b="0" i="0" smtClean="0">
                        <a:latin typeface="Cambria Math" panose="02040503050406030204" pitchFamily="18" charset="0"/>
                      </a:rPr>
                      <m:t>.</m:t>
                    </m:r>
                  </m:oMath>
                </a14:m>
                <a:endParaRPr lang="en-US" sz="2400" b="0" dirty="0" smtClean="0"/>
              </a:p>
              <a:p>
                <a:pPr marL="0" indent="0" algn="l">
                  <a:buNone/>
                </a:pPr>
                <a:r>
                  <a:rPr lang="en-US" sz="2400" u="sng" dirty="0" smtClean="0"/>
                  <a:t>We describe the r-</a:t>
                </a:r>
                <a:r>
                  <a:rPr lang="en-US" sz="2400" u="sng" dirty="0" err="1" smtClean="0"/>
                  <a:t>th</a:t>
                </a:r>
                <a:r>
                  <a:rPr lang="en-US" sz="2400" u="sng" dirty="0" smtClean="0"/>
                  <a:t> round</a:t>
                </a:r>
                <a:r>
                  <a:rPr lang="en-US" sz="2400" dirty="0" smtClean="0"/>
                  <a:t>:</a:t>
                </a:r>
              </a:p>
              <a:p>
                <a:pPr marL="0" indent="0" algn="l">
                  <a:buNone/>
                </a:pPr>
                <a:r>
                  <a:rPr lang="en-US" sz="2400" dirty="0"/>
                  <a:t>Suppose we have constructed the graph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𝐻</m:t>
                        </m:r>
                      </m:e>
                      <m:sub>
                        <m:r>
                          <a:rPr lang="en-US" sz="2400" i="1">
                            <a:latin typeface="Cambria Math" panose="02040503050406030204" pitchFamily="18" charset="0"/>
                          </a:rPr>
                          <m:t>𝑟</m:t>
                        </m:r>
                      </m:sub>
                    </m:sSub>
                  </m:oMath>
                </a14:m>
                <a:r>
                  <a:rPr lang="en-US" sz="2400" dirty="0"/>
                  <a:t>(V,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𝐸</m:t>
                        </m:r>
                      </m:e>
                      <m:sub>
                        <m:r>
                          <a:rPr lang="en-US" sz="2400" i="1">
                            <a:latin typeface="Cambria Math" panose="02040503050406030204" pitchFamily="18" charset="0"/>
                          </a:rPr>
                          <m:t>𝑟</m:t>
                        </m:r>
                      </m:sub>
                    </m:sSub>
                  </m:oMath>
                </a14:m>
                <a:r>
                  <a:rPr lang="en-US" sz="2400" dirty="0"/>
                  <a:t>) and want to compute </a:t>
                </a:r>
                <a14:m>
                  <m:oMath xmlns:m="http://schemas.openxmlformats.org/officeDocument/2006/math">
                    <m:sSub>
                      <m:sSubPr>
                        <m:ctrlPr>
                          <a:rPr lang="he-IL" sz="2400" b="0" i="1" smtClean="0">
                            <a:latin typeface="Cambria Math" panose="02040503050406030204" pitchFamily="18" charset="0"/>
                          </a:rPr>
                        </m:ctrlPr>
                      </m:sSubPr>
                      <m:e>
                        <m:r>
                          <a:rPr lang="en-US" sz="2400" b="0" i="1" smtClean="0">
                            <a:latin typeface="Cambria Math" panose="02040503050406030204" pitchFamily="18" charset="0"/>
                          </a:rPr>
                          <m:t>𝐻</m:t>
                        </m:r>
                      </m:e>
                      <m:sub>
                        <m:r>
                          <a:rPr lang="en-US" sz="2400" b="0" i="1" smtClean="0">
                            <a:latin typeface="Cambria Math" panose="02040503050406030204" pitchFamily="18" charset="0"/>
                          </a:rPr>
                          <m:t>𝑟</m:t>
                        </m:r>
                        <m:r>
                          <a:rPr lang="he-IL" sz="2400" b="0" i="1" smtClean="0">
                            <a:latin typeface="Cambria Math" panose="02040503050406030204" pitchFamily="18" charset="0"/>
                          </a:rPr>
                          <m:t>+</m:t>
                        </m:r>
                        <m:r>
                          <a:rPr lang="he-IL" sz="2400" b="0" i="1" smtClean="0">
                            <a:latin typeface="Cambria Math" panose="02040503050406030204" pitchFamily="18" charset="0"/>
                          </a:rPr>
                          <m:t>1</m:t>
                        </m:r>
                      </m:sub>
                    </m:sSub>
                  </m:oMath>
                </a14:m>
                <a:r>
                  <a:rPr lang="en-US" sz="2400" dirty="0" smtClean="0"/>
                  <a:t>.</a:t>
                </a:r>
                <a:endParaRPr lang="he-IL" sz="2400" dirty="0"/>
              </a:p>
            </p:txBody>
          </p:sp>
        </mc:Choice>
        <mc:Fallback xmlns="">
          <p:sp>
            <p:nvSpPr>
              <p:cNvPr id="3" name="מציין מיקום תוכן 2"/>
              <p:cNvSpPr>
                <a:spLocks noGrp="1" noRot="1" noChangeAspect="1" noMove="1" noResize="1" noEditPoints="1" noAdjustHandles="1" noChangeArrowheads="1" noChangeShapeType="1" noTextEdit="1"/>
              </p:cNvSpPr>
              <p:nvPr>
                <p:ph idx="1"/>
              </p:nvPr>
            </p:nvSpPr>
            <p:spPr>
              <a:xfrm>
                <a:off x="2592925" y="1619075"/>
                <a:ext cx="9092939" cy="5238925"/>
              </a:xfrm>
              <a:blipFill rotWithShape="0">
                <a:blip r:embed="rId2"/>
                <a:stretch>
                  <a:fillRect l="-1944" t="-931"/>
                </a:stretch>
              </a:blipFill>
            </p:spPr>
            <p:txBody>
              <a:bodyPr/>
              <a:lstStyle/>
              <a:p>
                <a:r>
                  <a:rPr lang="he-IL">
                    <a:noFill/>
                  </a:rPr>
                  <a:t> </a:t>
                </a:r>
              </a:p>
            </p:txBody>
          </p:sp>
        </mc:Fallback>
      </mc:AlternateContent>
    </p:spTree>
    <p:extLst>
      <p:ext uri="{BB962C8B-B14F-4D97-AF65-F5344CB8AC3E}">
        <p14:creationId xmlns:p14="http://schemas.microsoft.com/office/powerpoint/2010/main" val="1901443682"/>
      </p:ext>
    </p:extLst>
  </p:cSld>
  <p:clrMapOvr>
    <a:masterClrMapping/>
  </p:clrMapOvr>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r>
              <a:rPr lang="en-US" dirty="0"/>
              <a:t>Theorem </a:t>
            </a:r>
            <a:r>
              <a:rPr lang="en-US" dirty="0" smtClean="0"/>
              <a:t>4.4 (cont.)</a:t>
            </a:r>
            <a:endParaRPr lang="he-IL" sz="2800" dirty="0"/>
          </a:p>
        </p:txBody>
      </p:sp>
      <mc:AlternateContent xmlns:mc="http://schemas.openxmlformats.org/markup-compatibility/2006" xmlns:a14="http://schemas.microsoft.com/office/drawing/2010/main">
        <mc:Choice Requires="a14">
          <p:sp>
            <p:nvSpPr>
              <p:cNvPr id="3" name="מציין מיקום תוכן 2"/>
              <p:cNvSpPr>
                <a:spLocks noGrp="1"/>
              </p:cNvSpPr>
              <p:nvPr>
                <p:ph idx="1"/>
              </p:nvPr>
            </p:nvSpPr>
            <p:spPr>
              <a:xfrm>
                <a:off x="2592925" y="1619075"/>
                <a:ext cx="9092939" cy="5238925"/>
              </a:xfrm>
            </p:spPr>
            <p:txBody>
              <a:bodyPr>
                <a:normAutofit/>
              </a:bodyPr>
              <a:lstStyle/>
              <a:p>
                <a:pPr marL="0" indent="0" algn="l">
                  <a:buNone/>
                </a:pPr>
                <a:r>
                  <a:rPr lang="en-US" sz="2400" dirty="0" smtClean="0"/>
                  <a:t>Let </a:t>
                </a:r>
                <a14:m>
                  <m:oMath xmlns:m="http://schemas.openxmlformats.org/officeDocument/2006/math">
                    <m:sSub>
                      <m:sSubPr>
                        <m:ctrlPr>
                          <a:rPr lang="en-US" sz="2400" i="1">
                            <a:latin typeface="Cambria Math" panose="02040503050406030204" pitchFamily="18" charset="0"/>
                          </a:rPr>
                        </m:ctrlPr>
                      </m:sSubPr>
                      <m:e>
                        <m:r>
                          <a:rPr lang="en-US" sz="2400" b="0" i="1" smtClean="0">
                            <a:latin typeface="Cambria Math" panose="02040503050406030204" pitchFamily="18" charset="0"/>
                          </a:rPr>
                          <m:t>𝐻</m:t>
                        </m:r>
                      </m:e>
                      <m:sub>
                        <m:r>
                          <a:rPr lang="en-US" sz="2400" b="0" i="1" smtClean="0">
                            <a:latin typeface="Cambria Math" panose="02040503050406030204" pitchFamily="18" charset="0"/>
                          </a:rPr>
                          <m:t>0</m:t>
                        </m:r>
                      </m:sub>
                    </m:sSub>
                    <m:r>
                      <a:rPr lang="en-US" sz="2400" b="0" i="1" smtClean="0">
                        <a:latin typeface="Cambria Math" panose="02040503050406030204" pitchFamily="18" charset="0"/>
                      </a:rPr>
                      <m:t>=</m:t>
                    </m:r>
                    <m:r>
                      <a:rPr lang="en-US" sz="2400" b="0" i="1" smtClean="0">
                        <a:latin typeface="Cambria Math" panose="02040503050406030204" pitchFamily="18" charset="0"/>
                      </a:rPr>
                      <m:t>𝐺</m:t>
                    </m:r>
                    <m:r>
                      <a:rPr lang="en-US" sz="2400" b="0" i="1" smtClean="0">
                        <a:latin typeface="Cambria Math" panose="02040503050406030204" pitchFamily="18" charset="0"/>
                      </a:rPr>
                      <m:t> (=</m:t>
                    </m:r>
                    <m:sSub>
                      <m:sSubPr>
                        <m:ctrlPr>
                          <a:rPr lang="en-US" sz="2400" i="1">
                            <a:latin typeface="Cambria Math" panose="02040503050406030204" pitchFamily="18" charset="0"/>
                          </a:rPr>
                        </m:ctrlPr>
                      </m:sSubPr>
                      <m:e>
                        <m:r>
                          <a:rPr lang="en-US" sz="2400" b="0" i="1" smtClean="0">
                            <a:latin typeface="Cambria Math" panose="02040503050406030204" pitchFamily="18" charset="0"/>
                          </a:rPr>
                          <m:t>𝐺</m:t>
                        </m:r>
                      </m:e>
                      <m:sub>
                        <m:r>
                          <a:rPr lang="en-US" sz="2400" i="1">
                            <a:latin typeface="Cambria Math" panose="02040503050406030204" pitchFamily="18" charset="0"/>
                          </a:rPr>
                          <m:t>0</m:t>
                        </m:r>
                      </m:sub>
                    </m:sSub>
                  </m:oMath>
                </a14:m>
                <a:r>
                  <a:rPr lang="en-US" sz="2400" dirty="0" smtClean="0"/>
                  <a:t>), and </a:t>
                </a:r>
                <a14:m>
                  <m:oMath xmlns:m="http://schemas.openxmlformats.org/officeDocument/2006/math">
                    <m:r>
                      <a:rPr lang="en-US" sz="2400" b="0" i="1" smtClean="0">
                        <a:latin typeface="Cambria Math" panose="02040503050406030204" pitchFamily="18" charset="0"/>
                      </a:rPr>
                      <m:t>0</m:t>
                    </m:r>
                    <m:r>
                      <a:rPr lang="en-US" sz="2400" i="1">
                        <a:latin typeface="Cambria Math" panose="02040503050406030204" pitchFamily="18" charset="0"/>
                      </a:rPr>
                      <m:t>≤</m:t>
                    </m:r>
                    <m:r>
                      <a:rPr lang="en-US" sz="2400" i="1">
                        <a:latin typeface="Cambria Math" panose="02040503050406030204" pitchFamily="18" charset="0"/>
                      </a:rPr>
                      <m:t>𝑟</m:t>
                    </m:r>
                    <m:r>
                      <a:rPr lang="en-US" sz="2400" b="0" i="1" smtClean="0">
                        <a:latin typeface="Cambria Math" panose="02040503050406030204" pitchFamily="18" charset="0"/>
                      </a:rPr>
                      <m:t>&lt;</m:t>
                    </m:r>
                    <m:r>
                      <a:rPr lang="en-US" sz="2400" i="1">
                        <a:latin typeface="Cambria Math" panose="02040503050406030204" pitchFamily="18" charset="0"/>
                      </a:rPr>
                      <m:t>𝑘</m:t>
                    </m:r>
                    <m:r>
                      <a:rPr lang="en-US" sz="2400" b="0" i="0" smtClean="0">
                        <a:latin typeface="Cambria Math" panose="02040503050406030204" pitchFamily="18" charset="0"/>
                      </a:rPr>
                      <m:t>.</m:t>
                    </m:r>
                  </m:oMath>
                </a14:m>
                <a:endParaRPr lang="en-US" sz="2400" b="0" dirty="0" smtClean="0"/>
              </a:p>
              <a:p>
                <a:pPr marL="0" indent="0" algn="l">
                  <a:buNone/>
                </a:pPr>
                <a:r>
                  <a:rPr lang="en-US" sz="2400" u="sng" dirty="0" smtClean="0"/>
                  <a:t>We describe the r-</a:t>
                </a:r>
                <a:r>
                  <a:rPr lang="en-US" sz="2400" u="sng" dirty="0" err="1" smtClean="0"/>
                  <a:t>th</a:t>
                </a:r>
                <a:r>
                  <a:rPr lang="en-US" sz="2400" u="sng" dirty="0" smtClean="0"/>
                  <a:t> round</a:t>
                </a:r>
                <a:r>
                  <a:rPr lang="en-US" sz="2400" dirty="0" smtClean="0"/>
                  <a:t>:</a:t>
                </a:r>
              </a:p>
              <a:p>
                <a:pPr marL="0" indent="0" algn="l">
                  <a:buNone/>
                </a:pPr>
                <a:r>
                  <a:rPr lang="en-US" sz="2400" dirty="0"/>
                  <a:t>Suppose we have constructed the graph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𝐻</m:t>
                        </m:r>
                      </m:e>
                      <m:sub>
                        <m:r>
                          <a:rPr lang="en-US" sz="2400" i="1">
                            <a:latin typeface="Cambria Math" panose="02040503050406030204" pitchFamily="18" charset="0"/>
                          </a:rPr>
                          <m:t>𝑟</m:t>
                        </m:r>
                      </m:sub>
                    </m:sSub>
                  </m:oMath>
                </a14:m>
                <a:r>
                  <a:rPr lang="en-US" sz="2400" dirty="0"/>
                  <a:t>(V,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𝐸</m:t>
                        </m:r>
                      </m:e>
                      <m:sub>
                        <m:r>
                          <a:rPr lang="en-US" sz="2400" i="1">
                            <a:latin typeface="Cambria Math" panose="02040503050406030204" pitchFamily="18" charset="0"/>
                          </a:rPr>
                          <m:t>𝑟</m:t>
                        </m:r>
                      </m:sub>
                    </m:sSub>
                  </m:oMath>
                </a14:m>
                <a:r>
                  <a:rPr lang="en-US" sz="2400" dirty="0"/>
                  <a:t>) and want to compute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𝐻</m:t>
                        </m:r>
                      </m:e>
                      <m:sub>
                        <m:r>
                          <a:rPr lang="en-US" sz="2400" i="1">
                            <a:latin typeface="Cambria Math" panose="02040503050406030204" pitchFamily="18" charset="0"/>
                          </a:rPr>
                          <m:t>𝑟</m:t>
                        </m:r>
                        <m:r>
                          <a:rPr lang="en-US" sz="2400" i="1">
                            <a:latin typeface="Cambria Math" panose="02040503050406030204" pitchFamily="18" charset="0"/>
                          </a:rPr>
                          <m:t>+</m:t>
                        </m:r>
                        <m:r>
                          <a:rPr lang="en-US" sz="2400" i="1">
                            <a:latin typeface="Cambria Math" panose="02040503050406030204" pitchFamily="18" charset="0"/>
                          </a:rPr>
                          <m:t>1</m:t>
                        </m:r>
                      </m:sub>
                    </m:sSub>
                  </m:oMath>
                </a14:m>
                <a:r>
                  <a:rPr lang="en-US" sz="2400" dirty="0" smtClean="0"/>
                  <a:t>.</a:t>
                </a:r>
              </a:p>
              <a:p>
                <a:pPr marL="0" indent="0" algn="l">
                  <a:buNone/>
                </a:pPr>
                <a:r>
                  <a:rPr lang="en-US" sz="2400" dirty="0" smtClean="0"/>
                  <a:t>Recall </a:t>
                </a:r>
                <a:r>
                  <a:rPr lang="en-US" sz="2400" dirty="0"/>
                  <a:t>that in the case of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𝐺</m:t>
                        </m:r>
                      </m:e>
                      <m:sub>
                        <m:r>
                          <a:rPr lang="en-US" sz="2400" i="1">
                            <a:latin typeface="Cambria Math" panose="02040503050406030204" pitchFamily="18" charset="0"/>
                          </a:rPr>
                          <m:t>𝑖</m:t>
                        </m:r>
                      </m:sub>
                    </m:sSub>
                  </m:oMath>
                </a14:m>
                <a:r>
                  <a:rPr lang="en-US" sz="2400" dirty="0"/>
                  <a:t>, </a:t>
                </a:r>
                <a:r>
                  <a:rPr lang="en-US" sz="2400" b="1" u="sng" dirty="0"/>
                  <a:t>all</a:t>
                </a:r>
                <a:r>
                  <a:rPr lang="en-US" sz="2400" dirty="0"/>
                  <a:t> the edges in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𝐺</m:t>
                        </m:r>
                      </m:e>
                      <m:sub>
                        <m:r>
                          <a:rPr lang="en-US" sz="2400" i="1">
                            <a:latin typeface="Cambria Math" panose="02040503050406030204" pitchFamily="18" charset="0"/>
                          </a:rPr>
                          <m:t>𝑖</m:t>
                        </m:r>
                      </m:sub>
                    </m:sSub>
                  </m:oMath>
                </a14:m>
                <a:r>
                  <a:rPr lang="en-US" sz="2400" dirty="0"/>
                  <a:t> that participated in a perfect matching of minimal weight appeared in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𝐺</m:t>
                        </m:r>
                      </m:e>
                      <m:sub>
                        <m:r>
                          <a:rPr lang="en-US" sz="2400" i="1">
                            <a:latin typeface="Cambria Math" panose="02040503050406030204" pitchFamily="18" charset="0"/>
                          </a:rPr>
                          <m:t>𝑖</m:t>
                        </m:r>
                        <m:r>
                          <a:rPr lang="en-US" sz="2400" i="1">
                            <a:latin typeface="Cambria Math" panose="02040503050406030204" pitchFamily="18" charset="0"/>
                          </a:rPr>
                          <m:t>+</m:t>
                        </m:r>
                        <m:r>
                          <a:rPr lang="en-US" sz="2400" i="1">
                            <a:latin typeface="Cambria Math" panose="02040503050406030204" pitchFamily="18" charset="0"/>
                          </a:rPr>
                          <m:t>1</m:t>
                        </m:r>
                      </m:sub>
                    </m:sSub>
                  </m:oMath>
                </a14:m>
                <a:r>
                  <a:rPr lang="en-US" sz="2400" dirty="0" smtClean="0"/>
                  <a:t>.</a:t>
                </a:r>
              </a:p>
              <a:p>
                <a:pPr marL="0" indent="0" algn="l">
                  <a:buNone/>
                </a:pPr>
                <a:r>
                  <a:rPr lang="en-US" sz="2400" dirty="0" smtClean="0"/>
                  <a:t>Here</a:t>
                </a:r>
                <a:r>
                  <a:rPr lang="en-US" sz="2400" dirty="0"/>
                  <a:t>, </a:t>
                </a:r>
                <a:r>
                  <a:rPr lang="en-US" sz="2400" dirty="0" smtClean="0"/>
                  <a:t>an </a:t>
                </a:r>
                <a:r>
                  <a:rPr lang="en-US" sz="2400" dirty="0"/>
                  <a:t>edge in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𝐻</m:t>
                        </m:r>
                      </m:e>
                      <m:sub>
                        <m:r>
                          <a:rPr lang="en-US" sz="2400" i="1">
                            <a:latin typeface="Cambria Math" panose="02040503050406030204" pitchFamily="18" charset="0"/>
                          </a:rPr>
                          <m:t>𝑟</m:t>
                        </m:r>
                      </m:sub>
                    </m:sSub>
                  </m:oMath>
                </a14:m>
                <a:r>
                  <a:rPr lang="en-US" sz="2400" dirty="0"/>
                  <a:t> will appear in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𝐻</m:t>
                        </m:r>
                      </m:e>
                      <m:sub>
                        <m:r>
                          <a:rPr lang="en-US" sz="2400" i="1">
                            <a:latin typeface="Cambria Math" panose="02040503050406030204" pitchFamily="18" charset="0"/>
                          </a:rPr>
                          <m:t>𝑟</m:t>
                        </m:r>
                        <m:r>
                          <a:rPr lang="en-US" sz="2400" i="1">
                            <a:latin typeface="Cambria Math" panose="02040503050406030204" pitchFamily="18" charset="0"/>
                          </a:rPr>
                          <m:t>+</m:t>
                        </m:r>
                        <m:r>
                          <a:rPr lang="en-US" sz="2400" i="1">
                            <a:latin typeface="Cambria Math" panose="02040503050406030204" pitchFamily="18" charset="0"/>
                          </a:rPr>
                          <m:t>1</m:t>
                        </m:r>
                      </m:sub>
                    </m:sSub>
                  </m:oMath>
                </a14:m>
                <a:r>
                  <a:rPr lang="en-US" sz="2400" dirty="0"/>
                  <a:t> only if it participates in a perfect matching M </a:t>
                </a:r>
                <a:r>
                  <a:rPr lang="en-US" sz="2400" dirty="0" smtClean="0"/>
                  <a:t>of minimal weight, i.e., </a:t>
                </a:r>
                <a:r>
                  <a:rPr lang="en-US" sz="2400" b="1" u="sng" dirty="0" smtClean="0"/>
                  <a:t>not all</a:t>
                </a:r>
                <a:r>
                  <a:rPr lang="en-US" sz="2400" dirty="0" smtClean="0"/>
                  <a:t> of the edges that participate in a perfect matching of minimal weight in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𝐻</m:t>
                        </m:r>
                      </m:e>
                      <m:sub>
                        <m:r>
                          <a:rPr lang="en-US" sz="2400" i="1">
                            <a:latin typeface="Cambria Math" panose="02040503050406030204" pitchFamily="18" charset="0"/>
                          </a:rPr>
                          <m:t>𝑟</m:t>
                        </m:r>
                      </m:sub>
                    </m:sSub>
                  </m:oMath>
                </a14:m>
                <a:r>
                  <a:rPr lang="en-US" sz="2400" dirty="0"/>
                  <a:t> will appear in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𝐻</m:t>
                        </m:r>
                      </m:e>
                      <m:sub>
                        <m:r>
                          <a:rPr lang="en-US" sz="2400" i="1">
                            <a:latin typeface="Cambria Math" panose="02040503050406030204" pitchFamily="18" charset="0"/>
                          </a:rPr>
                          <m:t>𝑟</m:t>
                        </m:r>
                        <m:r>
                          <a:rPr lang="en-US" sz="2400" i="1">
                            <a:latin typeface="Cambria Math" panose="02040503050406030204" pitchFamily="18" charset="0"/>
                          </a:rPr>
                          <m:t>+</m:t>
                        </m:r>
                        <m:r>
                          <a:rPr lang="en-US" sz="2400" i="1">
                            <a:latin typeface="Cambria Math" panose="02040503050406030204" pitchFamily="18" charset="0"/>
                          </a:rPr>
                          <m:t>1</m:t>
                        </m:r>
                      </m:sub>
                    </m:sSub>
                  </m:oMath>
                </a14:m>
                <a:r>
                  <a:rPr lang="en-US" sz="2400" dirty="0" smtClean="0"/>
                  <a:t>, but only a subset of them – and that’s ok – as long as they contain </a:t>
                </a:r>
                <a14:m>
                  <m:oMath xmlns:m="http://schemas.openxmlformats.org/officeDocument/2006/math">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𝑀</m:t>
                        </m:r>
                      </m:e>
                      <m:sup>
                        <m:r>
                          <a:rPr lang="en-US" sz="2400" b="0" i="1" smtClean="0">
                            <a:latin typeface="Cambria Math" panose="02040503050406030204" pitchFamily="18" charset="0"/>
                          </a:rPr>
                          <m:t>∗</m:t>
                        </m:r>
                      </m:sup>
                    </m:sSup>
                  </m:oMath>
                </a14:m>
                <a:r>
                  <a:rPr lang="en-US" sz="2400" dirty="0" smtClean="0"/>
                  <a:t>.</a:t>
                </a:r>
                <a:endParaRPr lang="he-IL" sz="2400" dirty="0"/>
              </a:p>
            </p:txBody>
          </p:sp>
        </mc:Choice>
        <mc:Fallback xmlns="">
          <p:sp>
            <p:nvSpPr>
              <p:cNvPr id="3" name="מציין מיקום תוכן 2"/>
              <p:cNvSpPr>
                <a:spLocks noGrp="1" noRot="1" noChangeAspect="1" noMove="1" noResize="1" noEditPoints="1" noAdjustHandles="1" noChangeArrowheads="1" noChangeShapeType="1" noTextEdit="1"/>
              </p:cNvSpPr>
              <p:nvPr>
                <p:ph idx="1"/>
              </p:nvPr>
            </p:nvSpPr>
            <p:spPr>
              <a:xfrm>
                <a:off x="2592925" y="1619075"/>
                <a:ext cx="9092939" cy="5238925"/>
              </a:xfrm>
              <a:blipFill rotWithShape="0">
                <a:blip r:embed="rId2"/>
                <a:stretch>
                  <a:fillRect l="-1944" t="-931" r="-1273"/>
                </a:stretch>
              </a:blipFill>
            </p:spPr>
            <p:txBody>
              <a:bodyPr/>
              <a:lstStyle/>
              <a:p>
                <a:r>
                  <a:rPr lang="he-IL">
                    <a:noFill/>
                  </a:rPr>
                  <a:t> </a:t>
                </a:r>
              </a:p>
            </p:txBody>
          </p:sp>
        </mc:Fallback>
      </mc:AlternateContent>
    </p:spTree>
    <p:extLst>
      <p:ext uri="{BB962C8B-B14F-4D97-AF65-F5344CB8AC3E}">
        <p14:creationId xmlns:p14="http://schemas.microsoft.com/office/powerpoint/2010/main" val="2836702423"/>
      </p:ext>
    </p:extLst>
  </p:cSld>
  <p:clrMapOvr>
    <a:masterClrMapping/>
  </p:clrMapOvr>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r>
              <a:rPr lang="en-US" dirty="0"/>
              <a:t>Theorem </a:t>
            </a:r>
            <a:r>
              <a:rPr lang="en-US" dirty="0" smtClean="0"/>
              <a:t>4.4 (cont.)</a:t>
            </a:r>
            <a:endParaRPr lang="he-IL" sz="2800" dirty="0"/>
          </a:p>
        </p:txBody>
      </p:sp>
      <mc:AlternateContent xmlns:mc="http://schemas.openxmlformats.org/markup-compatibility/2006" xmlns:a14="http://schemas.microsoft.com/office/drawing/2010/main">
        <mc:Choice Requires="a14">
          <p:sp>
            <p:nvSpPr>
              <p:cNvPr id="3" name="מציין מיקום תוכן 2"/>
              <p:cNvSpPr>
                <a:spLocks noGrp="1"/>
              </p:cNvSpPr>
              <p:nvPr>
                <p:ph idx="1"/>
              </p:nvPr>
            </p:nvSpPr>
            <p:spPr>
              <a:xfrm>
                <a:off x="2592925" y="1619075"/>
                <a:ext cx="9092939" cy="5238925"/>
              </a:xfrm>
            </p:spPr>
            <p:txBody>
              <a:bodyPr>
                <a:noAutofit/>
              </a:bodyPr>
              <a:lstStyle/>
              <a:p>
                <a:pPr marL="0" indent="0" algn="l">
                  <a:buNone/>
                </a:pPr>
                <a:r>
                  <a:rPr lang="en-US" sz="2400" dirty="0" smtClean="0"/>
                  <a:t>Let </a:t>
                </a:r>
                <a14:m>
                  <m:oMath xmlns:m="http://schemas.openxmlformats.org/officeDocument/2006/math">
                    <m:sSub>
                      <m:sSubPr>
                        <m:ctrlPr>
                          <a:rPr lang="en-US" sz="2400" i="1">
                            <a:latin typeface="Cambria Math" panose="02040503050406030204" pitchFamily="18" charset="0"/>
                          </a:rPr>
                        </m:ctrlPr>
                      </m:sSubPr>
                      <m:e>
                        <m:r>
                          <a:rPr lang="en-US" sz="2400" b="0" i="1" smtClean="0">
                            <a:latin typeface="Cambria Math" panose="02040503050406030204" pitchFamily="18" charset="0"/>
                          </a:rPr>
                          <m:t>𝐻</m:t>
                        </m:r>
                      </m:e>
                      <m:sub>
                        <m:r>
                          <a:rPr lang="en-US" sz="2400" b="0" i="1" smtClean="0">
                            <a:latin typeface="Cambria Math" panose="02040503050406030204" pitchFamily="18" charset="0"/>
                          </a:rPr>
                          <m:t>0</m:t>
                        </m:r>
                      </m:sub>
                    </m:sSub>
                    <m:r>
                      <a:rPr lang="en-US" sz="2400" b="0" i="1" smtClean="0">
                        <a:latin typeface="Cambria Math" panose="02040503050406030204" pitchFamily="18" charset="0"/>
                      </a:rPr>
                      <m:t>=</m:t>
                    </m:r>
                    <m:r>
                      <a:rPr lang="en-US" sz="2400" b="0" i="1" smtClean="0">
                        <a:latin typeface="Cambria Math" panose="02040503050406030204" pitchFamily="18" charset="0"/>
                      </a:rPr>
                      <m:t>𝐺</m:t>
                    </m:r>
                    <m:r>
                      <a:rPr lang="en-US" sz="2400" b="0" i="1" smtClean="0">
                        <a:latin typeface="Cambria Math" panose="02040503050406030204" pitchFamily="18" charset="0"/>
                      </a:rPr>
                      <m:t> (=</m:t>
                    </m:r>
                    <m:sSub>
                      <m:sSubPr>
                        <m:ctrlPr>
                          <a:rPr lang="en-US" sz="2400" i="1">
                            <a:latin typeface="Cambria Math" panose="02040503050406030204" pitchFamily="18" charset="0"/>
                          </a:rPr>
                        </m:ctrlPr>
                      </m:sSubPr>
                      <m:e>
                        <m:r>
                          <a:rPr lang="en-US" sz="2400" b="0" i="1" smtClean="0">
                            <a:latin typeface="Cambria Math" panose="02040503050406030204" pitchFamily="18" charset="0"/>
                          </a:rPr>
                          <m:t>𝐺</m:t>
                        </m:r>
                      </m:e>
                      <m:sub>
                        <m:r>
                          <a:rPr lang="en-US" sz="2400" i="1">
                            <a:latin typeface="Cambria Math" panose="02040503050406030204" pitchFamily="18" charset="0"/>
                          </a:rPr>
                          <m:t>0</m:t>
                        </m:r>
                      </m:sub>
                    </m:sSub>
                  </m:oMath>
                </a14:m>
                <a:r>
                  <a:rPr lang="en-US" sz="2400" dirty="0" smtClean="0"/>
                  <a:t>), and </a:t>
                </a:r>
                <a14:m>
                  <m:oMath xmlns:m="http://schemas.openxmlformats.org/officeDocument/2006/math">
                    <m:r>
                      <a:rPr lang="en-US" sz="2400" b="0" i="1" smtClean="0">
                        <a:latin typeface="Cambria Math" panose="02040503050406030204" pitchFamily="18" charset="0"/>
                      </a:rPr>
                      <m:t>0</m:t>
                    </m:r>
                    <m:r>
                      <a:rPr lang="en-US" sz="2400" i="1">
                        <a:latin typeface="Cambria Math" panose="02040503050406030204" pitchFamily="18" charset="0"/>
                      </a:rPr>
                      <m:t>≤</m:t>
                    </m:r>
                    <m:r>
                      <a:rPr lang="en-US" sz="2400" i="1">
                        <a:latin typeface="Cambria Math" panose="02040503050406030204" pitchFamily="18" charset="0"/>
                      </a:rPr>
                      <m:t>𝑟</m:t>
                    </m:r>
                    <m:r>
                      <a:rPr lang="en-US" sz="2400" b="0" i="1" smtClean="0">
                        <a:latin typeface="Cambria Math" panose="02040503050406030204" pitchFamily="18" charset="0"/>
                      </a:rPr>
                      <m:t>&lt;</m:t>
                    </m:r>
                    <m:r>
                      <a:rPr lang="en-US" sz="2400" i="1">
                        <a:latin typeface="Cambria Math" panose="02040503050406030204" pitchFamily="18" charset="0"/>
                      </a:rPr>
                      <m:t>𝑘</m:t>
                    </m:r>
                    <m:r>
                      <a:rPr lang="en-US" sz="2400" b="0" i="0" smtClean="0">
                        <a:latin typeface="Cambria Math" panose="02040503050406030204" pitchFamily="18" charset="0"/>
                      </a:rPr>
                      <m:t>.</m:t>
                    </m:r>
                  </m:oMath>
                </a14:m>
                <a:endParaRPr lang="en-US" sz="2400" b="0" dirty="0" smtClean="0"/>
              </a:p>
              <a:p>
                <a:pPr marL="0" indent="0" algn="l">
                  <a:buNone/>
                </a:pPr>
                <a:r>
                  <a:rPr lang="en-US" sz="2400" u="sng" dirty="0" smtClean="0"/>
                  <a:t>We describe the r-</a:t>
                </a:r>
                <a:r>
                  <a:rPr lang="en-US" sz="2400" u="sng" dirty="0" err="1" smtClean="0"/>
                  <a:t>th</a:t>
                </a:r>
                <a:r>
                  <a:rPr lang="en-US" sz="2400" u="sng" dirty="0" smtClean="0"/>
                  <a:t> round</a:t>
                </a:r>
                <a:r>
                  <a:rPr lang="en-US" sz="2400" dirty="0" smtClean="0"/>
                  <a:t>:</a:t>
                </a:r>
              </a:p>
              <a:p>
                <a:pPr marL="0" indent="0" algn="l">
                  <a:buNone/>
                </a:pPr>
                <a:r>
                  <a:rPr lang="en-US" sz="2400" dirty="0" smtClean="0"/>
                  <a:t>As </a:t>
                </a:r>
                <a:r>
                  <a:rPr lang="en-US" sz="2400" dirty="0"/>
                  <a:t>you remember: </a:t>
                </a:r>
                <a14:m>
                  <m:oMath xmlns:m="http://schemas.openxmlformats.org/officeDocument/2006/math">
                    <m:sSub>
                      <m:sSubPr>
                        <m:ctrlPr>
                          <a:rPr lang="en-US" sz="2400" i="1">
                            <a:latin typeface="Cambria Math" panose="02040503050406030204" pitchFamily="18" charset="0"/>
                          </a:rPr>
                        </m:ctrlPr>
                      </m:sSubPr>
                      <m:e>
                        <m:sSubSup>
                          <m:sSubSupPr>
                            <m:ctrlPr>
                              <a:rPr lang="en-US" sz="2400" i="1" dirty="0">
                                <a:latin typeface="Cambria Math" panose="02040503050406030204" pitchFamily="18" charset="0"/>
                              </a:rPr>
                            </m:ctrlPr>
                          </m:sSubSupPr>
                          <m:e>
                            <m:r>
                              <a:rPr lang="en-US" sz="2400" i="1" dirty="0">
                                <a:latin typeface="Cambria Math" panose="02040503050406030204" pitchFamily="18" charset="0"/>
                              </a:rPr>
                              <m:t>𝑤</m:t>
                            </m:r>
                          </m:e>
                          <m:sub>
                            <m:r>
                              <a:rPr lang="en-US" sz="2400" i="1" dirty="0">
                                <a:latin typeface="Cambria Math" panose="02040503050406030204" pitchFamily="18" charset="0"/>
                              </a:rPr>
                              <m:t>𝑟</m:t>
                            </m:r>
                          </m:sub>
                          <m:sup>
                            <m:r>
                              <a:rPr lang="en-US" sz="2400" i="1" dirty="0">
                                <a:latin typeface="Cambria Math" panose="02040503050406030204" pitchFamily="18" charset="0"/>
                              </a:rPr>
                              <m:t>∗</m:t>
                            </m:r>
                          </m:sup>
                        </m:sSubSup>
                        <m:r>
                          <a:rPr lang="en-US" sz="2400" i="1" dirty="0">
                            <a:latin typeface="Cambria Math" panose="02040503050406030204" pitchFamily="18" charset="0"/>
                          </a:rPr>
                          <m:t>=</m:t>
                        </m:r>
                        <m:r>
                          <a:rPr lang="en-US" sz="2400" i="1">
                            <a:latin typeface="Cambria Math" panose="02040503050406030204" pitchFamily="18" charset="0"/>
                          </a:rPr>
                          <m:t>𝑤</m:t>
                        </m:r>
                      </m:e>
                      <m:sub>
                        <m:r>
                          <a:rPr lang="en-US" sz="2400" i="1">
                            <a:latin typeface="Cambria Math" panose="02040503050406030204" pitchFamily="18" charset="0"/>
                          </a:rPr>
                          <m:t>𝑟</m:t>
                        </m:r>
                      </m:sub>
                    </m:sSub>
                    <m:r>
                      <a:rPr lang="en-US" sz="2400" i="1">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𝑀</m:t>
                        </m:r>
                      </m:e>
                      <m:sup>
                        <m:r>
                          <a:rPr lang="en-US" sz="2400" i="1">
                            <a:latin typeface="Cambria Math" panose="02040503050406030204" pitchFamily="18" charset="0"/>
                          </a:rPr>
                          <m:t>∗</m:t>
                        </m:r>
                      </m:sup>
                    </m:sSup>
                  </m:oMath>
                </a14:m>
                <a:r>
                  <a:rPr lang="en-US" sz="2400" dirty="0"/>
                  <a:t>), for </a:t>
                </a:r>
                <a14:m>
                  <m:oMath xmlns:m="http://schemas.openxmlformats.org/officeDocument/2006/math">
                    <m:r>
                      <a:rPr lang="en-US" sz="2400" i="1">
                        <a:latin typeface="Cambria Math" panose="02040503050406030204" pitchFamily="18" charset="0"/>
                      </a:rPr>
                      <m:t>0</m:t>
                    </m:r>
                    <m:r>
                      <a:rPr lang="en-US" sz="2400" i="1">
                        <a:latin typeface="Cambria Math" panose="02040503050406030204" pitchFamily="18" charset="0"/>
                      </a:rPr>
                      <m:t>≤</m:t>
                    </m:r>
                    <m:r>
                      <a:rPr lang="en-US" sz="2400" i="1">
                        <a:latin typeface="Cambria Math" panose="02040503050406030204" pitchFamily="18" charset="0"/>
                      </a:rPr>
                      <m:t>𝑟</m:t>
                    </m:r>
                    <m:r>
                      <a:rPr lang="en-US" sz="2400" i="1">
                        <a:latin typeface="Cambria Math" panose="02040503050406030204" pitchFamily="18" charset="0"/>
                      </a:rPr>
                      <m:t>&lt;</m:t>
                    </m:r>
                    <m:r>
                      <a:rPr lang="en-US" sz="2400" i="1">
                        <a:latin typeface="Cambria Math" panose="02040503050406030204" pitchFamily="18" charset="0"/>
                      </a:rPr>
                      <m:t>𝑘</m:t>
                    </m:r>
                  </m:oMath>
                </a14:m>
                <a:r>
                  <a:rPr lang="en-US" sz="2400" dirty="0" smtClean="0"/>
                  <a:t>, so only edges of perfect matchings of weight </a:t>
                </a:r>
                <a14:m>
                  <m:oMath xmlns:m="http://schemas.openxmlformats.org/officeDocument/2006/math">
                    <m:sSubSup>
                      <m:sSubSupPr>
                        <m:ctrlPr>
                          <a:rPr lang="en-US" sz="2400" i="1" dirty="0">
                            <a:latin typeface="Cambria Math" panose="02040503050406030204" pitchFamily="18" charset="0"/>
                          </a:rPr>
                        </m:ctrlPr>
                      </m:sSubSupPr>
                      <m:e>
                        <m:r>
                          <a:rPr lang="en-US" sz="2400" i="1" dirty="0">
                            <a:latin typeface="Cambria Math" panose="02040503050406030204" pitchFamily="18" charset="0"/>
                          </a:rPr>
                          <m:t>𝑤</m:t>
                        </m:r>
                      </m:e>
                      <m:sub>
                        <m:r>
                          <a:rPr lang="en-US" sz="2400" i="1" dirty="0">
                            <a:latin typeface="Cambria Math" panose="02040503050406030204" pitchFamily="18" charset="0"/>
                          </a:rPr>
                          <m:t>𝑟</m:t>
                        </m:r>
                      </m:sub>
                      <m:sup>
                        <m:r>
                          <a:rPr lang="en-US" sz="2400" i="1" dirty="0">
                            <a:latin typeface="Cambria Math" panose="02040503050406030204" pitchFamily="18" charset="0"/>
                          </a:rPr>
                          <m:t>∗</m:t>
                        </m:r>
                      </m:sup>
                    </m:sSubSup>
                  </m:oMath>
                </a14:m>
                <a:r>
                  <a:rPr lang="en-US" sz="2400" dirty="0" smtClean="0"/>
                  <a:t> (in phase r) may move on to the next phase.</a:t>
                </a:r>
                <a:endParaRPr lang="en-US" sz="2400" dirty="0"/>
              </a:p>
              <a:p>
                <a:pPr marL="0" indent="0" algn="l">
                  <a:buNone/>
                </a:pPr>
                <a:r>
                  <a:rPr lang="en-US" sz="2400" dirty="0"/>
                  <a:t>Thus, we will have that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𝐻</m:t>
                        </m:r>
                      </m:e>
                      <m:sub>
                        <m:r>
                          <a:rPr lang="en-US" sz="2400" i="1">
                            <a:latin typeface="Cambria Math" panose="02040503050406030204" pitchFamily="18" charset="0"/>
                          </a:rPr>
                          <m:t>𝑟</m:t>
                        </m:r>
                        <m:r>
                          <a:rPr lang="en-US" sz="2400" i="1">
                            <a:latin typeface="Cambria Math" panose="02040503050406030204" pitchFamily="18" charset="0"/>
                          </a:rPr>
                          <m:t>+</m:t>
                        </m:r>
                        <m:r>
                          <a:rPr lang="en-US" sz="2400" i="1">
                            <a:latin typeface="Cambria Math" panose="02040503050406030204" pitchFamily="18" charset="0"/>
                          </a:rPr>
                          <m:t>1</m:t>
                        </m:r>
                      </m:sub>
                    </m:sSub>
                  </m:oMath>
                </a14:m>
                <a:r>
                  <a:rPr lang="en-US" sz="2400" dirty="0"/>
                  <a:t> </a:t>
                </a:r>
                <a:r>
                  <a:rPr lang="en-US" sz="2400" dirty="0" smtClean="0"/>
                  <a:t>really is </a:t>
                </a:r>
                <a:r>
                  <a:rPr lang="en-US" sz="2400" dirty="0"/>
                  <a:t>a subgraph of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𝐺</m:t>
                        </m:r>
                      </m:e>
                      <m:sub>
                        <m:r>
                          <a:rPr lang="en-US" sz="2400" i="1">
                            <a:latin typeface="Cambria Math" panose="02040503050406030204" pitchFamily="18" charset="0"/>
                          </a:rPr>
                          <m:t>𝑟</m:t>
                        </m:r>
                        <m:r>
                          <a:rPr lang="en-US" sz="2400" i="1">
                            <a:latin typeface="Cambria Math" panose="02040503050406030204" pitchFamily="18" charset="0"/>
                          </a:rPr>
                          <m:t>+</m:t>
                        </m:r>
                        <m:r>
                          <a:rPr lang="en-US" sz="2400" i="1">
                            <a:latin typeface="Cambria Math" panose="02040503050406030204" pitchFamily="18" charset="0"/>
                          </a:rPr>
                          <m:t>1</m:t>
                        </m:r>
                      </m:sub>
                    </m:sSub>
                  </m:oMath>
                </a14:m>
                <a:r>
                  <a:rPr lang="en-US" sz="2400" dirty="0"/>
                  <a:t>.</a:t>
                </a:r>
                <a:r>
                  <a:rPr lang="he-IL" sz="2400" dirty="0"/>
                  <a:t> </a:t>
                </a:r>
              </a:p>
            </p:txBody>
          </p:sp>
        </mc:Choice>
        <mc:Fallback xmlns="">
          <p:sp>
            <p:nvSpPr>
              <p:cNvPr id="3" name="מציין מיקום תוכן 2"/>
              <p:cNvSpPr>
                <a:spLocks noGrp="1" noRot="1" noChangeAspect="1" noMove="1" noResize="1" noEditPoints="1" noAdjustHandles="1" noChangeArrowheads="1" noChangeShapeType="1" noTextEdit="1"/>
              </p:cNvSpPr>
              <p:nvPr>
                <p:ph idx="1"/>
              </p:nvPr>
            </p:nvSpPr>
            <p:spPr>
              <a:xfrm>
                <a:off x="2592925" y="1619075"/>
                <a:ext cx="9092939" cy="5238925"/>
              </a:xfrm>
              <a:blipFill rotWithShape="0">
                <a:blip r:embed="rId2"/>
                <a:stretch>
                  <a:fillRect l="-2949" t="-931" r="-1944"/>
                </a:stretch>
              </a:blipFill>
            </p:spPr>
            <p:txBody>
              <a:bodyPr/>
              <a:lstStyle/>
              <a:p>
                <a:r>
                  <a:rPr lang="he-IL">
                    <a:noFill/>
                  </a:rPr>
                  <a:t> </a:t>
                </a:r>
              </a:p>
            </p:txBody>
          </p:sp>
        </mc:Fallback>
      </mc:AlternateContent>
    </p:spTree>
    <p:extLst>
      <p:ext uri="{BB962C8B-B14F-4D97-AF65-F5344CB8AC3E}">
        <p14:creationId xmlns:p14="http://schemas.microsoft.com/office/powerpoint/2010/main" val="2436016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אליפסה 3"/>
          <p:cNvSpPr/>
          <p:nvPr/>
        </p:nvSpPr>
        <p:spPr>
          <a:xfrm>
            <a:off x="1739900" y="381000"/>
            <a:ext cx="279400" cy="279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אליפסה 8"/>
          <p:cNvSpPr/>
          <p:nvPr/>
        </p:nvSpPr>
        <p:spPr>
          <a:xfrm>
            <a:off x="3683000" y="381000"/>
            <a:ext cx="279400" cy="279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 name="אליפסה 9"/>
          <p:cNvSpPr/>
          <p:nvPr/>
        </p:nvSpPr>
        <p:spPr>
          <a:xfrm>
            <a:off x="1739900" y="1371600"/>
            <a:ext cx="279400" cy="279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1" name="אליפסה 10"/>
          <p:cNvSpPr/>
          <p:nvPr/>
        </p:nvSpPr>
        <p:spPr>
          <a:xfrm>
            <a:off x="3683000" y="1371600"/>
            <a:ext cx="279400" cy="279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2" name="אליפסה 11"/>
          <p:cNvSpPr/>
          <p:nvPr/>
        </p:nvSpPr>
        <p:spPr>
          <a:xfrm>
            <a:off x="1739900" y="2362200"/>
            <a:ext cx="279400" cy="279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3" name="אליפסה 12"/>
          <p:cNvSpPr/>
          <p:nvPr/>
        </p:nvSpPr>
        <p:spPr>
          <a:xfrm>
            <a:off x="3683000" y="2362200"/>
            <a:ext cx="279400" cy="279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cxnSp>
        <p:nvCxnSpPr>
          <p:cNvPr id="15" name="מחבר ישר 14"/>
          <p:cNvCxnSpPr>
            <a:stCxn id="4" idx="6"/>
          </p:cNvCxnSpPr>
          <p:nvPr/>
        </p:nvCxnSpPr>
        <p:spPr>
          <a:xfrm>
            <a:off x="2019300" y="520700"/>
            <a:ext cx="1803400" cy="10033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6" name="מחבר ישר 15"/>
          <p:cNvCxnSpPr/>
          <p:nvPr/>
        </p:nvCxnSpPr>
        <p:spPr>
          <a:xfrm>
            <a:off x="1949450" y="1498600"/>
            <a:ext cx="1803400" cy="10033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7" name="מחבר ישר 16"/>
          <p:cNvCxnSpPr>
            <a:endCxn id="9" idx="3"/>
          </p:cNvCxnSpPr>
          <p:nvPr/>
        </p:nvCxnSpPr>
        <p:spPr>
          <a:xfrm flipV="1">
            <a:off x="1949450" y="619483"/>
            <a:ext cx="1774467" cy="185701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9" name="מחבר ישר 18"/>
          <p:cNvCxnSpPr>
            <a:endCxn id="13" idx="2"/>
          </p:cNvCxnSpPr>
          <p:nvPr/>
        </p:nvCxnSpPr>
        <p:spPr>
          <a:xfrm flipV="1">
            <a:off x="1978383" y="2501900"/>
            <a:ext cx="1704617" cy="9883"/>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22" name="מחבר ישר 21"/>
          <p:cNvCxnSpPr>
            <a:endCxn id="11" idx="2"/>
          </p:cNvCxnSpPr>
          <p:nvPr/>
        </p:nvCxnSpPr>
        <p:spPr>
          <a:xfrm flipV="1">
            <a:off x="2019300" y="1511300"/>
            <a:ext cx="1663700" cy="12700"/>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23" name="מחבר ישר 22"/>
          <p:cNvCxnSpPr>
            <a:endCxn id="9" idx="2"/>
          </p:cNvCxnSpPr>
          <p:nvPr/>
        </p:nvCxnSpPr>
        <p:spPr>
          <a:xfrm>
            <a:off x="2007316" y="520700"/>
            <a:ext cx="167568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27" name="מחבר ישר 26"/>
          <p:cNvCxnSpPr/>
          <p:nvPr/>
        </p:nvCxnSpPr>
        <p:spPr>
          <a:xfrm flipV="1">
            <a:off x="9803349" y="1374416"/>
            <a:ext cx="1704617" cy="9883"/>
          </a:xfrm>
          <a:prstGeom prst="line">
            <a:avLst/>
          </a:prstGeom>
        </p:spPr>
        <p:style>
          <a:lnRef idx="1">
            <a:schemeClr val="accent2"/>
          </a:lnRef>
          <a:fillRef idx="0">
            <a:schemeClr val="accent2"/>
          </a:fillRef>
          <a:effectRef idx="0">
            <a:schemeClr val="accent2"/>
          </a:effectRef>
          <a:fontRef idx="minor">
            <a:schemeClr val="tx1"/>
          </a:fontRef>
        </p:style>
      </p:cxnSp>
      <p:cxnSp>
        <p:nvCxnSpPr>
          <p:cNvPr id="28" name="מחבר ישר 27"/>
          <p:cNvCxnSpPr/>
          <p:nvPr/>
        </p:nvCxnSpPr>
        <p:spPr>
          <a:xfrm flipV="1">
            <a:off x="9829800" y="876300"/>
            <a:ext cx="1663700" cy="12700"/>
          </a:xfrm>
          <a:prstGeom prst="line">
            <a:avLst/>
          </a:prstGeom>
        </p:spPr>
        <p:style>
          <a:lnRef idx="1">
            <a:schemeClr val="accent2"/>
          </a:lnRef>
          <a:fillRef idx="0">
            <a:schemeClr val="accent2"/>
          </a:fillRef>
          <a:effectRef idx="0">
            <a:schemeClr val="accent2"/>
          </a:effectRef>
          <a:fontRef idx="minor">
            <a:schemeClr val="tx1"/>
          </a:fontRef>
        </p:style>
      </p:cxnSp>
      <p:cxnSp>
        <p:nvCxnSpPr>
          <p:cNvPr id="29" name="מחבר ישר 28"/>
          <p:cNvCxnSpPr/>
          <p:nvPr/>
        </p:nvCxnSpPr>
        <p:spPr>
          <a:xfrm>
            <a:off x="9817816" y="381000"/>
            <a:ext cx="1675684"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30" name="מחבר ישר 29"/>
          <p:cNvCxnSpPr/>
          <p:nvPr/>
        </p:nvCxnSpPr>
        <p:spPr>
          <a:xfrm>
            <a:off x="9873199" y="1930400"/>
            <a:ext cx="1803400" cy="10033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מחבר ישר 30"/>
          <p:cNvCxnSpPr/>
          <p:nvPr/>
        </p:nvCxnSpPr>
        <p:spPr>
          <a:xfrm>
            <a:off x="9803349" y="2908300"/>
            <a:ext cx="1803400" cy="10033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מחבר ישר 31"/>
          <p:cNvCxnSpPr/>
          <p:nvPr/>
        </p:nvCxnSpPr>
        <p:spPr>
          <a:xfrm flipV="1">
            <a:off x="9803349" y="2029183"/>
            <a:ext cx="1774467" cy="1857017"/>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מחבר ישר 33"/>
          <p:cNvCxnSpPr>
            <a:stCxn id="12" idx="6"/>
            <a:endCxn id="11" idx="2"/>
          </p:cNvCxnSpPr>
          <p:nvPr/>
        </p:nvCxnSpPr>
        <p:spPr>
          <a:xfrm flipV="1">
            <a:off x="2019300" y="1511300"/>
            <a:ext cx="1663700" cy="990600"/>
          </a:xfrm>
          <a:prstGeom prst="line">
            <a:avLst/>
          </a:prstGeom>
          <a:ln w="38100"/>
        </p:spPr>
        <p:style>
          <a:lnRef idx="2">
            <a:schemeClr val="accent6"/>
          </a:lnRef>
          <a:fillRef idx="0">
            <a:schemeClr val="accent6"/>
          </a:fillRef>
          <a:effectRef idx="1">
            <a:schemeClr val="accent6"/>
          </a:effectRef>
          <a:fontRef idx="minor">
            <a:schemeClr val="tx1"/>
          </a:fontRef>
        </p:style>
      </p:cxnSp>
      <p:cxnSp>
        <p:nvCxnSpPr>
          <p:cNvPr id="35" name="מחבר ישר 34"/>
          <p:cNvCxnSpPr/>
          <p:nvPr/>
        </p:nvCxnSpPr>
        <p:spPr>
          <a:xfrm>
            <a:off x="9943049" y="5508984"/>
            <a:ext cx="1803400" cy="10033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מחבר ישר 35"/>
          <p:cNvCxnSpPr/>
          <p:nvPr/>
        </p:nvCxnSpPr>
        <p:spPr>
          <a:xfrm>
            <a:off x="10000915" y="5051784"/>
            <a:ext cx="1675684"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37" name="מחבר ישר 36"/>
          <p:cNvCxnSpPr/>
          <p:nvPr/>
        </p:nvCxnSpPr>
        <p:spPr>
          <a:xfrm flipV="1">
            <a:off x="10012899" y="5521684"/>
            <a:ext cx="1663700" cy="990600"/>
          </a:xfrm>
          <a:prstGeom prst="line">
            <a:avLst/>
          </a:prstGeom>
        </p:spPr>
        <p:style>
          <a:lnRef idx="2">
            <a:schemeClr val="accent6"/>
          </a:lnRef>
          <a:fillRef idx="0">
            <a:schemeClr val="accent6"/>
          </a:fillRef>
          <a:effectRef idx="1">
            <a:schemeClr val="accent6"/>
          </a:effectRef>
          <a:fontRef idx="minor">
            <a:schemeClr val="tx1"/>
          </a:fontRef>
        </p:style>
      </p:cxnSp>
      <p:cxnSp>
        <p:nvCxnSpPr>
          <p:cNvPr id="38" name="מחבר ישר 37"/>
          <p:cNvCxnSpPr>
            <a:endCxn id="13" idx="2"/>
          </p:cNvCxnSpPr>
          <p:nvPr/>
        </p:nvCxnSpPr>
        <p:spPr>
          <a:xfrm>
            <a:off x="2007316" y="533400"/>
            <a:ext cx="1675684" cy="19685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מחבר ישר 39"/>
          <p:cNvCxnSpPr/>
          <p:nvPr/>
        </p:nvCxnSpPr>
        <p:spPr>
          <a:xfrm flipV="1">
            <a:off x="6496050" y="381000"/>
            <a:ext cx="1774467" cy="185701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1" name="מחבר ישר 40"/>
          <p:cNvCxnSpPr/>
          <p:nvPr/>
        </p:nvCxnSpPr>
        <p:spPr>
          <a:xfrm flipV="1">
            <a:off x="6565900" y="1272817"/>
            <a:ext cx="1663700" cy="12700"/>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42" name="מחבר ישר 41"/>
          <p:cNvCxnSpPr/>
          <p:nvPr/>
        </p:nvCxnSpPr>
        <p:spPr>
          <a:xfrm>
            <a:off x="6553916" y="294917"/>
            <a:ext cx="1675684" cy="19685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 name="מחבר ישר 43"/>
          <p:cNvCxnSpPr/>
          <p:nvPr/>
        </p:nvCxnSpPr>
        <p:spPr>
          <a:xfrm flipV="1">
            <a:off x="6445083" y="4025901"/>
            <a:ext cx="1663700" cy="990600"/>
          </a:xfrm>
          <a:prstGeom prst="line">
            <a:avLst/>
          </a:prstGeom>
          <a:ln w="38100"/>
        </p:spPr>
        <p:style>
          <a:lnRef idx="2">
            <a:schemeClr val="accent6"/>
          </a:lnRef>
          <a:fillRef idx="0">
            <a:schemeClr val="accent6"/>
          </a:fillRef>
          <a:effectRef idx="1">
            <a:schemeClr val="accent6"/>
          </a:effectRef>
          <a:fontRef idx="minor">
            <a:schemeClr val="tx1"/>
          </a:fontRef>
        </p:style>
      </p:cxnSp>
      <p:cxnSp>
        <p:nvCxnSpPr>
          <p:cNvPr id="45" name="מחבר ישר 44"/>
          <p:cNvCxnSpPr/>
          <p:nvPr/>
        </p:nvCxnSpPr>
        <p:spPr>
          <a:xfrm>
            <a:off x="6433099" y="3048001"/>
            <a:ext cx="1675684" cy="19685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9347200" y="177800"/>
            <a:ext cx="673582" cy="646331"/>
          </a:xfrm>
          <a:prstGeom prst="rect">
            <a:avLst/>
          </a:prstGeom>
          <a:noFill/>
        </p:spPr>
        <p:txBody>
          <a:bodyPr wrap="none" rtlCol="1">
            <a:spAutoFit/>
          </a:bodyPr>
          <a:lstStyle/>
          <a:p>
            <a:r>
              <a:rPr lang="he-IL" dirty="0" smtClean="0"/>
              <a:t>1</a:t>
            </a:r>
          </a:p>
          <a:p>
            <a:r>
              <a:rPr lang="en-US" dirty="0" smtClean="0"/>
              <a:t>W=3</a:t>
            </a:r>
            <a:endParaRPr lang="he-IL" dirty="0"/>
          </a:p>
        </p:txBody>
      </p:sp>
      <p:sp>
        <p:nvSpPr>
          <p:cNvPr id="47" name="TextBox 46"/>
          <p:cNvSpPr txBox="1"/>
          <p:nvPr/>
        </p:nvSpPr>
        <p:spPr>
          <a:xfrm>
            <a:off x="9356399" y="1745734"/>
            <a:ext cx="673582" cy="646331"/>
          </a:xfrm>
          <a:prstGeom prst="rect">
            <a:avLst/>
          </a:prstGeom>
          <a:noFill/>
        </p:spPr>
        <p:txBody>
          <a:bodyPr wrap="none" rtlCol="1">
            <a:spAutoFit/>
          </a:bodyPr>
          <a:lstStyle/>
          <a:p>
            <a:r>
              <a:rPr lang="he-IL" dirty="0" smtClean="0"/>
              <a:t>2</a:t>
            </a:r>
          </a:p>
          <a:p>
            <a:r>
              <a:rPr lang="en-US" dirty="0" smtClean="0"/>
              <a:t>W=6</a:t>
            </a:r>
            <a:endParaRPr lang="he-IL" dirty="0"/>
          </a:p>
        </p:txBody>
      </p:sp>
      <p:sp>
        <p:nvSpPr>
          <p:cNvPr id="48" name="TextBox 47"/>
          <p:cNvSpPr txBox="1"/>
          <p:nvPr/>
        </p:nvSpPr>
        <p:spPr>
          <a:xfrm>
            <a:off x="9347200" y="4867118"/>
            <a:ext cx="673582" cy="646331"/>
          </a:xfrm>
          <a:prstGeom prst="rect">
            <a:avLst/>
          </a:prstGeom>
          <a:noFill/>
        </p:spPr>
        <p:txBody>
          <a:bodyPr wrap="none" rtlCol="1">
            <a:spAutoFit/>
          </a:bodyPr>
          <a:lstStyle/>
          <a:p>
            <a:r>
              <a:rPr lang="he-IL" dirty="0" smtClean="0"/>
              <a:t>3</a:t>
            </a:r>
          </a:p>
          <a:p>
            <a:r>
              <a:rPr lang="en-US" dirty="0" smtClean="0"/>
              <a:t>W=7</a:t>
            </a:r>
            <a:endParaRPr lang="he-IL" dirty="0"/>
          </a:p>
        </p:txBody>
      </p:sp>
      <p:sp>
        <p:nvSpPr>
          <p:cNvPr id="49" name="TextBox 48"/>
          <p:cNvSpPr txBox="1"/>
          <p:nvPr/>
        </p:nvSpPr>
        <p:spPr>
          <a:xfrm>
            <a:off x="6135383" y="151368"/>
            <a:ext cx="673582" cy="646331"/>
          </a:xfrm>
          <a:prstGeom prst="rect">
            <a:avLst/>
          </a:prstGeom>
          <a:noFill/>
        </p:spPr>
        <p:txBody>
          <a:bodyPr wrap="none" rtlCol="1">
            <a:spAutoFit/>
          </a:bodyPr>
          <a:lstStyle/>
          <a:p>
            <a:r>
              <a:rPr lang="he-IL" dirty="0" smtClean="0"/>
              <a:t>4</a:t>
            </a:r>
          </a:p>
          <a:p>
            <a:r>
              <a:rPr lang="en-US" dirty="0" smtClean="0"/>
              <a:t>W=6</a:t>
            </a:r>
            <a:endParaRPr lang="he-IL" dirty="0"/>
          </a:p>
        </p:txBody>
      </p:sp>
      <p:sp>
        <p:nvSpPr>
          <p:cNvPr id="50" name="TextBox 49"/>
          <p:cNvSpPr txBox="1"/>
          <p:nvPr/>
        </p:nvSpPr>
        <p:spPr>
          <a:xfrm>
            <a:off x="5944176" y="2901049"/>
            <a:ext cx="673582" cy="646331"/>
          </a:xfrm>
          <a:prstGeom prst="rect">
            <a:avLst/>
          </a:prstGeom>
          <a:noFill/>
        </p:spPr>
        <p:txBody>
          <a:bodyPr wrap="none" rtlCol="1">
            <a:spAutoFit/>
          </a:bodyPr>
          <a:lstStyle/>
          <a:p>
            <a:r>
              <a:rPr lang="he-IL" dirty="0" smtClean="0"/>
              <a:t>5</a:t>
            </a:r>
          </a:p>
          <a:p>
            <a:r>
              <a:rPr lang="en-US" dirty="0" smtClean="0"/>
              <a:t>W=8</a:t>
            </a:r>
            <a:endParaRPr lang="he-IL" dirty="0"/>
          </a:p>
        </p:txBody>
      </p:sp>
      <p:sp>
        <p:nvSpPr>
          <p:cNvPr id="52" name="TextBox 51"/>
          <p:cNvSpPr txBox="1"/>
          <p:nvPr/>
        </p:nvSpPr>
        <p:spPr>
          <a:xfrm>
            <a:off x="4432300" y="151368"/>
            <a:ext cx="1193800" cy="1477328"/>
          </a:xfrm>
          <a:prstGeom prst="rect">
            <a:avLst/>
          </a:prstGeom>
          <a:noFill/>
        </p:spPr>
        <p:txBody>
          <a:bodyPr wrap="square" rtlCol="1">
            <a:spAutoFit/>
          </a:bodyPr>
          <a:lstStyle/>
          <a:p>
            <a:r>
              <a:rPr lang="en-US" dirty="0" smtClean="0">
                <a:solidFill>
                  <a:srgbClr val="92D050"/>
                </a:solidFill>
              </a:rPr>
              <a:t>W</a:t>
            </a:r>
            <a:r>
              <a:rPr lang="he-IL" dirty="0" smtClean="0">
                <a:solidFill>
                  <a:srgbClr val="92D050"/>
                </a:solidFill>
              </a:rPr>
              <a:t>)</a:t>
            </a:r>
            <a:r>
              <a:rPr lang="en-US" dirty="0" smtClean="0">
                <a:solidFill>
                  <a:srgbClr val="92D050"/>
                </a:solidFill>
              </a:rPr>
              <a:t>E</a:t>
            </a:r>
            <a:r>
              <a:rPr lang="he-IL" dirty="0" smtClean="0">
                <a:solidFill>
                  <a:srgbClr val="92D050"/>
                </a:solidFill>
              </a:rPr>
              <a:t>(</a:t>
            </a:r>
          </a:p>
          <a:p>
            <a:r>
              <a:rPr lang="he-IL" dirty="0" smtClean="0">
                <a:solidFill>
                  <a:srgbClr val="00B0F0"/>
                </a:solidFill>
              </a:rPr>
              <a:t>כחול</a:t>
            </a:r>
            <a:r>
              <a:rPr lang="he-IL" dirty="0" smtClean="0"/>
              <a:t>: 1</a:t>
            </a:r>
            <a:r>
              <a:rPr lang="en-US" dirty="0" smtClean="0"/>
              <a:t/>
            </a:r>
            <a:br>
              <a:rPr lang="en-US" dirty="0" smtClean="0"/>
            </a:br>
            <a:r>
              <a:rPr lang="he-IL" dirty="0" smtClean="0"/>
              <a:t>שחור: 2</a:t>
            </a:r>
            <a:r>
              <a:rPr lang="en-US" dirty="0" smtClean="0"/>
              <a:t/>
            </a:r>
            <a:br>
              <a:rPr lang="en-US" dirty="0" smtClean="0"/>
            </a:br>
            <a:r>
              <a:rPr lang="he-IL" dirty="0" smtClean="0">
                <a:solidFill>
                  <a:srgbClr val="FF0000"/>
                </a:solidFill>
              </a:rPr>
              <a:t>אדום</a:t>
            </a:r>
            <a:r>
              <a:rPr lang="he-IL" dirty="0" smtClean="0"/>
              <a:t>: 3</a:t>
            </a:r>
            <a:r>
              <a:rPr lang="en-US" dirty="0" smtClean="0"/>
              <a:t/>
            </a:r>
            <a:br>
              <a:rPr lang="en-US" dirty="0" smtClean="0"/>
            </a:br>
            <a:r>
              <a:rPr lang="he-IL" dirty="0" smtClean="0">
                <a:solidFill>
                  <a:schemeClr val="accent6">
                    <a:lumMod val="75000"/>
                  </a:schemeClr>
                </a:solidFill>
              </a:rPr>
              <a:t>סגול</a:t>
            </a:r>
            <a:r>
              <a:rPr lang="he-IL" dirty="0" smtClean="0"/>
              <a:t>: 4</a:t>
            </a:r>
            <a:endParaRPr lang="he-IL" dirty="0"/>
          </a:p>
        </p:txBody>
      </p:sp>
      <p:sp>
        <p:nvSpPr>
          <p:cNvPr id="53" name="TextBox 52"/>
          <p:cNvSpPr txBox="1"/>
          <p:nvPr/>
        </p:nvSpPr>
        <p:spPr>
          <a:xfrm>
            <a:off x="1440167" y="294917"/>
            <a:ext cx="299733" cy="369332"/>
          </a:xfrm>
          <a:prstGeom prst="rect">
            <a:avLst/>
          </a:prstGeom>
          <a:noFill/>
        </p:spPr>
        <p:txBody>
          <a:bodyPr wrap="square" rtlCol="1">
            <a:spAutoFit/>
          </a:bodyPr>
          <a:lstStyle/>
          <a:p>
            <a:r>
              <a:rPr lang="he-IL" dirty="0" smtClean="0"/>
              <a:t>1</a:t>
            </a:r>
            <a:endParaRPr lang="he-IL" dirty="0"/>
          </a:p>
        </p:txBody>
      </p:sp>
      <p:sp>
        <p:nvSpPr>
          <p:cNvPr id="54" name="TextBox 53"/>
          <p:cNvSpPr txBox="1"/>
          <p:nvPr/>
        </p:nvSpPr>
        <p:spPr>
          <a:xfrm>
            <a:off x="1418017" y="1285517"/>
            <a:ext cx="299733" cy="369332"/>
          </a:xfrm>
          <a:prstGeom prst="rect">
            <a:avLst/>
          </a:prstGeom>
          <a:noFill/>
        </p:spPr>
        <p:txBody>
          <a:bodyPr wrap="square" rtlCol="1">
            <a:spAutoFit/>
          </a:bodyPr>
          <a:lstStyle/>
          <a:p>
            <a:r>
              <a:rPr lang="he-IL" dirty="0"/>
              <a:t>2</a:t>
            </a:r>
          </a:p>
        </p:txBody>
      </p:sp>
      <p:sp>
        <p:nvSpPr>
          <p:cNvPr id="55" name="TextBox 54"/>
          <p:cNvSpPr txBox="1"/>
          <p:nvPr/>
        </p:nvSpPr>
        <p:spPr>
          <a:xfrm>
            <a:off x="1440167" y="2263417"/>
            <a:ext cx="299733" cy="369332"/>
          </a:xfrm>
          <a:prstGeom prst="rect">
            <a:avLst/>
          </a:prstGeom>
          <a:noFill/>
        </p:spPr>
        <p:txBody>
          <a:bodyPr wrap="square" rtlCol="1">
            <a:spAutoFit/>
          </a:bodyPr>
          <a:lstStyle/>
          <a:p>
            <a:r>
              <a:rPr lang="he-IL" dirty="0" smtClean="0"/>
              <a:t>3</a:t>
            </a:r>
            <a:endParaRPr lang="he-IL" dirty="0"/>
          </a:p>
        </p:txBody>
      </p:sp>
      <p:sp>
        <p:nvSpPr>
          <p:cNvPr id="56" name="TextBox 55"/>
          <p:cNvSpPr txBox="1"/>
          <p:nvPr/>
        </p:nvSpPr>
        <p:spPr>
          <a:xfrm>
            <a:off x="3930907" y="291068"/>
            <a:ext cx="299733" cy="369332"/>
          </a:xfrm>
          <a:prstGeom prst="rect">
            <a:avLst/>
          </a:prstGeom>
          <a:noFill/>
        </p:spPr>
        <p:txBody>
          <a:bodyPr wrap="square" rtlCol="1">
            <a:spAutoFit/>
          </a:bodyPr>
          <a:lstStyle/>
          <a:p>
            <a:r>
              <a:rPr lang="he-IL" dirty="0" smtClean="0"/>
              <a:t>4</a:t>
            </a:r>
            <a:endParaRPr lang="he-IL" dirty="0"/>
          </a:p>
        </p:txBody>
      </p:sp>
      <p:sp>
        <p:nvSpPr>
          <p:cNvPr id="57" name="TextBox 56"/>
          <p:cNvSpPr txBox="1"/>
          <p:nvPr/>
        </p:nvSpPr>
        <p:spPr>
          <a:xfrm>
            <a:off x="3930907" y="1259364"/>
            <a:ext cx="299733" cy="369332"/>
          </a:xfrm>
          <a:prstGeom prst="rect">
            <a:avLst/>
          </a:prstGeom>
          <a:noFill/>
        </p:spPr>
        <p:txBody>
          <a:bodyPr wrap="square" rtlCol="1">
            <a:spAutoFit/>
          </a:bodyPr>
          <a:lstStyle/>
          <a:p>
            <a:r>
              <a:rPr lang="he-IL" dirty="0" smtClean="0"/>
              <a:t>5</a:t>
            </a:r>
            <a:endParaRPr lang="he-IL" dirty="0"/>
          </a:p>
        </p:txBody>
      </p:sp>
      <p:sp>
        <p:nvSpPr>
          <p:cNvPr id="58" name="TextBox 57"/>
          <p:cNvSpPr txBox="1"/>
          <p:nvPr/>
        </p:nvSpPr>
        <p:spPr>
          <a:xfrm>
            <a:off x="4019633" y="2263417"/>
            <a:ext cx="299733" cy="369332"/>
          </a:xfrm>
          <a:prstGeom prst="rect">
            <a:avLst/>
          </a:prstGeom>
          <a:noFill/>
        </p:spPr>
        <p:txBody>
          <a:bodyPr wrap="square" rtlCol="1">
            <a:spAutoFit/>
          </a:bodyPr>
          <a:lstStyle/>
          <a:p>
            <a:r>
              <a:rPr lang="he-IL" dirty="0" smtClean="0"/>
              <a:t>6</a:t>
            </a:r>
            <a:endParaRPr lang="he-IL" dirty="0"/>
          </a:p>
        </p:txBody>
      </p:sp>
      <mc:AlternateContent xmlns:mc="http://schemas.openxmlformats.org/markup-compatibility/2006" xmlns:a14="http://schemas.microsoft.com/office/drawing/2010/main">
        <mc:Choice Requires="a14">
          <p:sp>
            <p:nvSpPr>
              <p:cNvPr id="59" name="TextBox 58"/>
              <p:cNvSpPr txBox="1"/>
              <p:nvPr/>
            </p:nvSpPr>
            <p:spPr>
              <a:xfrm>
                <a:off x="2579984" y="4392416"/>
                <a:ext cx="2082800" cy="754630"/>
              </a:xfrm>
              <a:prstGeom prst="rect">
                <a:avLst/>
              </a:prstGeom>
              <a:noFill/>
            </p:spPr>
            <p:txBody>
              <a:bodyPr wrap="square" lIns="0" tIns="0" rIns="0" bIns="0" rtlCol="1">
                <a:spAutoFit/>
              </a:bodyPr>
              <a:lstStyle/>
              <a:p>
                <a:pPr/>
                <a14:m>
                  <m:oMathPara xmlns:m="http://schemas.openxmlformats.org/officeDocument/2006/math">
                    <m:oMathParaPr>
                      <m:jc m:val="centerGroup"/>
                    </m:oMathParaPr>
                    <m:oMath xmlns:m="http://schemas.openxmlformats.org/officeDocument/2006/math">
                      <m:m>
                        <m:mPr>
                          <m:mcs>
                            <m:mc>
                              <m:mcPr>
                                <m:count m:val="3"/>
                                <m:mcJc m:val="center"/>
                              </m:mcPr>
                            </m:mc>
                          </m:mcs>
                          <m:ctrlPr>
                            <a:rPr lang="he-IL" i="1" smtClean="0">
                              <a:latin typeface="Cambria Math" panose="02040503050406030204" pitchFamily="18" charset="0"/>
                            </a:rPr>
                          </m:ctrlPr>
                        </m:mPr>
                        <m:mr>
                          <m:e>
                            <m:r>
                              <m:rPr>
                                <m:brk m:alnAt="7"/>
                              </m:rPr>
                              <a:rPr lang="he-IL" b="0" i="1" smtClean="0">
                                <a:latin typeface="Cambria Math" panose="02040503050406030204" pitchFamily="18" charset="0"/>
                              </a:rPr>
                              <m:t>2</m:t>
                            </m:r>
                          </m:e>
                          <m:e>
                            <m:r>
                              <a:rPr lang="he-IL" b="0" i="1" smtClean="0">
                                <a:latin typeface="Cambria Math" panose="02040503050406030204" pitchFamily="18" charset="0"/>
                              </a:rPr>
                              <m:t>4</m:t>
                            </m:r>
                          </m:e>
                          <m:e>
                            <m:r>
                              <a:rPr lang="he-IL" b="0" i="1" smtClean="0">
                                <a:latin typeface="Cambria Math" panose="02040503050406030204" pitchFamily="18" charset="0"/>
                              </a:rPr>
                              <m:t>8</m:t>
                            </m:r>
                          </m:e>
                        </m:mr>
                        <m:mr>
                          <m:e>
                            <m:r>
                              <a:rPr lang="he-IL" b="0" i="1" smtClean="0">
                                <a:latin typeface="Cambria Math" panose="02040503050406030204" pitchFamily="18" charset="0"/>
                              </a:rPr>
                              <m:t>0</m:t>
                            </m:r>
                          </m:e>
                          <m:e>
                            <m:r>
                              <a:rPr lang="he-IL" b="0" i="1" smtClean="0">
                                <a:latin typeface="Cambria Math" panose="02040503050406030204" pitchFamily="18" charset="0"/>
                              </a:rPr>
                              <m:t>2</m:t>
                            </m:r>
                          </m:e>
                          <m:e>
                            <m:r>
                              <a:rPr lang="he-IL" b="0" i="1" smtClean="0">
                                <a:latin typeface="Cambria Math" panose="02040503050406030204" pitchFamily="18" charset="0"/>
                              </a:rPr>
                              <m:t>4</m:t>
                            </m:r>
                          </m:e>
                        </m:mr>
                        <m:mr>
                          <m:e>
                            <m:r>
                              <a:rPr lang="he-IL" b="0" i="1" smtClean="0">
                                <a:latin typeface="Cambria Math" panose="02040503050406030204" pitchFamily="18" charset="0"/>
                              </a:rPr>
                              <m:t>4</m:t>
                            </m:r>
                          </m:e>
                          <m:e>
                            <m:r>
                              <a:rPr lang="he-IL" b="0" i="1" smtClean="0">
                                <a:latin typeface="Cambria Math" panose="02040503050406030204" pitchFamily="18" charset="0"/>
                              </a:rPr>
                              <m:t>16</m:t>
                            </m:r>
                          </m:e>
                          <m:e>
                            <m:r>
                              <a:rPr lang="he-IL" b="0" i="1" smtClean="0">
                                <a:latin typeface="Cambria Math" panose="02040503050406030204" pitchFamily="18" charset="0"/>
                              </a:rPr>
                              <m:t>2</m:t>
                            </m:r>
                          </m:e>
                        </m:mr>
                      </m:m>
                    </m:oMath>
                  </m:oMathPara>
                </a14:m>
                <a:endParaRPr lang="he-IL" dirty="0"/>
              </a:p>
            </p:txBody>
          </p:sp>
        </mc:Choice>
        <mc:Fallback xmlns="">
          <p:sp>
            <p:nvSpPr>
              <p:cNvPr id="59" name="TextBox 58"/>
              <p:cNvSpPr txBox="1">
                <a:spLocks noRot="1" noChangeAspect="1" noMove="1" noResize="1" noEditPoints="1" noAdjustHandles="1" noChangeArrowheads="1" noChangeShapeType="1" noTextEdit="1"/>
              </p:cNvSpPr>
              <p:nvPr/>
            </p:nvSpPr>
            <p:spPr>
              <a:xfrm>
                <a:off x="2579984" y="4392416"/>
                <a:ext cx="2082800" cy="754630"/>
              </a:xfrm>
              <a:prstGeom prst="rect">
                <a:avLst/>
              </a:prstGeom>
              <a:blipFill rotWithShape="0">
                <a:blip r:embed="rId2"/>
                <a:stretch>
                  <a:fillRect/>
                </a:stretch>
              </a:blipFill>
            </p:spPr>
            <p:txBody>
              <a:bodyPr/>
              <a:lstStyle/>
              <a:p>
                <a:r>
                  <a:rPr lang="he-IL">
                    <a:noFill/>
                  </a:rPr>
                  <a:t> </a:t>
                </a:r>
              </a:p>
            </p:txBody>
          </p:sp>
        </mc:Fallback>
      </mc:AlternateContent>
      <p:cxnSp>
        <p:nvCxnSpPr>
          <p:cNvPr id="62" name="מחבר ישר 61"/>
          <p:cNvCxnSpPr/>
          <p:nvPr/>
        </p:nvCxnSpPr>
        <p:spPr>
          <a:xfrm flipV="1">
            <a:off x="6617758" y="4396866"/>
            <a:ext cx="1663700" cy="12700"/>
          </a:xfrm>
          <a:prstGeom prst="line">
            <a:avLst/>
          </a:prstGeom>
          <a:ln w="28575"/>
        </p:spPr>
        <p:style>
          <a:lnRef idx="1">
            <a:schemeClr val="accent2"/>
          </a:lnRef>
          <a:fillRef idx="0">
            <a:schemeClr val="accent2"/>
          </a:fillRef>
          <a:effectRef idx="0">
            <a:schemeClr val="accent2"/>
          </a:effectRef>
          <a:fontRef idx="minor">
            <a:schemeClr val="tx1"/>
          </a:fontRef>
        </p:style>
      </p:cxnSp>
      <p:sp>
        <p:nvSpPr>
          <p:cNvPr id="63" name="TextBox 62"/>
          <p:cNvSpPr txBox="1"/>
          <p:nvPr/>
        </p:nvSpPr>
        <p:spPr>
          <a:xfrm>
            <a:off x="2035532" y="4555593"/>
            <a:ext cx="524507" cy="369332"/>
          </a:xfrm>
          <a:prstGeom prst="rect">
            <a:avLst/>
          </a:prstGeom>
          <a:noFill/>
        </p:spPr>
        <p:txBody>
          <a:bodyPr wrap="square" rtlCol="1">
            <a:spAutoFit/>
          </a:bodyPr>
          <a:lstStyle/>
          <a:p>
            <a:r>
              <a:rPr lang="en-US" b="1" u="sng" dirty="0" smtClean="0"/>
              <a:t>A</a:t>
            </a:r>
            <a:r>
              <a:rPr lang="en-US" b="1" u="sng" dirty="0"/>
              <a:t>:</a:t>
            </a:r>
            <a:endParaRPr lang="he-IL" b="1" u="sng" dirty="0"/>
          </a:p>
        </p:txBody>
      </p:sp>
      <p:sp>
        <p:nvSpPr>
          <p:cNvPr id="64" name="TextBox 63"/>
          <p:cNvSpPr txBox="1"/>
          <p:nvPr/>
        </p:nvSpPr>
        <p:spPr>
          <a:xfrm>
            <a:off x="2742682" y="4297560"/>
            <a:ext cx="524507" cy="1200329"/>
          </a:xfrm>
          <a:prstGeom prst="rect">
            <a:avLst/>
          </a:prstGeom>
          <a:noFill/>
        </p:spPr>
        <p:txBody>
          <a:bodyPr wrap="square" rtlCol="1">
            <a:spAutoFit/>
          </a:bodyPr>
          <a:lstStyle/>
          <a:p>
            <a:r>
              <a:rPr lang="en-US" b="1" dirty="0" smtClean="0"/>
              <a:t>1|</a:t>
            </a:r>
          </a:p>
          <a:p>
            <a:r>
              <a:rPr lang="en-US" b="1" dirty="0" smtClean="0"/>
              <a:t>2|</a:t>
            </a:r>
          </a:p>
          <a:p>
            <a:r>
              <a:rPr lang="en-US" b="1" dirty="0" smtClean="0"/>
              <a:t>3|</a:t>
            </a:r>
          </a:p>
          <a:p>
            <a:endParaRPr lang="he-IL" b="1" dirty="0"/>
          </a:p>
        </p:txBody>
      </p:sp>
      <p:sp>
        <p:nvSpPr>
          <p:cNvPr id="66" name="TextBox 65"/>
          <p:cNvSpPr txBox="1"/>
          <p:nvPr/>
        </p:nvSpPr>
        <p:spPr>
          <a:xfrm>
            <a:off x="3027773" y="4025901"/>
            <a:ext cx="2321858" cy="369332"/>
          </a:xfrm>
          <a:prstGeom prst="rect">
            <a:avLst/>
          </a:prstGeom>
          <a:noFill/>
        </p:spPr>
        <p:txBody>
          <a:bodyPr wrap="square" rtlCol="1">
            <a:spAutoFit/>
          </a:bodyPr>
          <a:lstStyle/>
          <a:p>
            <a:r>
              <a:rPr lang="en-US" b="1" u="sng" dirty="0" smtClean="0"/>
              <a:t>4     5    6</a:t>
            </a:r>
            <a:endParaRPr lang="he-IL" b="1" u="sng" dirty="0"/>
          </a:p>
        </p:txBody>
      </p:sp>
    </p:spTree>
    <p:extLst>
      <p:ext uri="{BB962C8B-B14F-4D97-AF65-F5344CB8AC3E}">
        <p14:creationId xmlns:p14="http://schemas.microsoft.com/office/powerpoint/2010/main" val="25782488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r>
              <a:rPr lang="en-US" dirty="0"/>
              <a:t>Theorem </a:t>
            </a:r>
            <a:r>
              <a:rPr lang="en-US" dirty="0" smtClean="0"/>
              <a:t>4.4 (cont.)</a:t>
            </a:r>
            <a:endParaRPr lang="he-IL" sz="2800" dirty="0"/>
          </a:p>
        </p:txBody>
      </p:sp>
      <p:sp>
        <p:nvSpPr>
          <p:cNvPr id="3" name="מציין מיקום תוכן 2"/>
          <p:cNvSpPr>
            <a:spLocks noGrp="1"/>
          </p:cNvSpPr>
          <p:nvPr>
            <p:ph idx="1"/>
          </p:nvPr>
        </p:nvSpPr>
        <p:spPr>
          <a:xfrm>
            <a:off x="2592925" y="1619075"/>
            <a:ext cx="9092939" cy="4974672"/>
          </a:xfrm>
        </p:spPr>
        <p:txBody>
          <a:bodyPr>
            <a:normAutofit/>
          </a:bodyPr>
          <a:lstStyle/>
          <a:p>
            <a:pPr marL="0" indent="0" algn="l" rtl="0">
              <a:buNone/>
            </a:pPr>
            <a:r>
              <a:rPr lang="en-US" sz="2400" dirty="0" smtClean="0"/>
              <a:t>Now, we’re in phase r, and we want to show how we decide for each edge whether it “moves on” to the next phase.</a:t>
            </a:r>
          </a:p>
        </p:txBody>
      </p:sp>
    </p:spTree>
    <p:extLst>
      <p:ext uri="{BB962C8B-B14F-4D97-AF65-F5344CB8AC3E}">
        <p14:creationId xmlns:p14="http://schemas.microsoft.com/office/powerpoint/2010/main" val="1996922041"/>
      </p:ext>
    </p:extLst>
  </p:cSld>
  <p:clrMapOvr>
    <a:masterClrMapping/>
  </p:clrMapOvr>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r>
              <a:rPr lang="en-US" dirty="0"/>
              <a:t>Theorem </a:t>
            </a:r>
            <a:r>
              <a:rPr lang="en-US" dirty="0" smtClean="0"/>
              <a:t>4.4 (cont.)</a:t>
            </a:r>
            <a:endParaRPr lang="he-IL" sz="2800" dirty="0"/>
          </a:p>
        </p:txBody>
      </p:sp>
      <mc:AlternateContent xmlns:mc="http://schemas.openxmlformats.org/markup-compatibility/2006" xmlns:a14="http://schemas.microsoft.com/office/drawing/2010/main">
        <mc:Choice Requires="a14">
          <p:sp>
            <p:nvSpPr>
              <p:cNvPr id="3" name="מציין מיקום תוכן 2"/>
              <p:cNvSpPr>
                <a:spLocks noGrp="1"/>
              </p:cNvSpPr>
              <p:nvPr>
                <p:ph idx="1"/>
              </p:nvPr>
            </p:nvSpPr>
            <p:spPr>
              <a:xfrm>
                <a:off x="2592925" y="1619075"/>
                <a:ext cx="9092939" cy="4974672"/>
              </a:xfrm>
            </p:spPr>
            <p:txBody>
              <a:bodyPr>
                <a:normAutofit/>
              </a:bodyPr>
              <a:lstStyle/>
              <a:p>
                <a:pPr marL="0" indent="0" algn="l" rtl="0">
                  <a:buNone/>
                </a:pPr>
                <a:r>
                  <a:rPr lang="en-US" sz="2400" dirty="0" smtClean="0"/>
                  <a:t>For </a:t>
                </a:r>
                <a14:m>
                  <m:oMath xmlns:m="http://schemas.openxmlformats.org/officeDocument/2006/math">
                    <m:r>
                      <a:rPr lang="en-US" sz="2400" i="1">
                        <a:latin typeface="Cambria Math" panose="02040503050406030204" pitchFamily="18" charset="0"/>
                      </a:rPr>
                      <m:t>0</m:t>
                    </m:r>
                    <m:r>
                      <a:rPr lang="en-US" sz="2400" i="1">
                        <a:latin typeface="Cambria Math" panose="02040503050406030204" pitchFamily="18" charset="0"/>
                      </a:rPr>
                      <m:t>≤</m:t>
                    </m:r>
                    <m:r>
                      <a:rPr lang="en-US" sz="2400" i="1">
                        <a:latin typeface="Cambria Math" panose="02040503050406030204" pitchFamily="18" charset="0"/>
                      </a:rPr>
                      <m:t>𝑟</m:t>
                    </m:r>
                    <m:r>
                      <a:rPr lang="en-US" sz="2400" i="1">
                        <a:latin typeface="Cambria Math" panose="02040503050406030204" pitchFamily="18" charset="0"/>
                      </a:rPr>
                      <m:t>&lt;</m:t>
                    </m:r>
                    <m:r>
                      <a:rPr lang="en-US" sz="2400" i="1">
                        <a:latin typeface="Cambria Math" panose="02040503050406030204" pitchFamily="18" charset="0"/>
                      </a:rPr>
                      <m:t>𝑘</m:t>
                    </m:r>
                  </m:oMath>
                </a14:m>
                <a:r>
                  <a:rPr lang="en-US" sz="2400" dirty="0" smtClean="0"/>
                  <a:t>, </a:t>
                </a:r>
                <a:r>
                  <a:rPr lang="en-US" sz="2400" dirty="0"/>
                  <a:t>and an edge </a:t>
                </a:r>
                <a14:m>
                  <m:oMath xmlns:m="http://schemas.openxmlformats.org/officeDocument/2006/math">
                    <m:r>
                      <a:rPr lang="en-US" sz="2400" b="0" i="1" smtClean="0">
                        <a:latin typeface="Cambria Math" panose="02040503050406030204" pitchFamily="18" charset="0"/>
                      </a:rPr>
                      <m:t>𝑒</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𝐻</m:t>
                        </m:r>
                      </m:e>
                      <m:sub>
                        <m:r>
                          <a:rPr lang="en-US" sz="2400" b="0" i="1" smtClean="0">
                            <a:latin typeface="Cambria Math" panose="02040503050406030204" pitchFamily="18" charset="0"/>
                          </a:rPr>
                          <m:t>𝑟</m:t>
                        </m:r>
                      </m:sub>
                    </m:sSub>
                  </m:oMath>
                </a14:m>
                <a:r>
                  <a:rPr lang="en-US" sz="2400" dirty="0" smtClean="0"/>
                  <a:t> (</a:t>
                </a:r>
                <a14:m>
                  <m:oMath xmlns:m="http://schemas.openxmlformats.org/officeDocument/2006/math">
                    <m:sSub>
                      <m:sSubPr>
                        <m:ctrlPr>
                          <a:rPr lang="en-US" sz="2400" b="0" i="1" dirty="0" smtClean="0">
                            <a:latin typeface="Cambria Math" panose="02040503050406030204" pitchFamily="18" charset="0"/>
                          </a:rPr>
                        </m:ctrlPr>
                      </m:sSubPr>
                      <m:e>
                        <m:r>
                          <a:rPr lang="en-US" sz="2400" b="0" i="1" dirty="0" smtClean="0">
                            <a:latin typeface="Cambria Math" panose="02040503050406030204" pitchFamily="18" charset="0"/>
                          </a:rPr>
                          <m:t>𝐺</m:t>
                        </m:r>
                      </m:e>
                      <m:sub>
                        <m:r>
                          <a:rPr lang="en-US" sz="2400" b="0" i="1" dirty="0" smtClean="0">
                            <a:latin typeface="Cambria Math" panose="02040503050406030204" pitchFamily="18" charset="0"/>
                          </a:rPr>
                          <m:t>𝑟</m:t>
                        </m:r>
                      </m:sub>
                    </m:sSub>
                    <m:r>
                      <a:rPr lang="en-US" sz="2400" b="0" i="1" dirty="0" smtClean="0">
                        <a:latin typeface="Cambria Math" panose="02040503050406030204" pitchFamily="18" charset="0"/>
                      </a:rPr>
                      <m:t>=(</m:t>
                    </m:r>
                    <m:r>
                      <a:rPr lang="en-US" sz="2400" b="0" i="1" dirty="0" smtClean="0">
                        <a:latin typeface="Cambria Math" panose="02040503050406030204" pitchFamily="18" charset="0"/>
                      </a:rPr>
                      <m:t>𝑉</m:t>
                    </m:r>
                    <m:r>
                      <a:rPr lang="en-US" sz="2400" b="0" i="1" dirty="0" smtClean="0">
                        <a:latin typeface="Cambria Math" panose="02040503050406030204" pitchFamily="18" charset="0"/>
                      </a:rPr>
                      <m:t>,</m:t>
                    </m:r>
                    <m:sSub>
                      <m:sSubPr>
                        <m:ctrlPr>
                          <a:rPr lang="en-US" sz="2400" b="0" i="1" dirty="0" smtClean="0">
                            <a:latin typeface="Cambria Math" panose="02040503050406030204" pitchFamily="18" charset="0"/>
                          </a:rPr>
                        </m:ctrlPr>
                      </m:sSubPr>
                      <m:e>
                        <m:r>
                          <a:rPr lang="en-US" sz="2400" b="0" i="1" dirty="0" smtClean="0">
                            <a:latin typeface="Cambria Math" panose="02040503050406030204" pitchFamily="18" charset="0"/>
                          </a:rPr>
                          <m:t>𝐸</m:t>
                        </m:r>
                      </m:e>
                      <m:sub>
                        <m:r>
                          <a:rPr lang="en-US" sz="2400" b="0" i="1" dirty="0" smtClean="0">
                            <a:latin typeface="Cambria Math" panose="02040503050406030204" pitchFamily="18" charset="0"/>
                          </a:rPr>
                          <m:t>𝑟</m:t>
                        </m:r>
                      </m:sub>
                    </m:sSub>
                    <m:r>
                      <a:rPr lang="en-US" sz="2400" b="0" i="1" dirty="0" smtClean="0">
                        <a:latin typeface="Cambria Math" panose="02040503050406030204" pitchFamily="18" charset="0"/>
                      </a:rPr>
                      <m:t>)</m:t>
                    </m:r>
                  </m:oMath>
                </a14:m>
                <a:r>
                  <a:rPr lang="en-US" sz="2400" dirty="0" smtClean="0"/>
                  <a:t>), </a:t>
                </a:r>
                <a:r>
                  <a:rPr lang="en-US" sz="2400" dirty="0"/>
                  <a:t>let</a:t>
                </a:r>
                <a:r>
                  <a:rPr lang="en-US" sz="2400" dirty="0" smtClean="0"/>
                  <a:t> </a:t>
                </a:r>
                <a14:m>
                  <m:oMath xmlns:m="http://schemas.openxmlformats.org/officeDocument/2006/math">
                    <m:sSub>
                      <m:sSubPr>
                        <m:ctrlPr>
                          <a:rPr lang="en-US" sz="2400" i="1">
                            <a:latin typeface="Cambria Math" panose="02040503050406030204" pitchFamily="18" charset="0"/>
                          </a:rPr>
                        </m:ctrlPr>
                      </m:sSubPr>
                      <m:e>
                        <m:r>
                          <a:rPr lang="en-US" sz="2400" b="0" i="1" smtClean="0">
                            <a:latin typeface="Cambria Math" panose="02040503050406030204" pitchFamily="18" charset="0"/>
                          </a:rPr>
                          <m:t>𝑋</m:t>
                        </m:r>
                      </m:e>
                      <m:sub>
                        <m:r>
                          <a:rPr lang="en-US" sz="2400" i="1">
                            <a:latin typeface="Cambria Math" panose="02040503050406030204" pitchFamily="18" charset="0"/>
                          </a:rPr>
                          <m:t>𝑟</m:t>
                        </m:r>
                        <m:r>
                          <a:rPr lang="en-US" sz="2400" i="1">
                            <a:latin typeface="Cambria Math" panose="02040503050406030204" pitchFamily="18" charset="0"/>
                          </a:rPr>
                          <m:t>,</m:t>
                        </m:r>
                        <m:r>
                          <a:rPr lang="en-US" sz="2400" b="0" i="1" smtClean="0">
                            <a:latin typeface="Cambria Math" panose="02040503050406030204" pitchFamily="18" charset="0"/>
                          </a:rPr>
                          <m:t>𝑒</m:t>
                        </m:r>
                      </m:sub>
                    </m:sSub>
                  </m:oMath>
                </a14:m>
                <a:r>
                  <a:rPr lang="en-US" sz="2400" dirty="0" smtClean="0"/>
                  <a:t> denote </a:t>
                </a:r>
                <a:r>
                  <a:rPr lang="en-US" sz="2400" dirty="0"/>
                  <a:t>the product </a:t>
                </a:r>
                <a14:m>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𝑋</m:t>
                        </m:r>
                      </m:e>
                      <m:sub>
                        <m:r>
                          <a:rPr lang="en-US" sz="2400" b="0" i="1" smtClean="0">
                            <a:latin typeface="Cambria Math" panose="02040503050406030204" pitchFamily="18" charset="0"/>
                          </a:rPr>
                          <m:t>𝑟</m:t>
                        </m:r>
                        <m:r>
                          <a:rPr lang="en-US" sz="2400" b="0" i="1" smtClean="0">
                            <a:latin typeface="Cambria Math" panose="02040503050406030204" pitchFamily="18" charset="0"/>
                          </a:rPr>
                          <m:t>,</m:t>
                        </m:r>
                        <m:r>
                          <a:rPr lang="en-US" sz="2400" b="0" i="1" smtClean="0">
                            <a:latin typeface="Cambria Math" panose="02040503050406030204" pitchFamily="18" charset="0"/>
                          </a:rPr>
                          <m:t>𝑒</m:t>
                        </m:r>
                      </m:sub>
                    </m:sSub>
                  </m:oMath>
                </a14:m>
                <a:r>
                  <a:rPr lang="en-US" sz="2400" dirty="0" smtClean="0"/>
                  <a:t>=</a:t>
                </a:r>
                <a14:m>
                  <m:oMath xmlns:m="http://schemas.openxmlformats.org/officeDocument/2006/math">
                    <m:sSubSup>
                      <m:sSubSupPr>
                        <m:ctrlPr>
                          <a:rPr lang="en-US" sz="2400" i="1" dirty="0">
                            <a:latin typeface="Cambria Math" panose="02040503050406030204" pitchFamily="18" charset="0"/>
                          </a:rPr>
                        </m:ctrlPr>
                      </m:sSubSupPr>
                      <m:e>
                        <m:r>
                          <a:rPr lang="en-US" sz="2400" b="0" i="1" dirty="0" smtClean="0">
                            <a:latin typeface="Cambria Math" panose="02040503050406030204" pitchFamily="18" charset="0"/>
                          </a:rPr>
                          <m:t>𝑥</m:t>
                        </m:r>
                      </m:e>
                      <m:sub>
                        <m:r>
                          <a:rPr lang="en-US" sz="2400" i="1" dirty="0">
                            <a:latin typeface="Cambria Math" panose="02040503050406030204" pitchFamily="18" charset="0"/>
                          </a:rPr>
                          <m:t>𝑟</m:t>
                        </m:r>
                      </m:sub>
                      <m:sup>
                        <m:sSub>
                          <m:sSubPr>
                            <m:ctrlPr>
                              <a:rPr lang="en-US" sz="2400" i="1" dirty="0">
                                <a:latin typeface="Cambria Math" panose="02040503050406030204" pitchFamily="18" charset="0"/>
                              </a:rPr>
                            </m:ctrlPr>
                          </m:sSubPr>
                          <m:e>
                            <m:r>
                              <a:rPr lang="en-US" sz="2400" i="1" dirty="0">
                                <a:latin typeface="Cambria Math" panose="02040503050406030204" pitchFamily="18" charset="0"/>
                              </a:rPr>
                              <m:t>𝑤</m:t>
                            </m:r>
                          </m:e>
                          <m:sub>
                            <m:r>
                              <a:rPr lang="en-US" sz="2400" i="1" dirty="0">
                                <a:latin typeface="Cambria Math" panose="02040503050406030204" pitchFamily="18" charset="0"/>
                              </a:rPr>
                              <m:t>𝑟</m:t>
                            </m:r>
                          </m:sub>
                        </m:sSub>
                        <m:r>
                          <a:rPr lang="en-US" sz="2400" i="1" dirty="0">
                            <a:latin typeface="Cambria Math" panose="02040503050406030204" pitchFamily="18" charset="0"/>
                          </a:rPr>
                          <m:t>(</m:t>
                        </m:r>
                        <m:r>
                          <a:rPr lang="en-US" sz="2400" i="1" dirty="0">
                            <a:latin typeface="Cambria Math" panose="02040503050406030204" pitchFamily="18" charset="0"/>
                          </a:rPr>
                          <m:t>𝑒</m:t>
                        </m:r>
                        <m:r>
                          <a:rPr lang="en-US" sz="2400" i="1" dirty="0">
                            <a:latin typeface="Cambria Math" panose="02040503050406030204" pitchFamily="18" charset="0"/>
                          </a:rPr>
                          <m:t>)</m:t>
                        </m:r>
                      </m:sup>
                    </m:sSubSup>
                    <m:sSubSup>
                      <m:sSubSupPr>
                        <m:ctrlPr>
                          <a:rPr lang="en-US" sz="2400" i="1" dirty="0">
                            <a:latin typeface="Cambria Math" panose="02040503050406030204" pitchFamily="18" charset="0"/>
                          </a:rPr>
                        </m:ctrlPr>
                      </m:sSubSupPr>
                      <m:e>
                        <m:r>
                          <a:rPr lang="en-US" sz="2400" b="0" i="1" dirty="0" smtClean="0">
                            <a:latin typeface="Cambria Math" panose="02040503050406030204" pitchFamily="18" charset="0"/>
                          </a:rPr>
                          <m:t>𝑥</m:t>
                        </m:r>
                      </m:e>
                      <m:sub>
                        <m:r>
                          <a:rPr lang="en-US" sz="2400" i="1" dirty="0">
                            <a:latin typeface="Cambria Math" panose="02040503050406030204" pitchFamily="18" charset="0"/>
                          </a:rPr>
                          <m:t>𝑟</m:t>
                        </m:r>
                        <m:r>
                          <a:rPr lang="en-US" sz="2400" i="1" dirty="0">
                            <a:latin typeface="Cambria Math" panose="02040503050406030204" pitchFamily="18" charset="0"/>
                          </a:rPr>
                          <m:t>+</m:t>
                        </m:r>
                        <m:r>
                          <a:rPr lang="en-US" sz="2400" i="1" dirty="0">
                            <a:latin typeface="Cambria Math" panose="02040503050406030204" pitchFamily="18" charset="0"/>
                          </a:rPr>
                          <m:t>1</m:t>
                        </m:r>
                      </m:sub>
                      <m:sup>
                        <m:sSub>
                          <m:sSubPr>
                            <m:ctrlPr>
                              <a:rPr lang="en-US" sz="2400" i="1" dirty="0">
                                <a:latin typeface="Cambria Math" panose="02040503050406030204" pitchFamily="18" charset="0"/>
                              </a:rPr>
                            </m:ctrlPr>
                          </m:sSubPr>
                          <m:e>
                            <m:r>
                              <a:rPr lang="en-US" sz="2400" i="1" dirty="0">
                                <a:latin typeface="Cambria Math" panose="02040503050406030204" pitchFamily="18" charset="0"/>
                              </a:rPr>
                              <m:t>𝑤</m:t>
                            </m:r>
                          </m:e>
                          <m:sub>
                            <m:r>
                              <a:rPr lang="en-US" sz="2400" i="1" dirty="0">
                                <a:latin typeface="Cambria Math" panose="02040503050406030204" pitchFamily="18" charset="0"/>
                              </a:rPr>
                              <m:t>𝑟</m:t>
                            </m:r>
                            <m:r>
                              <a:rPr lang="en-US" sz="2400" i="1" dirty="0">
                                <a:latin typeface="Cambria Math" panose="02040503050406030204" pitchFamily="18" charset="0"/>
                              </a:rPr>
                              <m:t>+</m:t>
                            </m:r>
                            <m:r>
                              <a:rPr lang="en-US" sz="2400" i="1" dirty="0">
                                <a:latin typeface="Cambria Math" panose="02040503050406030204" pitchFamily="18" charset="0"/>
                              </a:rPr>
                              <m:t>1</m:t>
                            </m:r>
                          </m:sub>
                        </m:sSub>
                        <m:r>
                          <a:rPr lang="en-US" sz="2400" i="1" dirty="0">
                            <a:latin typeface="Cambria Math" panose="02040503050406030204" pitchFamily="18" charset="0"/>
                          </a:rPr>
                          <m:t>(</m:t>
                        </m:r>
                        <m:r>
                          <a:rPr lang="en-US" sz="2400" i="1" dirty="0">
                            <a:latin typeface="Cambria Math" panose="02040503050406030204" pitchFamily="18" charset="0"/>
                          </a:rPr>
                          <m:t>𝑒</m:t>
                        </m:r>
                        <m:r>
                          <a:rPr lang="en-US" sz="2400" i="1" dirty="0">
                            <a:latin typeface="Cambria Math" panose="02040503050406030204" pitchFamily="18" charset="0"/>
                          </a:rPr>
                          <m:t>)</m:t>
                        </m:r>
                      </m:sup>
                    </m:sSubSup>
                  </m:oMath>
                </a14:m>
                <a:r>
                  <a:rPr lang="en-US" sz="2400" dirty="0"/>
                  <a:t>…</a:t>
                </a:r>
                <a14:m>
                  <m:oMath xmlns:m="http://schemas.openxmlformats.org/officeDocument/2006/math">
                    <m:sSubSup>
                      <m:sSubSupPr>
                        <m:ctrlPr>
                          <a:rPr lang="en-US" sz="2400" i="1" dirty="0">
                            <a:latin typeface="Cambria Math" panose="02040503050406030204" pitchFamily="18" charset="0"/>
                          </a:rPr>
                        </m:ctrlPr>
                      </m:sSubSupPr>
                      <m:e>
                        <m:r>
                          <a:rPr lang="en-US" sz="2400" b="0" i="1" dirty="0" smtClean="0">
                            <a:latin typeface="Cambria Math" panose="02040503050406030204" pitchFamily="18" charset="0"/>
                          </a:rPr>
                          <m:t>𝑥</m:t>
                        </m:r>
                      </m:e>
                      <m:sub>
                        <m:r>
                          <a:rPr lang="en-US" sz="2400" i="1" dirty="0">
                            <a:latin typeface="Cambria Math" panose="02040503050406030204" pitchFamily="18" charset="0"/>
                          </a:rPr>
                          <m:t>𝑘</m:t>
                        </m:r>
                        <m:r>
                          <a:rPr lang="en-US" sz="2400" i="1" dirty="0">
                            <a:latin typeface="Cambria Math" panose="02040503050406030204" pitchFamily="18" charset="0"/>
                          </a:rPr>
                          <m:t>−</m:t>
                        </m:r>
                        <m:r>
                          <a:rPr lang="en-US" sz="2400" i="1" dirty="0">
                            <a:latin typeface="Cambria Math" panose="02040503050406030204" pitchFamily="18" charset="0"/>
                          </a:rPr>
                          <m:t>1</m:t>
                        </m:r>
                      </m:sub>
                      <m:sup>
                        <m:sSub>
                          <m:sSubPr>
                            <m:ctrlPr>
                              <a:rPr lang="en-US" sz="2400" i="1" dirty="0">
                                <a:latin typeface="Cambria Math" panose="02040503050406030204" pitchFamily="18" charset="0"/>
                              </a:rPr>
                            </m:ctrlPr>
                          </m:sSubPr>
                          <m:e>
                            <m:r>
                              <a:rPr lang="en-US" sz="2400" i="1" dirty="0">
                                <a:latin typeface="Cambria Math" panose="02040503050406030204" pitchFamily="18" charset="0"/>
                              </a:rPr>
                              <m:t>𝑤</m:t>
                            </m:r>
                          </m:e>
                          <m:sub>
                            <m:r>
                              <a:rPr lang="en-US" sz="2400" i="1" dirty="0">
                                <a:latin typeface="Cambria Math" panose="02040503050406030204" pitchFamily="18" charset="0"/>
                              </a:rPr>
                              <m:t>𝑘</m:t>
                            </m:r>
                            <m:r>
                              <a:rPr lang="en-US" sz="2400" i="1" dirty="0">
                                <a:latin typeface="Cambria Math" panose="02040503050406030204" pitchFamily="18" charset="0"/>
                              </a:rPr>
                              <m:t>−</m:t>
                            </m:r>
                            <m:r>
                              <a:rPr lang="en-US" sz="2400" i="1" dirty="0">
                                <a:latin typeface="Cambria Math" panose="02040503050406030204" pitchFamily="18" charset="0"/>
                              </a:rPr>
                              <m:t>1</m:t>
                            </m:r>
                          </m:sub>
                        </m:sSub>
                        <m:r>
                          <a:rPr lang="en-US" sz="2400" i="1" dirty="0">
                            <a:latin typeface="Cambria Math" panose="02040503050406030204" pitchFamily="18" charset="0"/>
                          </a:rPr>
                          <m:t>(</m:t>
                        </m:r>
                        <m:r>
                          <a:rPr lang="en-US" sz="2400" i="1" dirty="0">
                            <a:latin typeface="Cambria Math" panose="02040503050406030204" pitchFamily="18" charset="0"/>
                          </a:rPr>
                          <m:t>𝑒</m:t>
                        </m:r>
                        <m:r>
                          <a:rPr lang="en-US" sz="2400" i="1" dirty="0">
                            <a:latin typeface="Cambria Math" panose="02040503050406030204" pitchFamily="18" charset="0"/>
                          </a:rPr>
                          <m:t>)</m:t>
                        </m:r>
                      </m:sup>
                    </m:sSubSup>
                  </m:oMath>
                </a14:m>
                <a:r>
                  <a:rPr lang="en-US" sz="2400" dirty="0" smtClean="0"/>
                  <a:t>.</a:t>
                </a:r>
                <a:endParaRPr lang="he-IL" sz="2400" dirty="0" smtClean="0"/>
              </a:p>
              <a:p>
                <a:pPr marL="0" indent="0" algn="l" rtl="0">
                  <a:buNone/>
                </a:pPr>
                <a:r>
                  <a:rPr lang="en-US" sz="2400" dirty="0" smtClean="0"/>
                  <a:t>(Recall that each </a:t>
                </a:r>
                <a14:m>
                  <m:oMath xmlns:m="http://schemas.openxmlformats.org/officeDocument/2006/math">
                    <m:sSub>
                      <m:sSubPr>
                        <m:ctrlPr>
                          <a:rPr lang="en-US" sz="2400" i="1" dirty="0">
                            <a:latin typeface="Cambria Math" panose="02040503050406030204" pitchFamily="18" charset="0"/>
                          </a:rPr>
                        </m:ctrlPr>
                      </m:sSubPr>
                      <m:e>
                        <m:r>
                          <a:rPr lang="en-US" sz="2400" i="1" dirty="0">
                            <a:latin typeface="Cambria Math" panose="02040503050406030204" pitchFamily="18" charset="0"/>
                          </a:rPr>
                          <m:t>𝑤</m:t>
                        </m:r>
                      </m:e>
                      <m:sub>
                        <m:r>
                          <a:rPr lang="en-US" sz="2400" b="0" i="1" dirty="0" smtClean="0">
                            <a:latin typeface="Cambria Math" panose="02040503050406030204" pitchFamily="18" charset="0"/>
                          </a:rPr>
                          <m:t>𝑖</m:t>
                        </m:r>
                      </m:sub>
                    </m:sSub>
                  </m:oMath>
                </a14:m>
                <a:r>
                  <a:rPr lang="en-US" sz="2400" dirty="0" smtClean="0"/>
                  <a:t> is known).</a:t>
                </a:r>
              </a:p>
              <a:p>
                <a:pPr marL="0" indent="0" algn="l" rtl="0">
                  <a:buNone/>
                </a:pPr>
                <a:r>
                  <a:rPr lang="en-US" sz="2400" dirty="0" smtClean="0"/>
                  <a:t>We would use this monomial for computing for each edge in </a:t>
                </a:r>
                <a14:m>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𝐻</m:t>
                        </m:r>
                      </m:e>
                      <m:sub>
                        <m:r>
                          <a:rPr lang="en-US" sz="2400" b="0" i="1" smtClean="0">
                            <a:latin typeface="Cambria Math" panose="02040503050406030204" pitchFamily="18" charset="0"/>
                          </a:rPr>
                          <m:t>𝑟</m:t>
                        </m:r>
                      </m:sub>
                    </m:sSub>
                  </m:oMath>
                </a14:m>
                <a:r>
                  <a:rPr lang="en-US" sz="2400" dirty="0" smtClean="0"/>
                  <a:t> whether or not it should appear in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𝐻</m:t>
                        </m:r>
                      </m:e>
                      <m:sub>
                        <m:r>
                          <a:rPr lang="en-US" sz="2400" b="0" i="1" smtClean="0">
                            <a:latin typeface="Cambria Math" panose="02040503050406030204" pitchFamily="18" charset="0"/>
                          </a:rPr>
                          <m:t>𝑟</m:t>
                        </m:r>
                        <m:r>
                          <a:rPr lang="en-US" sz="2400" b="0" i="1" smtClean="0">
                            <a:latin typeface="Cambria Math" panose="02040503050406030204" pitchFamily="18" charset="0"/>
                          </a:rPr>
                          <m:t>+</m:t>
                        </m:r>
                        <m:r>
                          <a:rPr lang="en-US" sz="2400" b="0" i="1" smtClean="0">
                            <a:latin typeface="Cambria Math" panose="02040503050406030204" pitchFamily="18" charset="0"/>
                          </a:rPr>
                          <m:t>1</m:t>
                        </m:r>
                      </m:sub>
                    </m:sSub>
                  </m:oMath>
                </a14:m>
                <a:r>
                  <a:rPr lang="en-US" sz="2400" dirty="0" smtClean="0"/>
                  <a:t>.</a:t>
                </a:r>
                <a:endParaRPr lang="en-US" dirty="0" smtClean="0"/>
              </a:p>
              <a:p>
                <a:pPr marL="0" indent="0" algn="l" rtl="0">
                  <a:buNone/>
                </a:pPr>
                <a:endParaRPr lang="en-US" dirty="0" smtClean="0"/>
              </a:p>
              <a:p>
                <a:pPr marL="0" indent="0" algn="l" rtl="0">
                  <a:buNone/>
                </a:pPr>
                <a:endParaRPr lang="en-US" dirty="0"/>
              </a:p>
              <a:p>
                <a:pPr marL="0" indent="0" algn="l" rtl="0">
                  <a:buNone/>
                </a:pPr>
                <a:endParaRPr lang="en-US" dirty="0"/>
              </a:p>
              <a:p>
                <a:pPr marL="0" indent="0" algn="l" rtl="0">
                  <a:buNone/>
                </a:pPr>
                <a:r>
                  <a:rPr lang="en-US" sz="2400" dirty="0" smtClean="0"/>
                  <a:t>*For </a:t>
                </a:r>
                <a:r>
                  <a:rPr lang="en-US" sz="2400" dirty="0"/>
                  <a:t>a matching M, The term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𝑋</m:t>
                        </m:r>
                      </m:e>
                      <m:sub>
                        <m:r>
                          <a:rPr lang="en-US" sz="2400" i="1">
                            <a:latin typeface="Cambria Math" panose="02040503050406030204" pitchFamily="18" charset="0"/>
                          </a:rPr>
                          <m:t>𝑟</m:t>
                        </m:r>
                        <m:r>
                          <a:rPr lang="en-US" sz="2400" i="1">
                            <a:latin typeface="Cambria Math" panose="02040503050406030204" pitchFamily="18" charset="0"/>
                          </a:rPr>
                          <m:t>,</m:t>
                        </m:r>
                        <m:r>
                          <a:rPr lang="en-US" sz="2400" i="1">
                            <a:latin typeface="Cambria Math" panose="02040503050406030204" pitchFamily="18" charset="0"/>
                          </a:rPr>
                          <m:t>𝑀</m:t>
                        </m:r>
                      </m:sub>
                    </m:sSub>
                  </m:oMath>
                </a14:m>
                <a:r>
                  <a:rPr lang="en-US" sz="2400" dirty="0" smtClean="0"/>
                  <a:t> is </a:t>
                </a:r>
                <a:r>
                  <a:rPr lang="en-US" sz="2400" dirty="0"/>
                  <a:t>defined similarly.</a:t>
                </a:r>
              </a:p>
              <a:p>
                <a:pPr marL="0" indent="0" algn="l" rtl="0">
                  <a:buNone/>
                </a:pPr>
                <a:r>
                  <a:rPr lang="en-US" sz="2400" dirty="0" smtClean="0"/>
                  <a:t>(</a:t>
                </a:r>
                <a14:m>
                  <m:oMath xmlns:m="http://schemas.openxmlformats.org/officeDocument/2006/math">
                    <m:sSub>
                      <m:sSubPr>
                        <m:ctrlPr>
                          <a:rPr lang="en-US" sz="2400" i="1">
                            <a:latin typeface="Cambria Math" panose="02040503050406030204" pitchFamily="18" charset="0"/>
                          </a:rPr>
                        </m:ctrlPr>
                      </m:sSubPr>
                      <m:e>
                        <m:r>
                          <a:rPr lang="en-US" sz="2400" b="0" i="1" smtClean="0">
                            <a:latin typeface="Cambria Math" panose="02040503050406030204" pitchFamily="18" charset="0"/>
                          </a:rPr>
                          <m:t>𝑋</m:t>
                        </m:r>
                      </m:e>
                      <m:sub>
                        <m:r>
                          <a:rPr lang="en-US" sz="2400" i="1">
                            <a:latin typeface="Cambria Math" panose="02040503050406030204" pitchFamily="18" charset="0"/>
                          </a:rPr>
                          <m:t>𝑟</m:t>
                        </m:r>
                        <m:r>
                          <a:rPr lang="en-US" sz="2400" i="1">
                            <a:latin typeface="Cambria Math" panose="02040503050406030204" pitchFamily="18" charset="0"/>
                          </a:rPr>
                          <m:t>,</m:t>
                        </m:r>
                        <m:r>
                          <a:rPr lang="en-US" sz="2400" b="0" i="1" smtClean="0">
                            <a:latin typeface="Cambria Math" panose="02040503050406030204" pitchFamily="18" charset="0"/>
                          </a:rPr>
                          <m:t>𝑀</m:t>
                        </m:r>
                      </m:sub>
                    </m:sSub>
                  </m:oMath>
                </a14:m>
                <a:r>
                  <a:rPr lang="en-US" sz="2400" dirty="0"/>
                  <a:t>=</a:t>
                </a:r>
                <a14:m>
                  <m:oMath xmlns:m="http://schemas.openxmlformats.org/officeDocument/2006/math">
                    <m:sSubSup>
                      <m:sSubSupPr>
                        <m:ctrlPr>
                          <a:rPr lang="en-US" sz="2400" i="1" dirty="0">
                            <a:latin typeface="Cambria Math" panose="02040503050406030204" pitchFamily="18" charset="0"/>
                          </a:rPr>
                        </m:ctrlPr>
                      </m:sSubSupPr>
                      <m:e>
                        <m:r>
                          <a:rPr lang="en-US" sz="2400" b="0" i="1" dirty="0" smtClean="0">
                            <a:latin typeface="Cambria Math" panose="02040503050406030204" pitchFamily="18" charset="0"/>
                          </a:rPr>
                          <m:t>𝑥</m:t>
                        </m:r>
                      </m:e>
                      <m:sub>
                        <m:r>
                          <a:rPr lang="en-US" sz="2400" i="1" dirty="0">
                            <a:latin typeface="Cambria Math" panose="02040503050406030204" pitchFamily="18" charset="0"/>
                          </a:rPr>
                          <m:t>𝑟</m:t>
                        </m:r>
                      </m:sub>
                      <m:sup>
                        <m:sSub>
                          <m:sSubPr>
                            <m:ctrlPr>
                              <a:rPr lang="en-US" sz="2400" i="1" dirty="0">
                                <a:latin typeface="Cambria Math" panose="02040503050406030204" pitchFamily="18" charset="0"/>
                              </a:rPr>
                            </m:ctrlPr>
                          </m:sSubPr>
                          <m:e>
                            <m:r>
                              <a:rPr lang="en-US" sz="2400" i="1" dirty="0">
                                <a:latin typeface="Cambria Math" panose="02040503050406030204" pitchFamily="18" charset="0"/>
                              </a:rPr>
                              <m:t>𝑤</m:t>
                            </m:r>
                          </m:e>
                          <m:sub>
                            <m:r>
                              <a:rPr lang="en-US" sz="2400" i="1" dirty="0">
                                <a:latin typeface="Cambria Math" panose="02040503050406030204" pitchFamily="18" charset="0"/>
                              </a:rPr>
                              <m:t>𝑟</m:t>
                            </m:r>
                          </m:sub>
                        </m:sSub>
                        <m:r>
                          <a:rPr lang="en-US" sz="2400" i="1" dirty="0">
                            <a:latin typeface="Cambria Math" panose="02040503050406030204" pitchFamily="18" charset="0"/>
                          </a:rPr>
                          <m:t>(</m:t>
                        </m:r>
                        <m:r>
                          <a:rPr lang="en-US" sz="2400" b="0" i="1" dirty="0" smtClean="0">
                            <a:latin typeface="Cambria Math" panose="02040503050406030204" pitchFamily="18" charset="0"/>
                          </a:rPr>
                          <m:t>𝑀</m:t>
                        </m:r>
                        <m:r>
                          <a:rPr lang="en-US" sz="2400" i="1" dirty="0">
                            <a:latin typeface="Cambria Math" panose="02040503050406030204" pitchFamily="18" charset="0"/>
                          </a:rPr>
                          <m:t>)</m:t>
                        </m:r>
                      </m:sup>
                    </m:sSubSup>
                    <m:sSubSup>
                      <m:sSubSupPr>
                        <m:ctrlPr>
                          <a:rPr lang="en-US" sz="2400" i="1" dirty="0">
                            <a:latin typeface="Cambria Math" panose="02040503050406030204" pitchFamily="18" charset="0"/>
                          </a:rPr>
                        </m:ctrlPr>
                      </m:sSubSupPr>
                      <m:e>
                        <m:r>
                          <a:rPr lang="en-US" sz="2400" b="0" i="1" dirty="0" smtClean="0">
                            <a:latin typeface="Cambria Math" panose="02040503050406030204" pitchFamily="18" charset="0"/>
                          </a:rPr>
                          <m:t>𝑥</m:t>
                        </m:r>
                      </m:e>
                      <m:sub>
                        <m:r>
                          <a:rPr lang="en-US" sz="2400" i="1" dirty="0">
                            <a:latin typeface="Cambria Math" panose="02040503050406030204" pitchFamily="18" charset="0"/>
                          </a:rPr>
                          <m:t>𝑟</m:t>
                        </m:r>
                        <m:r>
                          <a:rPr lang="en-US" sz="2400" i="1" dirty="0">
                            <a:latin typeface="Cambria Math" panose="02040503050406030204" pitchFamily="18" charset="0"/>
                          </a:rPr>
                          <m:t>+</m:t>
                        </m:r>
                        <m:r>
                          <a:rPr lang="en-US" sz="2400" i="1" dirty="0">
                            <a:latin typeface="Cambria Math" panose="02040503050406030204" pitchFamily="18" charset="0"/>
                          </a:rPr>
                          <m:t>1</m:t>
                        </m:r>
                      </m:sub>
                      <m:sup>
                        <m:sSub>
                          <m:sSubPr>
                            <m:ctrlPr>
                              <a:rPr lang="en-US" sz="2400" i="1" dirty="0">
                                <a:latin typeface="Cambria Math" panose="02040503050406030204" pitchFamily="18" charset="0"/>
                              </a:rPr>
                            </m:ctrlPr>
                          </m:sSubPr>
                          <m:e>
                            <m:r>
                              <a:rPr lang="en-US" sz="2400" i="1" dirty="0">
                                <a:latin typeface="Cambria Math" panose="02040503050406030204" pitchFamily="18" charset="0"/>
                              </a:rPr>
                              <m:t>𝑤</m:t>
                            </m:r>
                          </m:e>
                          <m:sub>
                            <m:r>
                              <a:rPr lang="en-US" sz="2400" i="1" dirty="0">
                                <a:latin typeface="Cambria Math" panose="02040503050406030204" pitchFamily="18" charset="0"/>
                              </a:rPr>
                              <m:t>𝑟</m:t>
                            </m:r>
                            <m:r>
                              <a:rPr lang="en-US" sz="2400" i="1" dirty="0">
                                <a:latin typeface="Cambria Math" panose="02040503050406030204" pitchFamily="18" charset="0"/>
                              </a:rPr>
                              <m:t>+</m:t>
                            </m:r>
                            <m:r>
                              <a:rPr lang="en-US" sz="2400" i="1" dirty="0">
                                <a:latin typeface="Cambria Math" panose="02040503050406030204" pitchFamily="18" charset="0"/>
                              </a:rPr>
                              <m:t>1</m:t>
                            </m:r>
                          </m:sub>
                        </m:sSub>
                        <m:r>
                          <a:rPr lang="en-US" sz="2400" i="1" dirty="0">
                            <a:latin typeface="Cambria Math" panose="02040503050406030204" pitchFamily="18" charset="0"/>
                          </a:rPr>
                          <m:t>(</m:t>
                        </m:r>
                        <m:r>
                          <a:rPr lang="en-US" sz="2400" b="0" i="1" dirty="0" smtClean="0">
                            <a:latin typeface="Cambria Math" panose="02040503050406030204" pitchFamily="18" charset="0"/>
                          </a:rPr>
                          <m:t>𝑀</m:t>
                        </m:r>
                        <m:r>
                          <a:rPr lang="en-US" sz="2400" i="1" dirty="0">
                            <a:latin typeface="Cambria Math" panose="02040503050406030204" pitchFamily="18" charset="0"/>
                          </a:rPr>
                          <m:t>)</m:t>
                        </m:r>
                      </m:sup>
                    </m:sSubSup>
                  </m:oMath>
                </a14:m>
                <a:r>
                  <a:rPr lang="en-US" sz="2400" dirty="0"/>
                  <a:t>…</a:t>
                </a:r>
                <a14:m>
                  <m:oMath xmlns:m="http://schemas.openxmlformats.org/officeDocument/2006/math">
                    <m:sSubSup>
                      <m:sSubSupPr>
                        <m:ctrlPr>
                          <a:rPr lang="en-US" sz="2400" i="1" dirty="0">
                            <a:latin typeface="Cambria Math" panose="02040503050406030204" pitchFamily="18" charset="0"/>
                          </a:rPr>
                        </m:ctrlPr>
                      </m:sSubSupPr>
                      <m:e>
                        <m:r>
                          <a:rPr lang="en-US" sz="2400" b="0" i="1" dirty="0" smtClean="0">
                            <a:latin typeface="Cambria Math" panose="02040503050406030204" pitchFamily="18" charset="0"/>
                          </a:rPr>
                          <m:t>𝑥</m:t>
                        </m:r>
                      </m:e>
                      <m:sub>
                        <m:r>
                          <a:rPr lang="en-US" sz="2400" i="1" dirty="0">
                            <a:latin typeface="Cambria Math" panose="02040503050406030204" pitchFamily="18" charset="0"/>
                          </a:rPr>
                          <m:t>𝑘</m:t>
                        </m:r>
                        <m:r>
                          <a:rPr lang="en-US" sz="2400" i="1" dirty="0">
                            <a:latin typeface="Cambria Math" panose="02040503050406030204" pitchFamily="18" charset="0"/>
                          </a:rPr>
                          <m:t>−</m:t>
                        </m:r>
                        <m:r>
                          <a:rPr lang="en-US" sz="2400" i="1" dirty="0">
                            <a:latin typeface="Cambria Math" panose="02040503050406030204" pitchFamily="18" charset="0"/>
                          </a:rPr>
                          <m:t>1</m:t>
                        </m:r>
                      </m:sub>
                      <m:sup>
                        <m:sSub>
                          <m:sSubPr>
                            <m:ctrlPr>
                              <a:rPr lang="en-US" sz="2400" i="1" dirty="0">
                                <a:latin typeface="Cambria Math" panose="02040503050406030204" pitchFamily="18" charset="0"/>
                              </a:rPr>
                            </m:ctrlPr>
                          </m:sSubPr>
                          <m:e>
                            <m:r>
                              <a:rPr lang="en-US" sz="2400" i="1" dirty="0">
                                <a:latin typeface="Cambria Math" panose="02040503050406030204" pitchFamily="18" charset="0"/>
                              </a:rPr>
                              <m:t>𝑤</m:t>
                            </m:r>
                          </m:e>
                          <m:sub>
                            <m:r>
                              <a:rPr lang="en-US" sz="2400" i="1" dirty="0">
                                <a:latin typeface="Cambria Math" panose="02040503050406030204" pitchFamily="18" charset="0"/>
                              </a:rPr>
                              <m:t>𝑘</m:t>
                            </m:r>
                            <m:r>
                              <a:rPr lang="en-US" sz="2400" i="1" dirty="0">
                                <a:latin typeface="Cambria Math" panose="02040503050406030204" pitchFamily="18" charset="0"/>
                              </a:rPr>
                              <m:t>−</m:t>
                            </m:r>
                            <m:r>
                              <a:rPr lang="en-US" sz="2400" i="1" dirty="0">
                                <a:latin typeface="Cambria Math" panose="02040503050406030204" pitchFamily="18" charset="0"/>
                              </a:rPr>
                              <m:t>1</m:t>
                            </m:r>
                          </m:sub>
                        </m:sSub>
                        <m:r>
                          <a:rPr lang="en-US" sz="2400" i="1" dirty="0">
                            <a:latin typeface="Cambria Math" panose="02040503050406030204" pitchFamily="18" charset="0"/>
                          </a:rPr>
                          <m:t>(</m:t>
                        </m:r>
                        <m:r>
                          <a:rPr lang="en-US" sz="2400" b="0" i="1" dirty="0" smtClean="0">
                            <a:latin typeface="Cambria Math" panose="02040503050406030204" pitchFamily="18" charset="0"/>
                          </a:rPr>
                          <m:t>𝑀</m:t>
                        </m:r>
                        <m:r>
                          <a:rPr lang="en-US" sz="2400" i="1" dirty="0">
                            <a:latin typeface="Cambria Math" panose="02040503050406030204" pitchFamily="18" charset="0"/>
                          </a:rPr>
                          <m:t>)</m:t>
                        </m:r>
                      </m:sup>
                    </m:sSubSup>
                  </m:oMath>
                </a14:m>
                <a:r>
                  <a:rPr lang="en-US" sz="2400" dirty="0" smtClean="0"/>
                  <a:t>).</a:t>
                </a:r>
                <a:endParaRPr lang="he-IL" sz="2400" dirty="0"/>
              </a:p>
            </p:txBody>
          </p:sp>
        </mc:Choice>
        <mc:Fallback xmlns="">
          <p:sp>
            <p:nvSpPr>
              <p:cNvPr id="3" name="מציין מיקום תוכן 2"/>
              <p:cNvSpPr>
                <a:spLocks noGrp="1" noRot="1" noChangeAspect="1" noMove="1" noResize="1" noEditPoints="1" noAdjustHandles="1" noChangeArrowheads="1" noChangeShapeType="1" noTextEdit="1"/>
              </p:cNvSpPr>
              <p:nvPr>
                <p:ph idx="1"/>
              </p:nvPr>
            </p:nvSpPr>
            <p:spPr>
              <a:xfrm>
                <a:off x="2592925" y="1619075"/>
                <a:ext cx="9092939" cy="4974672"/>
              </a:xfrm>
              <a:blipFill rotWithShape="0">
                <a:blip r:embed="rId2"/>
                <a:stretch>
                  <a:fillRect l="-1005" t="-1103"/>
                </a:stretch>
              </a:blipFill>
            </p:spPr>
            <p:txBody>
              <a:bodyPr/>
              <a:lstStyle/>
              <a:p>
                <a:r>
                  <a:rPr lang="he-IL">
                    <a:noFill/>
                  </a:rPr>
                  <a:t> </a:t>
                </a:r>
              </a:p>
            </p:txBody>
          </p:sp>
        </mc:Fallback>
      </mc:AlternateContent>
    </p:spTree>
    <p:extLst>
      <p:ext uri="{BB962C8B-B14F-4D97-AF65-F5344CB8AC3E}">
        <p14:creationId xmlns:p14="http://schemas.microsoft.com/office/powerpoint/2010/main" val="3443394206"/>
      </p:ext>
    </p:extLst>
  </p:cSld>
  <p:clrMapOvr>
    <a:masterClrMapping/>
  </p:clrMapOvr>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r>
              <a:rPr lang="en-US" dirty="0"/>
              <a:t>Theorem </a:t>
            </a:r>
            <a:r>
              <a:rPr lang="en-US" dirty="0" smtClean="0"/>
              <a:t>4.4 (</a:t>
            </a:r>
            <a:r>
              <a:rPr lang="en-US" dirty="0"/>
              <a:t>cont.)</a:t>
            </a:r>
            <a:endParaRPr lang="he-IL" sz="2800" dirty="0"/>
          </a:p>
        </p:txBody>
      </p:sp>
      <mc:AlternateContent xmlns:mc="http://schemas.openxmlformats.org/markup-compatibility/2006" xmlns:a14="http://schemas.microsoft.com/office/drawing/2010/main">
        <mc:Choice Requires="a14">
          <p:sp>
            <p:nvSpPr>
              <p:cNvPr id="3" name="מציין מיקום תוכן 2"/>
              <p:cNvSpPr>
                <a:spLocks noGrp="1"/>
              </p:cNvSpPr>
              <p:nvPr>
                <p:ph idx="1"/>
              </p:nvPr>
            </p:nvSpPr>
            <p:spPr>
              <a:xfrm>
                <a:off x="2592924" y="1739900"/>
                <a:ext cx="8329075" cy="4811902"/>
              </a:xfrm>
            </p:spPr>
            <p:txBody>
              <a:bodyPr>
                <a:normAutofit/>
              </a:bodyPr>
              <a:lstStyle/>
              <a:p>
                <a:pPr marL="0" indent="0" algn="l" rtl="0">
                  <a:buNone/>
                </a:pPr>
                <a:r>
                  <a:rPr lang="en-US" sz="2400" dirty="0" smtClean="0"/>
                  <a:t>Let N(e) denote the set of edges which are neighbors of an edge e in </a:t>
                </a:r>
                <a14:m>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𝐺</m:t>
                        </m:r>
                      </m:e>
                      <m:sub>
                        <m:r>
                          <a:rPr lang="en-US" sz="2400" b="0" i="1" smtClean="0">
                            <a:latin typeface="Cambria Math" panose="02040503050406030204" pitchFamily="18" charset="0"/>
                          </a:rPr>
                          <m:t>𝑟</m:t>
                        </m:r>
                      </m:sub>
                    </m:sSub>
                  </m:oMath>
                </a14:m>
                <a:r>
                  <a:rPr lang="en-US" sz="2400" dirty="0" smtClean="0"/>
                  <a:t> (i.e. all edges </a:t>
                </a:r>
                <a14:m>
                  <m:oMath xmlns:m="http://schemas.openxmlformats.org/officeDocument/2006/math">
                    <m:r>
                      <a:rPr lang="en-US" sz="2400" b="0" i="1" smtClean="0">
                        <a:latin typeface="Cambria Math" panose="02040503050406030204" pitchFamily="18" charset="0"/>
                      </a:rPr>
                      <m:t>𝑒</m:t>
                    </m:r>
                    <m:r>
                      <a:rPr lang="en-US" sz="2400" b="0" i="1" smtClean="0">
                        <a:latin typeface="Cambria Math" panose="02040503050406030204" pitchFamily="18" charset="0"/>
                      </a:rPr>
                      <m:t>′</m:t>
                    </m:r>
                    <m:r>
                      <a:rPr lang="en-US" sz="2400" b="0" i="1" smtClean="0">
                        <a:latin typeface="Cambria Math" panose="02040503050406030204" pitchFamily="18" charset="0"/>
                      </a:rPr>
                      <m:t>≠</m:t>
                    </m:r>
                    <m:r>
                      <a:rPr lang="en-US" sz="2400" b="0" i="1" smtClean="0">
                        <a:latin typeface="Cambria Math" panose="02040503050406030204" pitchFamily="18" charset="0"/>
                      </a:rPr>
                      <m:t>𝑒</m:t>
                    </m:r>
                  </m:oMath>
                </a14:m>
                <a:r>
                  <a:rPr lang="en-US" sz="2400" dirty="0" smtClean="0"/>
                  <a:t> that share an endpoint with e).</a:t>
                </a:r>
              </a:p>
              <a:p>
                <a:pPr marL="0" indent="0" algn="l" rtl="0">
                  <a:buNone/>
                </a:pPr>
                <a:r>
                  <a:rPr lang="en-US" sz="2400" dirty="0" smtClean="0"/>
                  <a:t>For example:</a:t>
                </a:r>
              </a:p>
              <a:p>
                <a:pPr marL="0" indent="0" algn="l" rtl="0">
                  <a:buNone/>
                </a:pPr>
                <a:endParaRPr lang="en-US" sz="2400" dirty="0"/>
              </a:p>
              <a:p>
                <a:pPr marL="0" indent="0" algn="l" rtl="0">
                  <a:buNone/>
                </a:pPr>
                <a:endParaRPr lang="en-US" sz="2400" dirty="0" smtClean="0"/>
              </a:p>
              <a:p>
                <a:pPr marL="0" indent="0" algn="l" rtl="0">
                  <a:buNone/>
                </a:pPr>
                <a:endParaRPr lang="en-US" sz="2400" dirty="0"/>
              </a:p>
              <a:p>
                <a:pPr marL="0" indent="0" algn="l" rtl="0">
                  <a:buNone/>
                </a:pPr>
                <a:endParaRPr lang="en-US" sz="2400" dirty="0" smtClean="0"/>
              </a:p>
              <a:p>
                <a:pPr marL="0" indent="0" algn="l" rtl="0">
                  <a:buNone/>
                </a:pPr>
                <a:endParaRPr lang="en-US" sz="2400" dirty="0"/>
              </a:p>
              <a:p>
                <a:pPr marL="0" indent="0" algn="l" rtl="0">
                  <a:buNone/>
                </a:pPr>
                <a:r>
                  <a:rPr lang="en-US" sz="2400" dirty="0" smtClean="0"/>
                  <a:t>The neighbors of edge </a:t>
                </a:r>
                <a14:m>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𝑒</m:t>
                        </m:r>
                      </m:e>
                      <m:sub>
                        <m:r>
                          <a:rPr lang="en-US" sz="2400" b="0" i="1" smtClean="0">
                            <a:latin typeface="Cambria Math" panose="02040503050406030204" pitchFamily="18" charset="0"/>
                          </a:rPr>
                          <m:t>1</m:t>
                        </m:r>
                      </m:sub>
                    </m:sSub>
                  </m:oMath>
                </a14:m>
                <a:r>
                  <a:rPr lang="en-US" sz="2400" dirty="0" smtClean="0"/>
                  <a:t> are </a:t>
                </a:r>
                <a14:m>
                  <m:oMath xmlns:m="http://schemas.openxmlformats.org/officeDocument/2006/math">
                    <m:r>
                      <a:rPr lang="en-US" sz="2400" b="0" i="1" smtClean="0">
                        <a:latin typeface="Cambria Math" panose="02040503050406030204" pitchFamily="18" charset="0"/>
                      </a:rPr>
                      <m:t>𝑁</m:t>
                    </m:r>
                    <m:d>
                      <m:dPr>
                        <m:ctrlPr>
                          <a:rPr lang="en-US" sz="2400" b="0" i="1" smtClean="0">
                            <a:latin typeface="Cambria Math" panose="02040503050406030204" pitchFamily="18" charset="0"/>
                          </a:rPr>
                        </m:ctrlPr>
                      </m:dPr>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𝑒</m:t>
                            </m:r>
                          </m:e>
                          <m:sub>
                            <m:r>
                              <a:rPr lang="en-US" sz="2400" b="0" i="1" smtClean="0">
                                <a:latin typeface="Cambria Math" panose="02040503050406030204" pitchFamily="18" charset="0"/>
                              </a:rPr>
                              <m:t>1</m:t>
                            </m:r>
                          </m:sub>
                        </m:sSub>
                      </m:e>
                    </m:d>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𝑒</m:t>
                        </m:r>
                      </m:e>
                      <m:sub>
                        <m:r>
                          <a:rPr lang="en-US" sz="2400" b="0" i="1" smtClean="0">
                            <a:latin typeface="Cambria Math" panose="02040503050406030204" pitchFamily="18" charset="0"/>
                          </a:rPr>
                          <m:t>4</m:t>
                        </m:r>
                      </m:sub>
                    </m:sSub>
                    <m:r>
                      <a:rPr lang="en-US" sz="2400" b="0" i="1" smtClean="0">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𝑒</m:t>
                        </m:r>
                      </m:e>
                      <m:sub>
                        <m:r>
                          <a:rPr lang="en-US" sz="2400" b="0" i="1" smtClean="0">
                            <a:latin typeface="Cambria Math" panose="02040503050406030204" pitchFamily="18" charset="0"/>
                          </a:rPr>
                          <m:t>5</m:t>
                        </m:r>
                      </m:sub>
                    </m:sSub>
                  </m:oMath>
                </a14:m>
                <a:r>
                  <a:rPr lang="en-US" sz="2400" dirty="0" smtClean="0"/>
                  <a:t>}.</a:t>
                </a:r>
                <a:endParaRPr lang="he-IL" sz="2400" dirty="0"/>
              </a:p>
            </p:txBody>
          </p:sp>
        </mc:Choice>
        <mc:Fallback xmlns="">
          <p:sp>
            <p:nvSpPr>
              <p:cNvPr id="3" name="מציין מיקום תוכן 2"/>
              <p:cNvSpPr>
                <a:spLocks noGrp="1" noRot="1" noChangeAspect="1" noMove="1" noResize="1" noEditPoints="1" noAdjustHandles="1" noChangeArrowheads="1" noChangeShapeType="1" noTextEdit="1"/>
              </p:cNvSpPr>
              <p:nvPr>
                <p:ph idx="1"/>
              </p:nvPr>
            </p:nvSpPr>
            <p:spPr>
              <a:xfrm>
                <a:off x="2592924" y="1739900"/>
                <a:ext cx="8329075" cy="4811902"/>
              </a:xfrm>
              <a:blipFill rotWithShape="0">
                <a:blip r:embed="rId2"/>
                <a:stretch>
                  <a:fillRect l="-1097" t="-1013"/>
                </a:stretch>
              </a:blipFill>
            </p:spPr>
            <p:txBody>
              <a:bodyPr/>
              <a:lstStyle/>
              <a:p>
                <a:r>
                  <a:rPr lang="he-IL">
                    <a:noFill/>
                  </a:rPr>
                  <a:t> </a:t>
                </a:r>
              </a:p>
            </p:txBody>
          </p:sp>
        </mc:Fallback>
      </mc:AlternateContent>
      <p:sp>
        <p:nvSpPr>
          <p:cNvPr id="4" name="TextBox 3"/>
          <p:cNvSpPr txBox="1"/>
          <p:nvPr/>
        </p:nvSpPr>
        <p:spPr>
          <a:xfrm>
            <a:off x="5638800" y="3289300"/>
            <a:ext cx="65" cy="276999"/>
          </a:xfrm>
          <a:prstGeom prst="rect">
            <a:avLst/>
          </a:prstGeom>
          <a:noFill/>
        </p:spPr>
        <p:txBody>
          <a:bodyPr wrap="none" lIns="0" tIns="0" rIns="0" bIns="0" rtlCol="1">
            <a:spAutoFit/>
          </a:bodyPr>
          <a:lstStyle/>
          <a:p>
            <a:endParaRPr lang="he-IL" dirty="0"/>
          </a:p>
        </p:txBody>
      </p:sp>
      <p:sp>
        <p:nvSpPr>
          <p:cNvPr id="5" name="אליפסה 4"/>
          <p:cNvSpPr/>
          <p:nvPr/>
        </p:nvSpPr>
        <p:spPr>
          <a:xfrm>
            <a:off x="2956304" y="3566299"/>
            <a:ext cx="279400" cy="279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 name="אליפסה 5"/>
          <p:cNvSpPr/>
          <p:nvPr/>
        </p:nvSpPr>
        <p:spPr>
          <a:xfrm>
            <a:off x="2956304" y="4427511"/>
            <a:ext cx="279400" cy="279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 name="אליפסה 6"/>
          <p:cNvSpPr/>
          <p:nvPr/>
        </p:nvSpPr>
        <p:spPr>
          <a:xfrm>
            <a:off x="2956304" y="5440915"/>
            <a:ext cx="279400" cy="279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אליפסה 7"/>
          <p:cNvSpPr/>
          <p:nvPr/>
        </p:nvSpPr>
        <p:spPr>
          <a:xfrm>
            <a:off x="4916487" y="3566299"/>
            <a:ext cx="279400" cy="279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אליפסה 8"/>
          <p:cNvSpPr/>
          <p:nvPr/>
        </p:nvSpPr>
        <p:spPr>
          <a:xfrm>
            <a:off x="4911388" y="4433756"/>
            <a:ext cx="279400" cy="279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 name="אליפסה 9"/>
          <p:cNvSpPr/>
          <p:nvPr/>
        </p:nvSpPr>
        <p:spPr>
          <a:xfrm>
            <a:off x="4911388" y="5440915"/>
            <a:ext cx="279400" cy="279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cxnSp>
        <p:nvCxnSpPr>
          <p:cNvPr id="11" name="מחבר ישר 10"/>
          <p:cNvCxnSpPr/>
          <p:nvPr/>
        </p:nvCxnSpPr>
        <p:spPr>
          <a:xfrm>
            <a:off x="3235704" y="3705999"/>
            <a:ext cx="167568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מחבר ישר 12"/>
          <p:cNvCxnSpPr/>
          <p:nvPr/>
        </p:nvCxnSpPr>
        <p:spPr>
          <a:xfrm>
            <a:off x="3235704" y="4567211"/>
            <a:ext cx="167568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מחבר ישר 13"/>
          <p:cNvCxnSpPr/>
          <p:nvPr/>
        </p:nvCxnSpPr>
        <p:spPr>
          <a:xfrm>
            <a:off x="3235704" y="5580615"/>
            <a:ext cx="167568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מחבר ישר 15"/>
          <p:cNvCxnSpPr>
            <a:stCxn id="6" idx="6"/>
          </p:cNvCxnSpPr>
          <p:nvPr/>
        </p:nvCxnSpPr>
        <p:spPr>
          <a:xfrm flipV="1">
            <a:off x="3235704" y="3706000"/>
            <a:ext cx="1670585" cy="86121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מחבר ישר 18"/>
          <p:cNvCxnSpPr>
            <a:endCxn id="9" idx="2"/>
          </p:cNvCxnSpPr>
          <p:nvPr/>
        </p:nvCxnSpPr>
        <p:spPr>
          <a:xfrm>
            <a:off x="3240802" y="3744265"/>
            <a:ext cx="1670586" cy="82919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מחבר ישר 20"/>
          <p:cNvCxnSpPr>
            <a:stCxn id="7" idx="6"/>
          </p:cNvCxnSpPr>
          <p:nvPr/>
        </p:nvCxnSpPr>
        <p:spPr>
          <a:xfrm flipV="1">
            <a:off x="3235704" y="4567210"/>
            <a:ext cx="1670584" cy="101340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2956303" y="3544006"/>
            <a:ext cx="238483" cy="307777"/>
          </a:xfrm>
          <a:prstGeom prst="rect">
            <a:avLst/>
          </a:prstGeom>
          <a:noFill/>
        </p:spPr>
        <p:txBody>
          <a:bodyPr wrap="square" rtlCol="1">
            <a:spAutoFit/>
          </a:bodyPr>
          <a:lstStyle/>
          <a:p>
            <a:r>
              <a:rPr lang="en-US" sz="1400" dirty="0" smtClean="0">
                <a:solidFill>
                  <a:schemeClr val="bg1"/>
                </a:solidFill>
              </a:rPr>
              <a:t>1</a:t>
            </a:r>
            <a:endParaRPr lang="he-IL" sz="1400" dirty="0">
              <a:solidFill>
                <a:schemeClr val="bg1"/>
              </a:solidFill>
            </a:endParaRPr>
          </a:p>
        </p:txBody>
      </p:sp>
      <p:sp>
        <p:nvSpPr>
          <p:cNvPr id="24" name="TextBox 23"/>
          <p:cNvSpPr txBox="1"/>
          <p:nvPr/>
        </p:nvSpPr>
        <p:spPr>
          <a:xfrm>
            <a:off x="2949538" y="4424484"/>
            <a:ext cx="238483" cy="307777"/>
          </a:xfrm>
          <a:prstGeom prst="rect">
            <a:avLst/>
          </a:prstGeom>
          <a:noFill/>
        </p:spPr>
        <p:txBody>
          <a:bodyPr wrap="square" rtlCol="1">
            <a:spAutoFit/>
          </a:bodyPr>
          <a:lstStyle/>
          <a:p>
            <a:r>
              <a:rPr lang="en-US" sz="1400" dirty="0" smtClean="0">
                <a:solidFill>
                  <a:schemeClr val="bg1"/>
                </a:solidFill>
              </a:rPr>
              <a:t>2</a:t>
            </a:r>
            <a:endParaRPr lang="he-IL" sz="1400" dirty="0">
              <a:solidFill>
                <a:schemeClr val="bg1"/>
              </a:solidFill>
            </a:endParaRPr>
          </a:p>
        </p:txBody>
      </p:sp>
      <p:sp>
        <p:nvSpPr>
          <p:cNvPr id="25" name="TextBox 24"/>
          <p:cNvSpPr txBox="1"/>
          <p:nvPr/>
        </p:nvSpPr>
        <p:spPr>
          <a:xfrm>
            <a:off x="2949537" y="5426726"/>
            <a:ext cx="238483" cy="307777"/>
          </a:xfrm>
          <a:prstGeom prst="rect">
            <a:avLst/>
          </a:prstGeom>
          <a:noFill/>
        </p:spPr>
        <p:txBody>
          <a:bodyPr wrap="square" rtlCol="1">
            <a:spAutoFit/>
          </a:bodyPr>
          <a:lstStyle/>
          <a:p>
            <a:r>
              <a:rPr lang="en-US" sz="1400" dirty="0" smtClean="0">
                <a:solidFill>
                  <a:schemeClr val="bg1"/>
                </a:solidFill>
              </a:rPr>
              <a:t>3</a:t>
            </a:r>
            <a:endParaRPr lang="he-IL" sz="1400" dirty="0">
              <a:solidFill>
                <a:schemeClr val="bg1"/>
              </a:solidFill>
            </a:endParaRPr>
          </a:p>
        </p:txBody>
      </p:sp>
      <p:sp>
        <p:nvSpPr>
          <p:cNvPr id="26" name="TextBox 25"/>
          <p:cNvSpPr txBox="1"/>
          <p:nvPr/>
        </p:nvSpPr>
        <p:spPr>
          <a:xfrm>
            <a:off x="4913055" y="3543187"/>
            <a:ext cx="238483" cy="307777"/>
          </a:xfrm>
          <a:prstGeom prst="rect">
            <a:avLst/>
          </a:prstGeom>
          <a:noFill/>
        </p:spPr>
        <p:txBody>
          <a:bodyPr wrap="square" rtlCol="1">
            <a:spAutoFit/>
          </a:bodyPr>
          <a:lstStyle/>
          <a:p>
            <a:r>
              <a:rPr lang="en-US" sz="1400" dirty="0" smtClean="0">
                <a:solidFill>
                  <a:schemeClr val="bg1"/>
                </a:solidFill>
              </a:rPr>
              <a:t>4</a:t>
            </a:r>
            <a:endParaRPr lang="he-IL" sz="1400" dirty="0">
              <a:solidFill>
                <a:schemeClr val="bg1"/>
              </a:solidFill>
            </a:endParaRPr>
          </a:p>
        </p:txBody>
      </p:sp>
      <p:sp>
        <p:nvSpPr>
          <p:cNvPr id="28" name="TextBox 27"/>
          <p:cNvSpPr txBox="1"/>
          <p:nvPr/>
        </p:nvSpPr>
        <p:spPr>
          <a:xfrm>
            <a:off x="4906289" y="4413322"/>
            <a:ext cx="238483" cy="307777"/>
          </a:xfrm>
          <a:prstGeom prst="rect">
            <a:avLst/>
          </a:prstGeom>
          <a:noFill/>
        </p:spPr>
        <p:txBody>
          <a:bodyPr wrap="square" rtlCol="1">
            <a:spAutoFit/>
          </a:bodyPr>
          <a:lstStyle/>
          <a:p>
            <a:r>
              <a:rPr lang="en-US" sz="1400" dirty="0" smtClean="0">
                <a:solidFill>
                  <a:schemeClr val="bg1"/>
                </a:solidFill>
              </a:rPr>
              <a:t>5</a:t>
            </a:r>
            <a:endParaRPr lang="he-IL" sz="1400" dirty="0">
              <a:solidFill>
                <a:schemeClr val="bg1"/>
              </a:solidFill>
            </a:endParaRPr>
          </a:p>
        </p:txBody>
      </p:sp>
      <p:sp>
        <p:nvSpPr>
          <p:cNvPr id="29" name="TextBox 28"/>
          <p:cNvSpPr txBox="1"/>
          <p:nvPr/>
        </p:nvSpPr>
        <p:spPr>
          <a:xfrm>
            <a:off x="4906288" y="5440178"/>
            <a:ext cx="238483" cy="307777"/>
          </a:xfrm>
          <a:prstGeom prst="rect">
            <a:avLst/>
          </a:prstGeom>
          <a:noFill/>
        </p:spPr>
        <p:txBody>
          <a:bodyPr wrap="square" rtlCol="1">
            <a:spAutoFit/>
          </a:bodyPr>
          <a:lstStyle/>
          <a:p>
            <a:r>
              <a:rPr lang="en-US" sz="1400" dirty="0" smtClean="0">
                <a:solidFill>
                  <a:schemeClr val="bg1"/>
                </a:solidFill>
              </a:rPr>
              <a:t>6</a:t>
            </a:r>
            <a:endParaRPr lang="he-IL" sz="1400" dirty="0">
              <a:solidFill>
                <a:schemeClr val="bg1"/>
              </a:solidFill>
            </a:endParaRPr>
          </a:p>
        </p:txBody>
      </p:sp>
      <mc:AlternateContent xmlns:mc="http://schemas.openxmlformats.org/markup-compatibility/2006" xmlns:a14="http://schemas.microsoft.com/office/drawing/2010/main">
        <mc:Choice Requires="a14">
          <p:sp>
            <p:nvSpPr>
              <p:cNvPr id="31" name="TextBox 30"/>
              <p:cNvSpPr txBox="1"/>
              <p:nvPr/>
            </p:nvSpPr>
            <p:spPr>
              <a:xfrm>
                <a:off x="4630223" y="3747658"/>
                <a:ext cx="238483" cy="307777"/>
              </a:xfrm>
              <a:prstGeom prst="rect">
                <a:avLst/>
              </a:prstGeom>
              <a:noFill/>
            </p:spPr>
            <p:txBody>
              <a:bodyPr wrap="square" rtlCol="1">
                <a:spAutoFit/>
              </a:bodyPr>
              <a:lstStyle/>
              <a:p>
                <a:pPr/>
                <a14:m>
                  <m:oMathPara xmlns:m="http://schemas.openxmlformats.org/officeDocument/2006/math">
                    <m:oMathParaPr>
                      <m:jc m:val="centerGroup"/>
                    </m:oMathParaPr>
                    <m:oMath xmlns:m="http://schemas.openxmlformats.org/officeDocument/2006/math">
                      <m:sSub>
                        <m:sSubPr>
                          <m:ctrlPr>
                            <a:rPr lang="he-IL" sz="1400" i="1" smtClean="0">
                              <a:latin typeface="Cambria Math" panose="02040503050406030204" pitchFamily="18" charset="0"/>
                            </a:rPr>
                          </m:ctrlPr>
                        </m:sSubPr>
                        <m:e>
                          <m:r>
                            <a:rPr lang="en-US" sz="1400" b="0" i="1" smtClean="0">
                              <a:latin typeface="Cambria Math" panose="02040503050406030204" pitchFamily="18" charset="0"/>
                            </a:rPr>
                            <m:t>𝑒</m:t>
                          </m:r>
                        </m:e>
                        <m:sub>
                          <m:r>
                            <a:rPr lang="he-IL" sz="1400" b="0" i="1" smtClean="0">
                              <a:latin typeface="Cambria Math" panose="02040503050406030204" pitchFamily="18" charset="0"/>
                            </a:rPr>
                            <m:t>5</m:t>
                          </m:r>
                        </m:sub>
                      </m:sSub>
                    </m:oMath>
                  </m:oMathPara>
                </a14:m>
                <a:endParaRPr lang="he-IL" sz="1400" dirty="0"/>
              </a:p>
            </p:txBody>
          </p:sp>
        </mc:Choice>
        <mc:Fallback xmlns="">
          <p:sp>
            <p:nvSpPr>
              <p:cNvPr id="31" name="TextBox 30"/>
              <p:cNvSpPr txBox="1">
                <a:spLocks noRot="1" noChangeAspect="1" noMove="1" noResize="1" noEditPoints="1" noAdjustHandles="1" noChangeArrowheads="1" noChangeShapeType="1" noTextEdit="1"/>
              </p:cNvSpPr>
              <p:nvPr/>
            </p:nvSpPr>
            <p:spPr>
              <a:xfrm>
                <a:off x="4630223" y="3747658"/>
                <a:ext cx="238483" cy="307777"/>
              </a:xfrm>
              <a:prstGeom prst="rect">
                <a:avLst/>
              </a:prstGeom>
              <a:blipFill rotWithShape="0">
                <a:blip r:embed="rId3"/>
                <a:stretch>
                  <a:fillRect t="-4000" r="-74359" b="-20000"/>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33" name="TextBox 32"/>
              <p:cNvSpPr txBox="1"/>
              <p:nvPr/>
            </p:nvSpPr>
            <p:spPr>
              <a:xfrm>
                <a:off x="3354897" y="3410736"/>
                <a:ext cx="238483" cy="307777"/>
              </a:xfrm>
              <a:prstGeom prst="rect">
                <a:avLst/>
              </a:prstGeom>
              <a:noFill/>
            </p:spPr>
            <p:txBody>
              <a:bodyPr wrap="square" rtlCol="1">
                <a:spAutoFit/>
              </a:bodyPr>
              <a:lstStyle/>
              <a:p>
                <a:pPr/>
                <a14:m>
                  <m:oMathPara xmlns:m="http://schemas.openxmlformats.org/officeDocument/2006/math">
                    <m:oMathParaPr>
                      <m:jc m:val="centerGroup"/>
                    </m:oMathParaPr>
                    <m:oMath xmlns:m="http://schemas.openxmlformats.org/officeDocument/2006/math">
                      <m:sSub>
                        <m:sSubPr>
                          <m:ctrlPr>
                            <a:rPr lang="he-IL" sz="1400" i="1" smtClean="0">
                              <a:latin typeface="Cambria Math" panose="02040503050406030204" pitchFamily="18" charset="0"/>
                            </a:rPr>
                          </m:ctrlPr>
                        </m:sSubPr>
                        <m:e>
                          <m:r>
                            <a:rPr lang="en-US" sz="1400" b="0" i="1" smtClean="0">
                              <a:latin typeface="Cambria Math" panose="02040503050406030204" pitchFamily="18" charset="0"/>
                            </a:rPr>
                            <m:t>𝑒</m:t>
                          </m:r>
                        </m:e>
                        <m:sub>
                          <m:r>
                            <a:rPr lang="he-IL" sz="1400" b="0" i="1" smtClean="0">
                              <a:latin typeface="Cambria Math" panose="02040503050406030204" pitchFamily="18" charset="0"/>
                            </a:rPr>
                            <m:t>1</m:t>
                          </m:r>
                        </m:sub>
                      </m:sSub>
                    </m:oMath>
                  </m:oMathPara>
                </a14:m>
                <a:endParaRPr lang="he-IL" sz="1400" dirty="0"/>
              </a:p>
            </p:txBody>
          </p:sp>
        </mc:Choice>
        <mc:Fallback xmlns="">
          <p:sp>
            <p:nvSpPr>
              <p:cNvPr id="33" name="TextBox 32"/>
              <p:cNvSpPr txBox="1">
                <a:spLocks noRot="1" noChangeAspect="1" noMove="1" noResize="1" noEditPoints="1" noAdjustHandles="1" noChangeArrowheads="1" noChangeShapeType="1" noTextEdit="1"/>
              </p:cNvSpPr>
              <p:nvPr/>
            </p:nvSpPr>
            <p:spPr>
              <a:xfrm>
                <a:off x="3354897" y="3410736"/>
                <a:ext cx="238483" cy="307777"/>
              </a:xfrm>
              <a:prstGeom prst="rect">
                <a:avLst/>
              </a:prstGeom>
              <a:blipFill rotWithShape="0">
                <a:blip r:embed="rId4"/>
                <a:stretch>
                  <a:fillRect t="-4000" r="-74359" b="-20000"/>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34" name="TextBox 33"/>
              <p:cNvSpPr txBox="1"/>
              <p:nvPr/>
            </p:nvSpPr>
            <p:spPr>
              <a:xfrm>
                <a:off x="3266588" y="4503237"/>
                <a:ext cx="238483" cy="307777"/>
              </a:xfrm>
              <a:prstGeom prst="rect">
                <a:avLst/>
              </a:prstGeom>
              <a:noFill/>
            </p:spPr>
            <p:txBody>
              <a:bodyPr wrap="square" rtlCol="1">
                <a:spAutoFit/>
              </a:bodyPr>
              <a:lstStyle/>
              <a:p>
                <a:pPr/>
                <a14:m>
                  <m:oMathPara xmlns:m="http://schemas.openxmlformats.org/officeDocument/2006/math">
                    <m:oMathParaPr>
                      <m:jc m:val="centerGroup"/>
                    </m:oMathParaPr>
                    <m:oMath xmlns:m="http://schemas.openxmlformats.org/officeDocument/2006/math">
                      <m:sSub>
                        <m:sSubPr>
                          <m:ctrlPr>
                            <a:rPr lang="he-IL" sz="1400" i="1" smtClean="0">
                              <a:latin typeface="Cambria Math" panose="02040503050406030204" pitchFamily="18" charset="0"/>
                            </a:rPr>
                          </m:ctrlPr>
                        </m:sSubPr>
                        <m:e>
                          <m:r>
                            <a:rPr lang="en-US" sz="1400" b="0" i="1" smtClean="0">
                              <a:latin typeface="Cambria Math" panose="02040503050406030204" pitchFamily="18" charset="0"/>
                            </a:rPr>
                            <m:t>𝑒</m:t>
                          </m:r>
                        </m:e>
                        <m:sub>
                          <m:r>
                            <a:rPr lang="he-IL" sz="1400" b="0" i="1" smtClean="0">
                              <a:latin typeface="Cambria Math" panose="02040503050406030204" pitchFamily="18" charset="0"/>
                            </a:rPr>
                            <m:t>2</m:t>
                          </m:r>
                        </m:sub>
                      </m:sSub>
                    </m:oMath>
                  </m:oMathPara>
                </a14:m>
                <a:endParaRPr lang="he-IL" sz="1400" dirty="0"/>
              </a:p>
            </p:txBody>
          </p:sp>
        </mc:Choice>
        <mc:Fallback xmlns="">
          <p:sp>
            <p:nvSpPr>
              <p:cNvPr id="34" name="TextBox 33"/>
              <p:cNvSpPr txBox="1">
                <a:spLocks noRot="1" noChangeAspect="1" noMove="1" noResize="1" noEditPoints="1" noAdjustHandles="1" noChangeArrowheads="1" noChangeShapeType="1" noTextEdit="1"/>
              </p:cNvSpPr>
              <p:nvPr/>
            </p:nvSpPr>
            <p:spPr>
              <a:xfrm>
                <a:off x="3266588" y="4503237"/>
                <a:ext cx="238483" cy="307777"/>
              </a:xfrm>
              <a:prstGeom prst="rect">
                <a:avLst/>
              </a:prstGeom>
              <a:blipFill rotWithShape="0">
                <a:blip r:embed="rId5"/>
                <a:stretch>
                  <a:fillRect t="-4000" r="-74359" b="-20000"/>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35" name="TextBox 34"/>
              <p:cNvSpPr txBox="1"/>
              <p:nvPr/>
            </p:nvSpPr>
            <p:spPr>
              <a:xfrm>
                <a:off x="3341670" y="5529111"/>
                <a:ext cx="238483" cy="307777"/>
              </a:xfrm>
              <a:prstGeom prst="rect">
                <a:avLst/>
              </a:prstGeom>
              <a:noFill/>
            </p:spPr>
            <p:txBody>
              <a:bodyPr wrap="square" rtlCol="1">
                <a:spAutoFit/>
              </a:bodyPr>
              <a:lstStyle/>
              <a:p>
                <a:pPr/>
                <a14:m>
                  <m:oMathPara xmlns:m="http://schemas.openxmlformats.org/officeDocument/2006/math">
                    <m:oMathParaPr>
                      <m:jc m:val="centerGroup"/>
                    </m:oMathParaPr>
                    <m:oMath xmlns:m="http://schemas.openxmlformats.org/officeDocument/2006/math">
                      <m:sSub>
                        <m:sSubPr>
                          <m:ctrlPr>
                            <a:rPr lang="he-IL" sz="1400" i="1" smtClean="0">
                              <a:latin typeface="Cambria Math" panose="02040503050406030204" pitchFamily="18" charset="0"/>
                            </a:rPr>
                          </m:ctrlPr>
                        </m:sSubPr>
                        <m:e>
                          <m:r>
                            <a:rPr lang="en-US" sz="1400" b="0" i="1" smtClean="0">
                              <a:latin typeface="Cambria Math" panose="02040503050406030204" pitchFamily="18" charset="0"/>
                            </a:rPr>
                            <m:t>𝑒</m:t>
                          </m:r>
                        </m:e>
                        <m:sub>
                          <m:r>
                            <a:rPr lang="he-IL" sz="1400" b="0" i="1" smtClean="0">
                              <a:latin typeface="Cambria Math" panose="02040503050406030204" pitchFamily="18" charset="0"/>
                            </a:rPr>
                            <m:t>3</m:t>
                          </m:r>
                        </m:sub>
                      </m:sSub>
                    </m:oMath>
                  </m:oMathPara>
                </a14:m>
                <a:endParaRPr lang="he-IL" sz="1400" dirty="0"/>
              </a:p>
            </p:txBody>
          </p:sp>
        </mc:Choice>
        <mc:Fallback xmlns="">
          <p:sp>
            <p:nvSpPr>
              <p:cNvPr id="35" name="TextBox 34"/>
              <p:cNvSpPr txBox="1">
                <a:spLocks noRot="1" noChangeAspect="1" noMove="1" noResize="1" noEditPoints="1" noAdjustHandles="1" noChangeArrowheads="1" noChangeShapeType="1" noTextEdit="1"/>
              </p:cNvSpPr>
              <p:nvPr/>
            </p:nvSpPr>
            <p:spPr>
              <a:xfrm>
                <a:off x="3341670" y="5529111"/>
                <a:ext cx="238483" cy="307777"/>
              </a:xfrm>
              <a:prstGeom prst="rect">
                <a:avLst/>
              </a:prstGeom>
              <a:blipFill rotWithShape="0">
                <a:blip r:embed="rId6"/>
                <a:stretch>
                  <a:fillRect t="-4000" r="-74359" b="-22000"/>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36" name="TextBox 35"/>
              <p:cNvSpPr txBox="1"/>
              <p:nvPr/>
            </p:nvSpPr>
            <p:spPr>
              <a:xfrm>
                <a:off x="3250350" y="3781959"/>
                <a:ext cx="238483" cy="307777"/>
              </a:xfrm>
              <a:prstGeom prst="rect">
                <a:avLst/>
              </a:prstGeom>
              <a:noFill/>
            </p:spPr>
            <p:txBody>
              <a:bodyPr wrap="square" rtlCol="1">
                <a:spAutoFit/>
              </a:bodyPr>
              <a:lstStyle/>
              <a:p>
                <a:pPr/>
                <a14:m>
                  <m:oMathPara xmlns:m="http://schemas.openxmlformats.org/officeDocument/2006/math">
                    <m:oMathParaPr>
                      <m:jc m:val="centerGroup"/>
                    </m:oMathParaPr>
                    <m:oMath xmlns:m="http://schemas.openxmlformats.org/officeDocument/2006/math">
                      <m:sSub>
                        <m:sSubPr>
                          <m:ctrlPr>
                            <a:rPr lang="he-IL" sz="1400" i="1" smtClean="0">
                              <a:latin typeface="Cambria Math" panose="02040503050406030204" pitchFamily="18" charset="0"/>
                            </a:rPr>
                          </m:ctrlPr>
                        </m:sSubPr>
                        <m:e>
                          <m:r>
                            <a:rPr lang="en-US" sz="1400" b="0" i="1" smtClean="0">
                              <a:latin typeface="Cambria Math" panose="02040503050406030204" pitchFamily="18" charset="0"/>
                            </a:rPr>
                            <m:t>𝑒</m:t>
                          </m:r>
                        </m:e>
                        <m:sub>
                          <m:r>
                            <a:rPr lang="he-IL" sz="1400" b="0" i="1" smtClean="0">
                              <a:latin typeface="Cambria Math" panose="02040503050406030204" pitchFamily="18" charset="0"/>
                            </a:rPr>
                            <m:t>4</m:t>
                          </m:r>
                        </m:sub>
                      </m:sSub>
                    </m:oMath>
                  </m:oMathPara>
                </a14:m>
                <a:endParaRPr lang="he-IL" sz="1400" dirty="0"/>
              </a:p>
            </p:txBody>
          </p:sp>
        </mc:Choice>
        <mc:Fallback xmlns="">
          <p:sp>
            <p:nvSpPr>
              <p:cNvPr id="36" name="TextBox 35"/>
              <p:cNvSpPr txBox="1">
                <a:spLocks noRot="1" noChangeAspect="1" noMove="1" noResize="1" noEditPoints="1" noAdjustHandles="1" noChangeArrowheads="1" noChangeShapeType="1" noTextEdit="1"/>
              </p:cNvSpPr>
              <p:nvPr/>
            </p:nvSpPr>
            <p:spPr>
              <a:xfrm>
                <a:off x="3250350" y="3781959"/>
                <a:ext cx="238483" cy="307777"/>
              </a:xfrm>
              <a:prstGeom prst="rect">
                <a:avLst/>
              </a:prstGeom>
              <a:blipFill rotWithShape="0">
                <a:blip r:embed="rId7"/>
                <a:stretch>
                  <a:fillRect t="-1961" r="-74359" b="-19608"/>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37" name="TextBox 36"/>
              <p:cNvSpPr txBox="1"/>
              <p:nvPr/>
            </p:nvSpPr>
            <p:spPr>
              <a:xfrm>
                <a:off x="3250350" y="5070360"/>
                <a:ext cx="238483" cy="307777"/>
              </a:xfrm>
              <a:prstGeom prst="rect">
                <a:avLst/>
              </a:prstGeom>
              <a:noFill/>
            </p:spPr>
            <p:txBody>
              <a:bodyPr wrap="square" rtlCol="1">
                <a:spAutoFit/>
              </a:bodyPr>
              <a:lstStyle/>
              <a:p>
                <a:pPr/>
                <a14:m>
                  <m:oMathPara xmlns:m="http://schemas.openxmlformats.org/officeDocument/2006/math">
                    <m:oMathParaPr>
                      <m:jc m:val="centerGroup"/>
                    </m:oMathParaPr>
                    <m:oMath xmlns:m="http://schemas.openxmlformats.org/officeDocument/2006/math">
                      <m:sSub>
                        <m:sSubPr>
                          <m:ctrlPr>
                            <a:rPr lang="he-IL" sz="1400" i="1" smtClean="0">
                              <a:latin typeface="Cambria Math" panose="02040503050406030204" pitchFamily="18" charset="0"/>
                            </a:rPr>
                          </m:ctrlPr>
                        </m:sSubPr>
                        <m:e>
                          <m:r>
                            <a:rPr lang="en-US" sz="1400" b="0" i="1" smtClean="0">
                              <a:latin typeface="Cambria Math" panose="02040503050406030204" pitchFamily="18" charset="0"/>
                            </a:rPr>
                            <m:t>𝑒</m:t>
                          </m:r>
                        </m:e>
                        <m:sub>
                          <m:r>
                            <a:rPr lang="he-IL" sz="1400" b="0" i="1" smtClean="0">
                              <a:latin typeface="Cambria Math" panose="02040503050406030204" pitchFamily="18" charset="0"/>
                            </a:rPr>
                            <m:t>6</m:t>
                          </m:r>
                        </m:sub>
                      </m:sSub>
                    </m:oMath>
                  </m:oMathPara>
                </a14:m>
                <a:endParaRPr lang="he-IL" sz="1400" dirty="0"/>
              </a:p>
            </p:txBody>
          </p:sp>
        </mc:Choice>
        <mc:Fallback xmlns="">
          <p:sp>
            <p:nvSpPr>
              <p:cNvPr id="37" name="TextBox 36"/>
              <p:cNvSpPr txBox="1">
                <a:spLocks noRot="1" noChangeAspect="1" noMove="1" noResize="1" noEditPoints="1" noAdjustHandles="1" noChangeArrowheads="1" noChangeShapeType="1" noTextEdit="1"/>
              </p:cNvSpPr>
              <p:nvPr/>
            </p:nvSpPr>
            <p:spPr>
              <a:xfrm>
                <a:off x="3250350" y="5070360"/>
                <a:ext cx="238483" cy="307777"/>
              </a:xfrm>
              <a:prstGeom prst="rect">
                <a:avLst/>
              </a:prstGeom>
              <a:blipFill rotWithShape="0">
                <a:blip r:embed="rId8"/>
                <a:stretch>
                  <a:fillRect t="-4000" r="-74359" b="-20000"/>
                </a:stretch>
              </a:blipFill>
            </p:spPr>
            <p:txBody>
              <a:bodyPr/>
              <a:lstStyle/>
              <a:p>
                <a:r>
                  <a:rPr lang="he-IL">
                    <a:noFill/>
                  </a:rPr>
                  <a:t> </a:t>
                </a:r>
              </a:p>
            </p:txBody>
          </p:sp>
        </mc:Fallback>
      </mc:AlternateContent>
    </p:spTree>
    <p:extLst>
      <p:ext uri="{BB962C8B-B14F-4D97-AF65-F5344CB8AC3E}">
        <p14:creationId xmlns:p14="http://schemas.microsoft.com/office/powerpoint/2010/main" val="2135771102"/>
      </p:ext>
    </p:extLst>
  </p:cSld>
  <p:clrMapOvr>
    <a:masterClrMapping/>
  </p:clrMapOvr>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r>
              <a:rPr lang="en-US" dirty="0"/>
              <a:t>Theorem </a:t>
            </a:r>
            <a:r>
              <a:rPr lang="en-US" dirty="0" smtClean="0"/>
              <a:t>4.4 (</a:t>
            </a:r>
            <a:r>
              <a:rPr lang="en-US" dirty="0"/>
              <a:t>cont.)</a:t>
            </a:r>
            <a:endParaRPr lang="he-IL" sz="2800" dirty="0"/>
          </a:p>
        </p:txBody>
      </p:sp>
      <mc:AlternateContent xmlns:mc="http://schemas.openxmlformats.org/markup-compatibility/2006" xmlns:a14="http://schemas.microsoft.com/office/drawing/2010/main">
        <mc:Choice Requires="a14">
          <p:sp>
            <p:nvSpPr>
              <p:cNvPr id="3" name="מציין מיקום תוכן 2"/>
              <p:cNvSpPr>
                <a:spLocks noGrp="1"/>
              </p:cNvSpPr>
              <p:nvPr>
                <p:ph idx="1"/>
              </p:nvPr>
            </p:nvSpPr>
            <p:spPr>
              <a:xfrm>
                <a:off x="2592923" y="1739900"/>
                <a:ext cx="9420111" cy="4870625"/>
              </a:xfrm>
            </p:spPr>
            <p:txBody>
              <a:bodyPr>
                <a:normAutofit/>
              </a:bodyPr>
              <a:lstStyle/>
              <a:p>
                <a:pPr marL="0" indent="0" algn="l">
                  <a:buNone/>
                </a:pPr>
                <a:r>
                  <a:rPr lang="en-US" sz="2400" dirty="0" smtClean="0"/>
                  <a:t>For an edge </a:t>
                </a:r>
                <a14:m>
                  <m:oMath xmlns:m="http://schemas.openxmlformats.org/officeDocument/2006/math">
                    <m:r>
                      <a:rPr lang="en-US" sz="2400" b="0" i="1" smtClean="0">
                        <a:latin typeface="Cambria Math" panose="02040503050406030204" pitchFamily="18" charset="0"/>
                      </a:rPr>
                      <m:t>𝑒</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𝐸</m:t>
                        </m:r>
                      </m:e>
                      <m:sub>
                        <m:r>
                          <a:rPr lang="en-US" sz="2400" b="0" i="1" smtClean="0">
                            <a:latin typeface="Cambria Math" panose="02040503050406030204" pitchFamily="18" charset="0"/>
                          </a:rPr>
                          <m:t>𝑟</m:t>
                        </m:r>
                      </m:sub>
                    </m:sSub>
                  </m:oMath>
                </a14:m>
                <a:r>
                  <a:rPr lang="en-US" sz="2400" dirty="0" smtClean="0"/>
                  <a:t> (</a:t>
                </a:r>
                <a14:m>
                  <m:oMath xmlns:m="http://schemas.openxmlformats.org/officeDocument/2006/math">
                    <m:r>
                      <m:rPr>
                        <m:sty m:val="p"/>
                      </m:rPr>
                      <a:rPr lang="en-US" sz="2400" b="0" i="0" dirty="0" smtClean="0">
                        <a:latin typeface="Cambria Math" panose="02040503050406030204" pitchFamily="18" charset="0"/>
                      </a:rPr>
                      <m:t>edge</m:t>
                    </m:r>
                    <m:r>
                      <a:rPr lang="en-US" sz="2400" b="0" i="0" dirty="0" smtClean="0">
                        <a:latin typeface="Cambria Math" panose="02040503050406030204" pitchFamily="18" charset="0"/>
                      </a:rPr>
                      <m:t> </m:t>
                    </m:r>
                    <m:r>
                      <m:rPr>
                        <m:sty m:val="p"/>
                      </m:rPr>
                      <a:rPr lang="en-US" sz="2400" b="0" i="0" dirty="0" smtClean="0">
                        <a:latin typeface="Cambria Math" panose="02040503050406030204" pitchFamily="18" charset="0"/>
                      </a:rPr>
                      <m:t>set</m:t>
                    </m:r>
                    <m:r>
                      <a:rPr lang="en-US" sz="2400" b="0" i="0" dirty="0" smtClean="0">
                        <a:latin typeface="Cambria Math" panose="02040503050406030204" pitchFamily="18" charset="0"/>
                      </a:rPr>
                      <m:t> </m:t>
                    </m:r>
                    <m:r>
                      <m:rPr>
                        <m:sty m:val="p"/>
                      </m:rPr>
                      <a:rPr lang="en-US" sz="2400" b="0" i="0" dirty="0" smtClean="0">
                        <a:latin typeface="Cambria Math" panose="02040503050406030204" pitchFamily="18" charset="0"/>
                      </a:rPr>
                      <m:t>of</m:t>
                    </m:r>
                    <m:r>
                      <a:rPr lang="en-US" sz="2400" b="0" i="0" dirty="0" smtClean="0">
                        <a:latin typeface="Cambria Math" panose="02040503050406030204" pitchFamily="18" charset="0"/>
                      </a:rPr>
                      <m:t> </m:t>
                    </m:r>
                    <m:sSub>
                      <m:sSubPr>
                        <m:ctrlPr>
                          <a:rPr lang="en-US" sz="2400" b="0" i="1" dirty="0" smtClean="0">
                            <a:latin typeface="Cambria Math" panose="02040503050406030204" pitchFamily="18" charset="0"/>
                          </a:rPr>
                        </m:ctrlPr>
                      </m:sSubPr>
                      <m:e>
                        <m:r>
                          <a:rPr lang="en-US" sz="2400" b="0" i="1" dirty="0" smtClean="0">
                            <a:latin typeface="Cambria Math" panose="02040503050406030204" pitchFamily="18" charset="0"/>
                          </a:rPr>
                          <m:t>𝐺</m:t>
                        </m:r>
                      </m:e>
                      <m:sub>
                        <m:r>
                          <a:rPr lang="en-US" sz="2400" b="0" i="1" dirty="0" smtClean="0">
                            <a:latin typeface="Cambria Math" panose="02040503050406030204" pitchFamily="18" charset="0"/>
                          </a:rPr>
                          <m:t>𝑟</m:t>
                        </m:r>
                      </m:sub>
                    </m:sSub>
                  </m:oMath>
                </a14:m>
                <a:r>
                  <a:rPr lang="en-US" sz="2400" dirty="0" smtClean="0"/>
                  <a:t>), define the </a:t>
                </a:r>
                <a14:m>
                  <m:oMath xmlns:m="http://schemas.openxmlformats.org/officeDocument/2006/math">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𝑛</m:t>
                        </m:r>
                      </m:num>
                      <m:den>
                        <m:r>
                          <a:rPr lang="en-US" sz="2400" b="0" i="1" smtClean="0">
                            <a:latin typeface="Cambria Math" panose="02040503050406030204" pitchFamily="18" charset="0"/>
                          </a:rPr>
                          <m:t>2</m:t>
                        </m:r>
                      </m:den>
                    </m:f>
                    <m:r>
                      <a:rPr lang="en-US" sz="2400" b="0" i="1" smtClean="0">
                        <a:latin typeface="Cambria Math" panose="02040503050406030204" pitchFamily="18" charset="0"/>
                      </a:rPr>
                      <m:t>𝑥</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𝑛</m:t>
                        </m:r>
                      </m:num>
                      <m:den>
                        <m:r>
                          <a:rPr lang="en-US" sz="2400" b="0" i="1" smtClean="0">
                            <a:latin typeface="Cambria Math" panose="02040503050406030204" pitchFamily="18" charset="0"/>
                          </a:rPr>
                          <m:t>2</m:t>
                        </m:r>
                      </m:den>
                    </m:f>
                  </m:oMath>
                </a14:m>
                <a:r>
                  <a:rPr lang="en-US" sz="2400" dirty="0" smtClean="0"/>
                  <a:t> matrix </a:t>
                </a:r>
                <a14:m>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𝐴</m:t>
                        </m:r>
                      </m:e>
                      <m:sub>
                        <m:r>
                          <a:rPr lang="en-US" sz="2400" b="0" i="1" smtClean="0">
                            <a:latin typeface="Cambria Math" panose="02040503050406030204" pitchFamily="18" charset="0"/>
                          </a:rPr>
                          <m:t>𝑟</m:t>
                        </m:r>
                        <m:r>
                          <a:rPr lang="en-US" sz="2400" b="0" i="1" smtClean="0">
                            <a:latin typeface="Cambria Math" panose="02040503050406030204" pitchFamily="18" charset="0"/>
                          </a:rPr>
                          <m:t>,</m:t>
                        </m:r>
                        <m:r>
                          <a:rPr lang="en-US" sz="2400" b="0" i="1" smtClean="0">
                            <a:latin typeface="Cambria Math" panose="02040503050406030204" pitchFamily="18" charset="0"/>
                          </a:rPr>
                          <m:t>𝑒</m:t>
                        </m:r>
                      </m:sub>
                    </m:sSub>
                  </m:oMath>
                </a14:m>
                <a:r>
                  <a:rPr lang="en-US" sz="2400" dirty="0" smtClean="0"/>
                  <a:t> as</a:t>
                </a:r>
              </a:p>
              <a:p>
                <a:pPr marL="0" indent="0" algn="l">
                  <a:buNone/>
                </a:pPr>
                <a14:m>
                  <m:oMathPara xmlns:m="http://schemas.openxmlformats.org/officeDocument/2006/math">
                    <m:oMathParaPr>
                      <m:jc m:val="left"/>
                    </m:oMathParaPr>
                    <m:oMath xmlns:m="http://schemas.openxmlformats.org/officeDocument/2006/math">
                      <m:sSub>
                        <m:sSubPr>
                          <m:ctrlPr>
                            <a:rPr lang="he-IL" sz="2000" i="1" smtClean="0">
                              <a:latin typeface="Cambria Math" panose="02040503050406030204" pitchFamily="18" charset="0"/>
                            </a:rPr>
                          </m:ctrlPr>
                        </m:sSubPr>
                        <m:e>
                          <m:r>
                            <a:rPr lang="en-US" sz="2000" b="0" i="1" smtClean="0">
                              <a:latin typeface="Cambria Math" panose="02040503050406030204" pitchFamily="18" charset="0"/>
                            </a:rPr>
                            <m:t>𝐴</m:t>
                          </m:r>
                        </m:e>
                        <m:sub>
                          <m:r>
                            <a:rPr lang="en-US" sz="2000" b="0" i="1" smtClean="0">
                              <a:latin typeface="Cambria Math" panose="02040503050406030204" pitchFamily="18" charset="0"/>
                            </a:rPr>
                            <m:t>𝑟</m:t>
                          </m:r>
                          <m:r>
                            <a:rPr lang="en-US" sz="2000" b="0" i="1" smtClean="0">
                              <a:latin typeface="Cambria Math" panose="02040503050406030204" pitchFamily="18" charset="0"/>
                            </a:rPr>
                            <m:t>,</m:t>
                          </m:r>
                          <m:r>
                            <a:rPr lang="en-US" sz="2000" b="0" i="1" smtClean="0">
                              <a:latin typeface="Cambria Math" panose="02040503050406030204" pitchFamily="18" charset="0"/>
                            </a:rPr>
                            <m:t>𝑒</m:t>
                          </m:r>
                        </m:sub>
                      </m:sSub>
                      <m:r>
                        <a:rPr lang="en-US" sz="2000" b="0" i="1" smtClean="0">
                          <a:latin typeface="Cambria Math" panose="02040503050406030204" pitchFamily="18" charset="0"/>
                        </a:rPr>
                        <m:t>(</m:t>
                      </m:r>
                      <m:r>
                        <a:rPr lang="en-US" sz="2000" b="0" i="1" smtClean="0">
                          <a:latin typeface="Cambria Math" panose="02040503050406030204" pitchFamily="18" charset="0"/>
                        </a:rPr>
                        <m:t>𝑖</m:t>
                      </m:r>
                      <m:r>
                        <a:rPr lang="en-US" sz="2000" b="0" i="1" smtClean="0">
                          <a:latin typeface="Cambria Math" panose="02040503050406030204" pitchFamily="18" charset="0"/>
                        </a:rPr>
                        <m:t>,</m:t>
                      </m:r>
                      <m:r>
                        <a:rPr lang="en-US" sz="2000" b="0" i="1" smtClean="0">
                          <a:latin typeface="Cambria Math" panose="02040503050406030204" pitchFamily="18" charset="0"/>
                        </a:rPr>
                        <m:t>𝑗</m:t>
                      </m:r>
                      <m:r>
                        <a:rPr lang="en-US" sz="2000" b="0" i="1" smtClean="0">
                          <a:latin typeface="Cambria Math" panose="02040503050406030204" pitchFamily="18" charset="0"/>
                        </a:rPr>
                        <m:t>)=</m:t>
                      </m:r>
                      <m:d>
                        <m:dPr>
                          <m:begChr m:val="{"/>
                          <m:endChr m:val=""/>
                          <m:ctrlPr>
                            <a:rPr lang="he-IL" sz="2000" i="1" smtClean="0">
                              <a:latin typeface="Cambria Math" panose="02040503050406030204" pitchFamily="18" charset="0"/>
                            </a:rPr>
                          </m:ctrlPr>
                        </m:dPr>
                        <m:e>
                          <m:eqArr>
                            <m:eqArrPr>
                              <m:ctrlPr>
                                <a:rPr lang="he-IL" sz="2000" i="1" smtClean="0">
                                  <a:latin typeface="Cambria Math" panose="02040503050406030204" pitchFamily="18" charset="0"/>
                                </a:rPr>
                              </m:ctrlPr>
                            </m:eqArrPr>
                            <m:e>
                              <m:sSub>
                                <m:sSubPr>
                                  <m:ctrlPr>
                                    <a:rPr lang="en-US" sz="2000" i="1">
                                      <a:latin typeface="Cambria Math" panose="02040503050406030204" pitchFamily="18" charset="0"/>
                                    </a:rPr>
                                  </m:ctrlPr>
                                </m:sSubPr>
                                <m:e>
                                  <m:r>
                                    <a:rPr lang="en-US" sz="2000" i="1">
                                      <a:latin typeface="Cambria Math" panose="02040503050406030204" pitchFamily="18" charset="0"/>
                                    </a:rPr>
                                    <m:t>𝑋</m:t>
                                  </m:r>
                                </m:e>
                                <m:sub>
                                  <m:r>
                                    <a:rPr lang="en-US" sz="2000" i="1">
                                      <a:latin typeface="Cambria Math" panose="02040503050406030204" pitchFamily="18" charset="0"/>
                                    </a:rPr>
                                    <m:t>𝑟</m:t>
                                  </m:r>
                                  <m:r>
                                    <a:rPr lang="en-US" sz="2000" i="1">
                                      <a:latin typeface="Cambria Math" panose="02040503050406030204" pitchFamily="18" charset="0"/>
                                    </a:rPr>
                                    <m:t>,</m:t>
                                  </m:r>
                                  <m:r>
                                    <a:rPr lang="en-US" sz="2000" b="0" i="1" smtClean="0">
                                      <a:latin typeface="Cambria Math" panose="02040503050406030204" pitchFamily="18" charset="0"/>
                                    </a:rPr>
                                    <m:t>𝑒</m:t>
                                  </m:r>
                                  <m:r>
                                    <a:rPr lang="en-US" sz="2000" b="0" i="1" smtClean="0">
                                      <a:latin typeface="Cambria Math" panose="02040503050406030204" pitchFamily="18" charset="0"/>
                                    </a:rPr>
                                    <m:t>′</m:t>
                                  </m:r>
                                </m:sub>
                              </m:sSub>
                              <m:r>
                                <a:rPr lang="en-US" sz="2000" b="0" i="1" smtClean="0">
                                  <a:latin typeface="Cambria Math" panose="02040503050406030204" pitchFamily="18" charset="0"/>
                                </a:rPr>
                                <m:t>=</m:t>
                              </m:r>
                              <m:sSubSup>
                                <m:sSubSupPr>
                                  <m:ctrlPr>
                                    <a:rPr lang="en-US" sz="2000" i="1" dirty="0">
                                      <a:latin typeface="Cambria Math" panose="02040503050406030204" pitchFamily="18" charset="0"/>
                                    </a:rPr>
                                  </m:ctrlPr>
                                </m:sSubSupPr>
                                <m:e>
                                  <m:r>
                                    <a:rPr lang="en-US" sz="2000" b="0" i="1" dirty="0" smtClean="0">
                                      <a:latin typeface="Cambria Math" panose="02040503050406030204" pitchFamily="18" charset="0"/>
                                    </a:rPr>
                                    <m:t>𝑥</m:t>
                                  </m:r>
                                </m:e>
                                <m:sub>
                                  <m:r>
                                    <a:rPr lang="en-US" sz="2000" i="1" dirty="0">
                                      <a:latin typeface="Cambria Math" panose="02040503050406030204" pitchFamily="18" charset="0"/>
                                    </a:rPr>
                                    <m:t>𝑟</m:t>
                                  </m:r>
                                </m:sub>
                                <m:sup>
                                  <m:sSub>
                                    <m:sSubPr>
                                      <m:ctrlPr>
                                        <a:rPr lang="en-US" sz="2000" i="1" dirty="0">
                                          <a:latin typeface="Cambria Math" panose="02040503050406030204" pitchFamily="18" charset="0"/>
                                        </a:rPr>
                                      </m:ctrlPr>
                                    </m:sSubPr>
                                    <m:e>
                                      <m:r>
                                        <a:rPr lang="en-US" sz="2000" i="1" dirty="0">
                                          <a:latin typeface="Cambria Math" panose="02040503050406030204" pitchFamily="18" charset="0"/>
                                        </a:rPr>
                                        <m:t>𝑤</m:t>
                                      </m:r>
                                    </m:e>
                                    <m:sub>
                                      <m:r>
                                        <a:rPr lang="en-US" sz="2000" i="1" dirty="0">
                                          <a:latin typeface="Cambria Math" panose="02040503050406030204" pitchFamily="18" charset="0"/>
                                        </a:rPr>
                                        <m:t>𝑟</m:t>
                                      </m:r>
                                    </m:sub>
                                  </m:sSub>
                                  <m:r>
                                    <a:rPr lang="en-US" sz="2000" i="1" dirty="0">
                                      <a:latin typeface="Cambria Math" panose="02040503050406030204" pitchFamily="18" charset="0"/>
                                    </a:rPr>
                                    <m:t>(</m:t>
                                  </m:r>
                                  <m:r>
                                    <a:rPr lang="en-US" sz="2000" i="1" dirty="0">
                                      <a:latin typeface="Cambria Math" panose="02040503050406030204" pitchFamily="18" charset="0"/>
                                    </a:rPr>
                                    <m:t>𝑒</m:t>
                                  </m:r>
                                  <m:r>
                                    <a:rPr lang="en-US" sz="2000" b="0" i="1" dirty="0" smtClean="0">
                                      <a:latin typeface="Cambria Math" panose="02040503050406030204" pitchFamily="18" charset="0"/>
                                    </a:rPr>
                                    <m:t>′</m:t>
                                  </m:r>
                                  <m:r>
                                    <a:rPr lang="en-US" sz="2000" i="1" dirty="0">
                                      <a:latin typeface="Cambria Math" panose="02040503050406030204" pitchFamily="18" charset="0"/>
                                    </a:rPr>
                                    <m:t>)</m:t>
                                  </m:r>
                                </m:sup>
                              </m:sSubSup>
                              <m:sSubSup>
                                <m:sSubSupPr>
                                  <m:ctrlPr>
                                    <a:rPr lang="en-US" sz="2000" i="1" dirty="0">
                                      <a:latin typeface="Cambria Math" panose="02040503050406030204" pitchFamily="18" charset="0"/>
                                    </a:rPr>
                                  </m:ctrlPr>
                                </m:sSubSupPr>
                                <m:e>
                                  <m:r>
                                    <a:rPr lang="en-US" sz="2000" b="0" i="1" dirty="0" smtClean="0">
                                      <a:latin typeface="Cambria Math" panose="02040503050406030204" pitchFamily="18" charset="0"/>
                                    </a:rPr>
                                    <m:t>𝑥</m:t>
                                  </m:r>
                                </m:e>
                                <m:sub>
                                  <m:r>
                                    <a:rPr lang="en-US" sz="2000" i="1" dirty="0">
                                      <a:latin typeface="Cambria Math" panose="02040503050406030204" pitchFamily="18" charset="0"/>
                                    </a:rPr>
                                    <m:t>𝑟</m:t>
                                  </m:r>
                                  <m:r>
                                    <a:rPr lang="en-US" sz="2000" i="1" dirty="0">
                                      <a:latin typeface="Cambria Math" panose="02040503050406030204" pitchFamily="18" charset="0"/>
                                    </a:rPr>
                                    <m:t>+</m:t>
                                  </m:r>
                                  <m:r>
                                    <a:rPr lang="en-US" sz="2000" i="1" dirty="0">
                                      <a:latin typeface="Cambria Math" panose="02040503050406030204" pitchFamily="18" charset="0"/>
                                    </a:rPr>
                                    <m:t>1</m:t>
                                  </m:r>
                                </m:sub>
                                <m:sup>
                                  <m:sSub>
                                    <m:sSubPr>
                                      <m:ctrlPr>
                                        <a:rPr lang="en-US" sz="2000" i="1" dirty="0">
                                          <a:latin typeface="Cambria Math" panose="02040503050406030204" pitchFamily="18" charset="0"/>
                                        </a:rPr>
                                      </m:ctrlPr>
                                    </m:sSubPr>
                                    <m:e>
                                      <m:r>
                                        <a:rPr lang="en-US" sz="2000" i="1" dirty="0">
                                          <a:latin typeface="Cambria Math" panose="02040503050406030204" pitchFamily="18" charset="0"/>
                                        </a:rPr>
                                        <m:t>𝑤</m:t>
                                      </m:r>
                                    </m:e>
                                    <m:sub>
                                      <m:r>
                                        <a:rPr lang="en-US" sz="2000" i="1" dirty="0">
                                          <a:latin typeface="Cambria Math" panose="02040503050406030204" pitchFamily="18" charset="0"/>
                                        </a:rPr>
                                        <m:t>𝑟</m:t>
                                      </m:r>
                                      <m:r>
                                        <a:rPr lang="en-US" sz="2000" i="1" dirty="0">
                                          <a:latin typeface="Cambria Math" panose="02040503050406030204" pitchFamily="18" charset="0"/>
                                        </a:rPr>
                                        <m:t>+</m:t>
                                      </m:r>
                                      <m:r>
                                        <a:rPr lang="en-US" sz="2000" i="1" dirty="0">
                                          <a:latin typeface="Cambria Math" panose="02040503050406030204" pitchFamily="18" charset="0"/>
                                        </a:rPr>
                                        <m:t>1</m:t>
                                      </m:r>
                                    </m:sub>
                                  </m:sSub>
                                  <m:r>
                                    <a:rPr lang="en-US" sz="2000" i="1" dirty="0">
                                      <a:latin typeface="Cambria Math" panose="02040503050406030204" pitchFamily="18" charset="0"/>
                                    </a:rPr>
                                    <m:t>(</m:t>
                                  </m:r>
                                  <m:r>
                                    <a:rPr lang="en-US" sz="2000" i="1" dirty="0">
                                      <a:latin typeface="Cambria Math" panose="02040503050406030204" pitchFamily="18" charset="0"/>
                                    </a:rPr>
                                    <m:t>𝑒</m:t>
                                  </m:r>
                                  <m:r>
                                    <a:rPr lang="en-US" sz="2000" b="0" i="1" dirty="0" smtClean="0">
                                      <a:latin typeface="Cambria Math" panose="02040503050406030204" pitchFamily="18" charset="0"/>
                                    </a:rPr>
                                    <m:t>′</m:t>
                                  </m:r>
                                  <m:r>
                                    <a:rPr lang="en-US" sz="2000" i="1" dirty="0">
                                      <a:latin typeface="Cambria Math" panose="02040503050406030204" pitchFamily="18" charset="0"/>
                                    </a:rPr>
                                    <m:t>)</m:t>
                                  </m:r>
                                </m:sup>
                              </m:sSubSup>
                              <m:r>
                                <m:rPr>
                                  <m:nor/>
                                </m:rPr>
                                <a:rPr lang="en-US" sz="2000" dirty="0"/>
                                <m:t>…</m:t>
                              </m:r>
                              <m:sSubSup>
                                <m:sSubSupPr>
                                  <m:ctrlPr>
                                    <a:rPr lang="en-US" sz="2000" i="1" dirty="0">
                                      <a:latin typeface="Cambria Math" panose="02040503050406030204" pitchFamily="18" charset="0"/>
                                    </a:rPr>
                                  </m:ctrlPr>
                                </m:sSubSupPr>
                                <m:e>
                                  <m:r>
                                    <a:rPr lang="en-US" sz="2000" b="0" i="1" dirty="0" smtClean="0">
                                      <a:latin typeface="Cambria Math" panose="02040503050406030204" pitchFamily="18" charset="0"/>
                                    </a:rPr>
                                    <m:t>𝑥</m:t>
                                  </m:r>
                                </m:e>
                                <m:sub>
                                  <m:r>
                                    <a:rPr lang="en-US" sz="2000" i="1" dirty="0">
                                      <a:latin typeface="Cambria Math" panose="02040503050406030204" pitchFamily="18" charset="0"/>
                                    </a:rPr>
                                    <m:t>𝑘</m:t>
                                  </m:r>
                                  <m:r>
                                    <a:rPr lang="en-US" sz="2000" i="1" dirty="0">
                                      <a:latin typeface="Cambria Math" panose="02040503050406030204" pitchFamily="18" charset="0"/>
                                    </a:rPr>
                                    <m:t>−</m:t>
                                  </m:r>
                                  <m:r>
                                    <a:rPr lang="en-US" sz="2000" i="1" dirty="0">
                                      <a:latin typeface="Cambria Math" panose="02040503050406030204" pitchFamily="18" charset="0"/>
                                    </a:rPr>
                                    <m:t>1</m:t>
                                  </m:r>
                                </m:sub>
                                <m:sup>
                                  <m:sSub>
                                    <m:sSubPr>
                                      <m:ctrlPr>
                                        <a:rPr lang="en-US" sz="2000" i="1" dirty="0">
                                          <a:latin typeface="Cambria Math" panose="02040503050406030204" pitchFamily="18" charset="0"/>
                                        </a:rPr>
                                      </m:ctrlPr>
                                    </m:sSubPr>
                                    <m:e>
                                      <m:r>
                                        <a:rPr lang="en-US" sz="2000" i="1" dirty="0">
                                          <a:latin typeface="Cambria Math" panose="02040503050406030204" pitchFamily="18" charset="0"/>
                                        </a:rPr>
                                        <m:t>𝑤</m:t>
                                      </m:r>
                                    </m:e>
                                    <m:sub>
                                      <m:r>
                                        <a:rPr lang="en-US" sz="2000" i="1" dirty="0">
                                          <a:latin typeface="Cambria Math" panose="02040503050406030204" pitchFamily="18" charset="0"/>
                                        </a:rPr>
                                        <m:t>𝑘</m:t>
                                      </m:r>
                                      <m:r>
                                        <a:rPr lang="en-US" sz="2000" i="1" dirty="0">
                                          <a:latin typeface="Cambria Math" panose="02040503050406030204" pitchFamily="18" charset="0"/>
                                        </a:rPr>
                                        <m:t>−</m:t>
                                      </m:r>
                                      <m:r>
                                        <a:rPr lang="en-US" sz="2000" i="1" dirty="0">
                                          <a:latin typeface="Cambria Math" panose="02040503050406030204" pitchFamily="18" charset="0"/>
                                        </a:rPr>
                                        <m:t>1</m:t>
                                      </m:r>
                                    </m:sub>
                                  </m:sSub>
                                  <m:r>
                                    <a:rPr lang="en-US" sz="2000" i="1" dirty="0">
                                      <a:latin typeface="Cambria Math" panose="02040503050406030204" pitchFamily="18" charset="0"/>
                                    </a:rPr>
                                    <m:t>(</m:t>
                                  </m:r>
                                  <m:r>
                                    <a:rPr lang="en-US" sz="2000" i="1" dirty="0">
                                      <a:latin typeface="Cambria Math" panose="02040503050406030204" pitchFamily="18" charset="0"/>
                                    </a:rPr>
                                    <m:t>𝑒</m:t>
                                  </m:r>
                                  <m:r>
                                    <a:rPr lang="en-US" sz="2000" b="0" i="1" dirty="0" smtClean="0">
                                      <a:latin typeface="Cambria Math" panose="02040503050406030204" pitchFamily="18" charset="0"/>
                                    </a:rPr>
                                    <m:t>′</m:t>
                                  </m:r>
                                  <m:r>
                                    <a:rPr lang="en-US" sz="2000" i="1" dirty="0">
                                      <a:latin typeface="Cambria Math" panose="02040503050406030204" pitchFamily="18" charset="0"/>
                                    </a:rPr>
                                    <m:t>)</m:t>
                                  </m:r>
                                </m:sup>
                              </m:sSubSup>
                              <m:r>
                                <a:rPr lang="en-US" sz="2000" b="0" i="1" smtClean="0">
                                  <a:latin typeface="Cambria Math" panose="02040503050406030204" pitchFamily="18" charset="0"/>
                                </a:rPr>
                                <m:t>, </m:t>
                              </m:r>
                              <m:r>
                                <a:rPr lang="en-US" sz="2000" b="0" i="1" smtClean="0">
                                  <a:latin typeface="Cambria Math" panose="02040503050406030204" pitchFamily="18" charset="0"/>
                                </a:rPr>
                                <m:t>𝑖𝑓</m:t>
                              </m:r>
                              <m:r>
                                <a:rPr lang="en-US" sz="2000" b="0" i="1" smtClean="0">
                                  <a:latin typeface="Cambria Math" panose="02040503050406030204" pitchFamily="18" charset="0"/>
                                </a:rPr>
                                <m:t> </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𝑒</m:t>
                                  </m:r>
                                </m:e>
                                <m:sup>
                                  <m:r>
                                    <a:rPr lang="en-US" sz="2000" b="0" i="1" smtClean="0">
                                      <a:latin typeface="Cambria Math" panose="02040503050406030204" pitchFamily="18" charset="0"/>
                                    </a:rPr>
                                    <m:t>′</m:t>
                                  </m:r>
                                </m:sup>
                              </m:sSup>
                              <m:r>
                                <a:rPr lang="en-US" sz="2000" b="0" i="1" smtClean="0">
                                  <a:latin typeface="Cambria Math" panose="02040503050406030204" pitchFamily="18" charset="0"/>
                                </a:rPr>
                                <m:t>=</m:t>
                              </m:r>
                              <m:d>
                                <m:dPr>
                                  <m:ctrlPr>
                                    <a:rPr lang="en-US" sz="2000" b="0" i="1" smtClean="0">
                                      <a:latin typeface="Cambria Math" panose="02040503050406030204" pitchFamily="18" charset="0"/>
                                    </a:rPr>
                                  </m:ctrlPr>
                                </m:dPr>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𝑢</m:t>
                                      </m:r>
                                    </m:e>
                                    <m:sub>
                                      <m:r>
                                        <a:rPr lang="en-US" sz="2000" b="0" i="1" smtClean="0">
                                          <a:latin typeface="Cambria Math" panose="02040503050406030204" pitchFamily="18" charset="0"/>
                                        </a:rPr>
                                        <m:t>𝑖</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𝑣</m:t>
                                      </m:r>
                                    </m:e>
                                    <m:sub>
                                      <m:r>
                                        <a:rPr lang="en-US" sz="2000" b="0" i="1" smtClean="0">
                                          <a:latin typeface="Cambria Math" panose="02040503050406030204" pitchFamily="18" charset="0"/>
                                        </a:rPr>
                                        <m:t>𝑗</m:t>
                                      </m:r>
                                    </m:sub>
                                  </m:sSub>
                                </m:e>
                              </m:d>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𝐸</m:t>
                                  </m:r>
                                </m:e>
                                <m:sub>
                                  <m:r>
                                    <a:rPr lang="en-US" sz="2000" b="0" i="1" smtClean="0">
                                      <a:latin typeface="Cambria Math" panose="02040503050406030204" pitchFamily="18" charset="0"/>
                                    </a:rPr>
                                    <m:t>𝑟</m:t>
                                  </m:r>
                                </m:sub>
                              </m:sSub>
                              <m:r>
                                <a:rPr lang="he-IL" sz="2000" b="0" i="1" smtClean="0">
                                  <a:latin typeface="Cambria Math" panose="02040503050406030204" pitchFamily="18" charset="0"/>
                                </a:rPr>
                                <m:t>−</m:t>
                              </m:r>
                              <m:r>
                                <a:rPr lang="en-US" sz="2000" b="0" i="1" smtClean="0">
                                  <a:latin typeface="Cambria Math" panose="02040503050406030204" pitchFamily="18" charset="0"/>
                                </a:rPr>
                                <m:t>𝑁</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𝑒</m:t>
                                  </m:r>
                                </m:e>
                              </m:d>
                              <m:r>
                                <a:rPr lang="en-US" sz="2000" b="0" i="1" smtClean="0">
                                  <a:latin typeface="Cambria Math" panose="02040503050406030204" pitchFamily="18" charset="0"/>
                                </a:rPr>
                                <m:t>,</m:t>
                              </m:r>
                            </m:e>
                            <m:e>
                              <m:r>
                                <a:rPr lang="en-US" sz="2000" b="0" i="1" smtClean="0">
                                  <a:latin typeface="Cambria Math" panose="02040503050406030204" pitchFamily="18" charset="0"/>
                                </a:rPr>
                                <m:t>0</m:t>
                              </m:r>
                              <m:r>
                                <a:rPr lang="en-US" sz="2000" b="0" i="1" smtClean="0">
                                  <a:latin typeface="Cambria Math" panose="02040503050406030204" pitchFamily="18" charset="0"/>
                                </a:rPr>
                                <m:t>,           </m:t>
                              </m:r>
                              <m:r>
                                <a:rPr lang="en-US" sz="2000" b="0" i="1" smtClean="0">
                                  <a:latin typeface="Cambria Math" panose="02040503050406030204" pitchFamily="18" charset="0"/>
                                </a:rPr>
                                <m:t>𝑜𝑡</m:t>
                              </m:r>
                              <m:r>
                                <a:rPr lang="en-US" sz="2000" b="0" i="1" smtClean="0">
                                  <a:latin typeface="Cambria Math" panose="02040503050406030204" pitchFamily="18" charset="0"/>
                                </a:rPr>
                                <m:t>h</m:t>
                              </m:r>
                              <m:r>
                                <a:rPr lang="en-US" sz="2000" b="0" i="1" smtClean="0">
                                  <a:latin typeface="Cambria Math" panose="02040503050406030204" pitchFamily="18" charset="0"/>
                                </a:rPr>
                                <m:t>𝑒𝑟𝑤𝑖𝑠𝑒</m:t>
                              </m:r>
                              <m:r>
                                <a:rPr lang="en-US" sz="2000" b="0" i="1" smtClean="0">
                                  <a:latin typeface="Cambria Math" panose="02040503050406030204" pitchFamily="18" charset="0"/>
                                </a:rPr>
                                <m:t>.                                  </m:t>
                              </m:r>
                            </m:e>
                          </m:eqArr>
                        </m:e>
                      </m:d>
                    </m:oMath>
                  </m:oMathPara>
                </a14:m>
                <a:endParaRPr lang="he-IL" sz="2400" dirty="0" smtClean="0"/>
              </a:p>
              <a:p>
                <a:pPr marL="0" indent="0" algn="l">
                  <a:buNone/>
                </a:pPr>
                <a:r>
                  <a:rPr lang="en-US" sz="2400" dirty="0" smtClean="0"/>
                  <a:t>Note that the matrix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𝐴</m:t>
                        </m:r>
                      </m:e>
                      <m:sub>
                        <m:r>
                          <a:rPr lang="en-US" sz="2400" b="0" i="1" smtClean="0">
                            <a:latin typeface="Cambria Math" panose="02040503050406030204" pitchFamily="18" charset="0"/>
                          </a:rPr>
                          <m:t>𝑟</m:t>
                        </m:r>
                        <m:r>
                          <a:rPr lang="en-US" sz="2400" b="0" i="1" smtClean="0">
                            <a:latin typeface="Cambria Math" panose="02040503050406030204" pitchFamily="18" charset="0"/>
                          </a:rPr>
                          <m:t>,</m:t>
                        </m:r>
                        <m:r>
                          <a:rPr lang="en-US" sz="2400" i="1">
                            <a:latin typeface="Cambria Math" panose="02040503050406030204" pitchFamily="18" charset="0"/>
                          </a:rPr>
                          <m:t>𝑒</m:t>
                        </m:r>
                      </m:sub>
                    </m:sSub>
                  </m:oMath>
                </a14:m>
                <a:r>
                  <a:rPr lang="en-US" sz="2400" dirty="0" smtClean="0"/>
                  <a:t> has a zero entry for each neighboring edge of e </a:t>
                </a:r>
                <a:r>
                  <a:rPr lang="en-US" sz="2400" dirty="0"/>
                  <a:t>(suppose e=(</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𝑢</m:t>
                        </m:r>
                      </m:e>
                      <m:sub>
                        <m:r>
                          <a:rPr lang="en-US" sz="2400" i="1">
                            <a:latin typeface="Cambria Math" panose="02040503050406030204" pitchFamily="18" charset="0"/>
                          </a:rPr>
                          <m:t>𝑖</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𝑣</m:t>
                        </m:r>
                      </m:e>
                      <m:sub>
                        <m:r>
                          <a:rPr lang="en-US" sz="2400" i="1">
                            <a:latin typeface="Cambria Math" panose="02040503050406030204" pitchFamily="18" charset="0"/>
                          </a:rPr>
                          <m:t>𝑗</m:t>
                        </m:r>
                      </m:sub>
                    </m:sSub>
                  </m:oMath>
                </a14:m>
                <a:r>
                  <a:rPr lang="en-US" sz="2400" dirty="0"/>
                  <a:t>), then all edges that incident on vertices </a:t>
                </a:r>
                <a:r>
                  <a:rPr lang="en-US" sz="2400" dirty="0" err="1"/>
                  <a:t>i</a:t>
                </a:r>
                <a:r>
                  <a:rPr lang="en-US" sz="2400" dirty="0"/>
                  <a:t> and j are neighbors of e, and therefore </a:t>
                </a:r>
                <a14:m>
                  <m:oMath xmlns:m="http://schemas.openxmlformats.org/officeDocument/2006/math">
                    <m:sSub>
                      <m:sSubPr>
                        <m:ctrlPr>
                          <a:rPr lang="he-IL" sz="2400" i="1">
                            <a:latin typeface="Cambria Math" panose="02040503050406030204" pitchFamily="18" charset="0"/>
                          </a:rPr>
                        </m:ctrlPr>
                      </m:sSubPr>
                      <m:e>
                        <m:r>
                          <a:rPr lang="en-US" sz="2400" i="1">
                            <a:latin typeface="Cambria Math" panose="02040503050406030204" pitchFamily="18" charset="0"/>
                          </a:rPr>
                          <m:t>𝐴</m:t>
                        </m:r>
                      </m:e>
                      <m:sub>
                        <m:r>
                          <a:rPr lang="en-US" sz="2400" b="0" i="1" smtClean="0">
                            <a:latin typeface="Cambria Math" panose="02040503050406030204" pitchFamily="18" charset="0"/>
                          </a:rPr>
                          <m:t>𝑟</m:t>
                        </m:r>
                        <m:r>
                          <a:rPr lang="en-US" sz="2400" b="0" i="1" smtClean="0">
                            <a:latin typeface="Cambria Math" panose="02040503050406030204" pitchFamily="18" charset="0"/>
                          </a:rPr>
                          <m:t>,</m:t>
                        </m:r>
                        <m:r>
                          <a:rPr lang="en-US" sz="2400" i="1">
                            <a:latin typeface="Cambria Math" panose="02040503050406030204" pitchFamily="18" charset="0"/>
                          </a:rPr>
                          <m:t>𝑒</m:t>
                        </m:r>
                      </m:sub>
                    </m:sSub>
                    <m:d>
                      <m:dPr>
                        <m:ctrlPr>
                          <a:rPr lang="en-US" sz="2400" i="1">
                            <a:latin typeface="Cambria Math" panose="02040503050406030204" pitchFamily="18" charset="0"/>
                          </a:rPr>
                        </m:ctrlPr>
                      </m:dPr>
                      <m:e>
                        <m:r>
                          <a:rPr lang="en-US" sz="2400" i="1">
                            <a:latin typeface="Cambria Math" panose="02040503050406030204" pitchFamily="18" charset="0"/>
                          </a:rPr>
                          <m:t>𝑖</m:t>
                        </m:r>
                        <m:r>
                          <a:rPr lang="en-US" sz="2400" i="1">
                            <a:latin typeface="Cambria Math" panose="02040503050406030204" pitchFamily="18" charset="0"/>
                          </a:rPr>
                          <m:t>,</m:t>
                        </m:r>
                        <m:r>
                          <a:rPr lang="en-US" sz="2400" i="1">
                            <a:latin typeface="Cambria Math" panose="02040503050406030204" pitchFamily="18" charset="0"/>
                          </a:rPr>
                          <m:t>𝑥</m:t>
                        </m:r>
                      </m:e>
                    </m:d>
                    <m:r>
                      <a:rPr lang="en-US" sz="2400" i="1">
                        <a:latin typeface="Cambria Math" panose="02040503050406030204" pitchFamily="18" charset="0"/>
                      </a:rPr>
                      <m:t>=</m:t>
                    </m:r>
                    <m:r>
                      <a:rPr lang="en-US" sz="2400" i="1">
                        <a:latin typeface="Cambria Math" panose="02040503050406030204" pitchFamily="18" charset="0"/>
                      </a:rPr>
                      <m:t>0</m:t>
                    </m:r>
                  </m:oMath>
                </a14:m>
                <a:r>
                  <a:rPr lang="en-US" sz="2400" dirty="0"/>
                  <a:t> and </a:t>
                </a:r>
                <a14:m>
                  <m:oMath xmlns:m="http://schemas.openxmlformats.org/officeDocument/2006/math">
                    <m:sSub>
                      <m:sSubPr>
                        <m:ctrlPr>
                          <a:rPr lang="he-IL" sz="2400" i="1">
                            <a:latin typeface="Cambria Math" panose="02040503050406030204" pitchFamily="18" charset="0"/>
                          </a:rPr>
                        </m:ctrlPr>
                      </m:sSubPr>
                      <m:e>
                        <m:r>
                          <a:rPr lang="en-US" sz="2400" i="1">
                            <a:latin typeface="Cambria Math" panose="02040503050406030204" pitchFamily="18" charset="0"/>
                          </a:rPr>
                          <m:t>𝐴</m:t>
                        </m:r>
                      </m:e>
                      <m:sub>
                        <m:r>
                          <a:rPr lang="en-US" sz="2400" b="0" i="1" smtClean="0">
                            <a:latin typeface="Cambria Math" panose="02040503050406030204" pitchFamily="18" charset="0"/>
                          </a:rPr>
                          <m:t>𝑟</m:t>
                        </m:r>
                        <m:r>
                          <a:rPr lang="en-US" sz="2400" b="0" i="1" smtClean="0">
                            <a:latin typeface="Cambria Math" panose="02040503050406030204" pitchFamily="18" charset="0"/>
                          </a:rPr>
                          <m:t>,</m:t>
                        </m:r>
                        <m:r>
                          <a:rPr lang="en-US" sz="2400" i="1">
                            <a:latin typeface="Cambria Math" panose="02040503050406030204" pitchFamily="18" charset="0"/>
                          </a:rPr>
                          <m:t>𝑒</m:t>
                        </m:r>
                      </m:sub>
                    </m:sSub>
                    <m:d>
                      <m:dPr>
                        <m:ctrlPr>
                          <a:rPr lang="en-US" sz="2400" i="1">
                            <a:latin typeface="Cambria Math" panose="02040503050406030204" pitchFamily="18" charset="0"/>
                          </a:rPr>
                        </m:ctrlPr>
                      </m:dPr>
                      <m:e>
                        <m:r>
                          <a:rPr lang="en-US" sz="2400" i="1">
                            <a:latin typeface="Cambria Math" panose="02040503050406030204" pitchFamily="18" charset="0"/>
                          </a:rPr>
                          <m:t>𝑥</m:t>
                        </m:r>
                        <m:r>
                          <a:rPr lang="en-US" sz="2400" i="1">
                            <a:latin typeface="Cambria Math" panose="02040503050406030204" pitchFamily="18" charset="0"/>
                          </a:rPr>
                          <m:t>,</m:t>
                        </m:r>
                        <m:r>
                          <a:rPr lang="en-US" sz="2400" i="1">
                            <a:latin typeface="Cambria Math" panose="02040503050406030204" pitchFamily="18" charset="0"/>
                          </a:rPr>
                          <m:t>𝑗</m:t>
                        </m:r>
                      </m:e>
                    </m:d>
                    <m:r>
                      <a:rPr lang="en-US" sz="2400" i="1">
                        <a:latin typeface="Cambria Math" panose="02040503050406030204" pitchFamily="18" charset="0"/>
                      </a:rPr>
                      <m:t>=</m:t>
                    </m:r>
                    <m:r>
                      <a:rPr lang="en-US" sz="2400" i="1">
                        <a:latin typeface="Cambria Math" panose="02040503050406030204" pitchFamily="18" charset="0"/>
                      </a:rPr>
                      <m:t>0</m:t>
                    </m:r>
                  </m:oMath>
                </a14:m>
                <a:r>
                  <a:rPr lang="en-US" sz="2400" dirty="0"/>
                  <a:t> for all x</a:t>
                </a:r>
                <a:r>
                  <a:rPr lang="en-US" sz="2400" dirty="0" smtClean="0"/>
                  <a:t>).</a:t>
                </a:r>
                <a:endParaRPr lang="he-IL" sz="2400" dirty="0"/>
              </a:p>
            </p:txBody>
          </p:sp>
        </mc:Choice>
        <mc:Fallback xmlns="">
          <p:sp>
            <p:nvSpPr>
              <p:cNvPr id="3" name="מציין מיקום תוכן 2"/>
              <p:cNvSpPr>
                <a:spLocks noGrp="1" noRot="1" noChangeAspect="1" noMove="1" noResize="1" noEditPoints="1" noAdjustHandles="1" noChangeArrowheads="1" noChangeShapeType="1" noTextEdit="1"/>
              </p:cNvSpPr>
              <p:nvPr>
                <p:ph idx="1"/>
              </p:nvPr>
            </p:nvSpPr>
            <p:spPr>
              <a:xfrm>
                <a:off x="2592923" y="1739900"/>
                <a:ext cx="9420111" cy="4870625"/>
              </a:xfrm>
              <a:blipFill rotWithShape="0">
                <a:blip r:embed="rId2"/>
                <a:stretch>
                  <a:fillRect l="-1876" t="-250" r="-1358"/>
                </a:stretch>
              </a:blipFill>
            </p:spPr>
            <p:txBody>
              <a:bodyPr/>
              <a:lstStyle/>
              <a:p>
                <a:r>
                  <a:rPr lang="he-IL">
                    <a:noFill/>
                  </a:rPr>
                  <a:t> </a:t>
                </a:r>
              </a:p>
            </p:txBody>
          </p:sp>
        </mc:Fallback>
      </mc:AlternateContent>
      <p:sp>
        <p:nvSpPr>
          <p:cNvPr id="4" name="TextBox 3"/>
          <p:cNvSpPr txBox="1"/>
          <p:nvPr/>
        </p:nvSpPr>
        <p:spPr>
          <a:xfrm>
            <a:off x="5638800" y="3289300"/>
            <a:ext cx="65" cy="276999"/>
          </a:xfrm>
          <a:prstGeom prst="rect">
            <a:avLst/>
          </a:prstGeom>
          <a:noFill/>
        </p:spPr>
        <p:txBody>
          <a:bodyPr wrap="none" lIns="0" tIns="0" rIns="0" bIns="0" rtlCol="1">
            <a:spAutoFit/>
          </a:bodyPr>
          <a:lstStyle/>
          <a:p>
            <a:endParaRPr lang="he-IL" dirty="0"/>
          </a:p>
        </p:txBody>
      </p:sp>
    </p:spTree>
    <p:extLst>
      <p:ext uri="{BB962C8B-B14F-4D97-AF65-F5344CB8AC3E}">
        <p14:creationId xmlns:p14="http://schemas.microsoft.com/office/powerpoint/2010/main" val="1350886753"/>
      </p:ext>
    </p:extLst>
  </p:cSld>
  <p:clrMapOvr>
    <a:masterClrMapping/>
  </p:clrMapOvr>
  <p:timing>
    <p:tnLst>
      <p:par>
        <p:cT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r>
              <a:rPr lang="en-US" dirty="0"/>
              <a:t>Theorem </a:t>
            </a:r>
            <a:r>
              <a:rPr lang="en-US" dirty="0" smtClean="0"/>
              <a:t>4.4 (</a:t>
            </a:r>
            <a:r>
              <a:rPr lang="en-US" dirty="0"/>
              <a:t>cont.)</a:t>
            </a:r>
            <a:endParaRPr lang="he-IL" sz="2800" dirty="0"/>
          </a:p>
        </p:txBody>
      </p:sp>
      <mc:AlternateContent xmlns:mc="http://schemas.openxmlformats.org/markup-compatibility/2006" xmlns:a14="http://schemas.microsoft.com/office/drawing/2010/main">
        <mc:Choice Requires="a14">
          <p:sp>
            <p:nvSpPr>
              <p:cNvPr id="3" name="מציין מיקום תוכן 2"/>
              <p:cNvSpPr>
                <a:spLocks noGrp="1"/>
              </p:cNvSpPr>
              <p:nvPr>
                <p:ph idx="1"/>
              </p:nvPr>
            </p:nvSpPr>
            <p:spPr>
              <a:xfrm>
                <a:off x="2592923" y="1739900"/>
                <a:ext cx="9420111" cy="4870625"/>
              </a:xfrm>
            </p:spPr>
            <p:txBody>
              <a:bodyPr>
                <a:normAutofit/>
              </a:bodyPr>
              <a:lstStyle/>
              <a:p>
                <a:pPr marL="0" indent="0" algn="l">
                  <a:buNone/>
                </a:pPr>
                <a:r>
                  <a:rPr lang="en-US" sz="2400" dirty="0" smtClean="0"/>
                  <a:t>For an </a:t>
                </a:r>
                <a:r>
                  <a:rPr lang="en-US" sz="2400" dirty="0"/>
                  <a:t>edge </a:t>
                </a:r>
                <a14:m>
                  <m:oMath xmlns:m="http://schemas.openxmlformats.org/officeDocument/2006/math">
                    <m:r>
                      <a:rPr lang="en-US" sz="2400" i="1">
                        <a:latin typeface="Cambria Math" panose="02040503050406030204" pitchFamily="18" charset="0"/>
                      </a:rPr>
                      <m:t>𝑒</m:t>
                    </m:r>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𝐸</m:t>
                        </m:r>
                      </m:e>
                      <m:sub>
                        <m:r>
                          <a:rPr lang="en-US" sz="2400" i="1">
                            <a:latin typeface="Cambria Math" panose="02040503050406030204" pitchFamily="18" charset="0"/>
                          </a:rPr>
                          <m:t>𝑟</m:t>
                        </m:r>
                      </m:sub>
                    </m:sSub>
                  </m:oMath>
                </a14:m>
                <a:r>
                  <a:rPr lang="en-US" sz="2400" dirty="0"/>
                  <a:t> (</a:t>
                </a:r>
                <a14:m>
                  <m:oMath xmlns:m="http://schemas.openxmlformats.org/officeDocument/2006/math">
                    <m:r>
                      <m:rPr>
                        <m:sty m:val="p"/>
                      </m:rPr>
                      <a:rPr lang="en-US" sz="2400" dirty="0">
                        <a:latin typeface="Cambria Math" panose="02040503050406030204" pitchFamily="18" charset="0"/>
                      </a:rPr>
                      <m:t>edge</m:t>
                    </m:r>
                    <m:r>
                      <a:rPr lang="en-US" sz="2400" dirty="0">
                        <a:latin typeface="Cambria Math" panose="02040503050406030204" pitchFamily="18" charset="0"/>
                      </a:rPr>
                      <m:t> </m:t>
                    </m:r>
                    <m:r>
                      <m:rPr>
                        <m:sty m:val="p"/>
                      </m:rPr>
                      <a:rPr lang="en-US" sz="2400" dirty="0">
                        <a:latin typeface="Cambria Math" panose="02040503050406030204" pitchFamily="18" charset="0"/>
                      </a:rPr>
                      <m:t>set</m:t>
                    </m:r>
                    <m:r>
                      <a:rPr lang="en-US" sz="2400" dirty="0">
                        <a:latin typeface="Cambria Math" panose="02040503050406030204" pitchFamily="18" charset="0"/>
                      </a:rPr>
                      <m:t> </m:t>
                    </m:r>
                    <m:r>
                      <m:rPr>
                        <m:sty m:val="p"/>
                      </m:rPr>
                      <a:rPr lang="en-US" sz="2400" dirty="0">
                        <a:latin typeface="Cambria Math" panose="02040503050406030204" pitchFamily="18" charset="0"/>
                      </a:rPr>
                      <m:t>of</m:t>
                    </m:r>
                    <m:r>
                      <a:rPr lang="en-US" sz="2400" dirty="0">
                        <a:latin typeface="Cambria Math" panose="02040503050406030204" pitchFamily="18" charset="0"/>
                      </a:rPr>
                      <m:t> </m:t>
                    </m:r>
                    <m:sSub>
                      <m:sSubPr>
                        <m:ctrlPr>
                          <a:rPr lang="en-US" sz="2400" i="1" dirty="0">
                            <a:latin typeface="Cambria Math" panose="02040503050406030204" pitchFamily="18" charset="0"/>
                          </a:rPr>
                        </m:ctrlPr>
                      </m:sSubPr>
                      <m:e>
                        <m:r>
                          <a:rPr lang="en-US" sz="2400" i="1" dirty="0">
                            <a:latin typeface="Cambria Math" panose="02040503050406030204" pitchFamily="18" charset="0"/>
                          </a:rPr>
                          <m:t>𝐺</m:t>
                        </m:r>
                      </m:e>
                      <m:sub>
                        <m:r>
                          <a:rPr lang="en-US" sz="2400" i="1" dirty="0">
                            <a:latin typeface="Cambria Math" panose="02040503050406030204" pitchFamily="18" charset="0"/>
                          </a:rPr>
                          <m:t>𝑟</m:t>
                        </m:r>
                      </m:sub>
                    </m:sSub>
                  </m:oMath>
                </a14:m>
                <a:r>
                  <a:rPr lang="en-US" sz="2400" dirty="0"/>
                  <a:t>), define the </a:t>
                </a:r>
                <a14:m>
                  <m:oMath xmlns:m="http://schemas.openxmlformats.org/officeDocument/2006/math">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𝑛</m:t>
                        </m:r>
                      </m:num>
                      <m:den>
                        <m:r>
                          <a:rPr lang="en-US" sz="2400" b="0" i="1" smtClean="0">
                            <a:latin typeface="Cambria Math" panose="02040503050406030204" pitchFamily="18" charset="0"/>
                          </a:rPr>
                          <m:t>2</m:t>
                        </m:r>
                      </m:den>
                    </m:f>
                    <m:r>
                      <a:rPr lang="en-US" sz="2400" b="0" i="1" smtClean="0">
                        <a:latin typeface="Cambria Math" panose="02040503050406030204" pitchFamily="18" charset="0"/>
                      </a:rPr>
                      <m:t>𝑥</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𝑛</m:t>
                        </m:r>
                      </m:num>
                      <m:den>
                        <m:r>
                          <a:rPr lang="en-US" sz="2400" b="0" i="1" smtClean="0">
                            <a:latin typeface="Cambria Math" panose="02040503050406030204" pitchFamily="18" charset="0"/>
                          </a:rPr>
                          <m:t>2</m:t>
                        </m:r>
                      </m:den>
                    </m:f>
                  </m:oMath>
                </a14:m>
                <a:r>
                  <a:rPr lang="en-US" sz="2400" dirty="0" smtClean="0"/>
                  <a:t> matrix </a:t>
                </a:r>
                <a14:m>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𝐴</m:t>
                        </m:r>
                      </m:e>
                      <m:sub>
                        <m:r>
                          <a:rPr lang="en-US" sz="2400" b="0" i="1" smtClean="0">
                            <a:latin typeface="Cambria Math" panose="02040503050406030204" pitchFamily="18" charset="0"/>
                          </a:rPr>
                          <m:t>𝑟</m:t>
                        </m:r>
                        <m:r>
                          <a:rPr lang="en-US" sz="2400" b="0" i="1" smtClean="0">
                            <a:latin typeface="Cambria Math" panose="02040503050406030204" pitchFamily="18" charset="0"/>
                          </a:rPr>
                          <m:t>,</m:t>
                        </m:r>
                        <m:r>
                          <a:rPr lang="en-US" sz="2400" b="0" i="1" smtClean="0">
                            <a:latin typeface="Cambria Math" panose="02040503050406030204" pitchFamily="18" charset="0"/>
                          </a:rPr>
                          <m:t>𝑒</m:t>
                        </m:r>
                      </m:sub>
                    </m:sSub>
                  </m:oMath>
                </a14:m>
                <a:r>
                  <a:rPr lang="en-US" sz="2400" dirty="0" smtClean="0"/>
                  <a:t> as</a:t>
                </a:r>
              </a:p>
              <a:p>
                <a:pPr marL="0" indent="0" algn="l">
                  <a:buNone/>
                </a:pPr>
                <a14:m>
                  <m:oMathPara xmlns:m="http://schemas.openxmlformats.org/officeDocument/2006/math">
                    <m:oMathParaPr>
                      <m:jc m:val="left"/>
                    </m:oMathParaPr>
                    <m:oMath xmlns:m="http://schemas.openxmlformats.org/officeDocument/2006/math">
                      <m:sSub>
                        <m:sSubPr>
                          <m:ctrlPr>
                            <a:rPr lang="he-IL" sz="2000" i="1" smtClean="0">
                              <a:latin typeface="Cambria Math" panose="02040503050406030204" pitchFamily="18" charset="0"/>
                            </a:rPr>
                          </m:ctrlPr>
                        </m:sSubPr>
                        <m:e>
                          <m:r>
                            <a:rPr lang="en-US" sz="2000" b="0" i="1" smtClean="0">
                              <a:latin typeface="Cambria Math" panose="02040503050406030204" pitchFamily="18" charset="0"/>
                            </a:rPr>
                            <m:t>𝐴</m:t>
                          </m:r>
                        </m:e>
                        <m:sub>
                          <m:r>
                            <a:rPr lang="en-US" sz="2000" b="0" i="1" smtClean="0">
                              <a:latin typeface="Cambria Math" panose="02040503050406030204" pitchFamily="18" charset="0"/>
                            </a:rPr>
                            <m:t>𝑟</m:t>
                          </m:r>
                          <m:r>
                            <a:rPr lang="en-US" sz="2000" b="0" i="1" smtClean="0">
                              <a:latin typeface="Cambria Math" panose="02040503050406030204" pitchFamily="18" charset="0"/>
                            </a:rPr>
                            <m:t>,</m:t>
                          </m:r>
                          <m:r>
                            <a:rPr lang="en-US" sz="2000" b="0" i="1" smtClean="0">
                              <a:latin typeface="Cambria Math" panose="02040503050406030204" pitchFamily="18" charset="0"/>
                            </a:rPr>
                            <m:t>𝑒</m:t>
                          </m:r>
                        </m:sub>
                      </m:sSub>
                      <m:r>
                        <a:rPr lang="en-US" sz="2000" b="0" i="1" smtClean="0">
                          <a:latin typeface="Cambria Math" panose="02040503050406030204" pitchFamily="18" charset="0"/>
                        </a:rPr>
                        <m:t>(</m:t>
                      </m:r>
                      <m:r>
                        <a:rPr lang="en-US" sz="2000" b="0" i="1" smtClean="0">
                          <a:latin typeface="Cambria Math" panose="02040503050406030204" pitchFamily="18" charset="0"/>
                        </a:rPr>
                        <m:t>𝑖</m:t>
                      </m:r>
                      <m:r>
                        <a:rPr lang="en-US" sz="2000" b="0" i="1" smtClean="0">
                          <a:latin typeface="Cambria Math" panose="02040503050406030204" pitchFamily="18" charset="0"/>
                        </a:rPr>
                        <m:t>,</m:t>
                      </m:r>
                      <m:r>
                        <a:rPr lang="en-US" sz="2000" b="0" i="1" smtClean="0">
                          <a:latin typeface="Cambria Math" panose="02040503050406030204" pitchFamily="18" charset="0"/>
                        </a:rPr>
                        <m:t>𝑗</m:t>
                      </m:r>
                      <m:r>
                        <a:rPr lang="en-US" sz="2000" b="0" i="1" smtClean="0">
                          <a:latin typeface="Cambria Math" panose="02040503050406030204" pitchFamily="18" charset="0"/>
                        </a:rPr>
                        <m:t>)=</m:t>
                      </m:r>
                      <m:d>
                        <m:dPr>
                          <m:begChr m:val="{"/>
                          <m:endChr m:val=""/>
                          <m:ctrlPr>
                            <a:rPr lang="he-IL" sz="2000" i="1" smtClean="0">
                              <a:latin typeface="Cambria Math" panose="02040503050406030204" pitchFamily="18" charset="0"/>
                            </a:rPr>
                          </m:ctrlPr>
                        </m:dPr>
                        <m:e>
                          <m:eqArr>
                            <m:eqArrPr>
                              <m:ctrlPr>
                                <a:rPr lang="he-IL" sz="2000" i="1" smtClean="0">
                                  <a:latin typeface="Cambria Math" panose="02040503050406030204" pitchFamily="18" charset="0"/>
                                </a:rPr>
                              </m:ctrlPr>
                            </m:eqArrPr>
                            <m:e>
                              <m:sSub>
                                <m:sSubPr>
                                  <m:ctrlPr>
                                    <a:rPr lang="en-US" sz="2000" i="1">
                                      <a:latin typeface="Cambria Math" panose="02040503050406030204" pitchFamily="18" charset="0"/>
                                    </a:rPr>
                                  </m:ctrlPr>
                                </m:sSubPr>
                                <m:e>
                                  <m:r>
                                    <a:rPr lang="en-US" sz="2000" i="1">
                                      <a:latin typeface="Cambria Math" panose="02040503050406030204" pitchFamily="18" charset="0"/>
                                    </a:rPr>
                                    <m:t>𝑋</m:t>
                                  </m:r>
                                </m:e>
                                <m:sub>
                                  <m:r>
                                    <a:rPr lang="en-US" sz="2000" i="1">
                                      <a:latin typeface="Cambria Math" panose="02040503050406030204" pitchFamily="18" charset="0"/>
                                    </a:rPr>
                                    <m:t>𝑟</m:t>
                                  </m:r>
                                  <m:r>
                                    <a:rPr lang="en-US" sz="2000" i="1">
                                      <a:latin typeface="Cambria Math" panose="02040503050406030204" pitchFamily="18" charset="0"/>
                                    </a:rPr>
                                    <m:t>,</m:t>
                                  </m:r>
                                  <m:r>
                                    <a:rPr lang="en-US" sz="2000" b="0" i="1" smtClean="0">
                                      <a:latin typeface="Cambria Math" panose="02040503050406030204" pitchFamily="18" charset="0"/>
                                    </a:rPr>
                                    <m:t>𝑒</m:t>
                                  </m:r>
                                  <m:r>
                                    <a:rPr lang="en-US" sz="2000" b="0" i="1" smtClean="0">
                                      <a:latin typeface="Cambria Math" panose="02040503050406030204" pitchFamily="18" charset="0"/>
                                    </a:rPr>
                                    <m:t>′</m:t>
                                  </m:r>
                                </m:sub>
                              </m:sSub>
                              <m:r>
                                <a:rPr lang="en-US" sz="2000" b="0" i="1" smtClean="0">
                                  <a:latin typeface="Cambria Math" panose="02040503050406030204" pitchFamily="18" charset="0"/>
                                </a:rPr>
                                <m:t>=</m:t>
                              </m:r>
                              <m:sSubSup>
                                <m:sSubSupPr>
                                  <m:ctrlPr>
                                    <a:rPr lang="en-US" sz="2000" i="1" dirty="0">
                                      <a:latin typeface="Cambria Math" panose="02040503050406030204" pitchFamily="18" charset="0"/>
                                    </a:rPr>
                                  </m:ctrlPr>
                                </m:sSubSupPr>
                                <m:e>
                                  <m:r>
                                    <a:rPr lang="en-US" sz="2000" b="0" i="1" dirty="0" smtClean="0">
                                      <a:latin typeface="Cambria Math" panose="02040503050406030204" pitchFamily="18" charset="0"/>
                                    </a:rPr>
                                    <m:t>𝑥</m:t>
                                  </m:r>
                                </m:e>
                                <m:sub>
                                  <m:r>
                                    <a:rPr lang="en-US" sz="2000" i="1" dirty="0">
                                      <a:latin typeface="Cambria Math" panose="02040503050406030204" pitchFamily="18" charset="0"/>
                                    </a:rPr>
                                    <m:t>𝑟</m:t>
                                  </m:r>
                                </m:sub>
                                <m:sup>
                                  <m:sSub>
                                    <m:sSubPr>
                                      <m:ctrlPr>
                                        <a:rPr lang="en-US" sz="2000" i="1" dirty="0">
                                          <a:latin typeface="Cambria Math" panose="02040503050406030204" pitchFamily="18" charset="0"/>
                                        </a:rPr>
                                      </m:ctrlPr>
                                    </m:sSubPr>
                                    <m:e>
                                      <m:r>
                                        <a:rPr lang="en-US" sz="2000" i="1" dirty="0">
                                          <a:latin typeface="Cambria Math" panose="02040503050406030204" pitchFamily="18" charset="0"/>
                                        </a:rPr>
                                        <m:t>𝑤</m:t>
                                      </m:r>
                                    </m:e>
                                    <m:sub>
                                      <m:r>
                                        <a:rPr lang="en-US" sz="2000" i="1" dirty="0">
                                          <a:latin typeface="Cambria Math" panose="02040503050406030204" pitchFamily="18" charset="0"/>
                                        </a:rPr>
                                        <m:t>𝑟</m:t>
                                      </m:r>
                                    </m:sub>
                                  </m:sSub>
                                  <m:r>
                                    <a:rPr lang="en-US" sz="2000" i="1" dirty="0">
                                      <a:latin typeface="Cambria Math" panose="02040503050406030204" pitchFamily="18" charset="0"/>
                                    </a:rPr>
                                    <m:t>(</m:t>
                                  </m:r>
                                  <m:r>
                                    <a:rPr lang="en-US" sz="2000" i="1" dirty="0">
                                      <a:latin typeface="Cambria Math" panose="02040503050406030204" pitchFamily="18" charset="0"/>
                                    </a:rPr>
                                    <m:t>𝑒</m:t>
                                  </m:r>
                                  <m:r>
                                    <a:rPr lang="en-US" sz="2000" b="0" i="1" dirty="0" smtClean="0">
                                      <a:latin typeface="Cambria Math" panose="02040503050406030204" pitchFamily="18" charset="0"/>
                                    </a:rPr>
                                    <m:t>′</m:t>
                                  </m:r>
                                  <m:r>
                                    <a:rPr lang="en-US" sz="2000" i="1" dirty="0">
                                      <a:latin typeface="Cambria Math" panose="02040503050406030204" pitchFamily="18" charset="0"/>
                                    </a:rPr>
                                    <m:t>)</m:t>
                                  </m:r>
                                </m:sup>
                              </m:sSubSup>
                              <m:sSubSup>
                                <m:sSubSupPr>
                                  <m:ctrlPr>
                                    <a:rPr lang="en-US" sz="2000" i="1" dirty="0">
                                      <a:latin typeface="Cambria Math" panose="02040503050406030204" pitchFamily="18" charset="0"/>
                                    </a:rPr>
                                  </m:ctrlPr>
                                </m:sSubSupPr>
                                <m:e>
                                  <m:r>
                                    <a:rPr lang="en-US" sz="2000" b="0" i="1" dirty="0" smtClean="0">
                                      <a:latin typeface="Cambria Math" panose="02040503050406030204" pitchFamily="18" charset="0"/>
                                    </a:rPr>
                                    <m:t>𝑥</m:t>
                                  </m:r>
                                </m:e>
                                <m:sub>
                                  <m:r>
                                    <a:rPr lang="en-US" sz="2000" i="1" dirty="0">
                                      <a:latin typeface="Cambria Math" panose="02040503050406030204" pitchFamily="18" charset="0"/>
                                    </a:rPr>
                                    <m:t>𝑟</m:t>
                                  </m:r>
                                  <m:r>
                                    <a:rPr lang="en-US" sz="2000" i="1" dirty="0">
                                      <a:latin typeface="Cambria Math" panose="02040503050406030204" pitchFamily="18" charset="0"/>
                                    </a:rPr>
                                    <m:t>+</m:t>
                                  </m:r>
                                  <m:r>
                                    <a:rPr lang="en-US" sz="2000" i="1" dirty="0">
                                      <a:latin typeface="Cambria Math" panose="02040503050406030204" pitchFamily="18" charset="0"/>
                                    </a:rPr>
                                    <m:t>1</m:t>
                                  </m:r>
                                </m:sub>
                                <m:sup>
                                  <m:sSub>
                                    <m:sSubPr>
                                      <m:ctrlPr>
                                        <a:rPr lang="en-US" sz="2000" i="1" dirty="0">
                                          <a:latin typeface="Cambria Math" panose="02040503050406030204" pitchFamily="18" charset="0"/>
                                        </a:rPr>
                                      </m:ctrlPr>
                                    </m:sSubPr>
                                    <m:e>
                                      <m:r>
                                        <a:rPr lang="en-US" sz="2000" i="1" dirty="0">
                                          <a:latin typeface="Cambria Math" panose="02040503050406030204" pitchFamily="18" charset="0"/>
                                        </a:rPr>
                                        <m:t>𝑤</m:t>
                                      </m:r>
                                    </m:e>
                                    <m:sub>
                                      <m:r>
                                        <a:rPr lang="en-US" sz="2000" i="1" dirty="0">
                                          <a:latin typeface="Cambria Math" panose="02040503050406030204" pitchFamily="18" charset="0"/>
                                        </a:rPr>
                                        <m:t>𝑟</m:t>
                                      </m:r>
                                      <m:r>
                                        <a:rPr lang="en-US" sz="2000" i="1" dirty="0">
                                          <a:latin typeface="Cambria Math" panose="02040503050406030204" pitchFamily="18" charset="0"/>
                                        </a:rPr>
                                        <m:t>+</m:t>
                                      </m:r>
                                      <m:r>
                                        <a:rPr lang="en-US" sz="2000" i="1" dirty="0">
                                          <a:latin typeface="Cambria Math" panose="02040503050406030204" pitchFamily="18" charset="0"/>
                                        </a:rPr>
                                        <m:t>1</m:t>
                                      </m:r>
                                    </m:sub>
                                  </m:sSub>
                                  <m:r>
                                    <a:rPr lang="en-US" sz="2000" i="1" dirty="0">
                                      <a:latin typeface="Cambria Math" panose="02040503050406030204" pitchFamily="18" charset="0"/>
                                    </a:rPr>
                                    <m:t>(</m:t>
                                  </m:r>
                                  <m:r>
                                    <a:rPr lang="en-US" sz="2000" i="1" dirty="0">
                                      <a:latin typeface="Cambria Math" panose="02040503050406030204" pitchFamily="18" charset="0"/>
                                    </a:rPr>
                                    <m:t>𝑒</m:t>
                                  </m:r>
                                  <m:r>
                                    <a:rPr lang="en-US" sz="2000" b="0" i="1" dirty="0" smtClean="0">
                                      <a:latin typeface="Cambria Math" panose="02040503050406030204" pitchFamily="18" charset="0"/>
                                    </a:rPr>
                                    <m:t>′</m:t>
                                  </m:r>
                                  <m:r>
                                    <a:rPr lang="en-US" sz="2000" i="1" dirty="0">
                                      <a:latin typeface="Cambria Math" panose="02040503050406030204" pitchFamily="18" charset="0"/>
                                    </a:rPr>
                                    <m:t>)</m:t>
                                  </m:r>
                                </m:sup>
                              </m:sSubSup>
                              <m:r>
                                <m:rPr>
                                  <m:nor/>
                                </m:rPr>
                                <a:rPr lang="en-US" sz="2000" dirty="0"/>
                                <m:t>…</m:t>
                              </m:r>
                              <m:sSubSup>
                                <m:sSubSupPr>
                                  <m:ctrlPr>
                                    <a:rPr lang="en-US" sz="2000" i="1" dirty="0">
                                      <a:latin typeface="Cambria Math" panose="02040503050406030204" pitchFamily="18" charset="0"/>
                                    </a:rPr>
                                  </m:ctrlPr>
                                </m:sSubSupPr>
                                <m:e>
                                  <m:r>
                                    <a:rPr lang="en-US" sz="2000" b="0" i="1" dirty="0" smtClean="0">
                                      <a:latin typeface="Cambria Math" panose="02040503050406030204" pitchFamily="18" charset="0"/>
                                    </a:rPr>
                                    <m:t>𝑥</m:t>
                                  </m:r>
                                </m:e>
                                <m:sub>
                                  <m:r>
                                    <a:rPr lang="en-US" sz="2000" i="1" dirty="0">
                                      <a:latin typeface="Cambria Math" panose="02040503050406030204" pitchFamily="18" charset="0"/>
                                    </a:rPr>
                                    <m:t>𝑘</m:t>
                                  </m:r>
                                  <m:r>
                                    <a:rPr lang="en-US" sz="2000" i="1" dirty="0">
                                      <a:latin typeface="Cambria Math" panose="02040503050406030204" pitchFamily="18" charset="0"/>
                                    </a:rPr>
                                    <m:t>−</m:t>
                                  </m:r>
                                  <m:r>
                                    <a:rPr lang="en-US" sz="2000" i="1" dirty="0">
                                      <a:latin typeface="Cambria Math" panose="02040503050406030204" pitchFamily="18" charset="0"/>
                                    </a:rPr>
                                    <m:t>1</m:t>
                                  </m:r>
                                </m:sub>
                                <m:sup>
                                  <m:sSub>
                                    <m:sSubPr>
                                      <m:ctrlPr>
                                        <a:rPr lang="en-US" sz="2000" i="1" dirty="0">
                                          <a:latin typeface="Cambria Math" panose="02040503050406030204" pitchFamily="18" charset="0"/>
                                        </a:rPr>
                                      </m:ctrlPr>
                                    </m:sSubPr>
                                    <m:e>
                                      <m:r>
                                        <a:rPr lang="en-US" sz="2000" i="1" dirty="0">
                                          <a:latin typeface="Cambria Math" panose="02040503050406030204" pitchFamily="18" charset="0"/>
                                        </a:rPr>
                                        <m:t>𝑤</m:t>
                                      </m:r>
                                    </m:e>
                                    <m:sub>
                                      <m:r>
                                        <a:rPr lang="en-US" sz="2000" i="1" dirty="0">
                                          <a:latin typeface="Cambria Math" panose="02040503050406030204" pitchFamily="18" charset="0"/>
                                        </a:rPr>
                                        <m:t>𝑘</m:t>
                                      </m:r>
                                      <m:r>
                                        <a:rPr lang="en-US" sz="2000" i="1" dirty="0">
                                          <a:latin typeface="Cambria Math" panose="02040503050406030204" pitchFamily="18" charset="0"/>
                                        </a:rPr>
                                        <m:t>−</m:t>
                                      </m:r>
                                      <m:r>
                                        <a:rPr lang="en-US" sz="2000" i="1" dirty="0">
                                          <a:latin typeface="Cambria Math" panose="02040503050406030204" pitchFamily="18" charset="0"/>
                                        </a:rPr>
                                        <m:t>1</m:t>
                                      </m:r>
                                    </m:sub>
                                  </m:sSub>
                                  <m:r>
                                    <a:rPr lang="en-US" sz="2000" i="1" dirty="0">
                                      <a:latin typeface="Cambria Math" panose="02040503050406030204" pitchFamily="18" charset="0"/>
                                    </a:rPr>
                                    <m:t>(</m:t>
                                  </m:r>
                                  <m:r>
                                    <a:rPr lang="en-US" sz="2000" i="1" dirty="0">
                                      <a:latin typeface="Cambria Math" panose="02040503050406030204" pitchFamily="18" charset="0"/>
                                    </a:rPr>
                                    <m:t>𝑒</m:t>
                                  </m:r>
                                  <m:r>
                                    <a:rPr lang="en-US" sz="2000" b="0" i="1" dirty="0" smtClean="0">
                                      <a:latin typeface="Cambria Math" panose="02040503050406030204" pitchFamily="18" charset="0"/>
                                    </a:rPr>
                                    <m:t>′</m:t>
                                  </m:r>
                                  <m:r>
                                    <a:rPr lang="en-US" sz="2000" i="1" dirty="0">
                                      <a:latin typeface="Cambria Math" panose="02040503050406030204" pitchFamily="18" charset="0"/>
                                    </a:rPr>
                                    <m:t>)</m:t>
                                  </m:r>
                                </m:sup>
                              </m:sSubSup>
                              <m:r>
                                <a:rPr lang="en-US" sz="2000" b="0" i="1" smtClean="0">
                                  <a:latin typeface="Cambria Math" panose="02040503050406030204" pitchFamily="18" charset="0"/>
                                </a:rPr>
                                <m:t>, </m:t>
                              </m:r>
                              <m:r>
                                <a:rPr lang="en-US" sz="2000" b="0" i="1" smtClean="0">
                                  <a:latin typeface="Cambria Math" panose="02040503050406030204" pitchFamily="18" charset="0"/>
                                </a:rPr>
                                <m:t>𝑖𝑓</m:t>
                              </m:r>
                              <m:r>
                                <a:rPr lang="en-US" sz="2000" b="0" i="1" smtClean="0">
                                  <a:latin typeface="Cambria Math" panose="02040503050406030204" pitchFamily="18" charset="0"/>
                                </a:rPr>
                                <m:t> </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𝑒</m:t>
                                  </m:r>
                                </m:e>
                                <m:sup>
                                  <m:r>
                                    <a:rPr lang="en-US" sz="2000" b="0" i="1" smtClean="0">
                                      <a:latin typeface="Cambria Math" panose="02040503050406030204" pitchFamily="18" charset="0"/>
                                    </a:rPr>
                                    <m:t>′</m:t>
                                  </m:r>
                                </m:sup>
                              </m:sSup>
                              <m:r>
                                <a:rPr lang="en-US" sz="2000" b="0" i="1" smtClean="0">
                                  <a:latin typeface="Cambria Math" panose="02040503050406030204" pitchFamily="18" charset="0"/>
                                </a:rPr>
                                <m:t>=</m:t>
                              </m:r>
                              <m:d>
                                <m:dPr>
                                  <m:ctrlPr>
                                    <a:rPr lang="en-US" sz="2000" b="0" i="1" smtClean="0">
                                      <a:latin typeface="Cambria Math" panose="02040503050406030204" pitchFamily="18" charset="0"/>
                                    </a:rPr>
                                  </m:ctrlPr>
                                </m:dPr>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𝑢</m:t>
                                      </m:r>
                                    </m:e>
                                    <m:sub>
                                      <m:r>
                                        <a:rPr lang="en-US" sz="2000" b="0" i="1" smtClean="0">
                                          <a:latin typeface="Cambria Math" panose="02040503050406030204" pitchFamily="18" charset="0"/>
                                        </a:rPr>
                                        <m:t>𝑖</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𝑣</m:t>
                                      </m:r>
                                    </m:e>
                                    <m:sub>
                                      <m:r>
                                        <a:rPr lang="en-US" sz="2000" b="0" i="1" smtClean="0">
                                          <a:latin typeface="Cambria Math" panose="02040503050406030204" pitchFamily="18" charset="0"/>
                                        </a:rPr>
                                        <m:t>𝑗</m:t>
                                      </m:r>
                                    </m:sub>
                                  </m:sSub>
                                </m:e>
                              </m:d>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𝐸</m:t>
                                  </m:r>
                                </m:e>
                                <m:sub>
                                  <m:r>
                                    <a:rPr lang="en-US" sz="2000" b="0" i="1" smtClean="0">
                                      <a:latin typeface="Cambria Math" panose="02040503050406030204" pitchFamily="18" charset="0"/>
                                    </a:rPr>
                                    <m:t>𝑟</m:t>
                                  </m:r>
                                </m:sub>
                              </m:sSub>
                              <m:r>
                                <a:rPr lang="he-IL" sz="2000" b="0" i="1" smtClean="0">
                                  <a:latin typeface="Cambria Math" panose="02040503050406030204" pitchFamily="18" charset="0"/>
                                </a:rPr>
                                <m:t>−</m:t>
                              </m:r>
                              <m:r>
                                <a:rPr lang="en-US" sz="2000" b="0" i="1" smtClean="0">
                                  <a:latin typeface="Cambria Math" panose="02040503050406030204" pitchFamily="18" charset="0"/>
                                </a:rPr>
                                <m:t>𝑁</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𝑒</m:t>
                                  </m:r>
                                </m:e>
                              </m:d>
                              <m:r>
                                <a:rPr lang="en-US" sz="2000" b="0" i="1" smtClean="0">
                                  <a:latin typeface="Cambria Math" panose="02040503050406030204" pitchFamily="18" charset="0"/>
                                </a:rPr>
                                <m:t>,</m:t>
                              </m:r>
                            </m:e>
                            <m:e>
                              <m:r>
                                <a:rPr lang="en-US" sz="2000" b="0" i="1" smtClean="0">
                                  <a:latin typeface="Cambria Math" panose="02040503050406030204" pitchFamily="18" charset="0"/>
                                </a:rPr>
                                <m:t>0</m:t>
                              </m:r>
                              <m:r>
                                <a:rPr lang="en-US" sz="2000" b="0" i="1" smtClean="0">
                                  <a:latin typeface="Cambria Math" panose="02040503050406030204" pitchFamily="18" charset="0"/>
                                </a:rPr>
                                <m:t>,           </m:t>
                              </m:r>
                              <m:r>
                                <a:rPr lang="en-US" sz="2000" b="0" i="1" smtClean="0">
                                  <a:latin typeface="Cambria Math" panose="02040503050406030204" pitchFamily="18" charset="0"/>
                                </a:rPr>
                                <m:t>𝑜𝑡</m:t>
                              </m:r>
                              <m:r>
                                <a:rPr lang="en-US" sz="2000" b="0" i="1" smtClean="0">
                                  <a:latin typeface="Cambria Math" panose="02040503050406030204" pitchFamily="18" charset="0"/>
                                </a:rPr>
                                <m:t>h</m:t>
                              </m:r>
                              <m:r>
                                <a:rPr lang="en-US" sz="2000" b="0" i="1" smtClean="0">
                                  <a:latin typeface="Cambria Math" panose="02040503050406030204" pitchFamily="18" charset="0"/>
                                </a:rPr>
                                <m:t>𝑒𝑟𝑤𝑖𝑠𝑒</m:t>
                              </m:r>
                              <m:r>
                                <a:rPr lang="en-US" sz="2000" b="0" i="1" smtClean="0">
                                  <a:latin typeface="Cambria Math" panose="02040503050406030204" pitchFamily="18" charset="0"/>
                                </a:rPr>
                                <m:t>.                                  </m:t>
                              </m:r>
                            </m:e>
                          </m:eqArr>
                        </m:e>
                      </m:d>
                    </m:oMath>
                  </m:oMathPara>
                </a14:m>
                <a:endParaRPr lang="he-IL" sz="2400" dirty="0" smtClean="0"/>
              </a:p>
              <a:p>
                <a:pPr marL="0" indent="0" algn="l">
                  <a:buNone/>
                </a:pPr>
                <a:r>
                  <a:rPr lang="en-US" sz="2400" dirty="0" smtClean="0"/>
                  <a:t>Note that the matrix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𝐴</m:t>
                        </m:r>
                      </m:e>
                      <m:sub>
                        <m:r>
                          <a:rPr lang="en-US" sz="2400" b="0" i="1" smtClean="0">
                            <a:latin typeface="Cambria Math" panose="02040503050406030204" pitchFamily="18" charset="0"/>
                          </a:rPr>
                          <m:t>𝑟</m:t>
                        </m:r>
                        <m:r>
                          <a:rPr lang="en-US" sz="2400" b="0" i="1" smtClean="0">
                            <a:latin typeface="Cambria Math" panose="02040503050406030204" pitchFamily="18" charset="0"/>
                          </a:rPr>
                          <m:t>,</m:t>
                        </m:r>
                        <m:r>
                          <a:rPr lang="en-US" sz="2400" i="1">
                            <a:latin typeface="Cambria Math" panose="02040503050406030204" pitchFamily="18" charset="0"/>
                          </a:rPr>
                          <m:t>𝑒</m:t>
                        </m:r>
                      </m:sub>
                    </m:sSub>
                  </m:oMath>
                </a14:m>
                <a:r>
                  <a:rPr lang="en-US" sz="2400" dirty="0" smtClean="0"/>
                  <a:t> has a zero entry for each neighboring edge of e </a:t>
                </a:r>
                <a:r>
                  <a:rPr lang="en-US" sz="2400" dirty="0"/>
                  <a:t>(suppose e=(</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𝑢</m:t>
                        </m:r>
                      </m:e>
                      <m:sub>
                        <m:r>
                          <a:rPr lang="en-US" sz="2400" i="1">
                            <a:latin typeface="Cambria Math" panose="02040503050406030204" pitchFamily="18" charset="0"/>
                          </a:rPr>
                          <m:t>𝑖</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𝑣</m:t>
                        </m:r>
                      </m:e>
                      <m:sub>
                        <m:r>
                          <a:rPr lang="en-US" sz="2400" i="1">
                            <a:latin typeface="Cambria Math" panose="02040503050406030204" pitchFamily="18" charset="0"/>
                          </a:rPr>
                          <m:t>𝑗</m:t>
                        </m:r>
                      </m:sub>
                    </m:sSub>
                  </m:oMath>
                </a14:m>
                <a:r>
                  <a:rPr lang="en-US" sz="2400" dirty="0"/>
                  <a:t>), then all edges that incident on vertices </a:t>
                </a:r>
                <a:r>
                  <a:rPr lang="en-US" sz="2400" dirty="0" err="1"/>
                  <a:t>i</a:t>
                </a:r>
                <a:r>
                  <a:rPr lang="en-US" sz="2400" dirty="0"/>
                  <a:t> and j are neighbors of e, and therefore </a:t>
                </a:r>
                <a14:m>
                  <m:oMath xmlns:m="http://schemas.openxmlformats.org/officeDocument/2006/math">
                    <m:sSub>
                      <m:sSubPr>
                        <m:ctrlPr>
                          <a:rPr lang="he-IL" sz="2400" i="1">
                            <a:latin typeface="Cambria Math" panose="02040503050406030204" pitchFamily="18" charset="0"/>
                          </a:rPr>
                        </m:ctrlPr>
                      </m:sSubPr>
                      <m:e>
                        <m:r>
                          <a:rPr lang="en-US" sz="2400" i="1">
                            <a:latin typeface="Cambria Math" panose="02040503050406030204" pitchFamily="18" charset="0"/>
                          </a:rPr>
                          <m:t>𝐴</m:t>
                        </m:r>
                      </m:e>
                      <m:sub>
                        <m:r>
                          <a:rPr lang="en-US" sz="2400" b="0" i="1" smtClean="0">
                            <a:latin typeface="Cambria Math" panose="02040503050406030204" pitchFamily="18" charset="0"/>
                          </a:rPr>
                          <m:t>𝑟</m:t>
                        </m:r>
                        <m:r>
                          <a:rPr lang="en-US" sz="2400" b="0" i="1" smtClean="0">
                            <a:latin typeface="Cambria Math" panose="02040503050406030204" pitchFamily="18" charset="0"/>
                          </a:rPr>
                          <m:t>,</m:t>
                        </m:r>
                        <m:r>
                          <a:rPr lang="en-US" sz="2400" i="1">
                            <a:latin typeface="Cambria Math" panose="02040503050406030204" pitchFamily="18" charset="0"/>
                          </a:rPr>
                          <m:t>𝑒</m:t>
                        </m:r>
                      </m:sub>
                    </m:sSub>
                    <m:d>
                      <m:dPr>
                        <m:ctrlPr>
                          <a:rPr lang="en-US" sz="2400" i="1">
                            <a:latin typeface="Cambria Math" panose="02040503050406030204" pitchFamily="18" charset="0"/>
                          </a:rPr>
                        </m:ctrlPr>
                      </m:dPr>
                      <m:e>
                        <m:r>
                          <a:rPr lang="en-US" sz="2400" i="1">
                            <a:latin typeface="Cambria Math" panose="02040503050406030204" pitchFamily="18" charset="0"/>
                          </a:rPr>
                          <m:t>𝑖</m:t>
                        </m:r>
                        <m:r>
                          <a:rPr lang="en-US" sz="2400" i="1">
                            <a:latin typeface="Cambria Math" panose="02040503050406030204" pitchFamily="18" charset="0"/>
                          </a:rPr>
                          <m:t>,</m:t>
                        </m:r>
                        <m:r>
                          <a:rPr lang="en-US" sz="2400" i="1">
                            <a:latin typeface="Cambria Math" panose="02040503050406030204" pitchFamily="18" charset="0"/>
                          </a:rPr>
                          <m:t>𝑥</m:t>
                        </m:r>
                      </m:e>
                    </m:d>
                    <m:r>
                      <a:rPr lang="en-US" sz="2400" i="1">
                        <a:latin typeface="Cambria Math" panose="02040503050406030204" pitchFamily="18" charset="0"/>
                      </a:rPr>
                      <m:t>=</m:t>
                    </m:r>
                    <m:r>
                      <a:rPr lang="en-US" sz="2400" i="1">
                        <a:latin typeface="Cambria Math" panose="02040503050406030204" pitchFamily="18" charset="0"/>
                      </a:rPr>
                      <m:t>0</m:t>
                    </m:r>
                  </m:oMath>
                </a14:m>
                <a:r>
                  <a:rPr lang="en-US" sz="2400" dirty="0"/>
                  <a:t> and </a:t>
                </a:r>
                <a14:m>
                  <m:oMath xmlns:m="http://schemas.openxmlformats.org/officeDocument/2006/math">
                    <m:sSub>
                      <m:sSubPr>
                        <m:ctrlPr>
                          <a:rPr lang="he-IL" sz="2400" i="1">
                            <a:latin typeface="Cambria Math" panose="02040503050406030204" pitchFamily="18" charset="0"/>
                          </a:rPr>
                        </m:ctrlPr>
                      </m:sSubPr>
                      <m:e>
                        <m:r>
                          <a:rPr lang="en-US" sz="2400" i="1">
                            <a:latin typeface="Cambria Math" panose="02040503050406030204" pitchFamily="18" charset="0"/>
                          </a:rPr>
                          <m:t>𝐴</m:t>
                        </m:r>
                      </m:e>
                      <m:sub>
                        <m:r>
                          <a:rPr lang="en-US" sz="2400" b="0" i="1" smtClean="0">
                            <a:latin typeface="Cambria Math" panose="02040503050406030204" pitchFamily="18" charset="0"/>
                          </a:rPr>
                          <m:t>𝑟</m:t>
                        </m:r>
                        <m:r>
                          <a:rPr lang="en-US" sz="2400" b="0" i="1" smtClean="0">
                            <a:latin typeface="Cambria Math" panose="02040503050406030204" pitchFamily="18" charset="0"/>
                          </a:rPr>
                          <m:t>,</m:t>
                        </m:r>
                        <m:r>
                          <a:rPr lang="en-US" sz="2400" i="1">
                            <a:latin typeface="Cambria Math" panose="02040503050406030204" pitchFamily="18" charset="0"/>
                          </a:rPr>
                          <m:t>𝑒</m:t>
                        </m:r>
                      </m:sub>
                    </m:sSub>
                    <m:d>
                      <m:dPr>
                        <m:ctrlPr>
                          <a:rPr lang="en-US" sz="2400" i="1">
                            <a:latin typeface="Cambria Math" panose="02040503050406030204" pitchFamily="18" charset="0"/>
                          </a:rPr>
                        </m:ctrlPr>
                      </m:dPr>
                      <m:e>
                        <m:r>
                          <a:rPr lang="en-US" sz="2400" i="1">
                            <a:latin typeface="Cambria Math" panose="02040503050406030204" pitchFamily="18" charset="0"/>
                          </a:rPr>
                          <m:t>𝑥</m:t>
                        </m:r>
                        <m:r>
                          <a:rPr lang="en-US" sz="2400" i="1">
                            <a:latin typeface="Cambria Math" panose="02040503050406030204" pitchFamily="18" charset="0"/>
                          </a:rPr>
                          <m:t>,</m:t>
                        </m:r>
                        <m:r>
                          <a:rPr lang="en-US" sz="2400" i="1">
                            <a:latin typeface="Cambria Math" panose="02040503050406030204" pitchFamily="18" charset="0"/>
                          </a:rPr>
                          <m:t>𝑗</m:t>
                        </m:r>
                      </m:e>
                    </m:d>
                    <m:r>
                      <a:rPr lang="en-US" sz="2400" i="1">
                        <a:latin typeface="Cambria Math" panose="02040503050406030204" pitchFamily="18" charset="0"/>
                      </a:rPr>
                      <m:t>=</m:t>
                    </m:r>
                    <m:r>
                      <a:rPr lang="en-US" sz="2400" i="1">
                        <a:latin typeface="Cambria Math" panose="02040503050406030204" pitchFamily="18" charset="0"/>
                      </a:rPr>
                      <m:t>0</m:t>
                    </m:r>
                  </m:oMath>
                </a14:m>
                <a:r>
                  <a:rPr lang="en-US" sz="2400" dirty="0"/>
                  <a:t> for all x</a:t>
                </a:r>
                <a:r>
                  <a:rPr lang="en-US" sz="2400" dirty="0" smtClean="0"/>
                  <a:t>). Thus, </a:t>
                </a:r>
                <a:r>
                  <a:rPr lang="en-US" sz="2400" u="sng" dirty="0" smtClean="0"/>
                  <a:t>its determinant is a sum over all perfect matchings which contain e.</a:t>
                </a:r>
                <a:endParaRPr lang="en-US" sz="2400" dirty="0" smtClean="0"/>
              </a:p>
              <a:p>
                <a:pPr marL="0" indent="0" algn="l">
                  <a:buNone/>
                </a:pPr>
                <a:r>
                  <a:rPr lang="en-US" sz="2400" dirty="0" smtClean="0"/>
                  <a:t>That is,</a:t>
                </a:r>
              </a:p>
              <a:p>
                <a:pPr marL="0" indent="0" algn="ctr">
                  <a:buNone/>
                </a:pPr>
                <a:r>
                  <a:rPr lang="en-US" sz="2400" dirty="0" err="1" smtClean="0"/>
                  <a:t>det</a:t>
                </a:r>
                <a:r>
                  <a:rPr lang="en-US" sz="2400" dirty="0" smtClean="0"/>
                  <a:t>(</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𝐴</m:t>
                        </m:r>
                      </m:e>
                      <m:sub>
                        <m:r>
                          <a:rPr lang="en-US" sz="2400" b="0" i="1" smtClean="0">
                            <a:latin typeface="Cambria Math" panose="02040503050406030204" pitchFamily="18" charset="0"/>
                          </a:rPr>
                          <m:t>𝑟</m:t>
                        </m:r>
                        <m:r>
                          <a:rPr lang="en-US" sz="2400" b="0" i="1" smtClean="0">
                            <a:latin typeface="Cambria Math" panose="02040503050406030204" pitchFamily="18" charset="0"/>
                          </a:rPr>
                          <m:t>,</m:t>
                        </m:r>
                        <m:r>
                          <a:rPr lang="en-US" sz="2400" i="1">
                            <a:latin typeface="Cambria Math" panose="02040503050406030204" pitchFamily="18" charset="0"/>
                          </a:rPr>
                          <m:t>𝑒</m:t>
                        </m:r>
                      </m:sub>
                    </m:sSub>
                  </m:oMath>
                </a14:m>
                <a:r>
                  <a:rPr lang="en-US" sz="2400" dirty="0" smtClean="0"/>
                  <a:t>) = </a:t>
                </a:r>
                <a14:m>
                  <m:oMath xmlns:m="http://schemas.openxmlformats.org/officeDocument/2006/math">
                    <m:nary>
                      <m:naryPr>
                        <m:chr m:val="∑"/>
                        <m:supHide m:val="on"/>
                        <m:ctrlPr>
                          <a:rPr lang="en-US" sz="2400" i="1" smtClean="0">
                            <a:latin typeface="Cambria Math" panose="02040503050406030204" pitchFamily="18" charset="0"/>
                          </a:rPr>
                        </m:ctrlPr>
                      </m:naryPr>
                      <m:sub>
                        <m:m>
                          <m:mPr>
                            <m:mcs>
                              <m:mc>
                                <m:mcPr>
                                  <m:count m:val="1"/>
                                  <m:mcJc m:val="center"/>
                                </m:mcPr>
                              </m:mc>
                            </m:mcs>
                            <m:ctrlPr>
                              <a:rPr lang="en-US" sz="2400" i="1" smtClean="0">
                                <a:latin typeface="Cambria Math" panose="02040503050406030204" pitchFamily="18" charset="0"/>
                              </a:rPr>
                            </m:ctrlPr>
                          </m:mPr>
                          <m:mr>
                            <m:e>
                              <m:r>
                                <m:rPr>
                                  <m:brk m:alnAt="7"/>
                                </m:rPr>
                                <a:rPr lang="en-US" sz="2400" b="0" i="1" smtClean="0">
                                  <a:latin typeface="Cambria Math" panose="02040503050406030204" pitchFamily="18" charset="0"/>
                                </a:rPr>
                                <m:t>𝑀</m:t>
                              </m:r>
                              <m:r>
                                <a:rPr lang="en-US" sz="2400" b="0" i="1" smtClean="0">
                                  <a:latin typeface="Cambria Math" panose="02040503050406030204" pitchFamily="18" charset="0"/>
                                </a:rPr>
                                <m:t> </m:t>
                              </m:r>
                              <m:r>
                                <a:rPr lang="en-US" sz="2400" b="0" i="1" smtClean="0">
                                  <a:latin typeface="Cambria Math" panose="02040503050406030204" pitchFamily="18" charset="0"/>
                                </a:rPr>
                                <m:t>𝑝𝑚</m:t>
                              </m:r>
                              <m:r>
                                <a:rPr lang="en-US" sz="2400" b="0" i="1" smtClean="0">
                                  <a:latin typeface="Cambria Math" panose="02040503050406030204" pitchFamily="18" charset="0"/>
                                </a:rPr>
                                <m:t> </m:t>
                              </m:r>
                              <m:r>
                                <a:rPr lang="en-US" sz="2400" b="0" i="1" smtClean="0">
                                  <a:latin typeface="Cambria Math" panose="02040503050406030204" pitchFamily="18" charset="0"/>
                                </a:rPr>
                                <m:t>𝑖𝑛</m:t>
                              </m:r>
                              <m:r>
                                <a:rPr lang="en-US" sz="2400" b="0" i="1" smtClean="0">
                                  <a:latin typeface="Cambria Math" panose="02040503050406030204" pitchFamily="18" charset="0"/>
                                </a:rPr>
                                <m:t> </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𝐻</m:t>
                                  </m:r>
                                </m:e>
                                <m:sub>
                                  <m:r>
                                    <a:rPr lang="en-US" sz="2400" b="0" i="1" smtClean="0">
                                      <a:latin typeface="Cambria Math" panose="02040503050406030204" pitchFamily="18" charset="0"/>
                                    </a:rPr>
                                    <m:t>𝑟</m:t>
                                  </m:r>
                                </m:sub>
                              </m:sSub>
                            </m:e>
                          </m:mr>
                          <m:mr>
                            <m:e>
                              <m:r>
                                <a:rPr lang="en-US" sz="2400" b="0" i="1" smtClean="0">
                                  <a:latin typeface="Cambria Math" panose="02040503050406030204" pitchFamily="18" charset="0"/>
                                </a:rPr>
                                <m:t>𝑒</m:t>
                              </m:r>
                              <m:r>
                                <m:rPr>
                                  <m:brk m:alnAt="7"/>
                                </m:rPr>
                                <a:rPr lang="en-US" sz="2400" b="0" i="1" smtClean="0">
                                  <a:latin typeface="Cambria Math" panose="02040503050406030204" pitchFamily="18" charset="0"/>
                                </a:rPr>
                                <m:t>∈</m:t>
                              </m:r>
                              <m:r>
                                <a:rPr lang="en-US" sz="2400" b="0" i="1" smtClean="0">
                                  <a:latin typeface="Cambria Math" panose="02040503050406030204" pitchFamily="18" charset="0"/>
                                </a:rPr>
                                <m:t>𝑀</m:t>
                              </m:r>
                            </m:e>
                          </m:mr>
                        </m:m>
                      </m:sub>
                      <m:sup/>
                      <m:e>
                        <m:r>
                          <a:rPr lang="en-US" sz="2400" b="0" i="1" smtClean="0">
                            <a:latin typeface="Cambria Math" panose="02040503050406030204" pitchFamily="18" charset="0"/>
                          </a:rPr>
                          <m:t>𝑠𝑔𝑛</m:t>
                        </m:r>
                        <m:r>
                          <a:rPr lang="en-US" sz="2400" b="0" i="1" smtClean="0">
                            <a:latin typeface="Cambria Math" panose="02040503050406030204" pitchFamily="18" charset="0"/>
                          </a:rPr>
                          <m:t>(</m:t>
                        </m:r>
                        <m:r>
                          <a:rPr lang="en-US" sz="2400" b="0" i="1" smtClean="0">
                            <a:latin typeface="Cambria Math" panose="02040503050406030204" pitchFamily="18" charset="0"/>
                          </a:rPr>
                          <m:t>𝑀</m:t>
                        </m:r>
                        <m:r>
                          <a:rPr lang="en-US" sz="2400" b="0" i="1" smtClean="0">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𝑋</m:t>
                            </m:r>
                          </m:e>
                          <m:sub>
                            <m:r>
                              <a:rPr lang="en-US" sz="2400" i="1">
                                <a:latin typeface="Cambria Math" panose="02040503050406030204" pitchFamily="18" charset="0"/>
                              </a:rPr>
                              <m:t>𝑟</m:t>
                            </m:r>
                            <m:r>
                              <a:rPr lang="en-US" sz="2400" i="1">
                                <a:latin typeface="Cambria Math" panose="02040503050406030204" pitchFamily="18" charset="0"/>
                              </a:rPr>
                              <m:t>,</m:t>
                            </m:r>
                            <m:r>
                              <a:rPr lang="en-US" sz="2400" i="1">
                                <a:latin typeface="Cambria Math" panose="02040503050406030204" pitchFamily="18" charset="0"/>
                              </a:rPr>
                              <m:t>𝑀</m:t>
                            </m:r>
                          </m:sub>
                        </m:sSub>
                      </m:e>
                    </m:nary>
                  </m:oMath>
                </a14:m>
                <a:endParaRPr lang="he-IL" sz="2400" dirty="0"/>
              </a:p>
            </p:txBody>
          </p:sp>
        </mc:Choice>
        <mc:Fallback xmlns="">
          <p:sp>
            <p:nvSpPr>
              <p:cNvPr id="3" name="מציין מיקום תוכן 2"/>
              <p:cNvSpPr>
                <a:spLocks noGrp="1" noRot="1" noChangeAspect="1" noMove="1" noResize="1" noEditPoints="1" noAdjustHandles="1" noChangeArrowheads="1" noChangeShapeType="1" noTextEdit="1"/>
              </p:cNvSpPr>
              <p:nvPr>
                <p:ph idx="1"/>
              </p:nvPr>
            </p:nvSpPr>
            <p:spPr>
              <a:xfrm>
                <a:off x="2592923" y="1739900"/>
                <a:ext cx="9420111" cy="4870625"/>
              </a:xfrm>
              <a:blipFill rotWithShape="0">
                <a:blip r:embed="rId2"/>
                <a:stretch>
                  <a:fillRect l="-906" t="-250" r="-1358" b="-8886"/>
                </a:stretch>
              </a:blipFill>
            </p:spPr>
            <p:txBody>
              <a:bodyPr/>
              <a:lstStyle/>
              <a:p>
                <a:r>
                  <a:rPr lang="he-IL">
                    <a:noFill/>
                  </a:rPr>
                  <a:t> </a:t>
                </a:r>
              </a:p>
            </p:txBody>
          </p:sp>
        </mc:Fallback>
      </mc:AlternateContent>
      <p:sp>
        <p:nvSpPr>
          <p:cNvPr id="4" name="TextBox 3"/>
          <p:cNvSpPr txBox="1"/>
          <p:nvPr/>
        </p:nvSpPr>
        <p:spPr>
          <a:xfrm>
            <a:off x="5638800" y="3289300"/>
            <a:ext cx="65" cy="276999"/>
          </a:xfrm>
          <a:prstGeom prst="rect">
            <a:avLst/>
          </a:prstGeom>
          <a:noFill/>
        </p:spPr>
        <p:txBody>
          <a:bodyPr wrap="none" lIns="0" tIns="0" rIns="0" bIns="0" rtlCol="1">
            <a:spAutoFit/>
          </a:bodyPr>
          <a:lstStyle/>
          <a:p>
            <a:endParaRPr lang="he-IL" dirty="0"/>
          </a:p>
        </p:txBody>
      </p:sp>
    </p:spTree>
    <p:extLst>
      <p:ext uri="{BB962C8B-B14F-4D97-AF65-F5344CB8AC3E}">
        <p14:creationId xmlns:p14="http://schemas.microsoft.com/office/powerpoint/2010/main" val="2767160893"/>
      </p:ext>
    </p:extLst>
  </p:cSld>
  <p:clrMapOvr>
    <a:masterClrMapping/>
  </p:clrMapOvr>
  <p:timing>
    <p:tnLst>
      <p:par>
        <p:cTn id="1" dur="indefinite" restart="never" nodeType="tmRoot"/>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r>
              <a:rPr lang="en-US" dirty="0"/>
              <a:t>Theorem </a:t>
            </a:r>
            <a:r>
              <a:rPr lang="en-US" dirty="0" smtClean="0"/>
              <a:t>4.4 (</a:t>
            </a:r>
            <a:r>
              <a:rPr lang="en-US" dirty="0"/>
              <a:t>cont.)</a:t>
            </a:r>
            <a:endParaRPr lang="he-IL" sz="2800" dirty="0"/>
          </a:p>
        </p:txBody>
      </p:sp>
      <mc:AlternateContent xmlns:mc="http://schemas.openxmlformats.org/markup-compatibility/2006" xmlns:a14="http://schemas.microsoft.com/office/drawing/2010/main">
        <mc:Choice Requires="a14">
          <p:sp>
            <p:nvSpPr>
              <p:cNvPr id="3" name="מציין מיקום תוכן 2"/>
              <p:cNvSpPr>
                <a:spLocks noGrp="1"/>
              </p:cNvSpPr>
              <p:nvPr>
                <p:ph idx="1"/>
              </p:nvPr>
            </p:nvSpPr>
            <p:spPr>
              <a:xfrm>
                <a:off x="2592923" y="1739900"/>
                <a:ext cx="9420111" cy="4870625"/>
              </a:xfrm>
            </p:spPr>
            <p:txBody>
              <a:bodyPr>
                <a:normAutofit/>
              </a:bodyPr>
              <a:lstStyle/>
              <a:p>
                <a:pPr marL="0" indent="0" algn="l" rtl="0">
                  <a:buNone/>
                </a:pPr>
                <a:r>
                  <a:rPr lang="en-US" sz="2400" dirty="0" smtClean="0"/>
                  <a:t>Example for matrix </a:t>
                </a:r>
                <a14:m>
                  <m:oMath xmlns:m="http://schemas.openxmlformats.org/officeDocument/2006/math">
                    <m:sSub>
                      <m:sSubPr>
                        <m:ctrlPr>
                          <a:rPr lang="he-IL" sz="2400" i="1">
                            <a:latin typeface="Cambria Math" panose="02040503050406030204" pitchFamily="18" charset="0"/>
                          </a:rPr>
                        </m:ctrlPr>
                      </m:sSubPr>
                      <m:e>
                        <m:r>
                          <a:rPr lang="en-US" sz="2400" i="1">
                            <a:latin typeface="Cambria Math" panose="02040503050406030204" pitchFamily="18" charset="0"/>
                          </a:rPr>
                          <m:t>𝐴</m:t>
                        </m:r>
                      </m:e>
                      <m:sub>
                        <m:r>
                          <a:rPr lang="en-US" sz="2400" b="0" i="1" smtClean="0">
                            <a:latin typeface="Cambria Math" panose="02040503050406030204" pitchFamily="18" charset="0"/>
                          </a:rPr>
                          <m:t>𝑟</m:t>
                        </m:r>
                        <m:r>
                          <a:rPr lang="en-US" sz="2400" b="0" i="1" smtClean="0">
                            <a:latin typeface="Cambria Math" panose="02040503050406030204" pitchFamily="18" charset="0"/>
                          </a:rPr>
                          <m:t>,</m:t>
                        </m:r>
                        <m:r>
                          <a:rPr lang="en-US" sz="2400" i="1">
                            <a:latin typeface="Cambria Math" panose="02040503050406030204" pitchFamily="18" charset="0"/>
                          </a:rPr>
                          <m:t>𝑒</m:t>
                        </m:r>
                      </m:sub>
                    </m:sSub>
                  </m:oMath>
                </a14:m>
                <a:r>
                  <a:rPr lang="en-US" sz="2400" dirty="0" smtClean="0"/>
                  <a:t> and its determinant (r=0):</a:t>
                </a:r>
              </a:p>
              <a:p>
                <a:pPr marL="0" indent="0" algn="l" rtl="0">
                  <a:buNone/>
                </a:pPr>
                <a:r>
                  <a:rPr lang="en-US" sz="2400" dirty="0" smtClean="0"/>
                  <a:t>                               </a:t>
                </a:r>
                <a14:m>
                  <m:oMath xmlns:m="http://schemas.openxmlformats.org/officeDocument/2006/math">
                    <m:r>
                      <a:rPr lang="en-US" sz="2400" i="1">
                        <a:latin typeface="Cambria Math" panose="02040503050406030204" pitchFamily="18" charset="0"/>
                      </a:rPr>
                      <m:t>𝑁</m:t>
                    </m:r>
                    <m:d>
                      <m:dPr>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panose="02040503050406030204" pitchFamily="18" charset="0"/>
                              </a:rPr>
                              <m:t>𝑒</m:t>
                            </m:r>
                          </m:e>
                          <m:sub>
                            <m:r>
                              <a:rPr lang="en-US" sz="2400" b="0" i="1" smtClean="0">
                                <a:latin typeface="Cambria Math" panose="02040503050406030204" pitchFamily="18" charset="0"/>
                              </a:rPr>
                              <m:t>3</m:t>
                            </m:r>
                          </m:sub>
                        </m:sSub>
                      </m:e>
                    </m:d>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𝑒</m:t>
                        </m:r>
                      </m:e>
                      <m:sub>
                        <m:r>
                          <a:rPr lang="en-US" sz="2400" b="0" i="1" smtClean="0">
                            <a:latin typeface="Cambria Math" panose="02040503050406030204" pitchFamily="18" charset="0"/>
                          </a:rPr>
                          <m:t>6</m:t>
                        </m:r>
                      </m:sub>
                    </m:sSub>
                  </m:oMath>
                </a14:m>
                <a:r>
                  <a:rPr lang="en-US" sz="2400" dirty="0" smtClean="0"/>
                  <a:t>}.</a:t>
                </a:r>
              </a:p>
              <a:p>
                <a:pPr marL="0" indent="0" algn="l" rtl="0">
                  <a:buNone/>
                </a:pPr>
                <a:r>
                  <a:rPr lang="en-US" sz="2400" dirty="0" smtClean="0"/>
                  <a:t>                               </a:t>
                </a:r>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𝑀</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m:t>
                    </m:r>
                    <m:d>
                      <m:dPr>
                        <m:begChr m:val="{"/>
                        <m:endChr m:val="}"/>
                        <m:ctrlPr>
                          <a:rPr lang="en-US" sz="2400" b="0" i="1" smtClean="0">
                            <a:latin typeface="Cambria Math" panose="02040503050406030204" pitchFamily="18" charset="0"/>
                          </a:rPr>
                        </m:ctrlPr>
                      </m:dPr>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𝑒</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𝑒</m:t>
                            </m:r>
                          </m:e>
                          <m:sub>
                            <m:r>
                              <a:rPr lang="en-US" sz="2400" b="0" i="1" smtClean="0">
                                <a:latin typeface="Cambria Math" panose="02040503050406030204" pitchFamily="18" charset="0"/>
                              </a:rPr>
                              <m:t>2</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𝑒</m:t>
                            </m:r>
                          </m:e>
                          <m:sub>
                            <m:r>
                              <a:rPr lang="en-US" sz="2400" b="0" i="1" smtClean="0">
                                <a:latin typeface="Cambria Math" panose="02040503050406030204" pitchFamily="18" charset="0"/>
                              </a:rPr>
                              <m:t>3</m:t>
                            </m:r>
                          </m:sub>
                        </m:sSub>
                      </m:e>
                    </m:d>
                    <m:r>
                      <a:rPr lang="en-US" sz="2400" b="0" i="1" smtClean="0">
                        <a:latin typeface="Cambria Math" panose="02040503050406030204" pitchFamily="18" charset="0"/>
                      </a:rPr>
                      <m:t>, </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𝑀</m:t>
                        </m:r>
                      </m:e>
                      <m:sub>
                        <m:r>
                          <a:rPr lang="en-US" sz="2400" b="0" i="1" smtClean="0">
                            <a:latin typeface="Cambria Math" panose="02040503050406030204" pitchFamily="18" charset="0"/>
                          </a:rPr>
                          <m:t>2</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𝑒</m:t>
                        </m:r>
                      </m:e>
                      <m:sub>
                        <m:r>
                          <a:rPr lang="en-US" sz="2400" b="0" i="1" smtClean="0">
                            <a:latin typeface="Cambria Math" panose="02040503050406030204" pitchFamily="18" charset="0"/>
                          </a:rPr>
                          <m:t>4</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𝑒</m:t>
                        </m:r>
                      </m:e>
                      <m:sub>
                        <m:r>
                          <a:rPr lang="en-US" sz="2400" b="0" i="1" smtClean="0">
                            <a:latin typeface="Cambria Math" panose="02040503050406030204" pitchFamily="18" charset="0"/>
                          </a:rPr>
                          <m:t>5</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𝑒</m:t>
                        </m:r>
                      </m:e>
                      <m:sub>
                        <m:r>
                          <a:rPr lang="en-US" sz="2400" b="0" i="1" smtClean="0">
                            <a:latin typeface="Cambria Math" panose="02040503050406030204" pitchFamily="18" charset="0"/>
                          </a:rPr>
                          <m:t>3</m:t>
                        </m:r>
                      </m:sub>
                    </m:sSub>
                    <m:r>
                      <a:rPr lang="en-US" sz="2400" b="0" i="1" smtClean="0">
                        <a:latin typeface="Cambria Math" panose="02040503050406030204" pitchFamily="18" charset="0"/>
                      </a:rPr>
                      <m:t>}</m:t>
                    </m:r>
                  </m:oMath>
                </a14:m>
                <a:endParaRPr lang="en-US" sz="2400" dirty="0" smtClean="0"/>
              </a:p>
              <a:p>
                <a:pPr marL="0" indent="0" algn="l" rtl="0">
                  <a:buNone/>
                </a:pPr>
                <a:r>
                  <a:rPr lang="en-US" sz="2400" dirty="0"/>
                  <a:t> </a:t>
                </a:r>
                <a:r>
                  <a:rPr lang="en-US" sz="2400" dirty="0" smtClean="0"/>
                  <a:t>                              </a:t>
                </a:r>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𝑤</m:t>
                        </m:r>
                      </m:e>
                      <m:sub>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0</m:t>
                            </m:r>
                          </m:e>
                          <m:sup>
                            <m:r>
                              <a:rPr lang="en-US" sz="2400" b="0" i="1" smtClean="0">
                                <a:latin typeface="Cambria Math" panose="02040503050406030204" pitchFamily="18" charset="0"/>
                              </a:rPr>
                              <m:t>∗</m:t>
                            </m:r>
                          </m:sup>
                        </m:sSup>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𝑤</m:t>
                        </m:r>
                      </m:e>
                      <m:sub>
                        <m:r>
                          <a:rPr lang="en-US" sz="2400" b="0" i="1" smtClean="0">
                            <a:latin typeface="Cambria Math" panose="02040503050406030204" pitchFamily="18" charset="0"/>
                          </a:rPr>
                          <m:t>0</m:t>
                        </m:r>
                      </m:sub>
                    </m:sSub>
                    <m:d>
                      <m:dPr>
                        <m:ctrlPr>
                          <a:rPr lang="en-US" sz="2400" b="0" i="1" smtClean="0">
                            <a:latin typeface="Cambria Math" panose="02040503050406030204" pitchFamily="18" charset="0"/>
                          </a:rPr>
                        </m:ctrlPr>
                      </m:dPr>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𝑀</m:t>
                            </m:r>
                          </m:e>
                          <m:sub>
                            <m:r>
                              <a:rPr lang="en-US" sz="2400" b="0" i="1" smtClean="0">
                                <a:latin typeface="Cambria Math" panose="02040503050406030204" pitchFamily="18" charset="0"/>
                              </a:rPr>
                              <m:t>1</m:t>
                            </m:r>
                          </m:sub>
                        </m:sSub>
                      </m:e>
                    </m:d>
                    <m:r>
                      <a:rPr lang="en-US" sz="2400" b="0" i="1" smtClean="0">
                        <a:latin typeface="Cambria Math" panose="02040503050406030204" pitchFamily="18" charset="0"/>
                      </a:rPr>
                      <m:t>=</m:t>
                    </m:r>
                    <m:r>
                      <a:rPr lang="en-US" sz="2400" b="0" i="1" smtClean="0">
                        <a:latin typeface="Cambria Math" panose="02040503050406030204" pitchFamily="18" charset="0"/>
                      </a:rPr>
                      <m:t>6</m:t>
                    </m:r>
                    <m:r>
                      <a:rPr lang="en-US" sz="2400" b="0" i="1" smtClean="0">
                        <a:latin typeface="Cambria Math" panose="02040503050406030204" pitchFamily="18" charset="0"/>
                      </a:rPr>
                      <m:t>, </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𝑤</m:t>
                        </m:r>
                      </m:e>
                      <m:sub>
                        <m:r>
                          <a:rPr lang="en-US" sz="2400" b="0" i="1" smtClean="0">
                            <a:latin typeface="Cambria Math" panose="02040503050406030204" pitchFamily="18" charset="0"/>
                          </a:rPr>
                          <m:t>0</m:t>
                        </m:r>
                      </m:sub>
                    </m:sSub>
                    <m:d>
                      <m:dPr>
                        <m:ctrlPr>
                          <a:rPr lang="en-US" sz="2400" b="0" i="1" smtClean="0">
                            <a:latin typeface="Cambria Math" panose="02040503050406030204" pitchFamily="18" charset="0"/>
                          </a:rPr>
                        </m:ctrlPr>
                      </m:dPr>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𝑀</m:t>
                            </m:r>
                          </m:e>
                          <m:sub>
                            <m:r>
                              <a:rPr lang="en-US" sz="2400" b="0" i="1" smtClean="0">
                                <a:latin typeface="Cambria Math" panose="02040503050406030204" pitchFamily="18" charset="0"/>
                              </a:rPr>
                              <m:t>2</m:t>
                            </m:r>
                          </m:sub>
                        </m:sSub>
                      </m:e>
                    </m:d>
                    <m:r>
                      <a:rPr lang="en-US" sz="2400" b="0" i="1" smtClean="0">
                        <a:latin typeface="Cambria Math" panose="02040503050406030204" pitchFamily="18" charset="0"/>
                      </a:rPr>
                      <m:t>=</m:t>
                    </m:r>
                    <m:r>
                      <a:rPr lang="en-US" sz="2400" b="0" i="1" smtClean="0">
                        <a:latin typeface="Cambria Math" panose="02040503050406030204" pitchFamily="18" charset="0"/>
                      </a:rPr>
                      <m:t>8</m:t>
                    </m:r>
                  </m:oMath>
                </a14:m>
                <a:endParaRPr lang="en-US" sz="2400" dirty="0"/>
              </a:p>
              <a:p>
                <a:pPr marL="0" indent="0" algn="l" rtl="0">
                  <a:buNone/>
                </a:pPr>
                <a:endParaRPr lang="en-US" sz="2400" dirty="0" smtClean="0"/>
              </a:p>
              <a:p>
                <a:pPr marL="0" indent="0" algn="l" rtl="0">
                  <a:buNone/>
                </a:pPr>
                <a:endParaRPr lang="en-US" sz="2400" dirty="0"/>
              </a:p>
              <a:p>
                <a:pPr marL="0" indent="0" algn="l" rtl="0">
                  <a:buNone/>
                </a:pPr>
                <a:r>
                  <a:rPr lang="en-US" sz="2400" dirty="0" smtClean="0"/>
                  <a:t> </a:t>
                </a:r>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𝐴</m:t>
                        </m:r>
                      </m:e>
                      <m:sub>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𝑟</m:t>
                            </m:r>
                            <m:r>
                              <a:rPr lang="en-US" sz="2400" b="0" i="1" smtClean="0">
                                <a:latin typeface="Cambria Math" panose="02040503050406030204" pitchFamily="18" charset="0"/>
                              </a:rPr>
                              <m:t>,</m:t>
                            </m:r>
                            <m:r>
                              <a:rPr lang="en-US" sz="2400" b="0" i="1" smtClean="0">
                                <a:latin typeface="Cambria Math" panose="02040503050406030204" pitchFamily="18" charset="0"/>
                              </a:rPr>
                              <m:t>𝑒</m:t>
                            </m:r>
                          </m:e>
                          <m:sub>
                            <m:r>
                              <a:rPr lang="en-US" sz="2400" b="0" i="1" smtClean="0">
                                <a:latin typeface="Cambria Math" panose="02040503050406030204" pitchFamily="18" charset="0"/>
                              </a:rPr>
                              <m:t>3</m:t>
                            </m:r>
                          </m:sub>
                        </m:sSub>
                      </m:sub>
                    </m:sSub>
                  </m:oMath>
                </a14:m>
                <a:r>
                  <a:rPr lang="en-US" sz="2400" dirty="0" smtClean="0"/>
                  <a:t>=</a:t>
                </a:r>
                <a14:m>
                  <m:oMath xmlns:m="http://schemas.openxmlformats.org/officeDocument/2006/math">
                    <m:d>
                      <m:dPr>
                        <m:ctrlPr>
                          <a:rPr lang="en-US" sz="2400" i="1" dirty="0" smtClean="0">
                            <a:latin typeface="Cambria Math" panose="02040503050406030204" pitchFamily="18" charset="0"/>
                          </a:rPr>
                        </m:ctrlPr>
                      </m:dPr>
                      <m:e>
                        <m:m>
                          <m:mPr>
                            <m:mcs>
                              <m:mc>
                                <m:mcPr>
                                  <m:count m:val="3"/>
                                  <m:mcJc m:val="center"/>
                                </m:mcPr>
                              </m:mc>
                            </m:mcs>
                            <m:ctrlPr>
                              <a:rPr lang="en-US" sz="2400" i="1" dirty="0" smtClean="0">
                                <a:latin typeface="Cambria Math" panose="02040503050406030204" pitchFamily="18" charset="0"/>
                              </a:rPr>
                            </m:ctrlPr>
                          </m:mPr>
                          <m:mr>
                            <m:e>
                              <m:sSub>
                                <m:sSubPr>
                                  <m:ctrlPr>
                                    <a:rPr lang="en-US" sz="2400" i="1">
                                      <a:latin typeface="Cambria Math" panose="02040503050406030204" pitchFamily="18" charset="0"/>
                                    </a:rPr>
                                  </m:ctrlPr>
                                </m:sSubPr>
                                <m:e>
                                  <m:r>
                                    <a:rPr lang="en-US" sz="2400" i="1">
                                      <a:latin typeface="Cambria Math" panose="02040503050406030204" pitchFamily="18" charset="0"/>
                                    </a:rPr>
                                    <m:t>𝑋</m:t>
                                  </m:r>
                                </m:e>
                                <m:sub>
                                  <m:r>
                                    <a:rPr lang="en-US" sz="2400" i="1">
                                      <a:latin typeface="Cambria Math" panose="02040503050406030204" pitchFamily="18" charset="0"/>
                                    </a:rPr>
                                    <m:t>0</m:t>
                                  </m:r>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𝑒</m:t>
                                      </m:r>
                                    </m:e>
                                    <m:sub>
                                      <m:r>
                                        <a:rPr lang="en-US" sz="2400" i="1">
                                          <a:latin typeface="Cambria Math" panose="02040503050406030204" pitchFamily="18" charset="0"/>
                                        </a:rPr>
                                        <m:t>1</m:t>
                                      </m:r>
                                    </m:sub>
                                  </m:sSub>
                                </m:sub>
                              </m:sSub>
                            </m:e>
                            <m:e>
                              <m:sSub>
                                <m:sSubPr>
                                  <m:ctrlPr>
                                    <a:rPr lang="en-US" sz="2400" i="1">
                                      <a:latin typeface="Cambria Math" panose="02040503050406030204" pitchFamily="18" charset="0"/>
                                    </a:rPr>
                                  </m:ctrlPr>
                                </m:sSubPr>
                                <m:e>
                                  <m:r>
                                    <a:rPr lang="en-US" sz="2400" i="1">
                                      <a:latin typeface="Cambria Math" panose="02040503050406030204" pitchFamily="18" charset="0"/>
                                    </a:rPr>
                                    <m:t>𝑋</m:t>
                                  </m:r>
                                </m:e>
                                <m:sub>
                                  <m:r>
                                    <a:rPr lang="en-US" sz="2400" i="1">
                                      <a:latin typeface="Cambria Math" panose="02040503050406030204" pitchFamily="18" charset="0"/>
                                    </a:rPr>
                                    <m:t>0</m:t>
                                  </m:r>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𝑒</m:t>
                                      </m:r>
                                    </m:e>
                                    <m:sub>
                                      <m:r>
                                        <a:rPr lang="en-US" sz="2400" b="0" i="1" smtClean="0">
                                          <a:latin typeface="Cambria Math" panose="02040503050406030204" pitchFamily="18" charset="0"/>
                                        </a:rPr>
                                        <m:t>4</m:t>
                                      </m:r>
                                    </m:sub>
                                  </m:sSub>
                                </m:sub>
                              </m:sSub>
                            </m:e>
                            <m:e>
                              <m:r>
                                <a:rPr lang="en-US" sz="2400" b="0" i="1" dirty="0" smtClean="0">
                                  <a:latin typeface="Cambria Math" panose="02040503050406030204" pitchFamily="18" charset="0"/>
                                </a:rPr>
                                <m:t>0</m:t>
                              </m:r>
                            </m:e>
                          </m:mr>
                          <m:mr>
                            <m:e>
                              <m:sSub>
                                <m:sSubPr>
                                  <m:ctrlPr>
                                    <a:rPr lang="en-US" sz="2400" i="1">
                                      <a:latin typeface="Cambria Math" panose="02040503050406030204" pitchFamily="18" charset="0"/>
                                    </a:rPr>
                                  </m:ctrlPr>
                                </m:sSubPr>
                                <m:e>
                                  <m:r>
                                    <a:rPr lang="en-US" sz="2400" i="1">
                                      <a:latin typeface="Cambria Math" panose="02040503050406030204" pitchFamily="18" charset="0"/>
                                    </a:rPr>
                                    <m:t>𝑋</m:t>
                                  </m:r>
                                </m:e>
                                <m:sub>
                                  <m:r>
                                    <a:rPr lang="en-US" sz="2400" i="1">
                                      <a:latin typeface="Cambria Math" panose="02040503050406030204" pitchFamily="18" charset="0"/>
                                    </a:rPr>
                                    <m:t>0</m:t>
                                  </m:r>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𝑒</m:t>
                                      </m:r>
                                    </m:e>
                                    <m:sub>
                                      <m:r>
                                        <a:rPr lang="en-US" sz="2400" b="0" i="1" smtClean="0">
                                          <a:latin typeface="Cambria Math" panose="02040503050406030204" pitchFamily="18" charset="0"/>
                                        </a:rPr>
                                        <m:t>5</m:t>
                                      </m:r>
                                    </m:sub>
                                  </m:sSub>
                                </m:sub>
                              </m:sSub>
                            </m:e>
                            <m:e>
                              <m:sSub>
                                <m:sSubPr>
                                  <m:ctrlPr>
                                    <a:rPr lang="en-US" sz="2400" i="1">
                                      <a:latin typeface="Cambria Math" panose="02040503050406030204" pitchFamily="18" charset="0"/>
                                    </a:rPr>
                                  </m:ctrlPr>
                                </m:sSubPr>
                                <m:e>
                                  <m:r>
                                    <a:rPr lang="en-US" sz="2400" i="1">
                                      <a:latin typeface="Cambria Math" panose="02040503050406030204" pitchFamily="18" charset="0"/>
                                    </a:rPr>
                                    <m:t>𝑋</m:t>
                                  </m:r>
                                </m:e>
                                <m:sub>
                                  <m:r>
                                    <a:rPr lang="en-US" sz="2400" i="1">
                                      <a:latin typeface="Cambria Math" panose="02040503050406030204" pitchFamily="18" charset="0"/>
                                    </a:rPr>
                                    <m:t>0</m:t>
                                  </m:r>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𝑒</m:t>
                                      </m:r>
                                    </m:e>
                                    <m:sub>
                                      <m:r>
                                        <a:rPr lang="en-US" sz="2400" i="1" smtClean="0">
                                          <a:latin typeface="Cambria Math" panose="02040503050406030204" pitchFamily="18" charset="0"/>
                                        </a:rPr>
                                        <m:t>2</m:t>
                                      </m:r>
                                    </m:sub>
                                  </m:sSub>
                                </m:sub>
                              </m:sSub>
                            </m:e>
                            <m:e>
                              <m:r>
                                <a:rPr lang="en-US" sz="2400" b="0" i="1" smtClean="0">
                                  <a:latin typeface="Cambria Math" panose="02040503050406030204" pitchFamily="18" charset="0"/>
                                </a:rPr>
                                <m:t>0</m:t>
                              </m:r>
                            </m:e>
                          </m:mr>
                          <m:mr>
                            <m:e>
                              <m:r>
                                <a:rPr lang="en-US" sz="2400" b="0" i="1" dirty="0" smtClean="0">
                                  <a:latin typeface="Cambria Math" panose="02040503050406030204" pitchFamily="18" charset="0"/>
                                </a:rPr>
                                <m:t>0</m:t>
                              </m:r>
                            </m:e>
                            <m:e>
                              <m:r>
                                <a:rPr lang="en-US" sz="2400" i="1" smtClean="0">
                                  <a:latin typeface="Cambria Math" panose="02040503050406030204" pitchFamily="18" charset="0"/>
                                </a:rPr>
                                <m:t>0</m:t>
                              </m:r>
                            </m:e>
                            <m:e>
                              <m:sSub>
                                <m:sSubPr>
                                  <m:ctrlPr>
                                    <a:rPr lang="en-US" sz="2400" i="1">
                                      <a:latin typeface="Cambria Math" panose="02040503050406030204" pitchFamily="18" charset="0"/>
                                    </a:rPr>
                                  </m:ctrlPr>
                                </m:sSubPr>
                                <m:e>
                                  <m:r>
                                    <a:rPr lang="en-US" sz="2400" i="1">
                                      <a:latin typeface="Cambria Math" panose="02040503050406030204" pitchFamily="18" charset="0"/>
                                    </a:rPr>
                                    <m:t>𝑋</m:t>
                                  </m:r>
                                </m:e>
                                <m:sub>
                                  <m:r>
                                    <a:rPr lang="en-US" sz="2400" i="1">
                                      <a:latin typeface="Cambria Math" panose="02040503050406030204" pitchFamily="18" charset="0"/>
                                    </a:rPr>
                                    <m:t>0</m:t>
                                  </m:r>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𝑒</m:t>
                                      </m:r>
                                    </m:e>
                                    <m:sub>
                                      <m:r>
                                        <a:rPr lang="en-US" sz="2400" i="1">
                                          <a:latin typeface="Cambria Math" panose="02040503050406030204" pitchFamily="18" charset="0"/>
                                        </a:rPr>
                                        <m:t>3</m:t>
                                      </m:r>
                                    </m:sub>
                                  </m:sSub>
                                </m:sub>
                              </m:sSub>
                            </m:e>
                          </m:mr>
                        </m:m>
                      </m:e>
                    </m:d>
                  </m:oMath>
                </a14:m>
                <a:endParaRPr lang="en-US" sz="2400" dirty="0" smtClean="0"/>
              </a:p>
              <a:p>
                <a:pPr marL="0" indent="0" algn="l" rtl="0">
                  <a:buNone/>
                </a:pP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𝐴</m:t>
                        </m:r>
                      </m:e>
                      <m:sub>
                        <m:sSub>
                          <m:sSubPr>
                            <m:ctrlPr>
                              <a:rPr lang="en-US" sz="2400" i="1">
                                <a:latin typeface="Cambria Math" panose="02040503050406030204" pitchFamily="18" charset="0"/>
                              </a:rPr>
                            </m:ctrlPr>
                          </m:sSubPr>
                          <m:e>
                            <m:r>
                              <a:rPr lang="en-US" sz="2400" b="0" i="1" smtClean="0">
                                <a:latin typeface="Cambria Math" panose="02040503050406030204" pitchFamily="18" charset="0"/>
                              </a:rPr>
                              <m:t>𝑟</m:t>
                            </m:r>
                            <m:r>
                              <a:rPr lang="en-US" sz="2400" b="0" i="1" smtClean="0">
                                <a:latin typeface="Cambria Math" panose="02040503050406030204" pitchFamily="18" charset="0"/>
                              </a:rPr>
                              <m:t>,</m:t>
                            </m:r>
                            <m:r>
                              <a:rPr lang="en-US" sz="2400" i="1">
                                <a:latin typeface="Cambria Math" panose="02040503050406030204" pitchFamily="18" charset="0"/>
                              </a:rPr>
                              <m:t>𝑒</m:t>
                            </m:r>
                          </m:e>
                          <m:sub>
                            <m:r>
                              <a:rPr lang="en-US" sz="2400" b="0" i="1" smtClean="0">
                                <a:latin typeface="Cambria Math" panose="02040503050406030204" pitchFamily="18" charset="0"/>
                              </a:rPr>
                              <m:t>3</m:t>
                            </m:r>
                          </m:sub>
                        </m:sSub>
                      </m:sub>
                    </m:sSub>
                  </m:oMath>
                </a14:m>
                <a:r>
                  <a:rPr lang="en-US" sz="2400" dirty="0" smtClean="0"/>
                  <a:t>’s rows are {1,2,3} and its columns are {4,5,6}.</a:t>
                </a:r>
              </a:p>
            </p:txBody>
          </p:sp>
        </mc:Choice>
        <mc:Fallback xmlns="">
          <p:sp>
            <p:nvSpPr>
              <p:cNvPr id="3" name="מציין מיקום תוכן 2"/>
              <p:cNvSpPr>
                <a:spLocks noGrp="1" noRot="1" noChangeAspect="1" noMove="1" noResize="1" noEditPoints="1" noAdjustHandles="1" noChangeArrowheads="1" noChangeShapeType="1" noTextEdit="1"/>
              </p:cNvSpPr>
              <p:nvPr>
                <p:ph idx="1"/>
              </p:nvPr>
            </p:nvSpPr>
            <p:spPr>
              <a:xfrm>
                <a:off x="2592923" y="1739900"/>
                <a:ext cx="9420111" cy="4870625"/>
              </a:xfrm>
              <a:blipFill rotWithShape="0">
                <a:blip r:embed="rId2"/>
                <a:stretch>
                  <a:fillRect l="-970" t="-1126"/>
                </a:stretch>
              </a:blipFill>
            </p:spPr>
            <p:txBody>
              <a:bodyPr/>
              <a:lstStyle/>
              <a:p>
                <a:r>
                  <a:rPr lang="he-IL">
                    <a:noFill/>
                  </a:rPr>
                  <a:t> </a:t>
                </a:r>
              </a:p>
            </p:txBody>
          </p:sp>
        </mc:Fallback>
      </mc:AlternateContent>
      <p:sp>
        <p:nvSpPr>
          <p:cNvPr id="4" name="TextBox 3"/>
          <p:cNvSpPr txBox="1"/>
          <p:nvPr/>
        </p:nvSpPr>
        <p:spPr>
          <a:xfrm>
            <a:off x="5638800" y="3289300"/>
            <a:ext cx="65" cy="276999"/>
          </a:xfrm>
          <a:prstGeom prst="rect">
            <a:avLst/>
          </a:prstGeom>
          <a:noFill/>
        </p:spPr>
        <p:txBody>
          <a:bodyPr wrap="none" lIns="0" tIns="0" rIns="0" bIns="0" rtlCol="1">
            <a:spAutoFit/>
          </a:bodyPr>
          <a:lstStyle/>
          <a:p>
            <a:endParaRPr lang="he-IL" dirty="0"/>
          </a:p>
        </p:txBody>
      </p:sp>
      <p:sp>
        <p:nvSpPr>
          <p:cNvPr id="6" name="אליפסה 5"/>
          <p:cNvSpPr/>
          <p:nvPr/>
        </p:nvSpPr>
        <p:spPr>
          <a:xfrm>
            <a:off x="2780135" y="2391840"/>
            <a:ext cx="279400" cy="279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 name="אליפסה 6"/>
          <p:cNvSpPr/>
          <p:nvPr/>
        </p:nvSpPr>
        <p:spPr>
          <a:xfrm>
            <a:off x="2780135" y="3289300"/>
            <a:ext cx="279400" cy="279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אליפסה 7"/>
          <p:cNvSpPr/>
          <p:nvPr/>
        </p:nvSpPr>
        <p:spPr>
          <a:xfrm>
            <a:off x="2780135" y="4186760"/>
            <a:ext cx="279400" cy="279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אליפסה 8"/>
          <p:cNvSpPr/>
          <p:nvPr/>
        </p:nvSpPr>
        <p:spPr>
          <a:xfrm>
            <a:off x="4735219" y="2391840"/>
            <a:ext cx="279400" cy="279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 name="אליפסה 9"/>
          <p:cNvSpPr/>
          <p:nvPr/>
        </p:nvSpPr>
        <p:spPr>
          <a:xfrm>
            <a:off x="4735219" y="3289300"/>
            <a:ext cx="279400" cy="279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1" name="אליפסה 10"/>
          <p:cNvSpPr/>
          <p:nvPr/>
        </p:nvSpPr>
        <p:spPr>
          <a:xfrm>
            <a:off x="4735219" y="4186760"/>
            <a:ext cx="279400" cy="279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cxnSp>
        <p:nvCxnSpPr>
          <p:cNvPr id="12" name="מחבר ישר 11"/>
          <p:cNvCxnSpPr/>
          <p:nvPr/>
        </p:nvCxnSpPr>
        <p:spPr>
          <a:xfrm>
            <a:off x="3059535" y="2531540"/>
            <a:ext cx="167568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מחבר ישר 12"/>
          <p:cNvCxnSpPr/>
          <p:nvPr/>
        </p:nvCxnSpPr>
        <p:spPr>
          <a:xfrm>
            <a:off x="3059535" y="3427799"/>
            <a:ext cx="167568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מחבר ישר 13"/>
          <p:cNvCxnSpPr/>
          <p:nvPr/>
        </p:nvCxnSpPr>
        <p:spPr>
          <a:xfrm>
            <a:off x="3059535" y="4299358"/>
            <a:ext cx="167568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15" name="TextBox 14"/>
          <p:cNvSpPr txBox="1"/>
          <p:nvPr/>
        </p:nvSpPr>
        <p:spPr>
          <a:xfrm>
            <a:off x="2780135" y="2391840"/>
            <a:ext cx="238483" cy="307777"/>
          </a:xfrm>
          <a:prstGeom prst="rect">
            <a:avLst/>
          </a:prstGeom>
          <a:noFill/>
        </p:spPr>
        <p:txBody>
          <a:bodyPr wrap="square" rtlCol="1">
            <a:spAutoFit/>
          </a:bodyPr>
          <a:lstStyle/>
          <a:p>
            <a:r>
              <a:rPr lang="en-US" sz="1400" dirty="0" smtClean="0">
                <a:solidFill>
                  <a:schemeClr val="bg1"/>
                </a:solidFill>
              </a:rPr>
              <a:t>1</a:t>
            </a:r>
            <a:endParaRPr lang="he-IL" sz="1400" dirty="0">
              <a:solidFill>
                <a:schemeClr val="bg1"/>
              </a:solidFill>
            </a:endParaRPr>
          </a:p>
        </p:txBody>
      </p:sp>
      <p:sp>
        <p:nvSpPr>
          <p:cNvPr id="16" name="TextBox 15"/>
          <p:cNvSpPr txBox="1"/>
          <p:nvPr/>
        </p:nvSpPr>
        <p:spPr>
          <a:xfrm>
            <a:off x="2780134" y="3273910"/>
            <a:ext cx="238483" cy="307777"/>
          </a:xfrm>
          <a:prstGeom prst="rect">
            <a:avLst/>
          </a:prstGeom>
          <a:noFill/>
        </p:spPr>
        <p:txBody>
          <a:bodyPr wrap="square" rtlCol="1">
            <a:spAutoFit/>
          </a:bodyPr>
          <a:lstStyle/>
          <a:p>
            <a:r>
              <a:rPr lang="en-US" sz="1400" dirty="0" smtClean="0">
                <a:solidFill>
                  <a:schemeClr val="bg1"/>
                </a:solidFill>
              </a:rPr>
              <a:t>2</a:t>
            </a:r>
            <a:endParaRPr lang="he-IL" sz="1400" dirty="0">
              <a:solidFill>
                <a:schemeClr val="bg1"/>
              </a:solidFill>
            </a:endParaRPr>
          </a:p>
        </p:txBody>
      </p:sp>
      <p:sp>
        <p:nvSpPr>
          <p:cNvPr id="17" name="TextBox 16"/>
          <p:cNvSpPr txBox="1"/>
          <p:nvPr/>
        </p:nvSpPr>
        <p:spPr>
          <a:xfrm>
            <a:off x="2780134" y="4172571"/>
            <a:ext cx="238483" cy="307777"/>
          </a:xfrm>
          <a:prstGeom prst="rect">
            <a:avLst/>
          </a:prstGeom>
          <a:noFill/>
        </p:spPr>
        <p:txBody>
          <a:bodyPr wrap="square" rtlCol="1">
            <a:spAutoFit/>
          </a:bodyPr>
          <a:lstStyle/>
          <a:p>
            <a:r>
              <a:rPr lang="en-US" sz="1400" dirty="0" smtClean="0">
                <a:solidFill>
                  <a:schemeClr val="bg1"/>
                </a:solidFill>
              </a:rPr>
              <a:t>3</a:t>
            </a:r>
            <a:endParaRPr lang="he-IL" sz="1400" dirty="0">
              <a:solidFill>
                <a:schemeClr val="bg1"/>
              </a:solidFill>
            </a:endParaRPr>
          </a:p>
        </p:txBody>
      </p:sp>
      <p:sp>
        <p:nvSpPr>
          <p:cNvPr id="18" name="TextBox 17"/>
          <p:cNvSpPr txBox="1"/>
          <p:nvPr/>
        </p:nvSpPr>
        <p:spPr>
          <a:xfrm>
            <a:off x="4735218" y="2365737"/>
            <a:ext cx="238483" cy="307777"/>
          </a:xfrm>
          <a:prstGeom prst="rect">
            <a:avLst/>
          </a:prstGeom>
          <a:noFill/>
        </p:spPr>
        <p:txBody>
          <a:bodyPr wrap="square" rtlCol="1">
            <a:spAutoFit/>
          </a:bodyPr>
          <a:lstStyle/>
          <a:p>
            <a:r>
              <a:rPr lang="en-US" sz="1400" dirty="0" smtClean="0">
                <a:solidFill>
                  <a:schemeClr val="bg1"/>
                </a:solidFill>
              </a:rPr>
              <a:t>4</a:t>
            </a:r>
            <a:endParaRPr lang="he-IL" sz="1400" dirty="0">
              <a:solidFill>
                <a:schemeClr val="bg1"/>
              </a:solidFill>
            </a:endParaRPr>
          </a:p>
        </p:txBody>
      </p:sp>
      <p:sp>
        <p:nvSpPr>
          <p:cNvPr id="19" name="TextBox 18"/>
          <p:cNvSpPr txBox="1"/>
          <p:nvPr/>
        </p:nvSpPr>
        <p:spPr>
          <a:xfrm>
            <a:off x="4735219" y="3283769"/>
            <a:ext cx="238483" cy="307777"/>
          </a:xfrm>
          <a:prstGeom prst="rect">
            <a:avLst/>
          </a:prstGeom>
          <a:noFill/>
        </p:spPr>
        <p:txBody>
          <a:bodyPr wrap="square" rtlCol="1">
            <a:spAutoFit/>
          </a:bodyPr>
          <a:lstStyle/>
          <a:p>
            <a:r>
              <a:rPr lang="en-US" sz="1400" dirty="0" smtClean="0">
                <a:solidFill>
                  <a:schemeClr val="bg1"/>
                </a:solidFill>
              </a:rPr>
              <a:t>5</a:t>
            </a:r>
            <a:endParaRPr lang="he-IL" sz="1400" dirty="0">
              <a:solidFill>
                <a:schemeClr val="bg1"/>
              </a:solidFill>
            </a:endParaRPr>
          </a:p>
        </p:txBody>
      </p:sp>
      <p:sp>
        <p:nvSpPr>
          <p:cNvPr id="20" name="TextBox 19"/>
          <p:cNvSpPr txBox="1"/>
          <p:nvPr/>
        </p:nvSpPr>
        <p:spPr>
          <a:xfrm>
            <a:off x="4735218" y="4170169"/>
            <a:ext cx="238483" cy="307777"/>
          </a:xfrm>
          <a:prstGeom prst="rect">
            <a:avLst/>
          </a:prstGeom>
          <a:noFill/>
        </p:spPr>
        <p:txBody>
          <a:bodyPr wrap="square" rtlCol="1">
            <a:spAutoFit/>
          </a:bodyPr>
          <a:lstStyle/>
          <a:p>
            <a:r>
              <a:rPr lang="en-US" sz="1400" dirty="0" smtClean="0">
                <a:solidFill>
                  <a:schemeClr val="bg1"/>
                </a:solidFill>
              </a:rPr>
              <a:t>6</a:t>
            </a:r>
            <a:endParaRPr lang="he-IL" sz="1400" dirty="0">
              <a:solidFill>
                <a:schemeClr val="bg1"/>
              </a:solidFill>
            </a:endParaRPr>
          </a:p>
        </p:txBody>
      </p:sp>
      <p:cxnSp>
        <p:nvCxnSpPr>
          <p:cNvPr id="21" name="מחבר ישר 20"/>
          <p:cNvCxnSpPr/>
          <p:nvPr/>
        </p:nvCxnSpPr>
        <p:spPr>
          <a:xfrm>
            <a:off x="3064631" y="2572477"/>
            <a:ext cx="1670586" cy="82919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מחבר ישר 21"/>
          <p:cNvCxnSpPr>
            <a:stCxn id="7" idx="6"/>
            <a:endCxn id="18" idx="1"/>
          </p:cNvCxnSpPr>
          <p:nvPr/>
        </p:nvCxnSpPr>
        <p:spPr>
          <a:xfrm flipV="1">
            <a:off x="3059535" y="2519626"/>
            <a:ext cx="1675683" cy="90937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מחבר ישר 22"/>
          <p:cNvCxnSpPr>
            <a:endCxn id="19" idx="1"/>
          </p:cNvCxnSpPr>
          <p:nvPr/>
        </p:nvCxnSpPr>
        <p:spPr>
          <a:xfrm flipV="1">
            <a:off x="3059535" y="3437658"/>
            <a:ext cx="1675684" cy="84751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5" name="TextBox 24"/>
              <p:cNvSpPr txBox="1"/>
              <p:nvPr/>
            </p:nvSpPr>
            <p:spPr>
              <a:xfrm>
                <a:off x="3141363" y="2212762"/>
                <a:ext cx="238483" cy="307777"/>
              </a:xfrm>
              <a:prstGeom prst="rect">
                <a:avLst/>
              </a:prstGeom>
              <a:noFill/>
            </p:spPr>
            <p:txBody>
              <a:bodyPr wrap="square" rtlCol="1">
                <a:spAutoFit/>
              </a:bodyPr>
              <a:lstStyle/>
              <a:p>
                <a:pPr/>
                <a14:m>
                  <m:oMathPara xmlns:m="http://schemas.openxmlformats.org/officeDocument/2006/math">
                    <m:oMathParaPr>
                      <m:jc m:val="centerGroup"/>
                    </m:oMathParaPr>
                    <m:oMath xmlns:m="http://schemas.openxmlformats.org/officeDocument/2006/math">
                      <m:sSub>
                        <m:sSubPr>
                          <m:ctrlPr>
                            <a:rPr lang="he-IL" sz="1400" i="1" smtClean="0">
                              <a:latin typeface="Cambria Math" panose="02040503050406030204" pitchFamily="18" charset="0"/>
                            </a:rPr>
                          </m:ctrlPr>
                        </m:sSubPr>
                        <m:e>
                          <m:r>
                            <a:rPr lang="en-US" sz="1400" b="0" i="1" smtClean="0">
                              <a:latin typeface="Cambria Math" panose="02040503050406030204" pitchFamily="18" charset="0"/>
                            </a:rPr>
                            <m:t>𝑒</m:t>
                          </m:r>
                        </m:e>
                        <m:sub>
                          <m:r>
                            <a:rPr lang="he-IL" sz="1400" b="0" i="1" smtClean="0">
                              <a:latin typeface="Cambria Math" panose="02040503050406030204" pitchFamily="18" charset="0"/>
                            </a:rPr>
                            <m:t>1</m:t>
                          </m:r>
                        </m:sub>
                      </m:sSub>
                    </m:oMath>
                  </m:oMathPara>
                </a14:m>
                <a:endParaRPr lang="he-IL" sz="1400" dirty="0"/>
              </a:p>
            </p:txBody>
          </p:sp>
        </mc:Choice>
        <mc:Fallback xmlns="">
          <p:sp>
            <p:nvSpPr>
              <p:cNvPr id="25" name="TextBox 24"/>
              <p:cNvSpPr txBox="1">
                <a:spLocks noRot="1" noChangeAspect="1" noMove="1" noResize="1" noEditPoints="1" noAdjustHandles="1" noChangeArrowheads="1" noChangeShapeType="1" noTextEdit="1"/>
              </p:cNvSpPr>
              <p:nvPr/>
            </p:nvSpPr>
            <p:spPr>
              <a:xfrm>
                <a:off x="3141363" y="2212762"/>
                <a:ext cx="238483" cy="307777"/>
              </a:xfrm>
              <a:prstGeom prst="rect">
                <a:avLst/>
              </a:prstGeom>
              <a:blipFill rotWithShape="0">
                <a:blip r:embed="rId3"/>
                <a:stretch>
                  <a:fillRect t="-4000" r="-74359" b="-20000"/>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3153600" y="3349682"/>
                <a:ext cx="238483" cy="307777"/>
              </a:xfrm>
              <a:prstGeom prst="rect">
                <a:avLst/>
              </a:prstGeom>
              <a:noFill/>
            </p:spPr>
            <p:txBody>
              <a:bodyPr wrap="square" rtlCol="1">
                <a:spAutoFit/>
              </a:bodyPr>
              <a:lstStyle/>
              <a:p>
                <a:pPr/>
                <a14:m>
                  <m:oMathPara xmlns:m="http://schemas.openxmlformats.org/officeDocument/2006/math">
                    <m:oMathParaPr>
                      <m:jc m:val="centerGroup"/>
                    </m:oMathParaPr>
                    <m:oMath xmlns:m="http://schemas.openxmlformats.org/officeDocument/2006/math">
                      <m:sSub>
                        <m:sSubPr>
                          <m:ctrlPr>
                            <a:rPr lang="he-IL" sz="1400" i="1" smtClean="0">
                              <a:latin typeface="Cambria Math" panose="02040503050406030204" pitchFamily="18" charset="0"/>
                            </a:rPr>
                          </m:ctrlPr>
                        </m:sSubPr>
                        <m:e>
                          <m:r>
                            <a:rPr lang="en-US" sz="1400" b="0" i="1" smtClean="0">
                              <a:latin typeface="Cambria Math" panose="02040503050406030204" pitchFamily="18" charset="0"/>
                            </a:rPr>
                            <m:t>𝑒</m:t>
                          </m:r>
                        </m:e>
                        <m:sub>
                          <m:r>
                            <a:rPr lang="he-IL" sz="1400" b="0" i="1" smtClean="0">
                              <a:latin typeface="Cambria Math" panose="02040503050406030204" pitchFamily="18" charset="0"/>
                            </a:rPr>
                            <m:t>2</m:t>
                          </m:r>
                        </m:sub>
                      </m:sSub>
                    </m:oMath>
                  </m:oMathPara>
                </a14:m>
                <a:endParaRPr lang="he-IL" sz="1400" dirty="0"/>
              </a:p>
            </p:txBody>
          </p:sp>
        </mc:Choice>
        <mc:Fallback xmlns="">
          <p:sp>
            <p:nvSpPr>
              <p:cNvPr id="26" name="TextBox 25"/>
              <p:cNvSpPr txBox="1">
                <a:spLocks noRot="1" noChangeAspect="1" noMove="1" noResize="1" noEditPoints="1" noAdjustHandles="1" noChangeArrowheads="1" noChangeShapeType="1" noTextEdit="1"/>
              </p:cNvSpPr>
              <p:nvPr/>
            </p:nvSpPr>
            <p:spPr>
              <a:xfrm>
                <a:off x="3153600" y="3349682"/>
                <a:ext cx="238483" cy="307777"/>
              </a:xfrm>
              <a:prstGeom prst="rect">
                <a:avLst/>
              </a:prstGeom>
              <a:blipFill rotWithShape="0">
                <a:blip r:embed="rId4"/>
                <a:stretch>
                  <a:fillRect t="-1961" r="-74359" b="-19608"/>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27" name="TextBox 26"/>
              <p:cNvSpPr txBox="1"/>
              <p:nvPr/>
            </p:nvSpPr>
            <p:spPr>
              <a:xfrm>
                <a:off x="3153601" y="4218246"/>
                <a:ext cx="238483" cy="307777"/>
              </a:xfrm>
              <a:prstGeom prst="rect">
                <a:avLst/>
              </a:prstGeom>
              <a:noFill/>
            </p:spPr>
            <p:txBody>
              <a:bodyPr wrap="square" rtlCol="1">
                <a:spAutoFit/>
              </a:bodyPr>
              <a:lstStyle/>
              <a:p>
                <a:pPr/>
                <a14:m>
                  <m:oMathPara xmlns:m="http://schemas.openxmlformats.org/officeDocument/2006/math">
                    <m:oMathParaPr>
                      <m:jc m:val="centerGroup"/>
                    </m:oMathParaPr>
                    <m:oMath xmlns:m="http://schemas.openxmlformats.org/officeDocument/2006/math">
                      <m:sSub>
                        <m:sSubPr>
                          <m:ctrlPr>
                            <a:rPr lang="he-IL" sz="1400" i="1" smtClean="0">
                              <a:latin typeface="Cambria Math" panose="02040503050406030204" pitchFamily="18" charset="0"/>
                            </a:rPr>
                          </m:ctrlPr>
                        </m:sSubPr>
                        <m:e>
                          <m:r>
                            <a:rPr lang="en-US" sz="1400" b="0" i="1" smtClean="0">
                              <a:latin typeface="Cambria Math" panose="02040503050406030204" pitchFamily="18" charset="0"/>
                            </a:rPr>
                            <m:t>𝑒</m:t>
                          </m:r>
                        </m:e>
                        <m:sub>
                          <m:r>
                            <a:rPr lang="he-IL" sz="1400" b="0" i="1" smtClean="0">
                              <a:latin typeface="Cambria Math" panose="02040503050406030204" pitchFamily="18" charset="0"/>
                            </a:rPr>
                            <m:t>3</m:t>
                          </m:r>
                        </m:sub>
                      </m:sSub>
                    </m:oMath>
                  </m:oMathPara>
                </a14:m>
                <a:endParaRPr lang="he-IL" sz="1400" dirty="0"/>
              </a:p>
            </p:txBody>
          </p:sp>
        </mc:Choice>
        <mc:Fallback xmlns="">
          <p:sp>
            <p:nvSpPr>
              <p:cNvPr id="27" name="TextBox 26"/>
              <p:cNvSpPr txBox="1">
                <a:spLocks noRot="1" noChangeAspect="1" noMove="1" noResize="1" noEditPoints="1" noAdjustHandles="1" noChangeArrowheads="1" noChangeShapeType="1" noTextEdit="1"/>
              </p:cNvSpPr>
              <p:nvPr/>
            </p:nvSpPr>
            <p:spPr>
              <a:xfrm>
                <a:off x="3153601" y="4218246"/>
                <a:ext cx="238483" cy="307777"/>
              </a:xfrm>
              <a:prstGeom prst="rect">
                <a:avLst/>
              </a:prstGeom>
              <a:blipFill rotWithShape="0">
                <a:blip r:embed="rId5"/>
                <a:stretch>
                  <a:fillRect t="-4000" r="-74359" b="-20000"/>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28" name="TextBox 27"/>
              <p:cNvSpPr txBox="1"/>
              <p:nvPr/>
            </p:nvSpPr>
            <p:spPr>
              <a:xfrm>
                <a:off x="3025593" y="2607623"/>
                <a:ext cx="238483" cy="307777"/>
              </a:xfrm>
              <a:prstGeom prst="rect">
                <a:avLst/>
              </a:prstGeom>
              <a:noFill/>
            </p:spPr>
            <p:txBody>
              <a:bodyPr wrap="square" rtlCol="1">
                <a:spAutoFit/>
              </a:bodyPr>
              <a:lstStyle/>
              <a:p>
                <a:pPr/>
                <a14:m>
                  <m:oMathPara xmlns:m="http://schemas.openxmlformats.org/officeDocument/2006/math">
                    <m:oMathParaPr>
                      <m:jc m:val="centerGroup"/>
                    </m:oMathParaPr>
                    <m:oMath xmlns:m="http://schemas.openxmlformats.org/officeDocument/2006/math">
                      <m:sSub>
                        <m:sSubPr>
                          <m:ctrlPr>
                            <a:rPr lang="he-IL" sz="1400" i="1" smtClean="0">
                              <a:latin typeface="Cambria Math" panose="02040503050406030204" pitchFamily="18" charset="0"/>
                            </a:rPr>
                          </m:ctrlPr>
                        </m:sSubPr>
                        <m:e>
                          <m:r>
                            <a:rPr lang="en-US" sz="1400" b="0" i="1" smtClean="0">
                              <a:latin typeface="Cambria Math" panose="02040503050406030204" pitchFamily="18" charset="0"/>
                            </a:rPr>
                            <m:t>𝑒</m:t>
                          </m:r>
                        </m:e>
                        <m:sub>
                          <m:r>
                            <a:rPr lang="he-IL" sz="1400" b="0" i="1" smtClean="0">
                              <a:latin typeface="Cambria Math" panose="02040503050406030204" pitchFamily="18" charset="0"/>
                            </a:rPr>
                            <m:t>4</m:t>
                          </m:r>
                        </m:sub>
                      </m:sSub>
                    </m:oMath>
                  </m:oMathPara>
                </a14:m>
                <a:endParaRPr lang="he-IL" sz="1400" dirty="0"/>
              </a:p>
            </p:txBody>
          </p:sp>
        </mc:Choice>
        <mc:Fallback xmlns="">
          <p:sp>
            <p:nvSpPr>
              <p:cNvPr id="28" name="TextBox 27"/>
              <p:cNvSpPr txBox="1">
                <a:spLocks noRot="1" noChangeAspect="1" noMove="1" noResize="1" noEditPoints="1" noAdjustHandles="1" noChangeArrowheads="1" noChangeShapeType="1" noTextEdit="1"/>
              </p:cNvSpPr>
              <p:nvPr/>
            </p:nvSpPr>
            <p:spPr>
              <a:xfrm>
                <a:off x="3025593" y="2607623"/>
                <a:ext cx="238483" cy="307777"/>
              </a:xfrm>
              <a:prstGeom prst="rect">
                <a:avLst/>
              </a:prstGeom>
              <a:blipFill rotWithShape="0">
                <a:blip r:embed="rId6"/>
                <a:stretch>
                  <a:fillRect t="-4000" r="-74359" b="-20000"/>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29" name="TextBox 28"/>
              <p:cNvSpPr txBox="1"/>
              <p:nvPr/>
            </p:nvSpPr>
            <p:spPr>
              <a:xfrm>
                <a:off x="3950877" y="3707526"/>
                <a:ext cx="238483" cy="307777"/>
              </a:xfrm>
              <a:prstGeom prst="rect">
                <a:avLst/>
              </a:prstGeom>
              <a:noFill/>
            </p:spPr>
            <p:txBody>
              <a:bodyPr wrap="square" rtlCol="1">
                <a:spAutoFit/>
              </a:bodyPr>
              <a:lstStyle/>
              <a:p>
                <a:pPr/>
                <a14:m>
                  <m:oMathPara xmlns:m="http://schemas.openxmlformats.org/officeDocument/2006/math">
                    <m:oMathParaPr>
                      <m:jc m:val="centerGroup"/>
                    </m:oMathParaPr>
                    <m:oMath xmlns:m="http://schemas.openxmlformats.org/officeDocument/2006/math">
                      <m:sSub>
                        <m:sSubPr>
                          <m:ctrlPr>
                            <a:rPr lang="he-IL" sz="1400" i="1" smtClean="0">
                              <a:latin typeface="Cambria Math" panose="02040503050406030204" pitchFamily="18" charset="0"/>
                            </a:rPr>
                          </m:ctrlPr>
                        </m:sSubPr>
                        <m:e>
                          <m:r>
                            <a:rPr lang="en-US" sz="1400" b="0" i="1" smtClean="0">
                              <a:latin typeface="Cambria Math" panose="02040503050406030204" pitchFamily="18" charset="0"/>
                            </a:rPr>
                            <m:t>𝑒</m:t>
                          </m:r>
                        </m:e>
                        <m:sub>
                          <m:r>
                            <a:rPr lang="he-IL" sz="1400" b="0" i="1" smtClean="0">
                              <a:latin typeface="Cambria Math" panose="02040503050406030204" pitchFamily="18" charset="0"/>
                            </a:rPr>
                            <m:t>6</m:t>
                          </m:r>
                        </m:sub>
                      </m:sSub>
                    </m:oMath>
                  </m:oMathPara>
                </a14:m>
                <a:endParaRPr lang="he-IL" sz="1400" dirty="0"/>
              </a:p>
            </p:txBody>
          </p:sp>
        </mc:Choice>
        <mc:Fallback xmlns="">
          <p:sp>
            <p:nvSpPr>
              <p:cNvPr id="29" name="TextBox 28"/>
              <p:cNvSpPr txBox="1">
                <a:spLocks noRot="1" noChangeAspect="1" noMove="1" noResize="1" noEditPoints="1" noAdjustHandles="1" noChangeArrowheads="1" noChangeShapeType="1" noTextEdit="1"/>
              </p:cNvSpPr>
              <p:nvPr/>
            </p:nvSpPr>
            <p:spPr>
              <a:xfrm>
                <a:off x="3950877" y="3707526"/>
                <a:ext cx="238483" cy="307777"/>
              </a:xfrm>
              <a:prstGeom prst="rect">
                <a:avLst/>
              </a:prstGeom>
              <a:blipFill rotWithShape="0">
                <a:blip r:embed="rId7"/>
                <a:stretch>
                  <a:fillRect t="-3922" r="-74359" b="-19608"/>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30" name="TextBox 29"/>
              <p:cNvSpPr txBox="1"/>
              <p:nvPr/>
            </p:nvSpPr>
            <p:spPr>
              <a:xfrm>
                <a:off x="4277313" y="2658821"/>
                <a:ext cx="238483" cy="307777"/>
              </a:xfrm>
              <a:prstGeom prst="rect">
                <a:avLst/>
              </a:prstGeom>
              <a:noFill/>
            </p:spPr>
            <p:txBody>
              <a:bodyPr wrap="square" rtlCol="1">
                <a:spAutoFit/>
              </a:bodyPr>
              <a:lstStyle/>
              <a:p>
                <a:pPr/>
                <a14:m>
                  <m:oMathPara xmlns:m="http://schemas.openxmlformats.org/officeDocument/2006/math">
                    <m:oMathParaPr>
                      <m:jc m:val="centerGroup"/>
                    </m:oMathParaPr>
                    <m:oMath xmlns:m="http://schemas.openxmlformats.org/officeDocument/2006/math">
                      <m:sSub>
                        <m:sSubPr>
                          <m:ctrlPr>
                            <a:rPr lang="he-IL" sz="1400" i="1" smtClean="0">
                              <a:latin typeface="Cambria Math" panose="02040503050406030204" pitchFamily="18" charset="0"/>
                            </a:rPr>
                          </m:ctrlPr>
                        </m:sSubPr>
                        <m:e>
                          <m:r>
                            <a:rPr lang="en-US" sz="1400" b="0" i="1" smtClean="0">
                              <a:latin typeface="Cambria Math" panose="02040503050406030204" pitchFamily="18" charset="0"/>
                            </a:rPr>
                            <m:t>𝑒</m:t>
                          </m:r>
                        </m:e>
                        <m:sub>
                          <m:r>
                            <a:rPr lang="he-IL" sz="1400" b="0" i="1" smtClean="0">
                              <a:latin typeface="Cambria Math" panose="02040503050406030204" pitchFamily="18" charset="0"/>
                            </a:rPr>
                            <m:t>5</m:t>
                          </m:r>
                        </m:sub>
                      </m:sSub>
                    </m:oMath>
                  </m:oMathPara>
                </a14:m>
                <a:endParaRPr lang="he-IL" sz="1400" dirty="0"/>
              </a:p>
            </p:txBody>
          </p:sp>
        </mc:Choice>
        <mc:Fallback xmlns="">
          <p:sp>
            <p:nvSpPr>
              <p:cNvPr id="30" name="TextBox 29"/>
              <p:cNvSpPr txBox="1">
                <a:spLocks noRot="1" noChangeAspect="1" noMove="1" noResize="1" noEditPoints="1" noAdjustHandles="1" noChangeArrowheads="1" noChangeShapeType="1" noTextEdit="1"/>
              </p:cNvSpPr>
              <p:nvPr/>
            </p:nvSpPr>
            <p:spPr>
              <a:xfrm>
                <a:off x="4277313" y="2658821"/>
                <a:ext cx="238483" cy="307777"/>
              </a:xfrm>
              <a:prstGeom prst="rect">
                <a:avLst/>
              </a:prstGeom>
              <a:blipFill rotWithShape="0">
                <a:blip r:embed="rId8"/>
                <a:stretch>
                  <a:fillRect t="-3922" r="-74359" b="-19608"/>
                </a:stretch>
              </a:blipFill>
            </p:spPr>
            <p:txBody>
              <a:bodyPr/>
              <a:lstStyle/>
              <a:p>
                <a:r>
                  <a:rPr lang="he-IL">
                    <a:noFill/>
                  </a:rPr>
                  <a:t> </a:t>
                </a:r>
              </a:p>
            </p:txBody>
          </p:sp>
        </mc:Fallback>
      </mc:AlternateContent>
      <p:sp>
        <p:nvSpPr>
          <p:cNvPr id="31" name="TextBox 30"/>
          <p:cNvSpPr txBox="1"/>
          <p:nvPr/>
        </p:nvSpPr>
        <p:spPr>
          <a:xfrm>
            <a:off x="3712394" y="2251991"/>
            <a:ext cx="238483" cy="307777"/>
          </a:xfrm>
          <a:prstGeom prst="rect">
            <a:avLst/>
          </a:prstGeom>
          <a:noFill/>
        </p:spPr>
        <p:txBody>
          <a:bodyPr wrap="square" rtlCol="1">
            <a:spAutoFit/>
          </a:bodyPr>
          <a:lstStyle/>
          <a:p>
            <a:r>
              <a:rPr lang="en-US" sz="1400" b="1" dirty="0" smtClean="0">
                <a:solidFill>
                  <a:srgbClr val="00B050"/>
                </a:solidFill>
              </a:rPr>
              <a:t>2</a:t>
            </a:r>
            <a:endParaRPr lang="he-IL" sz="1400" b="1" dirty="0">
              <a:solidFill>
                <a:srgbClr val="00B050"/>
              </a:solidFill>
            </a:endParaRPr>
          </a:p>
        </p:txBody>
      </p:sp>
      <p:sp>
        <p:nvSpPr>
          <p:cNvPr id="32" name="TextBox 31"/>
          <p:cNvSpPr txBox="1"/>
          <p:nvPr/>
        </p:nvSpPr>
        <p:spPr>
          <a:xfrm>
            <a:off x="3688328" y="4269180"/>
            <a:ext cx="238483" cy="307777"/>
          </a:xfrm>
          <a:prstGeom prst="rect">
            <a:avLst/>
          </a:prstGeom>
          <a:noFill/>
        </p:spPr>
        <p:txBody>
          <a:bodyPr wrap="square" rtlCol="1">
            <a:spAutoFit/>
          </a:bodyPr>
          <a:lstStyle/>
          <a:p>
            <a:r>
              <a:rPr lang="en-US" sz="1400" b="1" dirty="0" smtClean="0">
                <a:solidFill>
                  <a:srgbClr val="00B050"/>
                </a:solidFill>
              </a:rPr>
              <a:t>2</a:t>
            </a:r>
            <a:endParaRPr lang="he-IL" sz="1400" b="1" dirty="0">
              <a:solidFill>
                <a:srgbClr val="00B050"/>
              </a:solidFill>
            </a:endParaRPr>
          </a:p>
        </p:txBody>
      </p:sp>
      <p:sp>
        <p:nvSpPr>
          <p:cNvPr id="34" name="TextBox 33"/>
          <p:cNvSpPr txBox="1"/>
          <p:nvPr/>
        </p:nvSpPr>
        <p:spPr>
          <a:xfrm>
            <a:off x="4437400" y="2588340"/>
            <a:ext cx="238483" cy="307777"/>
          </a:xfrm>
          <a:prstGeom prst="rect">
            <a:avLst/>
          </a:prstGeom>
          <a:noFill/>
        </p:spPr>
        <p:txBody>
          <a:bodyPr wrap="square" rtlCol="1">
            <a:spAutoFit/>
          </a:bodyPr>
          <a:lstStyle/>
          <a:p>
            <a:r>
              <a:rPr lang="en-US" sz="1400" b="1" dirty="0" smtClean="0">
                <a:solidFill>
                  <a:srgbClr val="00B050"/>
                </a:solidFill>
              </a:rPr>
              <a:t>3</a:t>
            </a:r>
            <a:endParaRPr lang="he-IL" sz="1400" b="1" dirty="0">
              <a:solidFill>
                <a:srgbClr val="00B050"/>
              </a:solidFill>
            </a:endParaRPr>
          </a:p>
        </p:txBody>
      </p:sp>
      <p:sp>
        <p:nvSpPr>
          <p:cNvPr id="35" name="TextBox 34"/>
          <p:cNvSpPr txBox="1"/>
          <p:nvPr/>
        </p:nvSpPr>
        <p:spPr>
          <a:xfrm>
            <a:off x="3244620" y="2725161"/>
            <a:ext cx="238483" cy="307777"/>
          </a:xfrm>
          <a:prstGeom prst="rect">
            <a:avLst/>
          </a:prstGeom>
          <a:noFill/>
        </p:spPr>
        <p:txBody>
          <a:bodyPr wrap="square" rtlCol="1">
            <a:spAutoFit/>
          </a:bodyPr>
          <a:lstStyle/>
          <a:p>
            <a:r>
              <a:rPr lang="en-US" sz="1400" b="1" dirty="0" smtClean="0">
                <a:solidFill>
                  <a:srgbClr val="00B050"/>
                </a:solidFill>
              </a:rPr>
              <a:t>3</a:t>
            </a:r>
            <a:endParaRPr lang="he-IL" sz="1400" b="1" dirty="0">
              <a:solidFill>
                <a:srgbClr val="00B050"/>
              </a:solidFill>
            </a:endParaRPr>
          </a:p>
        </p:txBody>
      </p:sp>
      <p:sp>
        <p:nvSpPr>
          <p:cNvPr id="38" name="TextBox 37"/>
          <p:cNvSpPr txBox="1"/>
          <p:nvPr/>
        </p:nvSpPr>
        <p:spPr>
          <a:xfrm>
            <a:off x="3688328" y="3383385"/>
            <a:ext cx="238483" cy="307777"/>
          </a:xfrm>
          <a:prstGeom prst="rect">
            <a:avLst/>
          </a:prstGeom>
          <a:noFill/>
        </p:spPr>
        <p:txBody>
          <a:bodyPr wrap="square" rtlCol="1">
            <a:spAutoFit/>
          </a:bodyPr>
          <a:lstStyle/>
          <a:p>
            <a:r>
              <a:rPr lang="en-US" sz="1400" b="1" dirty="0" smtClean="0">
                <a:solidFill>
                  <a:srgbClr val="00B050"/>
                </a:solidFill>
              </a:rPr>
              <a:t>2</a:t>
            </a:r>
            <a:endParaRPr lang="he-IL" sz="1400" b="1" dirty="0">
              <a:solidFill>
                <a:srgbClr val="00B050"/>
              </a:solidFill>
            </a:endParaRPr>
          </a:p>
        </p:txBody>
      </p:sp>
      <p:sp>
        <p:nvSpPr>
          <p:cNvPr id="39" name="TextBox 38"/>
          <p:cNvSpPr txBox="1"/>
          <p:nvPr/>
        </p:nvSpPr>
        <p:spPr>
          <a:xfrm>
            <a:off x="3797009" y="3833175"/>
            <a:ext cx="238483" cy="307777"/>
          </a:xfrm>
          <a:prstGeom prst="rect">
            <a:avLst/>
          </a:prstGeom>
          <a:noFill/>
        </p:spPr>
        <p:txBody>
          <a:bodyPr wrap="square" rtlCol="1">
            <a:spAutoFit/>
          </a:bodyPr>
          <a:lstStyle/>
          <a:p>
            <a:r>
              <a:rPr lang="en-US" sz="1400" b="1" dirty="0" smtClean="0">
                <a:solidFill>
                  <a:srgbClr val="00B050"/>
                </a:solidFill>
              </a:rPr>
              <a:t>3</a:t>
            </a:r>
            <a:endParaRPr lang="he-IL" sz="1400" b="1" dirty="0">
              <a:solidFill>
                <a:srgbClr val="00B050"/>
              </a:solidFill>
            </a:endParaRPr>
          </a:p>
        </p:txBody>
      </p:sp>
    </p:spTree>
    <p:extLst>
      <p:ext uri="{BB962C8B-B14F-4D97-AF65-F5344CB8AC3E}">
        <p14:creationId xmlns:p14="http://schemas.microsoft.com/office/powerpoint/2010/main" val="3766806173"/>
      </p:ext>
    </p:extLst>
  </p:cSld>
  <p:clrMapOvr>
    <a:masterClrMapping/>
  </p:clrMapOvr>
  <p:timing>
    <p:tnLst>
      <p:par>
        <p:cTn id="1" dur="indefinite" restart="never" nodeType="tmRoot"/>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r>
              <a:rPr lang="en-US" dirty="0"/>
              <a:t>Theorem </a:t>
            </a:r>
            <a:r>
              <a:rPr lang="en-US" dirty="0" smtClean="0"/>
              <a:t>4.4 (</a:t>
            </a:r>
            <a:r>
              <a:rPr lang="en-US" dirty="0"/>
              <a:t>cont.)</a:t>
            </a:r>
            <a:endParaRPr lang="he-IL" sz="2800" dirty="0"/>
          </a:p>
        </p:txBody>
      </p:sp>
      <mc:AlternateContent xmlns:mc="http://schemas.openxmlformats.org/markup-compatibility/2006" xmlns:a14="http://schemas.microsoft.com/office/drawing/2010/main">
        <mc:Choice Requires="a14">
          <p:sp>
            <p:nvSpPr>
              <p:cNvPr id="3" name="מציין מיקום תוכן 2"/>
              <p:cNvSpPr>
                <a:spLocks noGrp="1"/>
              </p:cNvSpPr>
              <p:nvPr>
                <p:ph idx="1"/>
              </p:nvPr>
            </p:nvSpPr>
            <p:spPr>
              <a:xfrm>
                <a:off x="2592923" y="1739900"/>
                <a:ext cx="9420111" cy="5118100"/>
              </a:xfrm>
            </p:spPr>
            <p:txBody>
              <a:bodyPr>
                <a:normAutofit/>
              </a:bodyPr>
              <a:lstStyle/>
              <a:p>
                <a:pPr marL="0" indent="0" algn="l" rtl="0">
                  <a:buNone/>
                </a:pPr>
                <a:r>
                  <a:rPr lang="en-US" sz="2400" dirty="0" smtClean="0"/>
                  <a:t>Example: </a:t>
                </a:r>
                <a:r>
                  <a:rPr lang="en-US" dirty="0" smtClean="0"/>
                  <a:t>(two matchings: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𝑀</m:t>
                        </m:r>
                      </m:e>
                      <m:sub>
                        <m:r>
                          <a:rPr lang="en-US" b="0" i="1" smtClean="0">
                            <a:latin typeface="Cambria Math" panose="02040503050406030204" pitchFamily="18" charset="0"/>
                          </a:rPr>
                          <m:t>1</m:t>
                        </m:r>
                      </m:sub>
                    </m:sSub>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𝑒</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𝑒</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𝑒</m:t>
                            </m:r>
                          </m:e>
                          <m:sub>
                            <m:r>
                              <a:rPr lang="en-US" b="0" i="1" smtClean="0">
                                <a:latin typeface="Cambria Math" panose="02040503050406030204" pitchFamily="18" charset="0"/>
                              </a:rPr>
                              <m:t>3</m:t>
                            </m:r>
                          </m:sub>
                        </m:sSub>
                      </m:e>
                    </m:d>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𝑀</m:t>
                        </m:r>
                      </m:e>
                      <m:sub>
                        <m:r>
                          <a:rPr lang="en-US" b="0" i="1" smtClean="0">
                            <a:latin typeface="Cambria Math" panose="02040503050406030204" pitchFamily="18" charset="0"/>
                          </a:rPr>
                          <m:t>2</m:t>
                        </m:r>
                      </m:sub>
                    </m:sSub>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𝑒</m:t>
                            </m:r>
                          </m:e>
                          <m:sub>
                            <m:r>
                              <a:rPr lang="en-US" b="0" i="1" smtClean="0">
                                <a:latin typeface="Cambria Math" panose="02040503050406030204" pitchFamily="18" charset="0"/>
                              </a:rPr>
                              <m:t>3</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𝑒</m:t>
                            </m:r>
                          </m:e>
                          <m:sub>
                            <m:r>
                              <a:rPr lang="en-US" b="0" i="1" smtClean="0">
                                <a:latin typeface="Cambria Math" panose="02040503050406030204" pitchFamily="18" charset="0"/>
                              </a:rPr>
                              <m:t>4</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𝑒</m:t>
                            </m:r>
                          </m:e>
                          <m:sub>
                            <m:r>
                              <a:rPr lang="en-US" b="0" i="1" smtClean="0">
                                <a:latin typeface="Cambria Math" panose="02040503050406030204" pitchFamily="18" charset="0"/>
                              </a:rPr>
                              <m:t>5</m:t>
                            </m:r>
                          </m:sub>
                        </m:sSub>
                      </m:e>
                    </m:d>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𝑀</m:t>
                        </m:r>
                      </m:e>
                      <m:sub>
                        <m:r>
                          <a:rPr lang="en-US" b="0" i="1" smtClean="0">
                            <a:latin typeface="Cambria Math" panose="02040503050406030204" pitchFamily="18" charset="0"/>
                          </a:rPr>
                          <m:t>1</m:t>
                        </m:r>
                      </m:sub>
                    </m:sSub>
                    <m:r>
                      <a:rPr lang="en-US" b="0" i="1" smtClean="0">
                        <a:latin typeface="Cambria Math" panose="02040503050406030204" pitchFamily="18" charset="0"/>
                      </a:rPr>
                      <m:t> </m:t>
                    </m:r>
                    <m:r>
                      <a:rPr lang="en-US" b="0" i="1" smtClean="0">
                        <a:latin typeface="Cambria Math" panose="02040503050406030204" pitchFamily="18" charset="0"/>
                      </a:rPr>
                      <m:t>𝑖𝑠</m:t>
                    </m:r>
                    <m:r>
                      <a:rPr lang="en-US" b="0" i="1" smtClean="0">
                        <a:latin typeface="Cambria Math" panose="02040503050406030204" pitchFamily="18" charset="0"/>
                      </a:rPr>
                      <m:t> </m:t>
                    </m:r>
                    <m:r>
                      <a:rPr lang="en-US" b="0" i="1" smtClean="0">
                        <a:latin typeface="Cambria Math" panose="02040503050406030204" pitchFamily="18" charset="0"/>
                      </a:rPr>
                      <m:t>𝑚𝑖𝑛𝑖𝑚𝑎𝑙</m:t>
                    </m:r>
                  </m:oMath>
                </a14:m>
                <a:r>
                  <a:rPr lang="en-US" dirty="0" smtClean="0"/>
                  <a:t>)</a:t>
                </a:r>
                <a:endParaRPr lang="en-US" dirty="0"/>
              </a:p>
              <a:p>
                <a:pPr marL="0" indent="0" algn="l" rtl="0">
                  <a:buNone/>
                </a:pPr>
                <a:r>
                  <a:rPr lang="en-US" sz="2400" dirty="0" smtClean="0"/>
                  <a:t>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  </m:t>
                        </m:r>
                        <m:r>
                          <a:rPr lang="en-US" sz="2000" i="1">
                            <a:latin typeface="Cambria Math" panose="02040503050406030204" pitchFamily="18" charset="0"/>
                          </a:rPr>
                          <m:t>𝐴</m:t>
                        </m:r>
                      </m:e>
                      <m:sub>
                        <m:r>
                          <a:rPr lang="en-US" sz="2000" b="0" i="1" smtClean="0">
                            <a:latin typeface="Cambria Math" panose="02040503050406030204" pitchFamily="18" charset="0"/>
                          </a:rPr>
                          <m:t>0</m:t>
                        </m:r>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𝑒</m:t>
                            </m:r>
                          </m:e>
                          <m:sub>
                            <m:r>
                              <a:rPr lang="en-US" sz="2000" i="1">
                                <a:latin typeface="Cambria Math" panose="02040503050406030204" pitchFamily="18" charset="0"/>
                              </a:rPr>
                              <m:t>3</m:t>
                            </m:r>
                          </m:sub>
                        </m:sSub>
                      </m:sub>
                    </m:sSub>
                  </m:oMath>
                </a14:m>
                <a:r>
                  <a:rPr lang="en-US" sz="2000" dirty="0"/>
                  <a:t>=</a:t>
                </a:r>
                <a14:m>
                  <m:oMath xmlns:m="http://schemas.openxmlformats.org/officeDocument/2006/math">
                    <m:d>
                      <m:dPr>
                        <m:ctrlPr>
                          <a:rPr lang="en-US" sz="2000" i="1" dirty="0">
                            <a:latin typeface="Cambria Math" panose="02040503050406030204" pitchFamily="18" charset="0"/>
                          </a:rPr>
                        </m:ctrlPr>
                      </m:dPr>
                      <m:e>
                        <m:m>
                          <m:mPr>
                            <m:mcs>
                              <m:mc>
                                <m:mcPr>
                                  <m:count m:val="3"/>
                                  <m:mcJc m:val="center"/>
                                </m:mcPr>
                              </m:mc>
                            </m:mcs>
                            <m:ctrlPr>
                              <a:rPr lang="en-US" sz="2000" i="1" dirty="0">
                                <a:latin typeface="Cambria Math" panose="02040503050406030204" pitchFamily="18" charset="0"/>
                              </a:rPr>
                            </m:ctrlPr>
                          </m:mPr>
                          <m:mr>
                            <m:e>
                              <m:sSub>
                                <m:sSubPr>
                                  <m:ctrlPr>
                                    <a:rPr lang="en-US" sz="2000" i="1">
                                      <a:latin typeface="Cambria Math" panose="02040503050406030204" pitchFamily="18" charset="0"/>
                                    </a:rPr>
                                  </m:ctrlPr>
                                </m:sSubPr>
                                <m:e>
                                  <m:r>
                                    <a:rPr lang="en-US" sz="2000" i="1">
                                      <a:latin typeface="Cambria Math" panose="02040503050406030204" pitchFamily="18" charset="0"/>
                                    </a:rPr>
                                    <m:t>𝑋</m:t>
                                  </m:r>
                                </m:e>
                                <m:sub>
                                  <m:r>
                                    <a:rPr lang="en-US" sz="2000" i="1">
                                      <a:latin typeface="Cambria Math" panose="02040503050406030204" pitchFamily="18" charset="0"/>
                                    </a:rPr>
                                    <m:t>0</m:t>
                                  </m:r>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𝑒</m:t>
                                      </m:r>
                                    </m:e>
                                    <m:sub>
                                      <m:r>
                                        <a:rPr lang="en-US" sz="2000" i="1">
                                          <a:latin typeface="Cambria Math" panose="02040503050406030204" pitchFamily="18" charset="0"/>
                                        </a:rPr>
                                        <m:t>1</m:t>
                                      </m:r>
                                    </m:sub>
                                  </m:sSub>
                                </m:sub>
                              </m:sSub>
                            </m:e>
                            <m:e>
                              <m:sSub>
                                <m:sSubPr>
                                  <m:ctrlPr>
                                    <a:rPr lang="en-US" sz="2000" i="1">
                                      <a:latin typeface="Cambria Math" panose="02040503050406030204" pitchFamily="18" charset="0"/>
                                    </a:rPr>
                                  </m:ctrlPr>
                                </m:sSubPr>
                                <m:e>
                                  <m:r>
                                    <a:rPr lang="en-US" sz="2000" i="1">
                                      <a:latin typeface="Cambria Math" panose="02040503050406030204" pitchFamily="18" charset="0"/>
                                    </a:rPr>
                                    <m:t>𝑋</m:t>
                                  </m:r>
                                </m:e>
                                <m:sub>
                                  <m:r>
                                    <a:rPr lang="en-US" sz="2000" i="1">
                                      <a:latin typeface="Cambria Math" panose="02040503050406030204" pitchFamily="18" charset="0"/>
                                    </a:rPr>
                                    <m:t>0</m:t>
                                  </m:r>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𝑒</m:t>
                                      </m:r>
                                    </m:e>
                                    <m:sub>
                                      <m:r>
                                        <a:rPr lang="en-US" sz="2000" i="1">
                                          <a:latin typeface="Cambria Math" panose="02040503050406030204" pitchFamily="18" charset="0"/>
                                        </a:rPr>
                                        <m:t>4</m:t>
                                      </m:r>
                                    </m:sub>
                                  </m:sSub>
                                </m:sub>
                              </m:sSub>
                            </m:e>
                            <m:e>
                              <m:r>
                                <a:rPr lang="en-US" sz="2000" i="1" dirty="0">
                                  <a:latin typeface="Cambria Math" panose="02040503050406030204" pitchFamily="18" charset="0"/>
                                </a:rPr>
                                <m:t>0</m:t>
                              </m:r>
                            </m:e>
                          </m:mr>
                          <m:mr>
                            <m:e>
                              <m:sSub>
                                <m:sSubPr>
                                  <m:ctrlPr>
                                    <a:rPr lang="en-US" sz="2000" i="1">
                                      <a:latin typeface="Cambria Math" panose="02040503050406030204" pitchFamily="18" charset="0"/>
                                    </a:rPr>
                                  </m:ctrlPr>
                                </m:sSubPr>
                                <m:e>
                                  <m:r>
                                    <a:rPr lang="en-US" sz="2000" i="1">
                                      <a:latin typeface="Cambria Math" panose="02040503050406030204" pitchFamily="18" charset="0"/>
                                    </a:rPr>
                                    <m:t>𝑋</m:t>
                                  </m:r>
                                </m:e>
                                <m:sub>
                                  <m:r>
                                    <a:rPr lang="en-US" sz="2000" i="1">
                                      <a:latin typeface="Cambria Math" panose="02040503050406030204" pitchFamily="18" charset="0"/>
                                    </a:rPr>
                                    <m:t>0</m:t>
                                  </m:r>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𝑒</m:t>
                                      </m:r>
                                    </m:e>
                                    <m:sub>
                                      <m:r>
                                        <a:rPr lang="en-US" sz="2000" i="1">
                                          <a:latin typeface="Cambria Math" panose="02040503050406030204" pitchFamily="18" charset="0"/>
                                        </a:rPr>
                                        <m:t>5</m:t>
                                      </m:r>
                                    </m:sub>
                                  </m:sSub>
                                </m:sub>
                              </m:sSub>
                            </m:e>
                            <m:e>
                              <m:sSub>
                                <m:sSubPr>
                                  <m:ctrlPr>
                                    <a:rPr lang="en-US" sz="2000" i="1">
                                      <a:latin typeface="Cambria Math" panose="02040503050406030204" pitchFamily="18" charset="0"/>
                                    </a:rPr>
                                  </m:ctrlPr>
                                </m:sSubPr>
                                <m:e>
                                  <m:r>
                                    <a:rPr lang="en-US" sz="2000" i="1">
                                      <a:latin typeface="Cambria Math" panose="02040503050406030204" pitchFamily="18" charset="0"/>
                                    </a:rPr>
                                    <m:t>𝑋</m:t>
                                  </m:r>
                                </m:e>
                                <m:sub>
                                  <m:r>
                                    <a:rPr lang="en-US" sz="2000" i="1">
                                      <a:latin typeface="Cambria Math" panose="02040503050406030204" pitchFamily="18" charset="0"/>
                                    </a:rPr>
                                    <m:t>0</m:t>
                                  </m:r>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𝑒</m:t>
                                      </m:r>
                                    </m:e>
                                    <m:sub>
                                      <m:r>
                                        <a:rPr lang="en-US" sz="2000" i="1">
                                          <a:latin typeface="Cambria Math" panose="02040503050406030204" pitchFamily="18" charset="0"/>
                                        </a:rPr>
                                        <m:t>2</m:t>
                                      </m:r>
                                    </m:sub>
                                  </m:sSub>
                                </m:sub>
                              </m:sSub>
                            </m:e>
                            <m:e>
                              <m:r>
                                <a:rPr lang="en-US" sz="2000" i="1">
                                  <a:latin typeface="Cambria Math" panose="02040503050406030204" pitchFamily="18" charset="0"/>
                                </a:rPr>
                                <m:t>0</m:t>
                              </m:r>
                            </m:e>
                          </m:mr>
                          <m:mr>
                            <m:e>
                              <m:r>
                                <a:rPr lang="en-US" sz="2000" i="1" dirty="0">
                                  <a:latin typeface="Cambria Math" panose="02040503050406030204" pitchFamily="18" charset="0"/>
                                </a:rPr>
                                <m:t>0</m:t>
                              </m:r>
                            </m:e>
                            <m:e>
                              <m:r>
                                <a:rPr lang="en-US" sz="2000" i="1">
                                  <a:latin typeface="Cambria Math" panose="02040503050406030204" pitchFamily="18" charset="0"/>
                                </a:rPr>
                                <m:t>0</m:t>
                              </m:r>
                            </m:e>
                            <m:e>
                              <m:sSub>
                                <m:sSubPr>
                                  <m:ctrlPr>
                                    <a:rPr lang="en-US" sz="2000" i="1">
                                      <a:latin typeface="Cambria Math" panose="02040503050406030204" pitchFamily="18" charset="0"/>
                                    </a:rPr>
                                  </m:ctrlPr>
                                </m:sSubPr>
                                <m:e>
                                  <m:r>
                                    <a:rPr lang="en-US" sz="2000" i="1">
                                      <a:latin typeface="Cambria Math" panose="02040503050406030204" pitchFamily="18" charset="0"/>
                                    </a:rPr>
                                    <m:t>𝑋</m:t>
                                  </m:r>
                                </m:e>
                                <m:sub>
                                  <m:r>
                                    <a:rPr lang="en-US" sz="2000" i="1">
                                      <a:latin typeface="Cambria Math" panose="02040503050406030204" pitchFamily="18" charset="0"/>
                                    </a:rPr>
                                    <m:t>0</m:t>
                                  </m:r>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𝑒</m:t>
                                      </m:r>
                                    </m:e>
                                    <m:sub>
                                      <m:r>
                                        <a:rPr lang="en-US" sz="2000" i="1">
                                          <a:latin typeface="Cambria Math" panose="02040503050406030204" pitchFamily="18" charset="0"/>
                                        </a:rPr>
                                        <m:t>3</m:t>
                                      </m:r>
                                    </m:sub>
                                  </m:sSub>
                                </m:sub>
                              </m:sSub>
                            </m:e>
                          </m:mr>
                        </m:m>
                      </m:e>
                    </m:d>
                  </m:oMath>
                </a14:m>
                <a:endParaRPr lang="en-US" sz="2000" dirty="0"/>
              </a:p>
              <a:p>
                <a:pPr marL="0" indent="0" algn="l" rtl="0">
                  <a:buNone/>
                </a:pPr>
                <a:r>
                  <a:rPr lang="en-US" sz="2000" dirty="0"/>
                  <a:t>                              </a:t>
                </a:r>
                <a14:m>
                  <m:oMath xmlns:m="http://schemas.openxmlformats.org/officeDocument/2006/math">
                    <m:func>
                      <m:funcPr>
                        <m:ctrlPr>
                          <a:rPr lang="en-US" sz="2000" i="1">
                            <a:latin typeface="Cambria Math" panose="02040503050406030204" pitchFamily="18" charset="0"/>
                          </a:rPr>
                        </m:ctrlPr>
                      </m:funcPr>
                      <m:fName>
                        <m:r>
                          <a:rPr lang="en-US" sz="2000">
                            <a:latin typeface="Cambria Math" panose="02040503050406030204" pitchFamily="18" charset="0"/>
                          </a:rPr>
                          <m:t>         </m:t>
                        </m:r>
                        <m:r>
                          <m:rPr>
                            <m:sty m:val="p"/>
                          </m:rPr>
                          <a:rPr lang="en-US" sz="2000">
                            <a:latin typeface="Cambria Math" panose="02040503050406030204" pitchFamily="18" charset="0"/>
                          </a:rPr>
                          <m:t>det</m:t>
                        </m:r>
                      </m:fName>
                      <m:e>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𝐴</m:t>
                                </m:r>
                              </m:e>
                              <m:sub>
                                <m:sSub>
                                  <m:sSubPr>
                                    <m:ctrlPr>
                                      <a:rPr lang="en-US" sz="2000" i="1">
                                        <a:latin typeface="Cambria Math" panose="02040503050406030204" pitchFamily="18" charset="0"/>
                                      </a:rPr>
                                    </m:ctrlPr>
                                  </m:sSubPr>
                                  <m:e>
                                    <m:r>
                                      <a:rPr lang="en-US" sz="2000" b="0" i="1" smtClean="0">
                                        <a:latin typeface="Cambria Math" panose="02040503050406030204" pitchFamily="18" charset="0"/>
                                      </a:rPr>
                                      <m:t>0</m:t>
                                    </m:r>
                                    <m:r>
                                      <a:rPr lang="en-US" sz="2000" b="0" i="1" smtClean="0">
                                        <a:latin typeface="Cambria Math" panose="02040503050406030204" pitchFamily="18" charset="0"/>
                                      </a:rPr>
                                      <m:t>,</m:t>
                                    </m:r>
                                    <m:r>
                                      <a:rPr lang="en-US" sz="2000" i="1">
                                        <a:latin typeface="Cambria Math" panose="02040503050406030204" pitchFamily="18" charset="0"/>
                                      </a:rPr>
                                      <m:t>𝑒</m:t>
                                    </m:r>
                                  </m:e>
                                  <m:sub>
                                    <m:r>
                                      <a:rPr lang="en-US" sz="2000" i="1">
                                        <a:latin typeface="Cambria Math" panose="02040503050406030204" pitchFamily="18" charset="0"/>
                                      </a:rPr>
                                      <m:t>3</m:t>
                                    </m:r>
                                  </m:sub>
                                </m:sSub>
                              </m:sub>
                            </m:sSub>
                          </m:e>
                        </m:d>
                      </m:e>
                    </m:func>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𝑋</m:t>
                        </m:r>
                      </m:e>
                      <m:sub>
                        <m:r>
                          <a:rPr lang="en-US" sz="2000" i="1">
                            <a:latin typeface="Cambria Math" panose="02040503050406030204" pitchFamily="18" charset="0"/>
                          </a:rPr>
                          <m:t>0</m:t>
                        </m:r>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𝑒</m:t>
                            </m:r>
                          </m:e>
                          <m:sub>
                            <m:r>
                              <a:rPr lang="en-US" sz="2000" i="1">
                                <a:latin typeface="Cambria Math" panose="02040503050406030204" pitchFamily="18" charset="0"/>
                              </a:rPr>
                              <m:t>3</m:t>
                            </m:r>
                          </m:sub>
                        </m:sSub>
                      </m:sub>
                    </m:sSub>
                    <m:sSub>
                      <m:sSubPr>
                        <m:ctrlPr>
                          <a:rPr lang="en-US" sz="2000" i="1">
                            <a:latin typeface="Cambria Math" panose="02040503050406030204" pitchFamily="18" charset="0"/>
                          </a:rPr>
                        </m:ctrlPr>
                      </m:sSubPr>
                      <m:e>
                        <m:r>
                          <a:rPr lang="en-US" sz="2000" i="1">
                            <a:latin typeface="Cambria Math" panose="02040503050406030204" pitchFamily="18" charset="0"/>
                          </a:rPr>
                          <m:t>𝑋</m:t>
                        </m:r>
                      </m:e>
                      <m:sub>
                        <m:r>
                          <a:rPr lang="en-US" sz="2000" i="1">
                            <a:latin typeface="Cambria Math" panose="02040503050406030204" pitchFamily="18" charset="0"/>
                          </a:rPr>
                          <m:t>0</m:t>
                        </m:r>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𝑒</m:t>
                            </m:r>
                          </m:e>
                          <m:sub>
                            <m:r>
                              <a:rPr lang="en-US" sz="2000" i="1">
                                <a:latin typeface="Cambria Math" panose="02040503050406030204" pitchFamily="18" charset="0"/>
                              </a:rPr>
                              <m:t>1</m:t>
                            </m:r>
                          </m:sub>
                        </m:sSub>
                      </m:sub>
                    </m:sSub>
                    <m:sSub>
                      <m:sSubPr>
                        <m:ctrlPr>
                          <a:rPr lang="en-US" sz="2000" i="1">
                            <a:latin typeface="Cambria Math" panose="02040503050406030204" pitchFamily="18" charset="0"/>
                          </a:rPr>
                        </m:ctrlPr>
                      </m:sSubPr>
                      <m:e>
                        <m:r>
                          <a:rPr lang="en-US" sz="2000" i="1">
                            <a:latin typeface="Cambria Math" panose="02040503050406030204" pitchFamily="18" charset="0"/>
                          </a:rPr>
                          <m:t>𝑋</m:t>
                        </m:r>
                      </m:e>
                      <m:sub>
                        <m:r>
                          <a:rPr lang="en-US" sz="2000" i="1">
                            <a:latin typeface="Cambria Math" panose="02040503050406030204" pitchFamily="18" charset="0"/>
                          </a:rPr>
                          <m:t>0</m:t>
                        </m:r>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𝑒</m:t>
                            </m:r>
                          </m:e>
                          <m:sub>
                            <m:r>
                              <a:rPr lang="en-US" sz="2000" i="1">
                                <a:latin typeface="Cambria Math" panose="02040503050406030204" pitchFamily="18" charset="0"/>
                              </a:rPr>
                              <m:t>2</m:t>
                            </m:r>
                          </m:sub>
                        </m:sSub>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𝑋</m:t>
                        </m:r>
                      </m:e>
                      <m:sub>
                        <m:r>
                          <a:rPr lang="en-US" sz="2000" i="1">
                            <a:latin typeface="Cambria Math" panose="02040503050406030204" pitchFamily="18" charset="0"/>
                          </a:rPr>
                          <m:t>0</m:t>
                        </m:r>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𝑒</m:t>
                            </m:r>
                          </m:e>
                          <m:sub>
                            <m:r>
                              <a:rPr lang="en-US" sz="2000" i="1">
                                <a:latin typeface="Cambria Math" panose="02040503050406030204" pitchFamily="18" charset="0"/>
                              </a:rPr>
                              <m:t>3</m:t>
                            </m:r>
                          </m:sub>
                        </m:sSub>
                      </m:sub>
                    </m:sSub>
                    <m:sSub>
                      <m:sSubPr>
                        <m:ctrlPr>
                          <a:rPr lang="en-US" sz="2000" i="1">
                            <a:latin typeface="Cambria Math" panose="02040503050406030204" pitchFamily="18" charset="0"/>
                          </a:rPr>
                        </m:ctrlPr>
                      </m:sSubPr>
                      <m:e>
                        <m:r>
                          <a:rPr lang="en-US" sz="2000" i="1">
                            <a:latin typeface="Cambria Math" panose="02040503050406030204" pitchFamily="18" charset="0"/>
                          </a:rPr>
                          <m:t>𝑋</m:t>
                        </m:r>
                      </m:e>
                      <m:sub>
                        <m:r>
                          <a:rPr lang="en-US" sz="2000" i="1">
                            <a:latin typeface="Cambria Math" panose="02040503050406030204" pitchFamily="18" charset="0"/>
                          </a:rPr>
                          <m:t>0</m:t>
                        </m:r>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𝑒</m:t>
                            </m:r>
                          </m:e>
                          <m:sub>
                            <m:r>
                              <a:rPr lang="en-US" sz="2000" i="1">
                                <a:latin typeface="Cambria Math" panose="02040503050406030204" pitchFamily="18" charset="0"/>
                              </a:rPr>
                              <m:t>4</m:t>
                            </m:r>
                          </m:sub>
                        </m:sSub>
                      </m:sub>
                    </m:sSub>
                    <m:sSub>
                      <m:sSubPr>
                        <m:ctrlPr>
                          <a:rPr lang="en-US" sz="2000" i="1">
                            <a:latin typeface="Cambria Math" panose="02040503050406030204" pitchFamily="18" charset="0"/>
                          </a:rPr>
                        </m:ctrlPr>
                      </m:sSubPr>
                      <m:e>
                        <m:r>
                          <a:rPr lang="en-US" sz="2000" i="1">
                            <a:latin typeface="Cambria Math" panose="02040503050406030204" pitchFamily="18" charset="0"/>
                          </a:rPr>
                          <m:t>𝑋</m:t>
                        </m:r>
                      </m:e>
                      <m:sub>
                        <m:r>
                          <a:rPr lang="en-US" sz="2000" i="1">
                            <a:latin typeface="Cambria Math" panose="02040503050406030204" pitchFamily="18" charset="0"/>
                          </a:rPr>
                          <m:t>0</m:t>
                        </m:r>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𝑒</m:t>
                            </m:r>
                          </m:e>
                          <m:sub>
                            <m:r>
                              <a:rPr lang="en-US" sz="2000" i="1">
                                <a:latin typeface="Cambria Math" panose="02040503050406030204" pitchFamily="18" charset="0"/>
                              </a:rPr>
                              <m:t>5</m:t>
                            </m:r>
                          </m:sub>
                        </m:sSub>
                      </m:sub>
                    </m:sSub>
                  </m:oMath>
                </a14:m>
                <a:endParaRPr lang="en-US" sz="2000" dirty="0" smtClean="0"/>
              </a:p>
            </p:txBody>
          </p:sp>
        </mc:Choice>
        <mc:Fallback xmlns="">
          <p:sp>
            <p:nvSpPr>
              <p:cNvPr id="3" name="מציין מיקום תוכן 2"/>
              <p:cNvSpPr>
                <a:spLocks noGrp="1" noRot="1" noChangeAspect="1" noMove="1" noResize="1" noEditPoints="1" noAdjustHandles="1" noChangeArrowheads="1" noChangeShapeType="1" noTextEdit="1"/>
              </p:cNvSpPr>
              <p:nvPr>
                <p:ph idx="1"/>
              </p:nvPr>
            </p:nvSpPr>
            <p:spPr>
              <a:xfrm>
                <a:off x="2592923" y="1739900"/>
                <a:ext cx="9420111" cy="5118100"/>
              </a:xfrm>
              <a:blipFill rotWithShape="0">
                <a:blip r:embed="rId2"/>
                <a:stretch>
                  <a:fillRect l="-970" t="-952"/>
                </a:stretch>
              </a:blipFill>
            </p:spPr>
            <p:txBody>
              <a:bodyPr/>
              <a:lstStyle/>
              <a:p>
                <a:r>
                  <a:rPr lang="he-IL">
                    <a:noFill/>
                  </a:rPr>
                  <a:t> </a:t>
                </a:r>
              </a:p>
            </p:txBody>
          </p:sp>
        </mc:Fallback>
      </mc:AlternateContent>
      <p:sp>
        <p:nvSpPr>
          <p:cNvPr id="4" name="TextBox 3"/>
          <p:cNvSpPr txBox="1"/>
          <p:nvPr/>
        </p:nvSpPr>
        <p:spPr>
          <a:xfrm>
            <a:off x="5638800" y="3289300"/>
            <a:ext cx="65" cy="276999"/>
          </a:xfrm>
          <a:prstGeom prst="rect">
            <a:avLst/>
          </a:prstGeom>
          <a:noFill/>
        </p:spPr>
        <p:txBody>
          <a:bodyPr wrap="none" lIns="0" tIns="0" rIns="0" bIns="0" rtlCol="1">
            <a:spAutoFit/>
          </a:bodyPr>
          <a:lstStyle/>
          <a:p>
            <a:endParaRPr lang="he-IL" dirty="0"/>
          </a:p>
        </p:txBody>
      </p:sp>
      <p:sp>
        <p:nvSpPr>
          <p:cNvPr id="6" name="אליפסה 5"/>
          <p:cNvSpPr/>
          <p:nvPr/>
        </p:nvSpPr>
        <p:spPr>
          <a:xfrm>
            <a:off x="2780135" y="2391840"/>
            <a:ext cx="279400" cy="279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 name="אליפסה 6"/>
          <p:cNvSpPr/>
          <p:nvPr/>
        </p:nvSpPr>
        <p:spPr>
          <a:xfrm>
            <a:off x="2780135" y="3289300"/>
            <a:ext cx="279400" cy="279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אליפסה 7"/>
          <p:cNvSpPr/>
          <p:nvPr/>
        </p:nvSpPr>
        <p:spPr>
          <a:xfrm>
            <a:off x="2780135" y="4186760"/>
            <a:ext cx="279400" cy="279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אליפסה 8"/>
          <p:cNvSpPr/>
          <p:nvPr/>
        </p:nvSpPr>
        <p:spPr>
          <a:xfrm>
            <a:off x="4735219" y="2391840"/>
            <a:ext cx="279400" cy="279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 name="אליפסה 9"/>
          <p:cNvSpPr/>
          <p:nvPr/>
        </p:nvSpPr>
        <p:spPr>
          <a:xfrm>
            <a:off x="4735219" y="3289300"/>
            <a:ext cx="279400" cy="279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1" name="אליפסה 10"/>
          <p:cNvSpPr/>
          <p:nvPr/>
        </p:nvSpPr>
        <p:spPr>
          <a:xfrm>
            <a:off x="4735219" y="4186760"/>
            <a:ext cx="279400" cy="279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cxnSp>
        <p:nvCxnSpPr>
          <p:cNvPr id="12" name="מחבר ישר 11"/>
          <p:cNvCxnSpPr/>
          <p:nvPr/>
        </p:nvCxnSpPr>
        <p:spPr>
          <a:xfrm>
            <a:off x="3059535" y="2531540"/>
            <a:ext cx="167568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מחבר ישר 12"/>
          <p:cNvCxnSpPr/>
          <p:nvPr/>
        </p:nvCxnSpPr>
        <p:spPr>
          <a:xfrm>
            <a:off x="3059535" y="3427799"/>
            <a:ext cx="167568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מחבר ישר 13"/>
          <p:cNvCxnSpPr/>
          <p:nvPr/>
        </p:nvCxnSpPr>
        <p:spPr>
          <a:xfrm>
            <a:off x="3059535" y="4299358"/>
            <a:ext cx="167568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15" name="TextBox 14"/>
          <p:cNvSpPr txBox="1"/>
          <p:nvPr/>
        </p:nvSpPr>
        <p:spPr>
          <a:xfrm>
            <a:off x="2780135" y="2391840"/>
            <a:ext cx="238483" cy="307777"/>
          </a:xfrm>
          <a:prstGeom prst="rect">
            <a:avLst/>
          </a:prstGeom>
          <a:noFill/>
        </p:spPr>
        <p:txBody>
          <a:bodyPr wrap="square" rtlCol="1">
            <a:spAutoFit/>
          </a:bodyPr>
          <a:lstStyle/>
          <a:p>
            <a:r>
              <a:rPr lang="en-US" sz="1400" dirty="0" smtClean="0">
                <a:solidFill>
                  <a:schemeClr val="bg1"/>
                </a:solidFill>
              </a:rPr>
              <a:t>1</a:t>
            </a:r>
            <a:endParaRPr lang="he-IL" sz="1400" dirty="0">
              <a:solidFill>
                <a:schemeClr val="bg1"/>
              </a:solidFill>
            </a:endParaRPr>
          </a:p>
        </p:txBody>
      </p:sp>
      <p:sp>
        <p:nvSpPr>
          <p:cNvPr id="16" name="TextBox 15"/>
          <p:cNvSpPr txBox="1"/>
          <p:nvPr/>
        </p:nvSpPr>
        <p:spPr>
          <a:xfrm>
            <a:off x="2780134" y="3273910"/>
            <a:ext cx="238483" cy="307777"/>
          </a:xfrm>
          <a:prstGeom prst="rect">
            <a:avLst/>
          </a:prstGeom>
          <a:noFill/>
        </p:spPr>
        <p:txBody>
          <a:bodyPr wrap="square" rtlCol="1">
            <a:spAutoFit/>
          </a:bodyPr>
          <a:lstStyle/>
          <a:p>
            <a:r>
              <a:rPr lang="en-US" sz="1400" dirty="0" smtClean="0">
                <a:solidFill>
                  <a:schemeClr val="bg1"/>
                </a:solidFill>
              </a:rPr>
              <a:t>2</a:t>
            </a:r>
            <a:endParaRPr lang="he-IL" sz="1400" dirty="0">
              <a:solidFill>
                <a:schemeClr val="bg1"/>
              </a:solidFill>
            </a:endParaRPr>
          </a:p>
        </p:txBody>
      </p:sp>
      <p:sp>
        <p:nvSpPr>
          <p:cNvPr id="17" name="TextBox 16"/>
          <p:cNvSpPr txBox="1"/>
          <p:nvPr/>
        </p:nvSpPr>
        <p:spPr>
          <a:xfrm>
            <a:off x="2780134" y="4172571"/>
            <a:ext cx="238483" cy="307777"/>
          </a:xfrm>
          <a:prstGeom prst="rect">
            <a:avLst/>
          </a:prstGeom>
          <a:noFill/>
        </p:spPr>
        <p:txBody>
          <a:bodyPr wrap="square" rtlCol="1">
            <a:spAutoFit/>
          </a:bodyPr>
          <a:lstStyle/>
          <a:p>
            <a:r>
              <a:rPr lang="en-US" sz="1400" dirty="0" smtClean="0">
                <a:solidFill>
                  <a:schemeClr val="bg1"/>
                </a:solidFill>
              </a:rPr>
              <a:t>3</a:t>
            </a:r>
            <a:endParaRPr lang="he-IL" sz="1400" dirty="0">
              <a:solidFill>
                <a:schemeClr val="bg1"/>
              </a:solidFill>
            </a:endParaRPr>
          </a:p>
        </p:txBody>
      </p:sp>
      <p:sp>
        <p:nvSpPr>
          <p:cNvPr id="18" name="TextBox 17"/>
          <p:cNvSpPr txBox="1"/>
          <p:nvPr/>
        </p:nvSpPr>
        <p:spPr>
          <a:xfrm>
            <a:off x="4735218" y="2365737"/>
            <a:ext cx="238483" cy="307777"/>
          </a:xfrm>
          <a:prstGeom prst="rect">
            <a:avLst/>
          </a:prstGeom>
          <a:noFill/>
        </p:spPr>
        <p:txBody>
          <a:bodyPr wrap="square" rtlCol="1">
            <a:spAutoFit/>
          </a:bodyPr>
          <a:lstStyle/>
          <a:p>
            <a:r>
              <a:rPr lang="en-US" sz="1400" dirty="0" smtClean="0">
                <a:solidFill>
                  <a:schemeClr val="bg1"/>
                </a:solidFill>
              </a:rPr>
              <a:t>4</a:t>
            </a:r>
            <a:endParaRPr lang="he-IL" sz="1400" dirty="0">
              <a:solidFill>
                <a:schemeClr val="bg1"/>
              </a:solidFill>
            </a:endParaRPr>
          </a:p>
        </p:txBody>
      </p:sp>
      <p:sp>
        <p:nvSpPr>
          <p:cNvPr id="19" name="TextBox 18"/>
          <p:cNvSpPr txBox="1"/>
          <p:nvPr/>
        </p:nvSpPr>
        <p:spPr>
          <a:xfrm>
            <a:off x="4735219" y="3283769"/>
            <a:ext cx="238483" cy="307777"/>
          </a:xfrm>
          <a:prstGeom prst="rect">
            <a:avLst/>
          </a:prstGeom>
          <a:noFill/>
        </p:spPr>
        <p:txBody>
          <a:bodyPr wrap="square" rtlCol="1">
            <a:spAutoFit/>
          </a:bodyPr>
          <a:lstStyle/>
          <a:p>
            <a:r>
              <a:rPr lang="en-US" sz="1400" dirty="0" smtClean="0">
                <a:solidFill>
                  <a:schemeClr val="bg1"/>
                </a:solidFill>
              </a:rPr>
              <a:t>5</a:t>
            </a:r>
            <a:endParaRPr lang="he-IL" sz="1400" dirty="0">
              <a:solidFill>
                <a:schemeClr val="bg1"/>
              </a:solidFill>
            </a:endParaRPr>
          </a:p>
        </p:txBody>
      </p:sp>
      <p:sp>
        <p:nvSpPr>
          <p:cNvPr id="20" name="TextBox 19"/>
          <p:cNvSpPr txBox="1"/>
          <p:nvPr/>
        </p:nvSpPr>
        <p:spPr>
          <a:xfrm>
            <a:off x="4735218" y="4170169"/>
            <a:ext cx="238483" cy="307777"/>
          </a:xfrm>
          <a:prstGeom prst="rect">
            <a:avLst/>
          </a:prstGeom>
          <a:noFill/>
        </p:spPr>
        <p:txBody>
          <a:bodyPr wrap="square" rtlCol="1">
            <a:spAutoFit/>
          </a:bodyPr>
          <a:lstStyle/>
          <a:p>
            <a:r>
              <a:rPr lang="en-US" sz="1400" dirty="0" smtClean="0">
                <a:solidFill>
                  <a:schemeClr val="bg1"/>
                </a:solidFill>
              </a:rPr>
              <a:t>6</a:t>
            </a:r>
            <a:endParaRPr lang="he-IL" sz="1400" dirty="0">
              <a:solidFill>
                <a:schemeClr val="bg1"/>
              </a:solidFill>
            </a:endParaRPr>
          </a:p>
        </p:txBody>
      </p:sp>
      <p:cxnSp>
        <p:nvCxnSpPr>
          <p:cNvPr id="21" name="מחבר ישר 20"/>
          <p:cNvCxnSpPr/>
          <p:nvPr/>
        </p:nvCxnSpPr>
        <p:spPr>
          <a:xfrm>
            <a:off x="3064631" y="2572477"/>
            <a:ext cx="1670586" cy="82919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מחבר ישר 21"/>
          <p:cNvCxnSpPr>
            <a:stCxn id="7" idx="6"/>
            <a:endCxn id="18" idx="1"/>
          </p:cNvCxnSpPr>
          <p:nvPr/>
        </p:nvCxnSpPr>
        <p:spPr>
          <a:xfrm flipV="1">
            <a:off x="3059535" y="2519626"/>
            <a:ext cx="1675683" cy="90937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מחבר ישר 22"/>
          <p:cNvCxnSpPr>
            <a:endCxn id="19" idx="1"/>
          </p:cNvCxnSpPr>
          <p:nvPr/>
        </p:nvCxnSpPr>
        <p:spPr>
          <a:xfrm flipV="1">
            <a:off x="3059535" y="3437658"/>
            <a:ext cx="1675684" cy="84751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5" name="TextBox 24"/>
              <p:cNvSpPr txBox="1"/>
              <p:nvPr/>
            </p:nvSpPr>
            <p:spPr>
              <a:xfrm>
                <a:off x="3141363" y="2212762"/>
                <a:ext cx="238483" cy="307777"/>
              </a:xfrm>
              <a:prstGeom prst="rect">
                <a:avLst/>
              </a:prstGeom>
              <a:noFill/>
            </p:spPr>
            <p:txBody>
              <a:bodyPr wrap="square" rtlCol="1">
                <a:spAutoFit/>
              </a:bodyPr>
              <a:lstStyle/>
              <a:p>
                <a:pPr/>
                <a14:m>
                  <m:oMathPara xmlns:m="http://schemas.openxmlformats.org/officeDocument/2006/math">
                    <m:oMathParaPr>
                      <m:jc m:val="centerGroup"/>
                    </m:oMathParaPr>
                    <m:oMath xmlns:m="http://schemas.openxmlformats.org/officeDocument/2006/math">
                      <m:sSub>
                        <m:sSubPr>
                          <m:ctrlPr>
                            <a:rPr lang="he-IL" sz="1400" i="1" smtClean="0">
                              <a:latin typeface="Cambria Math" panose="02040503050406030204" pitchFamily="18" charset="0"/>
                            </a:rPr>
                          </m:ctrlPr>
                        </m:sSubPr>
                        <m:e>
                          <m:r>
                            <a:rPr lang="en-US" sz="1400" b="0" i="1" smtClean="0">
                              <a:latin typeface="Cambria Math" panose="02040503050406030204" pitchFamily="18" charset="0"/>
                            </a:rPr>
                            <m:t>𝑒</m:t>
                          </m:r>
                        </m:e>
                        <m:sub>
                          <m:r>
                            <a:rPr lang="he-IL" sz="1400" b="0" i="1" smtClean="0">
                              <a:latin typeface="Cambria Math" panose="02040503050406030204" pitchFamily="18" charset="0"/>
                            </a:rPr>
                            <m:t>1</m:t>
                          </m:r>
                        </m:sub>
                      </m:sSub>
                    </m:oMath>
                  </m:oMathPara>
                </a14:m>
                <a:endParaRPr lang="he-IL" sz="1400" dirty="0"/>
              </a:p>
            </p:txBody>
          </p:sp>
        </mc:Choice>
        <mc:Fallback xmlns="">
          <p:sp>
            <p:nvSpPr>
              <p:cNvPr id="25" name="TextBox 24"/>
              <p:cNvSpPr txBox="1">
                <a:spLocks noRot="1" noChangeAspect="1" noMove="1" noResize="1" noEditPoints="1" noAdjustHandles="1" noChangeArrowheads="1" noChangeShapeType="1" noTextEdit="1"/>
              </p:cNvSpPr>
              <p:nvPr/>
            </p:nvSpPr>
            <p:spPr>
              <a:xfrm>
                <a:off x="3141363" y="2212762"/>
                <a:ext cx="238483" cy="307777"/>
              </a:xfrm>
              <a:prstGeom prst="rect">
                <a:avLst/>
              </a:prstGeom>
              <a:blipFill rotWithShape="0">
                <a:blip r:embed="rId3"/>
                <a:stretch>
                  <a:fillRect t="-4000" r="-74359" b="-20000"/>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3153600" y="3349682"/>
                <a:ext cx="238483" cy="307777"/>
              </a:xfrm>
              <a:prstGeom prst="rect">
                <a:avLst/>
              </a:prstGeom>
              <a:noFill/>
            </p:spPr>
            <p:txBody>
              <a:bodyPr wrap="square" rtlCol="1">
                <a:spAutoFit/>
              </a:bodyPr>
              <a:lstStyle/>
              <a:p>
                <a:pPr/>
                <a14:m>
                  <m:oMathPara xmlns:m="http://schemas.openxmlformats.org/officeDocument/2006/math">
                    <m:oMathParaPr>
                      <m:jc m:val="centerGroup"/>
                    </m:oMathParaPr>
                    <m:oMath xmlns:m="http://schemas.openxmlformats.org/officeDocument/2006/math">
                      <m:sSub>
                        <m:sSubPr>
                          <m:ctrlPr>
                            <a:rPr lang="he-IL" sz="1400" i="1" smtClean="0">
                              <a:latin typeface="Cambria Math" panose="02040503050406030204" pitchFamily="18" charset="0"/>
                            </a:rPr>
                          </m:ctrlPr>
                        </m:sSubPr>
                        <m:e>
                          <m:r>
                            <a:rPr lang="en-US" sz="1400" b="0" i="1" smtClean="0">
                              <a:latin typeface="Cambria Math" panose="02040503050406030204" pitchFamily="18" charset="0"/>
                            </a:rPr>
                            <m:t>𝑒</m:t>
                          </m:r>
                        </m:e>
                        <m:sub>
                          <m:r>
                            <a:rPr lang="he-IL" sz="1400" b="0" i="1" smtClean="0">
                              <a:latin typeface="Cambria Math" panose="02040503050406030204" pitchFamily="18" charset="0"/>
                            </a:rPr>
                            <m:t>2</m:t>
                          </m:r>
                        </m:sub>
                      </m:sSub>
                    </m:oMath>
                  </m:oMathPara>
                </a14:m>
                <a:endParaRPr lang="he-IL" sz="1400" dirty="0"/>
              </a:p>
            </p:txBody>
          </p:sp>
        </mc:Choice>
        <mc:Fallback xmlns="">
          <p:sp>
            <p:nvSpPr>
              <p:cNvPr id="26" name="TextBox 25"/>
              <p:cNvSpPr txBox="1">
                <a:spLocks noRot="1" noChangeAspect="1" noMove="1" noResize="1" noEditPoints="1" noAdjustHandles="1" noChangeArrowheads="1" noChangeShapeType="1" noTextEdit="1"/>
              </p:cNvSpPr>
              <p:nvPr/>
            </p:nvSpPr>
            <p:spPr>
              <a:xfrm>
                <a:off x="3153600" y="3349682"/>
                <a:ext cx="238483" cy="307777"/>
              </a:xfrm>
              <a:prstGeom prst="rect">
                <a:avLst/>
              </a:prstGeom>
              <a:blipFill rotWithShape="0">
                <a:blip r:embed="rId4"/>
                <a:stretch>
                  <a:fillRect t="-1961" r="-74359" b="-19608"/>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27" name="TextBox 26"/>
              <p:cNvSpPr txBox="1"/>
              <p:nvPr/>
            </p:nvSpPr>
            <p:spPr>
              <a:xfrm>
                <a:off x="3153601" y="4218246"/>
                <a:ext cx="238483" cy="307777"/>
              </a:xfrm>
              <a:prstGeom prst="rect">
                <a:avLst/>
              </a:prstGeom>
              <a:noFill/>
            </p:spPr>
            <p:txBody>
              <a:bodyPr wrap="square" rtlCol="1">
                <a:spAutoFit/>
              </a:bodyPr>
              <a:lstStyle/>
              <a:p>
                <a:pPr/>
                <a14:m>
                  <m:oMathPara xmlns:m="http://schemas.openxmlformats.org/officeDocument/2006/math">
                    <m:oMathParaPr>
                      <m:jc m:val="centerGroup"/>
                    </m:oMathParaPr>
                    <m:oMath xmlns:m="http://schemas.openxmlformats.org/officeDocument/2006/math">
                      <m:sSub>
                        <m:sSubPr>
                          <m:ctrlPr>
                            <a:rPr lang="he-IL" sz="1400" i="1" smtClean="0">
                              <a:latin typeface="Cambria Math" panose="02040503050406030204" pitchFamily="18" charset="0"/>
                            </a:rPr>
                          </m:ctrlPr>
                        </m:sSubPr>
                        <m:e>
                          <m:r>
                            <a:rPr lang="en-US" sz="1400" b="0" i="1" smtClean="0">
                              <a:latin typeface="Cambria Math" panose="02040503050406030204" pitchFamily="18" charset="0"/>
                            </a:rPr>
                            <m:t>𝑒</m:t>
                          </m:r>
                        </m:e>
                        <m:sub>
                          <m:r>
                            <a:rPr lang="he-IL" sz="1400" b="0" i="1" smtClean="0">
                              <a:latin typeface="Cambria Math" panose="02040503050406030204" pitchFamily="18" charset="0"/>
                            </a:rPr>
                            <m:t>3</m:t>
                          </m:r>
                        </m:sub>
                      </m:sSub>
                    </m:oMath>
                  </m:oMathPara>
                </a14:m>
                <a:endParaRPr lang="he-IL" sz="1400" dirty="0"/>
              </a:p>
            </p:txBody>
          </p:sp>
        </mc:Choice>
        <mc:Fallback xmlns="">
          <p:sp>
            <p:nvSpPr>
              <p:cNvPr id="27" name="TextBox 26"/>
              <p:cNvSpPr txBox="1">
                <a:spLocks noRot="1" noChangeAspect="1" noMove="1" noResize="1" noEditPoints="1" noAdjustHandles="1" noChangeArrowheads="1" noChangeShapeType="1" noTextEdit="1"/>
              </p:cNvSpPr>
              <p:nvPr/>
            </p:nvSpPr>
            <p:spPr>
              <a:xfrm>
                <a:off x="3153601" y="4218246"/>
                <a:ext cx="238483" cy="307777"/>
              </a:xfrm>
              <a:prstGeom prst="rect">
                <a:avLst/>
              </a:prstGeom>
              <a:blipFill rotWithShape="0">
                <a:blip r:embed="rId5"/>
                <a:stretch>
                  <a:fillRect t="-4000" r="-74359" b="-20000"/>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28" name="TextBox 27"/>
              <p:cNvSpPr txBox="1"/>
              <p:nvPr/>
            </p:nvSpPr>
            <p:spPr>
              <a:xfrm>
                <a:off x="3025593" y="2607623"/>
                <a:ext cx="238483" cy="307777"/>
              </a:xfrm>
              <a:prstGeom prst="rect">
                <a:avLst/>
              </a:prstGeom>
              <a:noFill/>
            </p:spPr>
            <p:txBody>
              <a:bodyPr wrap="square" rtlCol="1">
                <a:spAutoFit/>
              </a:bodyPr>
              <a:lstStyle/>
              <a:p>
                <a:pPr/>
                <a14:m>
                  <m:oMathPara xmlns:m="http://schemas.openxmlformats.org/officeDocument/2006/math">
                    <m:oMathParaPr>
                      <m:jc m:val="centerGroup"/>
                    </m:oMathParaPr>
                    <m:oMath xmlns:m="http://schemas.openxmlformats.org/officeDocument/2006/math">
                      <m:sSub>
                        <m:sSubPr>
                          <m:ctrlPr>
                            <a:rPr lang="he-IL" sz="1400" i="1" smtClean="0">
                              <a:latin typeface="Cambria Math" panose="02040503050406030204" pitchFamily="18" charset="0"/>
                            </a:rPr>
                          </m:ctrlPr>
                        </m:sSubPr>
                        <m:e>
                          <m:r>
                            <a:rPr lang="en-US" sz="1400" b="0" i="1" smtClean="0">
                              <a:latin typeface="Cambria Math" panose="02040503050406030204" pitchFamily="18" charset="0"/>
                            </a:rPr>
                            <m:t>𝑒</m:t>
                          </m:r>
                        </m:e>
                        <m:sub>
                          <m:r>
                            <a:rPr lang="he-IL" sz="1400" b="0" i="1" smtClean="0">
                              <a:latin typeface="Cambria Math" panose="02040503050406030204" pitchFamily="18" charset="0"/>
                            </a:rPr>
                            <m:t>4</m:t>
                          </m:r>
                        </m:sub>
                      </m:sSub>
                    </m:oMath>
                  </m:oMathPara>
                </a14:m>
                <a:endParaRPr lang="he-IL" sz="1400" dirty="0"/>
              </a:p>
            </p:txBody>
          </p:sp>
        </mc:Choice>
        <mc:Fallback xmlns="">
          <p:sp>
            <p:nvSpPr>
              <p:cNvPr id="28" name="TextBox 27"/>
              <p:cNvSpPr txBox="1">
                <a:spLocks noRot="1" noChangeAspect="1" noMove="1" noResize="1" noEditPoints="1" noAdjustHandles="1" noChangeArrowheads="1" noChangeShapeType="1" noTextEdit="1"/>
              </p:cNvSpPr>
              <p:nvPr/>
            </p:nvSpPr>
            <p:spPr>
              <a:xfrm>
                <a:off x="3025593" y="2607623"/>
                <a:ext cx="238483" cy="307777"/>
              </a:xfrm>
              <a:prstGeom prst="rect">
                <a:avLst/>
              </a:prstGeom>
              <a:blipFill rotWithShape="0">
                <a:blip r:embed="rId6"/>
                <a:stretch>
                  <a:fillRect t="-4000" r="-74359" b="-20000"/>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29" name="TextBox 28"/>
              <p:cNvSpPr txBox="1"/>
              <p:nvPr/>
            </p:nvSpPr>
            <p:spPr>
              <a:xfrm>
                <a:off x="3950877" y="3707526"/>
                <a:ext cx="238483" cy="307777"/>
              </a:xfrm>
              <a:prstGeom prst="rect">
                <a:avLst/>
              </a:prstGeom>
              <a:noFill/>
            </p:spPr>
            <p:txBody>
              <a:bodyPr wrap="square" rtlCol="1">
                <a:spAutoFit/>
              </a:bodyPr>
              <a:lstStyle/>
              <a:p>
                <a:pPr/>
                <a14:m>
                  <m:oMathPara xmlns:m="http://schemas.openxmlformats.org/officeDocument/2006/math">
                    <m:oMathParaPr>
                      <m:jc m:val="centerGroup"/>
                    </m:oMathParaPr>
                    <m:oMath xmlns:m="http://schemas.openxmlformats.org/officeDocument/2006/math">
                      <m:sSub>
                        <m:sSubPr>
                          <m:ctrlPr>
                            <a:rPr lang="he-IL" sz="1400" i="1" smtClean="0">
                              <a:latin typeface="Cambria Math" panose="02040503050406030204" pitchFamily="18" charset="0"/>
                            </a:rPr>
                          </m:ctrlPr>
                        </m:sSubPr>
                        <m:e>
                          <m:r>
                            <a:rPr lang="en-US" sz="1400" b="0" i="1" smtClean="0">
                              <a:latin typeface="Cambria Math" panose="02040503050406030204" pitchFamily="18" charset="0"/>
                            </a:rPr>
                            <m:t>𝑒</m:t>
                          </m:r>
                        </m:e>
                        <m:sub>
                          <m:r>
                            <a:rPr lang="he-IL" sz="1400" b="0" i="1" smtClean="0">
                              <a:latin typeface="Cambria Math" panose="02040503050406030204" pitchFamily="18" charset="0"/>
                            </a:rPr>
                            <m:t>6</m:t>
                          </m:r>
                        </m:sub>
                      </m:sSub>
                    </m:oMath>
                  </m:oMathPara>
                </a14:m>
                <a:endParaRPr lang="he-IL" sz="1400" dirty="0"/>
              </a:p>
            </p:txBody>
          </p:sp>
        </mc:Choice>
        <mc:Fallback xmlns="">
          <p:sp>
            <p:nvSpPr>
              <p:cNvPr id="29" name="TextBox 28"/>
              <p:cNvSpPr txBox="1">
                <a:spLocks noRot="1" noChangeAspect="1" noMove="1" noResize="1" noEditPoints="1" noAdjustHandles="1" noChangeArrowheads="1" noChangeShapeType="1" noTextEdit="1"/>
              </p:cNvSpPr>
              <p:nvPr/>
            </p:nvSpPr>
            <p:spPr>
              <a:xfrm>
                <a:off x="3950877" y="3707526"/>
                <a:ext cx="238483" cy="307777"/>
              </a:xfrm>
              <a:prstGeom prst="rect">
                <a:avLst/>
              </a:prstGeom>
              <a:blipFill rotWithShape="0">
                <a:blip r:embed="rId7"/>
                <a:stretch>
                  <a:fillRect t="-3922" r="-74359" b="-19608"/>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30" name="TextBox 29"/>
              <p:cNvSpPr txBox="1"/>
              <p:nvPr/>
            </p:nvSpPr>
            <p:spPr>
              <a:xfrm>
                <a:off x="4277313" y="2658821"/>
                <a:ext cx="238483" cy="307777"/>
              </a:xfrm>
              <a:prstGeom prst="rect">
                <a:avLst/>
              </a:prstGeom>
              <a:noFill/>
            </p:spPr>
            <p:txBody>
              <a:bodyPr wrap="square" rtlCol="1">
                <a:spAutoFit/>
              </a:bodyPr>
              <a:lstStyle/>
              <a:p>
                <a:pPr/>
                <a14:m>
                  <m:oMathPara xmlns:m="http://schemas.openxmlformats.org/officeDocument/2006/math">
                    <m:oMathParaPr>
                      <m:jc m:val="centerGroup"/>
                    </m:oMathParaPr>
                    <m:oMath xmlns:m="http://schemas.openxmlformats.org/officeDocument/2006/math">
                      <m:sSub>
                        <m:sSubPr>
                          <m:ctrlPr>
                            <a:rPr lang="he-IL" sz="1400" i="1" smtClean="0">
                              <a:latin typeface="Cambria Math" panose="02040503050406030204" pitchFamily="18" charset="0"/>
                            </a:rPr>
                          </m:ctrlPr>
                        </m:sSubPr>
                        <m:e>
                          <m:r>
                            <a:rPr lang="en-US" sz="1400" b="0" i="1" smtClean="0">
                              <a:latin typeface="Cambria Math" panose="02040503050406030204" pitchFamily="18" charset="0"/>
                            </a:rPr>
                            <m:t>𝑒</m:t>
                          </m:r>
                        </m:e>
                        <m:sub>
                          <m:r>
                            <a:rPr lang="he-IL" sz="1400" b="0" i="1" smtClean="0">
                              <a:latin typeface="Cambria Math" panose="02040503050406030204" pitchFamily="18" charset="0"/>
                            </a:rPr>
                            <m:t>5</m:t>
                          </m:r>
                        </m:sub>
                      </m:sSub>
                    </m:oMath>
                  </m:oMathPara>
                </a14:m>
                <a:endParaRPr lang="he-IL" sz="1400" dirty="0"/>
              </a:p>
            </p:txBody>
          </p:sp>
        </mc:Choice>
        <mc:Fallback xmlns="">
          <p:sp>
            <p:nvSpPr>
              <p:cNvPr id="30" name="TextBox 29"/>
              <p:cNvSpPr txBox="1">
                <a:spLocks noRot="1" noChangeAspect="1" noMove="1" noResize="1" noEditPoints="1" noAdjustHandles="1" noChangeArrowheads="1" noChangeShapeType="1" noTextEdit="1"/>
              </p:cNvSpPr>
              <p:nvPr/>
            </p:nvSpPr>
            <p:spPr>
              <a:xfrm>
                <a:off x="4277313" y="2658821"/>
                <a:ext cx="238483" cy="307777"/>
              </a:xfrm>
              <a:prstGeom prst="rect">
                <a:avLst/>
              </a:prstGeom>
              <a:blipFill rotWithShape="0">
                <a:blip r:embed="rId8"/>
                <a:stretch>
                  <a:fillRect t="-3922" r="-74359" b="-19608"/>
                </a:stretch>
              </a:blipFill>
            </p:spPr>
            <p:txBody>
              <a:bodyPr/>
              <a:lstStyle/>
              <a:p>
                <a:r>
                  <a:rPr lang="he-IL">
                    <a:noFill/>
                  </a:rPr>
                  <a:t> </a:t>
                </a:r>
              </a:p>
            </p:txBody>
          </p:sp>
        </mc:Fallback>
      </mc:AlternateContent>
      <p:sp>
        <p:nvSpPr>
          <p:cNvPr id="31" name="TextBox 30"/>
          <p:cNvSpPr txBox="1"/>
          <p:nvPr/>
        </p:nvSpPr>
        <p:spPr>
          <a:xfrm>
            <a:off x="3712394" y="2251991"/>
            <a:ext cx="238483" cy="307777"/>
          </a:xfrm>
          <a:prstGeom prst="rect">
            <a:avLst/>
          </a:prstGeom>
          <a:noFill/>
        </p:spPr>
        <p:txBody>
          <a:bodyPr wrap="square" rtlCol="1">
            <a:spAutoFit/>
          </a:bodyPr>
          <a:lstStyle/>
          <a:p>
            <a:r>
              <a:rPr lang="en-US" sz="1400" b="1" dirty="0" smtClean="0">
                <a:solidFill>
                  <a:srgbClr val="00B050"/>
                </a:solidFill>
              </a:rPr>
              <a:t>2</a:t>
            </a:r>
            <a:endParaRPr lang="he-IL" sz="1400" b="1" dirty="0">
              <a:solidFill>
                <a:srgbClr val="00B050"/>
              </a:solidFill>
            </a:endParaRPr>
          </a:p>
        </p:txBody>
      </p:sp>
      <p:sp>
        <p:nvSpPr>
          <p:cNvPr id="32" name="TextBox 31"/>
          <p:cNvSpPr txBox="1"/>
          <p:nvPr/>
        </p:nvSpPr>
        <p:spPr>
          <a:xfrm>
            <a:off x="3688328" y="4269180"/>
            <a:ext cx="238483" cy="307777"/>
          </a:xfrm>
          <a:prstGeom prst="rect">
            <a:avLst/>
          </a:prstGeom>
          <a:noFill/>
        </p:spPr>
        <p:txBody>
          <a:bodyPr wrap="square" rtlCol="1">
            <a:spAutoFit/>
          </a:bodyPr>
          <a:lstStyle/>
          <a:p>
            <a:r>
              <a:rPr lang="en-US" sz="1400" b="1" dirty="0" smtClean="0">
                <a:solidFill>
                  <a:srgbClr val="00B050"/>
                </a:solidFill>
              </a:rPr>
              <a:t>2</a:t>
            </a:r>
            <a:endParaRPr lang="he-IL" sz="1400" b="1" dirty="0">
              <a:solidFill>
                <a:srgbClr val="00B050"/>
              </a:solidFill>
            </a:endParaRPr>
          </a:p>
        </p:txBody>
      </p:sp>
      <p:sp>
        <p:nvSpPr>
          <p:cNvPr id="34" name="TextBox 33"/>
          <p:cNvSpPr txBox="1"/>
          <p:nvPr/>
        </p:nvSpPr>
        <p:spPr>
          <a:xfrm>
            <a:off x="4437400" y="2588340"/>
            <a:ext cx="238483" cy="307777"/>
          </a:xfrm>
          <a:prstGeom prst="rect">
            <a:avLst/>
          </a:prstGeom>
          <a:noFill/>
        </p:spPr>
        <p:txBody>
          <a:bodyPr wrap="square" rtlCol="1">
            <a:spAutoFit/>
          </a:bodyPr>
          <a:lstStyle/>
          <a:p>
            <a:r>
              <a:rPr lang="en-US" sz="1400" b="1" dirty="0" smtClean="0">
                <a:solidFill>
                  <a:srgbClr val="00B050"/>
                </a:solidFill>
              </a:rPr>
              <a:t>3</a:t>
            </a:r>
            <a:endParaRPr lang="he-IL" sz="1400" b="1" dirty="0">
              <a:solidFill>
                <a:srgbClr val="00B050"/>
              </a:solidFill>
            </a:endParaRPr>
          </a:p>
        </p:txBody>
      </p:sp>
      <p:sp>
        <p:nvSpPr>
          <p:cNvPr id="35" name="TextBox 34"/>
          <p:cNvSpPr txBox="1"/>
          <p:nvPr/>
        </p:nvSpPr>
        <p:spPr>
          <a:xfrm>
            <a:off x="3244620" y="2725161"/>
            <a:ext cx="238483" cy="307777"/>
          </a:xfrm>
          <a:prstGeom prst="rect">
            <a:avLst/>
          </a:prstGeom>
          <a:noFill/>
        </p:spPr>
        <p:txBody>
          <a:bodyPr wrap="square" rtlCol="1">
            <a:spAutoFit/>
          </a:bodyPr>
          <a:lstStyle/>
          <a:p>
            <a:r>
              <a:rPr lang="en-US" sz="1400" b="1" dirty="0" smtClean="0">
                <a:solidFill>
                  <a:srgbClr val="00B050"/>
                </a:solidFill>
              </a:rPr>
              <a:t>3</a:t>
            </a:r>
            <a:endParaRPr lang="he-IL" sz="1400" b="1" dirty="0">
              <a:solidFill>
                <a:srgbClr val="00B050"/>
              </a:solidFill>
            </a:endParaRPr>
          </a:p>
        </p:txBody>
      </p:sp>
      <p:sp>
        <p:nvSpPr>
          <p:cNvPr id="38" name="TextBox 37"/>
          <p:cNvSpPr txBox="1"/>
          <p:nvPr/>
        </p:nvSpPr>
        <p:spPr>
          <a:xfrm>
            <a:off x="3688328" y="3383385"/>
            <a:ext cx="238483" cy="307777"/>
          </a:xfrm>
          <a:prstGeom prst="rect">
            <a:avLst/>
          </a:prstGeom>
          <a:noFill/>
        </p:spPr>
        <p:txBody>
          <a:bodyPr wrap="square" rtlCol="1">
            <a:spAutoFit/>
          </a:bodyPr>
          <a:lstStyle/>
          <a:p>
            <a:r>
              <a:rPr lang="en-US" sz="1400" b="1" dirty="0" smtClean="0">
                <a:solidFill>
                  <a:srgbClr val="00B050"/>
                </a:solidFill>
              </a:rPr>
              <a:t>2</a:t>
            </a:r>
            <a:endParaRPr lang="he-IL" sz="1400" b="1" dirty="0">
              <a:solidFill>
                <a:srgbClr val="00B050"/>
              </a:solidFill>
            </a:endParaRPr>
          </a:p>
        </p:txBody>
      </p:sp>
      <p:sp>
        <p:nvSpPr>
          <p:cNvPr id="39" name="TextBox 38"/>
          <p:cNvSpPr txBox="1"/>
          <p:nvPr/>
        </p:nvSpPr>
        <p:spPr>
          <a:xfrm>
            <a:off x="3797009" y="3833175"/>
            <a:ext cx="238483" cy="307777"/>
          </a:xfrm>
          <a:prstGeom prst="rect">
            <a:avLst/>
          </a:prstGeom>
          <a:noFill/>
        </p:spPr>
        <p:txBody>
          <a:bodyPr wrap="square" rtlCol="1">
            <a:spAutoFit/>
          </a:bodyPr>
          <a:lstStyle/>
          <a:p>
            <a:r>
              <a:rPr lang="en-US" sz="1400" b="1" dirty="0" smtClean="0">
                <a:solidFill>
                  <a:srgbClr val="00B050"/>
                </a:solidFill>
              </a:rPr>
              <a:t>3</a:t>
            </a:r>
            <a:endParaRPr lang="he-IL" sz="1400" b="1" dirty="0">
              <a:solidFill>
                <a:srgbClr val="00B050"/>
              </a:solidFill>
            </a:endParaRPr>
          </a:p>
        </p:txBody>
      </p:sp>
    </p:spTree>
    <p:extLst>
      <p:ext uri="{BB962C8B-B14F-4D97-AF65-F5344CB8AC3E}">
        <p14:creationId xmlns:p14="http://schemas.microsoft.com/office/powerpoint/2010/main" val="2555374956"/>
      </p:ext>
    </p:extLst>
  </p:cSld>
  <p:clrMapOvr>
    <a:masterClrMapping/>
  </p:clrMapOvr>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r>
              <a:rPr lang="en-US" dirty="0"/>
              <a:t>Theorem </a:t>
            </a:r>
            <a:r>
              <a:rPr lang="en-US" dirty="0" smtClean="0"/>
              <a:t>4.4 (</a:t>
            </a:r>
            <a:r>
              <a:rPr lang="en-US" dirty="0"/>
              <a:t>cont.)</a:t>
            </a:r>
            <a:endParaRPr lang="he-IL" sz="2800" dirty="0"/>
          </a:p>
        </p:txBody>
      </p:sp>
      <mc:AlternateContent xmlns:mc="http://schemas.openxmlformats.org/markup-compatibility/2006" xmlns:a14="http://schemas.microsoft.com/office/drawing/2010/main">
        <mc:Choice Requires="a14">
          <p:sp>
            <p:nvSpPr>
              <p:cNvPr id="3" name="מציין מיקום תוכן 2"/>
              <p:cNvSpPr>
                <a:spLocks noGrp="1"/>
              </p:cNvSpPr>
              <p:nvPr>
                <p:ph idx="1"/>
              </p:nvPr>
            </p:nvSpPr>
            <p:spPr>
              <a:xfrm>
                <a:off x="2592923" y="1739900"/>
                <a:ext cx="9420111" cy="5118100"/>
              </a:xfrm>
            </p:spPr>
            <p:txBody>
              <a:bodyPr>
                <a:normAutofit/>
              </a:bodyPr>
              <a:lstStyle/>
              <a:p>
                <a:pPr marL="0" indent="0" algn="l" rtl="0">
                  <a:buNone/>
                </a:pPr>
                <a:r>
                  <a:rPr lang="en-US" sz="2400" dirty="0" smtClean="0"/>
                  <a:t>Example: </a:t>
                </a:r>
                <a:r>
                  <a:rPr lang="en-US" dirty="0" smtClean="0"/>
                  <a:t>(two matchings: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𝑀</m:t>
                        </m:r>
                      </m:e>
                      <m:sub>
                        <m:r>
                          <a:rPr lang="en-US" b="0" i="1" smtClean="0">
                            <a:latin typeface="Cambria Math" panose="02040503050406030204" pitchFamily="18" charset="0"/>
                          </a:rPr>
                          <m:t>1</m:t>
                        </m:r>
                      </m:sub>
                    </m:sSub>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𝑒</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𝑒</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𝑒</m:t>
                            </m:r>
                          </m:e>
                          <m:sub>
                            <m:r>
                              <a:rPr lang="en-US" b="0" i="1" smtClean="0">
                                <a:latin typeface="Cambria Math" panose="02040503050406030204" pitchFamily="18" charset="0"/>
                              </a:rPr>
                              <m:t>3</m:t>
                            </m:r>
                          </m:sub>
                        </m:sSub>
                      </m:e>
                    </m:d>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𝑀</m:t>
                        </m:r>
                      </m:e>
                      <m:sub>
                        <m:r>
                          <a:rPr lang="en-US" b="0" i="1" smtClean="0">
                            <a:latin typeface="Cambria Math" panose="02040503050406030204" pitchFamily="18" charset="0"/>
                          </a:rPr>
                          <m:t>2</m:t>
                        </m:r>
                      </m:sub>
                    </m:sSub>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𝑒</m:t>
                            </m:r>
                          </m:e>
                          <m:sub>
                            <m:r>
                              <a:rPr lang="en-US" b="0" i="1" smtClean="0">
                                <a:latin typeface="Cambria Math" panose="02040503050406030204" pitchFamily="18" charset="0"/>
                              </a:rPr>
                              <m:t>3</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𝑒</m:t>
                            </m:r>
                          </m:e>
                          <m:sub>
                            <m:r>
                              <a:rPr lang="en-US" b="0" i="1" smtClean="0">
                                <a:latin typeface="Cambria Math" panose="02040503050406030204" pitchFamily="18" charset="0"/>
                              </a:rPr>
                              <m:t>4</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𝑒</m:t>
                            </m:r>
                          </m:e>
                          <m:sub>
                            <m:r>
                              <a:rPr lang="en-US" b="0" i="1" smtClean="0">
                                <a:latin typeface="Cambria Math" panose="02040503050406030204" pitchFamily="18" charset="0"/>
                              </a:rPr>
                              <m:t>5</m:t>
                            </m:r>
                          </m:sub>
                        </m:sSub>
                      </m:e>
                    </m:d>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𝑀</m:t>
                        </m:r>
                      </m:e>
                      <m:sub>
                        <m:r>
                          <a:rPr lang="en-US" b="0" i="1" smtClean="0">
                            <a:latin typeface="Cambria Math" panose="02040503050406030204" pitchFamily="18" charset="0"/>
                          </a:rPr>
                          <m:t>1</m:t>
                        </m:r>
                      </m:sub>
                    </m:sSub>
                    <m:r>
                      <a:rPr lang="en-US" b="0" i="1" smtClean="0">
                        <a:latin typeface="Cambria Math" panose="02040503050406030204" pitchFamily="18" charset="0"/>
                      </a:rPr>
                      <m:t> </m:t>
                    </m:r>
                    <m:r>
                      <a:rPr lang="en-US" b="0" i="1" smtClean="0">
                        <a:latin typeface="Cambria Math" panose="02040503050406030204" pitchFamily="18" charset="0"/>
                      </a:rPr>
                      <m:t>𝑖𝑠</m:t>
                    </m:r>
                    <m:r>
                      <a:rPr lang="en-US" b="0" i="1" smtClean="0">
                        <a:latin typeface="Cambria Math" panose="02040503050406030204" pitchFamily="18" charset="0"/>
                      </a:rPr>
                      <m:t> </m:t>
                    </m:r>
                    <m:r>
                      <a:rPr lang="en-US" b="0" i="1" smtClean="0">
                        <a:latin typeface="Cambria Math" panose="02040503050406030204" pitchFamily="18" charset="0"/>
                      </a:rPr>
                      <m:t>𝑚𝑖𝑛𝑖𝑚𝑎𝑙</m:t>
                    </m:r>
                  </m:oMath>
                </a14:m>
                <a:r>
                  <a:rPr lang="en-US" dirty="0" smtClean="0"/>
                  <a:t>)</a:t>
                </a:r>
                <a:endParaRPr lang="en-US" dirty="0"/>
              </a:p>
              <a:p>
                <a:pPr marL="0" indent="0" algn="l" rtl="0">
                  <a:buNone/>
                </a:pPr>
                <a:r>
                  <a:rPr lang="en-US" sz="2400" dirty="0" smtClean="0"/>
                  <a:t>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  </m:t>
                        </m:r>
                        <m:r>
                          <a:rPr lang="en-US" sz="2000" i="1">
                            <a:latin typeface="Cambria Math" panose="02040503050406030204" pitchFamily="18" charset="0"/>
                          </a:rPr>
                          <m:t>𝐴</m:t>
                        </m:r>
                      </m:e>
                      <m:sub>
                        <m:r>
                          <a:rPr lang="en-US" sz="2000" b="0" i="1" smtClean="0">
                            <a:latin typeface="Cambria Math" panose="02040503050406030204" pitchFamily="18" charset="0"/>
                          </a:rPr>
                          <m:t>0</m:t>
                        </m:r>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𝑒</m:t>
                            </m:r>
                          </m:e>
                          <m:sub>
                            <m:r>
                              <a:rPr lang="en-US" sz="2000" i="1">
                                <a:latin typeface="Cambria Math" panose="02040503050406030204" pitchFamily="18" charset="0"/>
                              </a:rPr>
                              <m:t>3</m:t>
                            </m:r>
                          </m:sub>
                        </m:sSub>
                      </m:sub>
                    </m:sSub>
                  </m:oMath>
                </a14:m>
                <a:r>
                  <a:rPr lang="en-US" sz="2000" dirty="0"/>
                  <a:t>=</a:t>
                </a:r>
                <a14:m>
                  <m:oMath xmlns:m="http://schemas.openxmlformats.org/officeDocument/2006/math">
                    <m:d>
                      <m:dPr>
                        <m:ctrlPr>
                          <a:rPr lang="en-US" sz="2000" i="1" dirty="0">
                            <a:latin typeface="Cambria Math" panose="02040503050406030204" pitchFamily="18" charset="0"/>
                          </a:rPr>
                        </m:ctrlPr>
                      </m:dPr>
                      <m:e>
                        <m:m>
                          <m:mPr>
                            <m:mcs>
                              <m:mc>
                                <m:mcPr>
                                  <m:count m:val="3"/>
                                  <m:mcJc m:val="center"/>
                                </m:mcPr>
                              </m:mc>
                            </m:mcs>
                            <m:ctrlPr>
                              <a:rPr lang="en-US" sz="2000" i="1" dirty="0">
                                <a:latin typeface="Cambria Math" panose="02040503050406030204" pitchFamily="18" charset="0"/>
                              </a:rPr>
                            </m:ctrlPr>
                          </m:mPr>
                          <m:mr>
                            <m:e>
                              <m:sSub>
                                <m:sSubPr>
                                  <m:ctrlPr>
                                    <a:rPr lang="en-US" sz="2000" i="1">
                                      <a:latin typeface="Cambria Math" panose="02040503050406030204" pitchFamily="18" charset="0"/>
                                    </a:rPr>
                                  </m:ctrlPr>
                                </m:sSubPr>
                                <m:e>
                                  <m:r>
                                    <a:rPr lang="en-US" sz="2000" i="1">
                                      <a:latin typeface="Cambria Math" panose="02040503050406030204" pitchFamily="18" charset="0"/>
                                    </a:rPr>
                                    <m:t>𝑋</m:t>
                                  </m:r>
                                </m:e>
                                <m:sub>
                                  <m:r>
                                    <a:rPr lang="en-US" sz="2000" i="1">
                                      <a:latin typeface="Cambria Math" panose="02040503050406030204" pitchFamily="18" charset="0"/>
                                    </a:rPr>
                                    <m:t>0</m:t>
                                  </m:r>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𝑒</m:t>
                                      </m:r>
                                    </m:e>
                                    <m:sub>
                                      <m:r>
                                        <a:rPr lang="en-US" sz="2000" i="1">
                                          <a:latin typeface="Cambria Math" panose="02040503050406030204" pitchFamily="18" charset="0"/>
                                        </a:rPr>
                                        <m:t>1</m:t>
                                      </m:r>
                                    </m:sub>
                                  </m:sSub>
                                </m:sub>
                              </m:sSub>
                            </m:e>
                            <m:e>
                              <m:sSub>
                                <m:sSubPr>
                                  <m:ctrlPr>
                                    <a:rPr lang="en-US" sz="2000" i="1">
                                      <a:latin typeface="Cambria Math" panose="02040503050406030204" pitchFamily="18" charset="0"/>
                                    </a:rPr>
                                  </m:ctrlPr>
                                </m:sSubPr>
                                <m:e>
                                  <m:r>
                                    <a:rPr lang="en-US" sz="2000" i="1">
                                      <a:latin typeface="Cambria Math" panose="02040503050406030204" pitchFamily="18" charset="0"/>
                                    </a:rPr>
                                    <m:t>𝑋</m:t>
                                  </m:r>
                                </m:e>
                                <m:sub>
                                  <m:r>
                                    <a:rPr lang="en-US" sz="2000" i="1">
                                      <a:latin typeface="Cambria Math" panose="02040503050406030204" pitchFamily="18" charset="0"/>
                                    </a:rPr>
                                    <m:t>0</m:t>
                                  </m:r>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𝑒</m:t>
                                      </m:r>
                                    </m:e>
                                    <m:sub>
                                      <m:r>
                                        <a:rPr lang="en-US" sz="2000" i="1">
                                          <a:latin typeface="Cambria Math" panose="02040503050406030204" pitchFamily="18" charset="0"/>
                                        </a:rPr>
                                        <m:t>4</m:t>
                                      </m:r>
                                    </m:sub>
                                  </m:sSub>
                                </m:sub>
                              </m:sSub>
                            </m:e>
                            <m:e>
                              <m:r>
                                <a:rPr lang="en-US" sz="2000" i="1" dirty="0">
                                  <a:latin typeface="Cambria Math" panose="02040503050406030204" pitchFamily="18" charset="0"/>
                                </a:rPr>
                                <m:t>0</m:t>
                              </m:r>
                            </m:e>
                          </m:mr>
                          <m:mr>
                            <m:e>
                              <m:sSub>
                                <m:sSubPr>
                                  <m:ctrlPr>
                                    <a:rPr lang="en-US" sz="2000" i="1">
                                      <a:latin typeface="Cambria Math" panose="02040503050406030204" pitchFamily="18" charset="0"/>
                                    </a:rPr>
                                  </m:ctrlPr>
                                </m:sSubPr>
                                <m:e>
                                  <m:r>
                                    <a:rPr lang="en-US" sz="2000" i="1">
                                      <a:latin typeface="Cambria Math" panose="02040503050406030204" pitchFamily="18" charset="0"/>
                                    </a:rPr>
                                    <m:t>𝑋</m:t>
                                  </m:r>
                                </m:e>
                                <m:sub>
                                  <m:r>
                                    <a:rPr lang="en-US" sz="2000" i="1">
                                      <a:latin typeface="Cambria Math" panose="02040503050406030204" pitchFamily="18" charset="0"/>
                                    </a:rPr>
                                    <m:t>0</m:t>
                                  </m:r>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𝑒</m:t>
                                      </m:r>
                                    </m:e>
                                    <m:sub>
                                      <m:r>
                                        <a:rPr lang="en-US" sz="2000" i="1">
                                          <a:latin typeface="Cambria Math" panose="02040503050406030204" pitchFamily="18" charset="0"/>
                                        </a:rPr>
                                        <m:t>5</m:t>
                                      </m:r>
                                    </m:sub>
                                  </m:sSub>
                                </m:sub>
                              </m:sSub>
                            </m:e>
                            <m:e>
                              <m:sSub>
                                <m:sSubPr>
                                  <m:ctrlPr>
                                    <a:rPr lang="en-US" sz="2000" i="1">
                                      <a:latin typeface="Cambria Math" panose="02040503050406030204" pitchFamily="18" charset="0"/>
                                    </a:rPr>
                                  </m:ctrlPr>
                                </m:sSubPr>
                                <m:e>
                                  <m:r>
                                    <a:rPr lang="en-US" sz="2000" i="1">
                                      <a:latin typeface="Cambria Math" panose="02040503050406030204" pitchFamily="18" charset="0"/>
                                    </a:rPr>
                                    <m:t>𝑋</m:t>
                                  </m:r>
                                </m:e>
                                <m:sub>
                                  <m:r>
                                    <a:rPr lang="en-US" sz="2000" i="1">
                                      <a:latin typeface="Cambria Math" panose="02040503050406030204" pitchFamily="18" charset="0"/>
                                    </a:rPr>
                                    <m:t>0</m:t>
                                  </m:r>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𝑒</m:t>
                                      </m:r>
                                    </m:e>
                                    <m:sub>
                                      <m:r>
                                        <a:rPr lang="en-US" sz="2000" i="1">
                                          <a:latin typeface="Cambria Math" panose="02040503050406030204" pitchFamily="18" charset="0"/>
                                        </a:rPr>
                                        <m:t>2</m:t>
                                      </m:r>
                                    </m:sub>
                                  </m:sSub>
                                </m:sub>
                              </m:sSub>
                            </m:e>
                            <m:e>
                              <m:r>
                                <a:rPr lang="en-US" sz="2000" i="1">
                                  <a:latin typeface="Cambria Math" panose="02040503050406030204" pitchFamily="18" charset="0"/>
                                </a:rPr>
                                <m:t>0</m:t>
                              </m:r>
                            </m:e>
                          </m:mr>
                          <m:mr>
                            <m:e>
                              <m:r>
                                <a:rPr lang="en-US" sz="2000" i="1" dirty="0">
                                  <a:latin typeface="Cambria Math" panose="02040503050406030204" pitchFamily="18" charset="0"/>
                                </a:rPr>
                                <m:t>0</m:t>
                              </m:r>
                            </m:e>
                            <m:e>
                              <m:r>
                                <a:rPr lang="en-US" sz="2000" i="1">
                                  <a:latin typeface="Cambria Math" panose="02040503050406030204" pitchFamily="18" charset="0"/>
                                </a:rPr>
                                <m:t>0</m:t>
                              </m:r>
                            </m:e>
                            <m:e>
                              <m:sSub>
                                <m:sSubPr>
                                  <m:ctrlPr>
                                    <a:rPr lang="en-US" sz="2000" i="1">
                                      <a:latin typeface="Cambria Math" panose="02040503050406030204" pitchFamily="18" charset="0"/>
                                    </a:rPr>
                                  </m:ctrlPr>
                                </m:sSubPr>
                                <m:e>
                                  <m:r>
                                    <a:rPr lang="en-US" sz="2000" i="1">
                                      <a:latin typeface="Cambria Math" panose="02040503050406030204" pitchFamily="18" charset="0"/>
                                    </a:rPr>
                                    <m:t>𝑋</m:t>
                                  </m:r>
                                </m:e>
                                <m:sub>
                                  <m:r>
                                    <a:rPr lang="en-US" sz="2000" i="1">
                                      <a:latin typeface="Cambria Math" panose="02040503050406030204" pitchFamily="18" charset="0"/>
                                    </a:rPr>
                                    <m:t>0</m:t>
                                  </m:r>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𝑒</m:t>
                                      </m:r>
                                    </m:e>
                                    <m:sub>
                                      <m:r>
                                        <a:rPr lang="en-US" sz="2000" i="1">
                                          <a:latin typeface="Cambria Math" panose="02040503050406030204" pitchFamily="18" charset="0"/>
                                        </a:rPr>
                                        <m:t>3</m:t>
                                      </m:r>
                                    </m:sub>
                                  </m:sSub>
                                </m:sub>
                              </m:sSub>
                            </m:e>
                          </m:mr>
                        </m:m>
                      </m:e>
                    </m:d>
                  </m:oMath>
                </a14:m>
                <a:endParaRPr lang="en-US" sz="2000" dirty="0"/>
              </a:p>
              <a:p>
                <a:pPr marL="0" indent="0" algn="l" rtl="0">
                  <a:buNone/>
                </a:pPr>
                <a:r>
                  <a:rPr lang="en-US" sz="2000" dirty="0"/>
                  <a:t>                              </a:t>
                </a:r>
                <a14:m>
                  <m:oMath xmlns:m="http://schemas.openxmlformats.org/officeDocument/2006/math">
                    <m:func>
                      <m:funcPr>
                        <m:ctrlPr>
                          <a:rPr lang="en-US" sz="2000" i="1">
                            <a:latin typeface="Cambria Math" panose="02040503050406030204" pitchFamily="18" charset="0"/>
                          </a:rPr>
                        </m:ctrlPr>
                      </m:funcPr>
                      <m:fName>
                        <m:r>
                          <a:rPr lang="en-US" sz="2000">
                            <a:latin typeface="Cambria Math" panose="02040503050406030204" pitchFamily="18" charset="0"/>
                          </a:rPr>
                          <m:t>         </m:t>
                        </m:r>
                        <m:r>
                          <m:rPr>
                            <m:sty m:val="p"/>
                          </m:rPr>
                          <a:rPr lang="en-US" sz="2000">
                            <a:latin typeface="Cambria Math" panose="02040503050406030204" pitchFamily="18" charset="0"/>
                          </a:rPr>
                          <m:t>det</m:t>
                        </m:r>
                      </m:fName>
                      <m:e>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𝐴</m:t>
                                </m:r>
                              </m:e>
                              <m:sub>
                                <m:sSub>
                                  <m:sSubPr>
                                    <m:ctrlPr>
                                      <a:rPr lang="en-US" sz="2000" i="1">
                                        <a:latin typeface="Cambria Math" panose="02040503050406030204" pitchFamily="18" charset="0"/>
                                      </a:rPr>
                                    </m:ctrlPr>
                                  </m:sSubPr>
                                  <m:e>
                                    <m:r>
                                      <a:rPr lang="en-US" sz="2000" b="0" i="1" smtClean="0">
                                        <a:latin typeface="Cambria Math" panose="02040503050406030204" pitchFamily="18" charset="0"/>
                                      </a:rPr>
                                      <m:t>0</m:t>
                                    </m:r>
                                    <m:r>
                                      <a:rPr lang="en-US" sz="2000" b="0" i="1" smtClean="0">
                                        <a:latin typeface="Cambria Math" panose="02040503050406030204" pitchFamily="18" charset="0"/>
                                      </a:rPr>
                                      <m:t>,</m:t>
                                    </m:r>
                                    <m:r>
                                      <a:rPr lang="en-US" sz="2000" i="1">
                                        <a:latin typeface="Cambria Math" panose="02040503050406030204" pitchFamily="18" charset="0"/>
                                      </a:rPr>
                                      <m:t>𝑒</m:t>
                                    </m:r>
                                  </m:e>
                                  <m:sub>
                                    <m:r>
                                      <a:rPr lang="en-US" sz="2000" i="1">
                                        <a:latin typeface="Cambria Math" panose="02040503050406030204" pitchFamily="18" charset="0"/>
                                      </a:rPr>
                                      <m:t>3</m:t>
                                    </m:r>
                                  </m:sub>
                                </m:sSub>
                              </m:sub>
                            </m:sSub>
                          </m:e>
                        </m:d>
                      </m:e>
                    </m:func>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𝑋</m:t>
                        </m:r>
                      </m:e>
                      <m:sub>
                        <m:r>
                          <a:rPr lang="en-US" sz="2000" i="1">
                            <a:latin typeface="Cambria Math" panose="02040503050406030204" pitchFamily="18" charset="0"/>
                          </a:rPr>
                          <m:t>0</m:t>
                        </m:r>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𝑒</m:t>
                            </m:r>
                          </m:e>
                          <m:sub>
                            <m:r>
                              <a:rPr lang="en-US" sz="2000" i="1">
                                <a:latin typeface="Cambria Math" panose="02040503050406030204" pitchFamily="18" charset="0"/>
                              </a:rPr>
                              <m:t>3</m:t>
                            </m:r>
                          </m:sub>
                        </m:sSub>
                      </m:sub>
                    </m:sSub>
                    <m:sSub>
                      <m:sSubPr>
                        <m:ctrlPr>
                          <a:rPr lang="en-US" sz="2000" i="1">
                            <a:latin typeface="Cambria Math" panose="02040503050406030204" pitchFamily="18" charset="0"/>
                          </a:rPr>
                        </m:ctrlPr>
                      </m:sSubPr>
                      <m:e>
                        <m:r>
                          <a:rPr lang="en-US" sz="2000" i="1">
                            <a:latin typeface="Cambria Math" panose="02040503050406030204" pitchFamily="18" charset="0"/>
                          </a:rPr>
                          <m:t>𝑋</m:t>
                        </m:r>
                      </m:e>
                      <m:sub>
                        <m:r>
                          <a:rPr lang="en-US" sz="2000" i="1">
                            <a:latin typeface="Cambria Math" panose="02040503050406030204" pitchFamily="18" charset="0"/>
                          </a:rPr>
                          <m:t>0</m:t>
                        </m:r>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𝑒</m:t>
                            </m:r>
                          </m:e>
                          <m:sub>
                            <m:r>
                              <a:rPr lang="en-US" sz="2000" i="1">
                                <a:latin typeface="Cambria Math" panose="02040503050406030204" pitchFamily="18" charset="0"/>
                              </a:rPr>
                              <m:t>1</m:t>
                            </m:r>
                          </m:sub>
                        </m:sSub>
                      </m:sub>
                    </m:sSub>
                    <m:sSub>
                      <m:sSubPr>
                        <m:ctrlPr>
                          <a:rPr lang="en-US" sz="2000" i="1">
                            <a:latin typeface="Cambria Math" panose="02040503050406030204" pitchFamily="18" charset="0"/>
                          </a:rPr>
                        </m:ctrlPr>
                      </m:sSubPr>
                      <m:e>
                        <m:r>
                          <a:rPr lang="en-US" sz="2000" i="1">
                            <a:latin typeface="Cambria Math" panose="02040503050406030204" pitchFamily="18" charset="0"/>
                          </a:rPr>
                          <m:t>𝑋</m:t>
                        </m:r>
                      </m:e>
                      <m:sub>
                        <m:r>
                          <a:rPr lang="en-US" sz="2000" i="1">
                            <a:latin typeface="Cambria Math" panose="02040503050406030204" pitchFamily="18" charset="0"/>
                          </a:rPr>
                          <m:t>0</m:t>
                        </m:r>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𝑒</m:t>
                            </m:r>
                          </m:e>
                          <m:sub>
                            <m:r>
                              <a:rPr lang="en-US" sz="2000" i="1">
                                <a:latin typeface="Cambria Math" panose="02040503050406030204" pitchFamily="18" charset="0"/>
                              </a:rPr>
                              <m:t>2</m:t>
                            </m:r>
                          </m:sub>
                        </m:sSub>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𝑋</m:t>
                        </m:r>
                      </m:e>
                      <m:sub>
                        <m:r>
                          <a:rPr lang="en-US" sz="2000" i="1">
                            <a:latin typeface="Cambria Math" panose="02040503050406030204" pitchFamily="18" charset="0"/>
                          </a:rPr>
                          <m:t>0</m:t>
                        </m:r>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𝑒</m:t>
                            </m:r>
                          </m:e>
                          <m:sub>
                            <m:r>
                              <a:rPr lang="en-US" sz="2000" i="1">
                                <a:latin typeface="Cambria Math" panose="02040503050406030204" pitchFamily="18" charset="0"/>
                              </a:rPr>
                              <m:t>3</m:t>
                            </m:r>
                          </m:sub>
                        </m:sSub>
                      </m:sub>
                    </m:sSub>
                    <m:sSub>
                      <m:sSubPr>
                        <m:ctrlPr>
                          <a:rPr lang="en-US" sz="2000" i="1">
                            <a:latin typeface="Cambria Math" panose="02040503050406030204" pitchFamily="18" charset="0"/>
                          </a:rPr>
                        </m:ctrlPr>
                      </m:sSubPr>
                      <m:e>
                        <m:r>
                          <a:rPr lang="en-US" sz="2000" i="1">
                            <a:latin typeface="Cambria Math" panose="02040503050406030204" pitchFamily="18" charset="0"/>
                          </a:rPr>
                          <m:t>𝑋</m:t>
                        </m:r>
                      </m:e>
                      <m:sub>
                        <m:r>
                          <a:rPr lang="en-US" sz="2000" i="1">
                            <a:latin typeface="Cambria Math" panose="02040503050406030204" pitchFamily="18" charset="0"/>
                          </a:rPr>
                          <m:t>0</m:t>
                        </m:r>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𝑒</m:t>
                            </m:r>
                          </m:e>
                          <m:sub>
                            <m:r>
                              <a:rPr lang="en-US" sz="2000" i="1">
                                <a:latin typeface="Cambria Math" panose="02040503050406030204" pitchFamily="18" charset="0"/>
                              </a:rPr>
                              <m:t>4</m:t>
                            </m:r>
                          </m:sub>
                        </m:sSub>
                      </m:sub>
                    </m:sSub>
                    <m:sSub>
                      <m:sSubPr>
                        <m:ctrlPr>
                          <a:rPr lang="en-US" sz="2000" i="1">
                            <a:latin typeface="Cambria Math" panose="02040503050406030204" pitchFamily="18" charset="0"/>
                          </a:rPr>
                        </m:ctrlPr>
                      </m:sSubPr>
                      <m:e>
                        <m:r>
                          <a:rPr lang="en-US" sz="2000" i="1">
                            <a:latin typeface="Cambria Math" panose="02040503050406030204" pitchFamily="18" charset="0"/>
                          </a:rPr>
                          <m:t>𝑋</m:t>
                        </m:r>
                      </m:e>
                      <m:sub>
                        <m:r>
                          <a:rPr lang="en-US" sz="2000" i="1">
                            <a:latin typeface="Cambria Math" panose="02040503050406030204" pitchFamily="18" charset="0"/>
                          </a:rPr>
                          <m:t>0</m:t>
                        </m:r>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𝑒</m:t>
                            </m:r>
                          </m:e>
                          <m:sub>
                            <m:r>
                              <a:rPr lang="en-US" sz="2000" i="1">
                                <a:latin typeface="Cambria Math" panose="02040503050406030204" pitchFamily="18" charset="0"/>
                              </a:rPr>
                              <m:t>5</m:t>
                            </m:r>
                          </m:sub>
                        </m:sSub>
                      </m:sub>
                    </m:sSub>
                    <m:r>
                      <a:rPr lang="en-US" sz="2000" i="1">
                        <a:latin typeface="Cambria Math" panose="02040503050406030204" pitchFamily="18" charset="0"/>
                      </a:rPr>
                      <m:t>=</m:t>
                    </m:r>
                  </m:oMath>
                </a14:m>
                <a:endParaRPr lang="en-US" sz="2000" dirty="0"/>
              </a:p>
              <a:p>
                <a:pPr marL="0" indent="0" algn="l" rtl="0">
                  <a:buNone/>
                </a:pPr>
                <a:r>
                  <a:rPr lang="en-US" sz="2400" dirty="0"/>
                  <a:t>                               </a:t>
                </a:r>
                <a14:m>
                  <m:oMath xmlns:m="http://schemas.openxmlformats.org/officeDocument/2006/math">
                    <m:r>
                      <a:rPr lang="en-US" sz="2000" i="1">
                        <a:latin typeface="Cambria Math" panose="02040503050406030204" pitchFamily="18" charset="0"/>
                      </a:rPr>
                      <m:t>=</m:t>
                    </m:r>
                    <m:sSubSup>
                      <m:sSubSupPr>
                        <m:ctrlPr>
                          <a:rPr lang="en-US" sz="2000" i="1">
                            <a:latin typeface="Cambria Math" panose="02040503050406030204" pitchFamily="18" charset="0"/>
                          </a:rPr>
                        </m:ctrlPr>
                      </m:sSubSupPr>
                      <m:e>
                        <m:r>
                          <a:rPr lang="en-US" sz="2000" i="1">
                            <a:latin typeface="Cambria Math" panose="02040503050406030204" pitchFamily="18" charset="0"/>
                          </a:rPr>
                          <m:t>𝑥</m:t>
                        </m:r>
                      </m:e>
                      <m:sub>
                        <m:r>
                          <a:rPr lang="en-US" sz="2000" i="1">
                            <a:latin typeface="Cambria Math" panose="02040503050406030204" pitchFamily="18" charset="0"/>
                          </a:rPr>
                          <m:t>0</m:t>
                        </m:r>
                      </m:sub>
                      <m:sup>
                        <m:sSub>
                          <m:sSubPr>
                            <m:ctrlPr>
                              <a:rPr lang="en-US" sz="2000" i="1">
                                <a:latin typeface="Cambria Math" panose="02040503050406030204" pitchFamily="18" charset="0"/>
                              </a:rPr>
                            </m:ctrlPr>
                          </m:sSubPr>
                          <m:e>
                            <m:r>
                              <a:rPr lang="en-US" sz="2000" i="1">
                                <a:latin typeface="Cambria Math" panose="02040503050406030204" pitchFamily="18" charset="0"/>
                              </a:rPr>
                              <m:t>𝑤</m:t>
                            </m:r>
                          </m:e>
                          <m:sub>
                            <m:r>
                              <a:rPr lang="en-US" sz="2000" i="1">
                                <a:latin typeface="Cambria Math" panose="02040503050406030204" pitchFamily="18" charset="0"/>
                              </a:rPr>
                              <m:t>0</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𝑒</m:t>
                            </m:r>
                          </m:e>
                          <m:sub>
                            <m:r>
                              <a:rPr lang="en-US" sz="2000" i="1">
                                <a:latin typeface="Cambria Math" panose="02040503050406030204" pitchFamily="18" charset="0"/>
                              </a:rPr>
                              <m:t>3</m:t>
                            </m:r>
                          </m:sub>
                        </m:sSub>
                        <m:r>
                          <a:rPr lang="en-US" sz="2000" i="1">
                            <a:latin typeface="Cambria Math" panose="02040503050406030204" pitchFamily="18" charset="0"/>
                          </a:rPr>
                          <m:t>)</m:t>
                        </m:r>
                      </m:sup>
                    </m:sSubSup>
                    <m:r>
                      <a:rPr lang="en-US" sz="2000" i="1">
                        <a:latin typeface="Cambria Math" panose="02040503050406030204" pitchFamily="18" charset="0"/>
                      </a:rPr>
                      <m:t>…</m:t>
                    </m:r>
                    <m:sSubSup>
                      <m:sSubSupPr>
                        <m:ctrlPr>
                          <a:rPr lang="en-US" sz="2000" i="1">
                            <a:latin typeface="Cambria Math" panose="02040503050406030204" pitchFamily="18" charset="0"/>
                          </a:rPr>
                        </m:ctrlPr>
                      </m:sSubSupPr>
                      <m:e>
                        <m:r>
                          <a:rPr lang="en-US" sz="2000" i="1">
                            <a:latin typeface="Cambria Math" panose="02040503050406030204" pitchFamily="18" charset="0"/>
                          </a:rPr>
                          <m:t>𝑥</m:t>
                        </m:r>
                      </m:e>
                      <m:sub>
                        <m:r>
                          <a:rPr lang="en-US" sz="2000" i="1">
                            <a:latin typeface="Cambria Math" panose="02040503050406030204" pitchFamily="18" charset="0"/>
                          </a:rPr>
                          <m:t>𝑘</m:t>
                        </m:r>
                        <m:r>
                          <a:rPr lang="en-US" sz="2000" i="1">
                            <a:latin typeface="Cambria Math" panose="02040503050406030204" pitchFamily="18" charset="0"/>
                          </a:rPr>
                          <m:t>−</m:t>
                        </m:r>
                        <m:r>
                          <a:rPr lang="en-US" sz="2000" i="1">
                            <a:latin typeface="Cambria Math" panose="02040503050406030204" pitchFamily="18" charset="0"/>
                          </a:rPr>
                          <m:t>1</m:t>
                        </m:r>
                      </m:sub>
                      <m:sup>
                        <m:sSub>
                          <m:sSubPr>
                            <m:ctrlPr>
                              <a:rPr lang="en-US" sz="2000" i="1">
                                <a:latin typeface="Cambria Math" panose="02040503050406030204" pitchFamily="18" charset="0"/>
                              </a:rPr>
                            </m:ctrlPr>
                          </m:sSubPr>
                          <m:e>
                            <m:r>
                              <a:rPr lang="en-US" sz="2000" i="1">
                                <a:latin typeface="Cambria Math" panose="02040503050406030204" pitchFamily="18" charset="0"/>
                              </a:rPr>
                              <m:t>𝑤</m:t>
                            </m:r>
                          </m:e>
                          <m:sub>
                            <m:r>
                              <a:rPr lang="en-US" sz="2000" i="1">
                                <a:latin typeface="Cambria Math" panose="02040503050406030204" pitchFamily="18" charset="0"/>
                              </a:rPr>
                              <m:t>𝑘</m:t>
                            </m:r>
                            <m:r>
                              <a:rPr lang="en-US" sz="2000" i="1">
                                <a:latin typeface="Cambria Math" panose="02040503050406030204" pitchFamily="18" charset="0"/>
                              </a:rPr>
                              <m:t>−</m:t>
                            </m:r>
                            <m:r>
                              <a:rPr lang="en-US" sz="2000" i="1">
                                <a:latin typeface="Cambria Math" panose="02040503050406030204" pitchFamily="18" charset="0"/>
                              </a:rPr>
                              <m:t>1</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𝑒</m:t>
                            </m:r>
                          </m:e>
                          <m:sub>
                            <m:r>
                              <a:rPr lang="en-US" sz="2000" i="1">
                                <a:latin typeface="Cambria Math" panose="02040503050406030204" pitchFamily="18" charset="0"/>
                              </a:rPr>
                              <m:t>3</m:t>
                            </m:r>
                          </m:sub>
                        </m:sSub>
                        <m:r>
                          <a:rPr lang="en-US" sz="2000" i="1">
                            <a:latin typeface="Cambria Math" panose="02040503050406030204" pitchFamily="18" charset="0"/>
                          </a:rPr>
                          <m:t>)</m:t>
                        </m:r>
                      </m:sup>
                    </m:sSubSup>
                    <m:sSubSup>
                      <m:sSubSupPr>
                        <m:ctrlPr>
                          <a:rPr lang="en-US" sz="2000" i="1">
                            <a:latin typeface="Cambria Math" panose="02040503050406030204" pitchFamily="18" charset="0"/>
                          </a:rPr>
                        </m:ctrlPr>
                      </m:sSubSupPr>
                      <m:e>
                        <m:r>
                          <a:rPr lang="en-US" sz="2000" i="1">
                            <a:latin typeface="Cambria Math" panose="02040503050406030204" pitchFamily="18" charset="0"/>
                          </a:rPr>
                          <m:t>𝑥</m:t>
                        </m:r>
                      </m:e>
                      <m:sub>
                        <m:r>
                          <a:rPr lang="en-US" sz="2000" i="1">
                            <a:latin typeface="Cambria Math" panose="02040503050406030204" pitchFamily="18" charset="0"/>
                          </a:rPr>
                          <m:t>0</m:t>
                        </m:r>
                      </m:sub>
                      <m:sup>
                        <m:sSub>
                          <m:sSubPr>
                            <m:ctrlPr>
                              <a:rPr lang="en-US" sz="2000" i="1">
                                <a:latin typeface="Cambria Math" panose="02040503050406030204" pitchFamily="18" charset="0"/>
                              </a:rPr>
                            </m:ctrlPr>
                          </m:sSubPr>
                          <m:e>
                            <m:r>
                              <a:rPr lang="en-US" sz="2000" i="1">
                                <a:latin typeface="Cambria Math" panose="02040503050406030204" pitchFamily="18" charset="0"/>
                              </a:rPr>
                              <m:t>𝑤</m:t>
                            </m:r>
                          </m:e>
                          <m:sub>
                            <m:r>
                              <a:rPr lang="en-US" sz="2000" i="1">
                                <a:latin typeface="Cambria Math" panose="02040503050406030204" pitchFamily="18" charset="0"/>
                              </a:rPr>
                              <m:t>0</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𝑒</m:t>
                            </m:r>
                          </m:e>
                          <m:sub>
                            <m:r>
                              <a:rPr lang="en-US" sz="2000" i="1">
                                <a:latin typeface="Cambria Math" panose="02040503050406030204" pitchFamily="18" charset="0"/>
                              </a:rPr>
                              <m:t>1</m:t>
                            </m:r>
                          </m:sub>
                        </m:sSub>
                        <m:r>
                          <a:rPr lang="en-US" sz="2000" i="1">
                            <a:latin typeface="Cambria Math" panose="02040503050406030204" pitchFamily="18" charset="0"/>
                          </a:rPr>
                          <m:t>)</m:t>
                        </m:r>
                      </m:sup>
                    </m:sSubSup>
                    <m:r>
                      <a:rPr lang="en-US" sz="2000" i="1">
                        <a:latin typeface="Cambria Math" panose="02040503050406030204" pitchFamily="18" charset="0"/>
                      </a:rPr>
                      <m:t>…</m:t>
                    </m:r>
                    <m:sSubSup>
                      <m:sSubSupPr>
                        <m:ctrlPr>
                          <a:rPr lang="en-US" sz="2000" i="1">
                            <a:latin typeface="Cambria Math" panose="02040503050406030204" pitchFamily="18" charset="0"/>
                          </a:rPr>
                        </m:ctrlPr>
                      </m:sSubSupPr>
                      <m:e>
                        <m:r>
                          <a:rPr lang="en-US" sz="2000" i="1">
                            <a:latin typeface="Cambria Math" panose="02040503050406030204" pitchFamily="18" charset="0"/>
                          </a:rPr>
                          <m:t>𝑥</m:t>
                        </m:r>
                      </m:e>
                      <m:sub>
                        <m:r>
                          <a:rPr lang="en-US" sz="2000" i="1">
                            <a:latin typeface="Cambria Math" panose="02040503050406030204" pitchFamily="18" charset="0"/>
                          </a:rPr>
                          <m:t>𝑘</m:t>
                        </m:r>
                        <m:r>
                          <a:rPr lang="en-US" sz="2000" i="1">
                            <a:latin typeface="Cambria Math" panose="02040503050406030204" pitchFamily="18" charset="0"/>
                          </a:rPr>
                          <m:t>−</m:t>
                        </m:r>
                        <m:r>
                          <a:rPr lang="en-US" sz="2000" i="1">
                            <a:latin typeface="Cambria Math" panose="02040503050406030204" pitchFamily="18" charset="0"/>
                          </a:rPr>
                          <m:t>1</m:t>
                        </m:r>
                      </m:sub>
                      <m:sup>
                        <m:sSub>
                          <m:sSubPr>
                            <m:ctrlPr>
                              <a:rPr lang="en-US" sz="2000" i="1">
                                <a:latin typeface="Cambria Math" panose="02040503050406030204" pitchFamily="18" charset="0"/>
                              </a:rPr>
                            </m:ctrlPr>
                          </m:sSubPr>
                          <m:e>
                            <m:r>
                              <a:rPr lang="en-US" sz="2000" i="1">
                                <a:latin typeface="Cambria Math" panose="02040503050406030204" pitchFamily="18" charset="0"/>
                              </a:rPr>
                              <m:t>𝑤</m:t>
                            </m:r>
                          </m:e>
                          <m:sub>
                            <m:r>
                              <a:rPr lang="en-US" sz="2000" i="1">
                                <a:latin typeface="Cambria Math" panose="02040503050406030204" pitchFamily="18" charset="0"/>
                              </a:rPr>
                              <m:t>𝑘</m:t>
                            </m:r>
                            <m:r>
                              <a:rPr lang="en-US" sz="2000" i="1">
                                <a:latin typeface="Cambria Math" panose="02040503050406030204" pitchFamily="18" charset="0"/>
                              </a:rPr>
                              <m:t>−</m:t>
                            </m:r>
                            <m:r>
                              <a:rPr lang="en-US" sz="2000" i="1">
                                <a:latin typeface="Cambria Math" panose="02040503050406030204" pitchFamily="18" charset="0"/>
                              </a:rPr>
                              <m:t>1</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𝑒</m:t>
                            </m:r>
                          </m:e>
                          <m:sub>
                            <m:r>
                              <a:rPr lang="en-US" sz="2000" i="1">
                                <a:latin typeface="Cambria Math" panose="02040503050406030204" pitchFamily="18" charset="0"/>
                              </a:rPr>
                              <m:t>1</m:t>
                            </m:r>
                          </m:sub>
                        </m:sSub>
                        <m:r>
                          <a:rPr lang="en-US" sz="2000" i="1">
                            <a:latin typeface="Cambria Math" panose="02040503050406030204" pitchFamily="18" charset="0"/>
                          </a:rPr>
                          <m:t>)</m:t>
                        </m:r>
                      </m:sup>
                    </m:sSubSup>
                    <m:sSubSup>
                      <m:sSubSupPr>
                        <m:ctrlPr>
                          <a:rPr lang="en-US" sz="2000" i="1">
                            <a:latin typeface="Cambria Math" panose="02040503050406030204" pitchFamily="18" charset="0"/>
                          </a:rPr>
                        </m:ctrlPr>
                      </m:sSubSupPr>
                      <m:e>
                        <m:r>
                          <a:rPr lang="en-US" sz="2000" i="1">
                            <a:latin typeface="Cambria Math" panose="02040503050406030204" pitchFamily="18" charset="0"/>
                          </a:rPr>
                          <m:t>𝑥</m:t>
                        </m:r>
                      </m:e>
                      <m:sub>
                        <m:r>
                          <a:rPr lang="en-US" sz="2000" i="1">
                            <a:latin typeface="Cambria Math" panose="02040503050406030204" pitchFamily="18" charset="0"/>
                          </a:rPr>
                          <m:t>0</m:t>
                        </m:r>
                      </m:sub>
                      <m:sup>
                        <m:sSub>
                          <m:sSubPr>
                            <m:ctrlPr>
                              <a:rPr lang="en-US" sz="2000" i="1">
                                <a:latin typeface="Cambria Math" panose="02040503050406030204" pitchFamily="18" charset="0"/>
                              </a:rPr>
                            </m:ctrlPr>
                          </m:sSubPr>
                          <m:e>
                            <m:r>
                              <a:rPr lang="en-US" sz="2000" i="1">
                                <a:latin typeface="Cambria Math" panose="02040503050406030204" pitchFamily="18" charset="0"/>
                              </a:rPr>
                              <m:t>𝑤</m:t>
                            </m:r>
                          </m:e>
                          <m:sub>
                            <m:r>
                              <a:rPr lang="en-US" sz="2000" i="1">
                                <a:latin typeface="Cambria Math" panose="02040503050406030204" pitchFamily="18" charset="0"/>
                              </a:rPr>
                              <m:t>0</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𝑒</m:t>
                            </m:r>
                          </m:e>
                          <m:sub>
                            <m:r>
                              <a:rPr lang="en-US" sz="2000" i="1">
                                <a:latin typeface="Cambria Math" panose="02040503050406030204" pitchFamily="18" charset="0"/>
                              </a:rPr>
                              <m:t>2</m:t>
                            </m:r>
                          </m:sub>
                        </m:sSub>
                        <m:r>
                          <a:rPr lang="en-US" sz="2000" i="1">
                            <a:latin typeface="Cambria Math" panose="02040503050406030204" pitchFamily="18" charset="0"/>
                          </a:rPr>
                          <m:t>)</m:t>
                        </m:r>
                      </m:sup>
                    </m:sSubSup>
                    <m:r>
                      <a:rPr lang="en-US" sz="2000" i="1">
                        <a:latin typeface="Cambria Math" panose="02040503050406030204" pitchFamily="18" charset="0"/>
                      </a:rPr>
                      <m:t>…</m:t>
                    </m:r>
                    <m:sSubSup>
                      <m:sSubSupPr>
                        <m:ctrlPr>
                          <a:rPr lang="en-US" sz="2000" i="1">
                            <a:latin typeface="Cambria Math" panose="02040503050406030204" pitchFamily="18" charset="0"/>
                          </a:rPr>
                        </m:ctrlPr>
                      </m:sSubSupPr>
                      <m:e>
                        <m:r>
                          <a:rPr lang="en-US" sz="2000" i="1">
                            <a:latin typeface="Cambria Math" panose="02040503050406030204" pitchFamily="18" charset="0"/>
                          </a:rPr>
                          <m:t>𝑥</m:t>
                        </m:r>
                      </m:e>
                      <m:sub>
                        <m:r>
                          <a:rPr lang="en-US" sz="2000" i="1">
                            <a:latin typeface="Cambria Math" panose="02040503050406030204" pitchFamily="18" charset="0"/>
                          </a:rPr>
                          <m:t>𝑘</m:t>
                        </m:r>
                        <m:r>
                          <a:rPr lang="en-US" sz="2000" i="1">
                            <a:latin typeface="Cambria Math" panose="02040503050406030204" pitchFamily="18" charset="0"/>
                          </a:rPr>
                          <m:t>−</m:t>
                        </m:r>
                        <m:r>
                          <a:rPr lang="en-US" sz="2000" i="1">
                            <a:latin typeface="Cambria Math" panose="02040503050406030204" pitchFamily="18" charset="0"/>
                          </a:rPr>
                          <m:t>1</m:t>
                        </m:r>
                      </m:sub>
                      <m:sup>
                        <m:sSub>
                          <m:sSubPr>
                            <m:ctrlPr>
                              <a:rPr lang="en-US" sz="2000" i="1">
                                <a:latin typeface="Cambria Math" panose="02040503050406030204" pitchFamily="18" charset="0"/>
                              </a:rPr>
                            </m:ctrlPr>
                          </m:sSubPr>
                          <m:e>
                            <m:r>
                              <a:rPr lang="en-US" sz="2000" i="1">
                                <a:latin typeface="Cambria Math" panose="02040503050406030204" pitchFamily="18" charset="0"/>
                              </a:rPr>
                              <m:t>𝑤</m:t>
                            </m:r>
                          </m:e>
                          <m:sub>
                            <m:r>
                              <a:rPr lang="en-US" sz="2000" i="1">
                                <a:latin typeface="Cambria Math" panose="02040503050406030204" pitchFamily="18" charset="0"/>
                              </a:rPr>
                              <m:t>𝑘</m:t>
                            </m:r>
                            <m:r>
                              <a:rPr lang="en-US" sz="2000" i="1">
                                <a:latin typeface="Cambria Math" panose="02040503050406030204" pitchFamily="18" charset="0"/>
                              </a:rPr>
                              <m:t>−</m:t>
                            </m:r>
                            <m:r>
                              <a:rPr lang="en-US" sz="2000" i="1">
                                <a:latin typeface="Cambria Math" panose="02040503050406030204" pitchFamily="18" charset="0"/>
                              </a:rPr>
                              <m:t>1</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𝑒</m:t>
                            </m:r>
                          </m:e>
                          <m:sub>
                            <m:r>
                              <a:rPr lang="en-US" sz="2000" i="1">
                                <a:latin typeface="Cambria Math" panose="02040503050406030204" pitchFamily="18" charset="0"/>
                              </a:rPr>
                              <m:t>2</m:t>
                            </m:r>
                          </m:sub>
                        </m:sSub>
                        <m:r>
                          <a:rPr lang="en-US" sz="2000" i="1">
                            <a:latin typeface="Cambria Math" panose="02040503050406030204" pitchFamily="18" charset="0"/>
                          </a:rPr>
                          <m:t>)</m:t>
                        </m:r>
                      </m:sup>
                    </m:sSubSup>
                  </m:oMath>
                </a14:m>
                <a:endParaRPr lang="en-US" sz="2000" dirty="0"/>
              </a:p>
              <a:p>
                <a:pPr marL="0" indent="0" algn="l" rtl="0">
                  <a:buNone/>
                </a:pPr>
                <a:r>
                  <a:rPr lang="en-US" sz="2000" dirty="0"/>
                  <a:t>          </a:t>
                </a:r>
                <a:r>
                  <a:rPr lang="en-US" sz="2000" dirty="0" smtClean="0"/>
                  <a:t>                            - </a:t>
                </a:r>
                <a14:m>
                  <m:oMath xmlns:m="http://schemas.openxmlformats.org/officeDocument/2006/math">
                    <m:sSubSup>
                      <m:sSubSupPr>
                        <m:ctrlPr>
                          <a:rPr lang="en-US" sz="2000" i="1">
                            <a:latin typeface="Cambria Math" panose="02040503050406030204" pitchFamily="18" charset="0"/>
                          </a:rPr>
                        </m:ctrlPr>
                      </m:sSubSupPr>
                      <m:e>
                        <m:r>
                          <a:rPr lang="en-US" sz="2000" i="1">
                            <a:latin typeface="Cambria Math" panose="02040503050406030204" pitchFamily="18" charset="0"/>
                          </a:rPr>
                          <m:t>𝑥</m:t>
                        </m:r>
                      </m:e>
                      <m:sub>
                        <m:r>
                          <a:rPr lang="en-US" sz="2000" i="1">
                            <a:latin typeface="Cambria Math" panose="02040503050406030204" pitchFamily="18" charset="0"/>
                          </a:rPr>
                          <m:t>0</m:t>
                        </m:r>
                      </m:sub>
                      <m:sup>
                        <m:sSub>
                          <m:sSubPr>
                            <m:ctrlPr>
                              <a:rPr lang="en-US" sz="2000" i="1">
                                <a:latin typeface="Cambria Math" panose="02040503050406030204" pitchFamily="18" charset="0"/>
                              </a:rPr>
                            </m:ctrlPr>
                          </m:sSubPr>
                          <m:e>
                            <m:r>
                              <a:rPr lang="en-US" sz="2000" i="1">
                                <a:latin typeface="Cambria Math" panose="02040503050406030204" pitchFamily="18" charset="0"/>
                              </a:rPr>
                              <m:t>𝑤</m:t>
                            </m:r>
                          </m:e>
                          <m:sub>
                            <m:r>
                              <a:rPr lang="en-US" sz="2000" i="1">
                                <a:latin typeface="Cambria Math" panose="02040503050406030204" pitchFamily="18" charset="0"/>
                              </a:rPr>
                              <m:t>0</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𝑒</m:t>
                            </m:r>
                          </m:e>
                          <m:sub>
                            <m:r>
                              <a:rPr lang="en-US" sz="2000" i="1">
                                <a:latin typeface="Cambria Math" panose="02040503050406030204" pitchFamily="18" charset="0"/>
                              </a:rPr>
                              <m:t>3</m:t>
                            </m:r>
                          </m:sub>
                        </m:sSub>
                        <m:r>
                          <a:rPr lang="en-US" sz="2000" i="1">
                            <a:latin typeface="Cambria Math" panose="02040503050406030204" pitchFamily="18" charset="0"/>
                          </a:rPr>
                          <m:t>)</m:t>
                        </m:r>
                      </m:sup>
                    </m:sSubSup>
                    <m:r>
                      <a:rPr lang="en-US" sz="2000" i="1">
                        <a:latin typeface="Cambria Math" panose="02040503050406030204" pitchFamily="18" charset="0"/>
                      </a:rPr>
                      <m:t>…</m:t>
                    </m:r>
                    <m:sSubSup>
                      <m:sSubSupPr>
                        <m:ctrlPr>
                          <a:rPr lang="en-US" sz="2000" i="1">
                            <a:latin typeface="Cambria Math" panose="02040503050406030204" pitchFamily="18" charset="0"/>
                          </a:rPr>
                        </m:ctrlPr>
                      </m:sSubSupPr>
                      <m:e>
                        <m:r>
                          <a:rPr lang="en-US" sz="2000" i="1">
                            <a:latin typeface="Cambria Math" panose="02040503050406030204" pitchFamily="18" charset="0"/>
                          </a:rPr>
                          <m:t>𝑥</m:t>
                        </m:r>
                      </m:e>
                      <m:sub>
                        <m:r>
                          <a:rPr lang="en-US" sz="2000" i="1">
                            <a:latin typeface="Cambria Math" panose="02040503050406030204" pitchFamily="18" charset="0"/>
                          </a:rPr>
                          <m:t>𝑘</m:t>
                        </m:r>
                        <m:r>
                          <a:rPr lang="en-US" sz="2000" i="1">
                            <a:latin typeface="Cambria Math" panose="02040503050406030204" pitchFamily="18" charset="0"/>
                          </a:rPr>
                          <m:t>−</m:t>
                        </m:r>
                        <m:r>
                          <a:rPr lang="en-US" sz="2000" i="1">
                            <a:latin typeface="Cambria Math" panose="02040503050406030204" pitchFamily="18" charset="0"/>
                          </a:rPr>
                          <m:t>1</m:t>
                        </m:r>
                      </m:sub>
                      <m:sup>
                        <m:sSub>
                          <m:sSubPr>
                            <m:ctrlPr>
                              <a:rPr lang="en-US" sz="2000" i="1">
                                <a:latin typeface="Cambria Math" panose="02040503050406030204" pitchFamily="18" charset="0"/>
                              </a:rPr>
                            </m:ctrlPr>
                          </m:sSubPr>
                          <m:e>
                            <m:r>
                              <a:rPr lang="en-US" sz="2000" i="1">
                                <a:latin typeface="Cambria Math" panose="02040503050406030204" pitchFamily="18" charset="0"/>
                              </a:rPr>
                              <m:t>𝑤</m:t>
                            </m:r>
                          </m:e>
                          <m:sub>
                            <m:r>
                              <a:rPr lang="en-US" sz="2000" i="1">
                                <a:latin typeface="Cambria Math" panose="02040503050406030204" pitchFamily="18" charset="0"/>
                              </a:rPr>
                              <m:t>𝑘</m:t>
                            </m:r>
                            <m:r>
                              <a:rPr lang="en-US" sz="2000" i="1">
                                <a:latin typeface="Cambria Math" panose="02040503050406030204" pitchFamily="18" charset="0"/>
                              </a:rPr>
                              <m:t>−</m:t>
                            </m:r>
                            <m:r>
                              <a:rPr lang="en-US" sz="2000" i="1">
                                <a:latin typeface="Cambria Math" panose="02040503050406030204" pitchFamily="18" charset="0"/>
                              </a:rPr>
                              <m:t>1</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𝑒</m:t>
                            </m:r>
                          </m:e>
                          <m:sub>
                            <m:r>
                              <a:rPr lang="en-US" sz="2000" i="1">
                                <a:latin typeface="Cambria Math" panose="02040503050406030204" pitchFamily="18" charset="0"/>
                              </a:rPr>
                              <m:t>3</m:t>
                            </m:r>
                          </m:sub>
                        </m:sSub>
                        <m:r>
                          <a:rPr lang="en-US" sz="2000" i="1">
                            <a:latin typeface="Cambria Math" panose="02040503050406030204" pitchFamily="18" charset="0"/>
                          </a:rPr>
                          <m:t>)</m:t>
                        </m:r>
                      </m:sup>
                    </m:sSubSup>
                    <m:sSubSup>
                      <m:sSubSupPr>
                        <m:ctrlPr>
                          <a:rPr lang="en-US" sz="2000" i="1">
                            <a:latin typeface="Cambria Math" panose="02040503050406030204" pitchFamily="18" charset="0"/>
                          </a:rPr>
                        </m:ctrlPr>
                      </m:sSubSupPr>
                      <m:e>
                        <m:r>
                          <a:rPr lang="en-US" sz="2000" i="1">
                            <a:latin typeface="Cambria Math" panose="02040503050406030204" pitchFamily="18" charset="0"/>
                          </a:rPr>
                          <m:t>𝑥</m:t>
                        </m:r>
                      </m:e>
                      <m:sub>
                        <m:r>
                          <a:rPr lang="en-US" sz="2000" i="1">
                            <a:latin typeface="Cambria Math" panose="02040503050406030204" pitchFamily="18" charset="0"/>
                          </a:rPr>
                          <m:t>0</m:t>
                        </m:r>
                      </m:sub>
                      <m:sup>
                        <m:sSub>
                          <m:sSubPr>
                            <m:ctrlPr>
                              <a:rPr lang="en-US" sz="2000" i="1">
                                <a:latin typeface="Cambria Math" panose="02040503050406030204" pitchFamily="18" charset="0"/>
                              </a:rPr>
                            </m:ctrlPr>
                          </m:sSubPr>
                          <m:e>
                            <m:r>
                              <a:rPr lang="en-US" sz="2000" i="1">
                                <a:latin typeface="Cambria Math" panose="02040503050406030204" pitchFamily="18" charset="0"/>
                              </a:rPr>
                              <m:t>𝑤</m:t>
                            </m:r>
                          </m:e>
                          <m:sub>
                            <m:r>
                              <a:rPr lang="en-US" sz="2000" i="1">
                                <a:latin typeface="Cambria Math" panose="02040503050406030204" pitchFamily="18" charset="0"/>
                              </a:rPr>
                              <m:t>0</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𝑒</m:t>
                            </m:r>
                          </m:e>
                          <m:sub>
                            <m:r>
                              <a:rPr lang="en-US" sz="2000" i="1">
                                <a:latin typeface="Cambria Math" panose="02040503050406030204" pitchFamily="18" charset="0"/>
                              </a:rPr>
                              <m:t>4</m:t>
                            </m:r>
                          </m:sub>
                        </m:sSub>
                        <m:r>
                          <a:rPr lang="en-US" sz="2000" i="1">
                            <a:latin typeface="Cambria Math" panose="02040503050406030204" pitchFamily="18" charset="0"/>
                          </a:rPr>
                          <m:t>)</m:t>
                        </m:r>
                      </m:sup>
                    </m:sSubSup>
                    <m:r>
                      <a:rPr lang="en-US" sz="2000" i="1">
                        <a:latin typeface="Cambria Math" panose="02040503050406030204" pitchFamily="18" charset="0"/>
                      </a:rPr>
                      <m:t>…</m:t>
                    </m:r>
                    <m:sSubSup>
                      <m:sSubSupPr>
                        <m:ctrlPr>
                          <a:rPr lang="en-US" sz="2000" i="1">
                            <a:latin typeface="Cambria Math" panose="02040503050406030204" pitchFamily="18" charset="0"/>
                          </a:rPr>
                        </m:ctrlPr>
                      </m:sSubSupPr>
                      <m:e>
                        <m:r>
                          <a:rPr lang="en-US" sz="2000" i="1">
                            <a:latin typeface="Cambria Math" panose="02040503050406030204" pitchFamily="18" charset="0"/>
                          </a:rPr>
                          <m:t>𝑥</m:t>
                        </m:r>
                      </m:e>
                      <m:sub>
                        <m:r>
                          <a:rPr lang="en-US" sz="2000" i="1">
                            <a:latin typeface="Cambria Math" panose="02040503050406030204" pitchFamily="18" charset="0"/>
                          </a:rPr>
                          <m:t>𝑘</m:t>
                        </m:r>
                        <m:r>
                          <a:rPr lang="en-US" sz="2000" i="1">
                            <a:latin typeface="Cambria Math" panose="02040503050406030204" pitchFamily="18" charset="0"/>
                          </a:rPr>
                          <m:t>−</m:t>
                        </m:r>
                        <m:r>
                          <a:rPr lang="en-US" sz="2000" i="1">
                            <a:latin typeface="Cambria Math" panose="02040503050406030204" pitchFamily="18" charset="0"/>
                          </a:rPr>
                          <m:t>1</m:t>
                        </m:r>
                      </m:sub>
                      <m:sup>
                        <m:sSub>
                          <m:sSubPr>
                            <m:ctrlPr>
                              <a:rPr lang="en-US" sz="2000" i="1">
                                <a:latin typeface="Cambria Math" panose="02040503050406030204" pitchFamily="18" charset="0"/>
                              </a:rPr>
                            </m:ctrlPr>
                          </m:sSubPr>
                          <m:e>
                            <m:r>
                              <a:rPr lang="en-US" sz="2000" i="1">
                                <a:latin typeface="Cambria Math" panose="02040503050406030204" pitchFamily="18" charset="0"/>
                              </a:rPr>
                              <m:t>𝑤</m:t>
                            </m:r>
                          </m:e>
                          <m:sub>
                            <m:r>
                              <a:rPr lang="en-US" sz="2000" i="1">
                                <a:latin typeface="Cambria Math" panose="02040503050406030204" pitchFamily="18" charset="0"/>
                              </a:rPr>
                              <m:t>𝑘</m:t>
                            </m:r>
                            <m:r>
                              <a:rPr lang="en-US" sz="2000" i="1">
                                <a:latin typeface="Cambria Math" panose="02040503050406030204" pitchFamily="18" charset="0"/>
                              </a:rPr>
                              <m:t>−</m:t>
                            </m:r>
                            <m:r>
                              <a:rPr lang="en-US" sz="2000" i="1">
                                <a:latin typeface="Cambria Math" panose="02040503050406030204" pitchFamily="18" charset="0"/>
                              </a:rPr>
                              <m:t>1</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𝑒</m:t>
                            </m:r>
                          </m:e>
                          <m:sub>
                            <m:r>
                              <a:rPr lang="en-US" sz="2000" i="1">
                                <a:latin typeface="Cambria Math" panose="02040503050406030204" pitchFamily="18" charset="0"/>
                              </a:rPr>
                              <m:t>4</m:t>
                            </m:r>
                          </m:sub>
                        </m:sSub>
                        <m:r>
                          <a:rPr lang="en-US" sz="2000" i="1">
                            <a:latin typeface="Cambria Math" panose="02040503050406030204" pitchFamily="18" charset="0"/>
                          </a:rPr>
                          <m:t>)</m:t>
                        </m:r>
                      </m:sup>
                    </m:sSubSup>
                    <m:sSubSup>
                      <m:sSubSupPr>
                        <m:ctrlPr>
                          <a:rPr lang="en-US" sz="2000" i="1">
                            <a:latin typeface="Cambria Math" panose="02040503050406030204" pitchFamily="18" charset="0"/>
                          </a:rPr>
                        </m:ctrlPr>
                      </m:sSubSupPr>
                      <m:e>
                        <m:r>
                          <a:rPr lang="en-US" sz="2000" i="1">
                            <a:latin typeface="Cambria Math" panose="02040503050406030204" pitchFamily="18" charset="0"/>
                          </a:rPr>
                          <m:t>𝑥</m:t>
                        </m:r>
                      </m:e>
                      <m:sub>
                        <m:r>
                          <a:rPr lang="en-US" sz="2000" i="1">
                            <a:latin typeface="Cambria Math" panose="02040503050406030204" pitchFamily="18" charset="0"/>
                          </a:rPr>
                          <m:t>0</m:t>
                        </m:r>
                      </m:sub>
                      <m:sup>
                        <m:sSub>
                          <m:sSubPr>
                            <m:ctrlPr>
                              <a:rPr lang="en-US" sz="2000" i="1">
                                <a:latin typeface="Cambria Math" panose="02040503050406030204" pitchFamily="18" charset="0"/>
                              </a:rPr>
                            </m:ctrlPr>
                          </m:sSubPr>
                          <m:e>
                            <m:r>
                              <a:rPr lang="en-US" sz="2000" i="1">
                                <a:latin typeface="Cambria Math" panose="02040503050406030204" pitchFamily="18" charset="0"/>
                              </a:rPr>
                              <m:t>𝑤</m:t>
                            </m:r>
                          </m:e>
                          <m:sub>
                            <m:r>
                              <a:rPr lang="en-US" sz="2000" i="1">
                                <a:latin typeface="Cambria Math" panose="02040503050406030204" pitchFamily="18" charset="0"/>
                              </a:rPr>
                              <m:t>0</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𝑒</m:t>
                            </m:r>
                          </m:e>
                          <m:sub>
                            <m:r>
                              <a:rPr lang="en-US" sz="2000" i="1">
                                <a:latin typeface="Cambria Math" panose="02040503050406030204" pitchFamily="18" charset="0"/>
                              </a:rPr>
                              <m:t>5</m:t>
                            </m:r>
                          </m:sub>
                        </m:sSub>
                        <m:r>
                          <a:rPr lang="en-US" sz="2000" i="1">
                            <a:latin typeface="Cambria Math" panose="02040503050406030204" pitchFamily="18" charset="0"/>
                          </a:rPr>
                          <m:t>)</m:t>
                        </m:r>
                      </m:sup>
                    </m:sSubSup>
                    <m:r>
                      <a:rPr lang="en-US" sz="2000" i="1">
                        <a:latin typeface="Cambria Math" panose="02040503050406030204" pitchFamily="18" charset="0"/>
                      </a:rPr>
                      <m:t>…</m:t>
                    </m:r>
                    <m:sSubSup>
                      <m:sSubSupPr>
                        <m:ctrlPr>
                          <a:rPr lang="en-US" sz="2000" i="1">
                            <a:latin typeface="Cambria Math" panose="02040503050406030204" pitchFamily="18" charset="0"/>
                          </a:rPr>
                        </m:ctrlPr>
                      </m:sSubSupPr>
                      <m:e>
                        <m:r>
                          <a:rPr lang="en-US" sz="2000" i="1">
                            <a:latin typeface="Cambria Math" panose="02040503050406030204" pitchFamily="18" charset="0"/>
                          </a:rPr>
                          <m:t>𝑥</m:t>
                        </m:r>
                      </m:e>
                      <m:sub>
                        <m:r>
                          <a:rPr lang="en-US" sz="2000" i="1">
                            <a:latin typeface="Cambria Math" panose="02040503050406030204" pitchFamily="18" charset="0"/>
                          </a:rPr>
                          <m:t>𝑘</m:t>
                        </m:r>
                        <m:r>
                          <a:rPr lang="en-US" sz="2000" i="1">
                            <a:latin typeface="Cambria Math" panose="02040503050406030204" pitchFamily="18" charset="0"/>
                          </a:rPr>
                          <m:t>−</m:t>
                        </m:r>
                        <m:r>
                          <a:rPr lang="en-US" sz="2000" i="1">
                            <a:latin typeface="Cambria Math" panose="02040503050406030204" pitchFamily="18" charset="0"/>
                          </a:rPr>
                          <m:t>1</m:t>
                        </m:r>
                      </m:sub>
                      <m:sup>
                        <m:sSub>
                          <m:sSubPr>
                            <m:ctrlPr>
                              <a:rPr lang="en-US" sz="2000" i="1">
                                <a:latin typeface="Cambria Math" panose="02040503050406030204" pitchFamily="18" charset="0"/>
                              </a:rPr>
                            </m:ctrlPr>
                          </m:sSubPr>
                          <m:e>
                            <m:r>
                              <a:rPr lang="en-US" sz="2000" i="1">
                                <a:latin typeface="Cambria Math" panose="02040503050406030204" pitchFamily="18" charset="0"/>
                              </a:rPr>
                              <m:t>𝑤</m:t>
                            </m:r>
                          </m:e>
                          <m:sub>
                            <m:r>
                              <a:rPr lang="en-US" sz="2000" i="1">
                                <a:latin typeface="Cambria Math" panose="02040503050406030204" pitchFamily="18" charset="0"/>
                              </a:rPr>
                              <m:t>𝑘</m:t>
                            </m:r>
                            <m:r>
                              <a:rPr lang="en-US" sz="2000" i="1">
                                <a:latin typeface="Cambria Math" panose="02040503050406030204" pitchFamily="18" charset="0"/>
                              </a:rPr>
                              <m:t>−</m:t>
                            </m:r>
                            <m:r>
                              <a:rPr lang="en-US" sz="2000" i="1">
                                <a:latin typeface="Cambria Math" panose="02040503050406030204" pitchFamily="18" charset="0"/>
                              </a:rPr>
                              <m:t>1</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𝑒</m:t>
                            </m:r>
                          </m:e>
                          <m:sub>
                            <m:r>
                              <a:rPr lang="en-US" sz="2000" i="1">
                                <a:latin typeface="Cambria Math" panose="02040503050406030204" pitchFamily="18" charset="0"/>
                              </a:rPr>
                              <m:t>5</m:t>
                            </m:r>
                          </m:sub>
                        </m:sSub>
                        <m:r>
                          <a:rPr lang="en-US" sz="2000" i="1">
                            <a:latin typeface="Cambria Math" panose="02040503050406030204" pitchFamily="18" charset="0"/>
                          </a:rPr>
                          <m:t>)</m:t>
                        </m:r>
                      </m:sup>
                    </m:sSubSup>
                  </m:oMath>
                </a14:m>
                <a:endParaRPr lang="en-US" sz="2000" dirty="0" smtClean="0"/>
              </a:p>
            </p:txBody>
          </p:sp>
        </mc:Choice>
        <mc:Fallback xmlns="">
          <p:sp>
            <p:nvSpPr>
              <p:cNvPr id="3" name="מציין מיקום תוכן 2"/>
              <p:cNvSpPr>
                <a:spLocks noGrp="1" noRot="1" noChangeAspect="1" noMove="1" noResize="1" noEditPoints="1" noAdjustHandles="1" noChangeArrowheads="1" noChangeShapeType="1" noTextEdit="1"/>
              </p:cNvSpPr>
              <p:nvPr>
                <p:ph idx="1"/>
              </p:nvPr>
            </p:nvSpPr>
            <p:spPr>
              <a:xfrm>
                <a:off x="2592923" y="1739900"/>
                <a:ext cx="9420111" cy="5118100"/>
              </a:xfrm>
              <a:blipFill rotWithShape="0">
                <a:blip r:embed="rId2"/>
                <a:stretch>
                  <a:fillRect l="-970" t="-952"/>
                </a:stretch>
              </a:blipFill>
            </p:spPr>
            <p:txBody>
              <a:bodyPr/>
              <a:lstStyle/>
              <a:p>
                <a:r>
                  <a:rPr lang="he-IL">
                    <a:noFill/>
                  </a:rPr>
                  <a:t> </a:t>
                </a:r>
              </a:p>
            </p:txBody>
          </p:sp>
        </mc:Fallback>
      </mc:AlternateContent>
      <p:sp>
        <p:nvSpPr>
          <p:cNvPr id="4" name="TextBox 3"/>
          <p:cNvSpPr txBox="1"/>
          <p:nvPr/>
        </p:nvSpPr>
        <p:spPr>
          <a:xfrm>
            <a:off x="5638800" y="3289300"/>
            <a:ext cx="65" cy="276999"/>
          </a:xfrm>
          <a:prstGeom prst="rect">
            <a:avLst/>
          </a:prstGeom>
          <a:noFill/>
        </p:spPr>
        <p:txBody>
          <a:bodyPr wrap="none" lIns="0" tIns="0" rIns="0" bIns="0" rtlCol="1">
            <a:spAutoFit/>
          </a:bodyPr>
          <a:lstStyle/>
          <a:p>
            <a:endParaRPr lang="he-IL" dirty="0"/>
          </a:p>
        </p:txBody>
      </p:sp>
      <p:sp>
        <p:nvSpPr>
          <p:cNvPr id="6" name="אליפסה 5"/>
          <p:cNvSpPr/>
          <p:nvPr/>
        </p:nvSpPr>
        <p:spPr>
          <a:xfrm>
            <a:off x="2780135" y="2391840"/>
            <a:ext cx="279400" cy="279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 name="אליפסה 6"/>
          <p:cNvSpPr/>
          <p:nvPr/>
        </p:nvSpPr>
        <p:spPr>
          <a:xfrm>
            <a:off x="2780135" y="3289300"/>
            <a:ext cx="279400" cy="279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אליפסה 7"/>
          <p:cNvSpPr/>
          <p:nvPr/>
        </p:nvSpPr>
        <p:spPr>
          <a:xfrm>
            <a:off x="2780135" y="4186760"/>
            <a:ext cx="279400" cy="279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אליפסה 8"/>
          <p:cNvSpPr/>
          <p:nvPr/>
        </p:nvSpPr>
        <p:spPr>
          <a:xfrm>
            <a:off x="4735219" y="2391840"/>
            <a:ext cx="279400" cy="279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 name="אליפסה 9"/>
          <p:cNvSpPr/>
          <p:nvPr/>
        </p:nvSpPr>
        <p:spPr>
          <a:xfrm>
            <a:off x="4735219" y="3289300"/>
            <a:ext cx="279400" cy="279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1" name="אליפסה 10"/>
          <p:cNvSpPr/>
          <p:nvPr/>
        </p:nvSpPr>
        <p:spPr>
          <a:xfrm>
            <a:off x="4735219" y="4186760"/>
            <a:ext cx="279400" cy="279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cxnSp>
        <p:nvCxnSpPr>
          <p:cNvPr id="12" name="מחבר ישר 11"/>
          <p:cNvCxnSpPr/>
          <p:nvPr/>
        </p:nvCxnSpPr>
        <p:spPr>
          <a:xfrm>
            <a:off x="3059535" y="2531540"/>
            <a:ext cx="167568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מחבר ישר 12"/>
          <p:cNvCxnSpPr/>
          <p:nvPr/>
        </p:nvCxnSpPr>
        <p:spPr>
          <a:xfrm>
            <a:off x="3059535" y="3427799"/>
            <a:ext cx="167568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מחבר ישר 13"/>
          <p:cNvCxnSpPr/>
          <p:nvPr/>
        </p:nvCxnSpPr>
        <p:spPr>
          <a:xfrm>
            <a:off x="3059535" y="4299358"/>
            <a:ext cx="167568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15" name="TextBox 14"/>
          <p:cNvSpPr txBox="1"/>
          <p:nvPr/>
        </p:nvSpPr>
        <p:spPr>
          <a:xfrm>
            <a:off x="2780135" y="2391840"/>
            <a:ext cx="238483" cy="307777"/>
          </a:xfrm>
          <a:prstGeom prst="rect">
            <a:avLst/>
          </a:prstGeom>
          <a:noFill/>
        </p:spPr>
        <p:txBody>
          <a:bodyPr wrap="square" rtlCol="1">
            <a:spAutoFit/>
          </a:bodyPr>
          <a:lstStyle/>
          <a:p>
            <a:r>
              <a:rPr lang="en-US" sz="1400" dirty="0" smtClean="0">
                <a:solidFill>
                  <a:schemeClr val="bg1"/>
                </a:solidFill>
              </a:rPr>
              <a:t>1</a:t>
            </a:r>
            <a:endParaRPr lang="he-IL" sz="1400" dirty="0">
              <a:solidFill>
                <a:schemeClr val="bg1"/>
              </a:solidFill>
            </a:endParaRPr>
          </a:p>
        </p:txBody>
      </p:sp>
      <p:sp>
        <p:nvSpPr>
          <p:cNvPr id="16" name="TextBox 15"/>
          <p:cNvSpPr txBox="1"/>
          <p:nvPr/>
        </p:nvSpPr>
        <p:spPr>
          <a:xfrm>
            <a:off x="2780134" y="3273910"/>
            <a:ext cx="238483" cy="307777"/>
          </a:xfrm>
          <a:prstGeom prst="rect">
            <a:avLst/>
          </a:prstGeom>
          <a:noFill/>
        </p:spPr>
        <p:txBody>
          <a:bodyPr wrap="square" rtlCol="1">
            <a:spAutoFit/>
          </a:bodyPr>
          <a:lstStyle/>
          <a:p>
            <a:r>
              <a:rPr lang="en-US" sz="1400" dirty="0" smtClean="0">
                <a:solidFill>
                  <a:schemeClr val="bg1"/>
                </a:solidFill>
              </a:rPr>
              <a:t>2</a:t>
            </a:r>
            <a:endParaRPr lang="he-IL" sz="1400" dirty="0">
              <a:solidFill>
                <a:schemeClr val="bg1"/>
              </a:solidFill>
            </a:endParaRPr>
          </a:p>
        </p:txBody>
      </p:sp>
      <p:sp>
        <p:nvSpPr>
          <p:cNvPr id="17" name="TextBox 16"/>
          <p:cNvSpPr txBox="1"/>
          <p:nvPr/>
        </p:nvSpPr>
        <p:spPr>
          <a:xfrm>
            <a:off x="2780134" y="4172571"/>
            <a:ext cx="238483" cy="307777"/>
          </a:xfrm>
          <a:prstGeom prst="rect">
            <a:avLst/>
          </a:prstGeom>
          <a:noFill/>
        </p:spPr>
        <p:txBody>
          <a:bodyPr wrap="square" rtlCol="1">
            <a:spAutoFit/>
          </a:bodyPr>
          <a:lstStyle/>
          <a:p>
            <a:r>
              <a:rPr lang="en-US" sz="1400" dirty="0" smtClean="0">
                <a:solidFill>
                  <a:schemeClr val="bg1"/>
                </a:solidFill>
              </a:rPr>
              <a:t>3</a:t>
            </a:r>
            <a:endParaRPr lang="he-IL" sz="1400" dirty="0">
              <a:solidFill>
                <a:schemeClr val="bg1"/>
              </a:solidFill>
            </a:endParaRPr>
          </a:p>
        </p:txBody>
      </p:sp>
      <p:sp>
        <p:nvSpPr>
          <p:cNvPr id="18" name="TextBox 17"/>
          <p:cNvSpPr txBox="1"/>
          <p:nvPr/>
        </p:nvSpPr>
        <p:spPr>
          <a:xfrm>
            <a:off x="4735218" y="2365737"/>
            <a:ext cx="238483" cy="307777"/>
          </a:xfrm>
          <a:prstGeom prst="rect">
            <a:avLst/>
          </a:prstGeom>
          <a:noFill/>
        </p:spPr>
        <p:txBody>
          <a:bodyPr wrap="square" rtlCol="1">
            <a:spAutoFit/>
          </a:bodyPr>
          <a:lstStyle/>
          <a:p>
            <a:r>
              <a:rPr lang="en-US" sz="1400" dirty="0" smtClean="0">
                <a:solidFill>
                  <a:schemeClr val="bg1"/>
                </a:solidFill>
              </a:rPr>
              <a:t>4</a:t>
            </a:r>
            <a:endParaRPr lang="he-IL" sz="1400" dirty="0">
              <a:solidFill>
                <a:schemeClr val="bg1"/>
              </a:solidFill>
            </a:endParaRPr>
          </a:p>
        </p:txBody>
      </p:sp>
      <p:sp>
        <p:nvSpPr>
          <p:cNvPr id="19" name="TextBox 18"/>
          <p:cNvSpPr txBox="1"/>
          <p:nvPr/>
        </p:nvSpPr>
        <p:spPr>
          <a:xfrm>
            <a:off x="4735219" y="3283769"/>
            <a:ext cx="238483" cy="307777"/>
          </a:xfrm>
          <a:prstGeom prst="rect">
            <a:avLst/>
          </a:prstGeom>
          <a:noFill/>
        </p:spPr>
        <p:txBody>
          <a:bodyPr wrap="square" rtlCol="1">
            <a:spAutoFit/>
          </a:bodyPr>
          <a:lstStyle/>
          <a:p>
            <a:r>
              <a:rPr lang="en-US" sz="1400" dirty="0" smtClean="0">
                <a:solidFill>
                  <a:schemeClr val="bg1"/>
                </a:solidFill>
              </a:rPr>
              <a:t>5</a:t>
            </a:r>
            <a:endParaRPr lang="he-IL" sz="1400" dirty="0">
              <a:solidFill>
                <a:schemeClr val="bg1"/>
              </a:solidFill>
            </a:endParaRPr>
          </a:p>
        </p:txBody>
      </p:sp>
      <p:sp>
        <p:nvSpPr>
          <p:cNvPr id="20" name="TextBox 19"/>
          <p:cNvSpPr txBox="1"/>
          <p:nvPr/>
        </p:nvSpPr>
        <p:spPr>
          <a:xfrm>
            <a:off x="4735218" y="4170169"/>
            <a:ext cx="238483" cy="307777"/>
          </a:xfrm>
          <a:prstGeom prst="rect">
            <a:avLst/>
          </a:prstGeom>
          <a:noFill/>
        </p:spPr>
        <p:txBody>
          <a:bodyPr wrap="square" rtlCol="1">
            <a:spAutoFit/>
          </a:bodyPr>
          <a:lstStyle/>
          <a:p>
            <a:r>
              <a:rPr lang="en-US" sz="1400" dirty="0" smtClean="0">
                <a:solidFill>
                  <a:schemeClr val="bg1"/>
                </a:solidFill>
              </a:rPr>
              <a:t>6</a:t>
            </a:r>
            <a:endParaRPr lang="he-IL" sz="1400" dirty="0">
              <a:solidFill>
                <a:schemeClr val="bg1"/>
              </a:solidFill>
            </a:endParaRPr>
          </a:p>
        </p:txBody>
      </p:sp>
      <p:cxnSp>
        <p:nvCxnSpPr>
          <p:cNvPr id="21" name="מחבר ישר 20"/>
          <p:cNvCxnSpPr/>
          <p:nvPr/>
        </p:nvCxnSpPr>
        <p:spPr>
          <a:xfrm>
            <a:off x="3064631" y="2572477"/>
            <a:ext cx="1670586" cy="82919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מחבר ישר 21"/>
          <p:cNvCxnSpPr>
            <a:stCxn id="7" idx="6"/>
            <a:endCxn id="18" idx="1"/>
          </p:cNvCxnSpPr>
          <p:nvPr/>
        </p:nvCxnSpPr>
        <p:spPr>
          <a:xfrm flipV="1">
            <a:off x="3059535" y="2519626"/>
            <a:ext cx="1675683" cy="90937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מחבר ישר 22"/>
          <p:cNvCxnSpPr>
            <a:endCxn id="19" idx="1"/>
          </p:cNvCxnSpPr>
          <p:nvPr/>
        </p:nvCxnSpPr>
        <p:spPr>
          <a:xfrm flipV="1">
            <a:off x="3059535" y="3437658"/>
            <a:ext cx="1675684" cy="84751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5" name="TextBox 24"/>
              <p:cNvSpPr txBox="1"/>
              <p:nvPr/>
            </p:nvSpPr>
            <p:spPr>
              <a:xfrm>
                <a:off x="3141363" y="2212762"/>
                <a:ext cx="238483" cy="307777"/>
              </a:xfrm>
              <a:prstGeom prst="rect">
                <a:avLst/>
              </a:prstGeom>
              <a:noFill/>
            </p:spPr>
            <p:txBody>
              <a:bodyPr wrap="square" rtlCol="1">
                <a:spAutoFit/>
              </a:bodyPr>
              <a:lstStyle/>
              <a:p>
                <a:pPr/>
                <a14:m>
                  <m:oMathPara xmlns:m="http://schemas.openxmlformats.org/officeDocument/2006/math">
                    <m:oMathParaPr>
                      <m:jc m:val="centerGroup"/>
                    </m:oMathParaPr>
                    <m:oMath xmlns:m="http://schemas.openxmlformats.org/officeDocument/2006/math">
                      <m:sSub>
                        <m:sSubPr>
                          <m:ctrlPr>
                            <a:rPr lang="he-IL" sz="1400" i="1" smtClean="0">
                              <a:latin typeface="Cambria Math" panose="02040503050406030204" pitchFamily="18" charset="0"/>
                            </a:rPr>
                          </m:ctrlPr>
                        </m:sSubPr>
                        <m:e>
                          <m:r>
                            <a:rPr lang="en-US" sz="1400" b="0" i="1" smtClean="0">
                              <a:latin typeface="Cambria Math" panose="02040503050406030204" pitchFamily="18" charset="0"/>
                            </a:rPr>
                            <m:t>𝑒</m:t>
                          </m:r>
                        </m:e>
                        <m:sub>
                          <m:r>
                            <a:rPr lang="he-IL" sz="1400" b="0" i="1" smtClean="0">
                              <a:latin typeface="Cambria Math" panose="02040503050406030204" pitchFamily="18" charset="0"/>
                            </a:rPr>
                            <m:t>1</m:t>
                          </m:r>
                        </m:sub>
                      </m:sSub>
                    </m:oMath>
                  </m:oMathPara>
                </a14:m>
                <a:endParaRPr lang="he-IL" sz="1400" dirty="0"/>
              </a:p>
            </p:txBody>
          </p:sp>
        </mc:Choice>
        <mc:Fallback xmlns="">
          <p:sp>
            <p:nvSpPr>
              <p:cNvPr id="25" name="TextBox 24"/>
              <p:cNvSpPr txBox="1">
                <a:spLocks noRot="1" noChangeAspect="1" noMove="1" noResize="1" noEditPoints="1" noAdjustHandles="1" noChangeArrowheads="1" noChangeShapeType="1" noTextEdit="1"/>
              </p:cNvSpPr>
              <p:nvPr/>
            </p:nvSpPr>
            <p:spPr>
              <a:xfrm>
                <a:off x="3141363" y="2212762"/>
                <a:ext cx="238483" cy="307777"/>
              </a:xfrm>
              <a:prstGeom prst="rect">
                <a:avLst/>
              </a:prstGeom>
              <a:blipFill rotWithShape="0">
                <a:blip r:embed="rId3"/>
                <a:stretch>
                  <a:fillRect t="-4000" r="-74359" b="-20000"/>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3153600" y="3349682"/>
                <a:ext cx="238483" cy="307777"/>
              </a:xfrm>
              <a:prstGeom prst="rect">
                <a:avLst/>
              </a:prstGeom>
              <a:noFill/>
            </p:spPr>
            <p:txBody>
              <a:bodyPr wrap="square" rtlCol="1">
                <a:spAutoFit/>
              </a:bodyPr>
              <a:lstStyle/>
              <a:p>
                <a:pPr/>
                <a14:m>
                  <m:oMathPara xmlns:m="http://schemas.openxmlformats.org/officeDocument/2006/math">
                    <m:oMathParaPr>
                      <m:jc m:val="centerGroup"/>
                    </m:oMathParaPr>
                    <m:oMath xmlns:m="http://schemas.openxmlformats.org/officeDocument/2006/math">
                      <m:sSub>
                        <m:sSubPr>
                          <m:ctrlPr>
                            <a:rPr lang="he-IL" sz="1400" i="1" smtClean="0">
                              <a:latin typeface="Cambria Math" panose="02040503050406030204" pitchFamily="18" charset="0"/>
                            </a:rPr>
                          </m:ctrlPr>
                        </m:sSubPr>
                        <m:e>
                          <m:r>
                            <a:rPr lang="en-US" sz="1400" b="0" i="1" smtClean="0">
                              <a:latin typeface="Cambria Math" panose="02040503050406030204" pitchFamily="18" charset="0"/>
                            </a:rPr>
                            <m:t>𝑒</m:t>
                          </m:r>
                        </m:e>
                        <m:sub>
                          <m:r>
                            <a:rPr lang="he-IL" sz="1400" b="0" i="1" smtClean="0">
                              <a:latin typeface="Cambria Math" panose="02040503050406030204" pitchFamily="18" charset="0"/>
                            </a:rPr>
                            <m:t>2</m:t>
                          </m:r>
                        </m:sub>
                      </m:sSub>
                    </m:oMath>
                  </m:oMathPara>
                </a14:m>
                <a:endParaRPr lang="he-IL" sz="1400" dirty="0"/>
              </a:p>
            </p:txBody>
          </p:sp>
        </mc:Choice>
        <mc:Fallback xmlns="">
          <p:sp>
            <p:nvSpPr>
              <p:cNvPr id="26" name="TextBox 25"/>
              <p:cNvSpPr txBox="1">
                <a:spLocks noRot="1" noChangeAspect="1" noMove="1" noResize="1" noEditPoints="1" noAdjustHandles="1" noChangeArrowheads="1" noChangeShapeType="1" noTextEdit="1"/>
              </p:cNvSpPr>
              <p:nvPr/>
            </p:nvSpPr>
            <p:spPr>
              <a:xfrm>
                <a:off x="3153600" y="3349682"/>
                <a:ext cx="238483" cy="307777"/>
              </a:xfrm>
              <a:prstGeom prst="rect">
                <a:avLst/>
              </a:prstGeom>
              <a:blipFill rotWithShape="0">
                <a:blip r:embed="rId4"/>
                <a:stretch>
                  <a:fillRect t="-1961" r="-74359" b="-19608"/>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27" name="TextBox 26"/>
              <p:cNvSpPr txBox="1"/>
              <p:nvPr/>
            </p:nvSpPr>
            <p:spPr>
              <a:xfrm>
                <a:off x="3153601" y="4218246"/>
                <a:ext cx="238483" cy="307777"/>
              </a:xfrm>
              <a:prstGeom prst="rect">
                <a:avLst/>
              </a:prstGeom>
              <a:noFill/>
            </p:spPr>
            <p:txBody>
              <a:bodyPr wrap="square" rtlCol="1">
                <a:spAutoFit/>
              </a:bodyPr>
              <a:lstStyle/>
              <a:p>
                <a:pPr/>
                <a14:m>
                  <m:oMathPara xmlns:m="http://schemas.openxmlformats.org/officeDocument/2006/math">
                    <m:oMathParaPr>
                      <m:jc m:val="centerGroup"/>
                    </m:oMathParaPr>
                    <m:oMath xmlns:m="http://schemas.openxmlformats.org/officeDocument/2006/math">
                      <m:sSub>
                        <m:sSubPr>
                          <m:ctrlPr>
                            <a:rPr lang="he-IL" sz="1400" i="1" smtClean="0">
                              <a:latin typeface="Cambria Math" panose="02040503050406030204" pitchFamily="18" charset="0"/>
                            </a:rPr>
                          </m:ctrlPr>
                        </m:sSubPr>
                        <m:e>
                          <m:r>
                            <a:rPr lang="en-US" sz="1400" b="0" i="1" smtClean="0">
                              <a:latin typeface="Cambria Math" panose="02040503050406030204" pitchFamily="18" charset="0"/>
                            </a:rPr>
                            <m:t>𝑒</m:t>
                          </m:r>
                        </m:e>
                        <m:sub>
                          <m:r>
                            <a:rPr lang="he-IL" sz="1400" b="0" i="1" smtClean="0">
                              <a:latin typeface="Cambria Math" panose="02040503050406030204" pitchFamily="18" charset="0"/>
                            </a:rPr>
                            <m:t>3</m:t>
                          </m:r>
                        </m:sub>
                      </m:sSub>
                    </m:oMath>
                  </m:oMathPara>
                </a14:m>
                <a:endParaRPr lang="he-IL" sz="1400" dirty="0"/>
              </a:p>
            </p:txBody>
          </p:sp>
        </mc:Choice>
        <mc:Fallback xmlns="">
          <p:sp>
            <p:nvSpPr>
              <p:cNvPr id="27" name="TextBox 26"/>
              <p:cNvSpPr txBox="1">
                <a:spLocks noRot="1" noChangeAspect="1" noMove="1" noResize="1" noEditPoints="1" noAdjustHandles="1" noChangeArrowheads="1" noChangeShapeType="1" noTextEdit="1"/>
              </p:cNvSpPr>
              <p:nvPr/>
            </p:nvSpPr>
            <p:spPr>
              <a:xfrm>
                <a:off x="3153601" y="4218246"/>
                <a:ext cx="238483" cy="307777"/>
              </a:xfrm>
              <a:prstGeom prst="rect">
                <a:avLst/>
              </a:prstGeom>
              <a:blipFill rotWithShape="0">
                <a:blip r:embed="rId5"/>
                <a:stretch>
                  <a:fillRect t="-4000" r="-74359" b="-20000"/>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28" name="TextBox 27"/>
              <p:cNvSpPr txBox="1"/>
              <p:nvPr/>
            </p:nvSpPr>
            <p:spPr>
              <a:xfrm>
                <a:off x="3025593" y="2607623"/>
                <a:ext cx="238483" cy="307777"/>
              </a:xfrm>
              <a:prstGeom prst="rect">
                <a:avLst/>
              </a:prstGeom>
              <a:noFill/>
            </p:spPr>
            <p:txBody>
              <a:bodyPr wrap="square" rtlCol="1">
                <a:spAutoFit/>
              </a:bodyPr>
              <a:lstStyle/>
              <a:p>
                <a:pPr/>
                <a14:m>
                  <m:oMathPara xmlns:m="http://schemas.openxmlformats.org/officeDocument/2006/math">
                    <m:oMathParaPr>
                      <m:jc m:val="centerGroup"/>
                    </m:oMathParaPr>
                    <m:oMath xmlns:m="http://schemas.openxmlformats.org/officeDocument/2006/math">
                      <m:sSub>
                        <m:sSubPr>
                          <m:ctrlPr>
                            <a:rPr lang="he-IL" sz="1400" i="1" smtClean="0">
                              <a:latin typeface="Cambria Math" panose="02040503050406030204" pitchFamily="18" charset="0"/>
                            </a:rPr>
                          </m:ctrlPr>
                        </m:sSubPr>
                        <m:e>
                          <m:r>
                            <a:rPr lang="en-US" sz="1400" b="0" i="1" smtClean="0">
                              <a:latin typeface="Cambria Math" panose="02040503050406030204" pitchFamily="18" charset="0"/>
                            </a:rPr>
                            <m:t>𝑒</m:t>
                          </m:r>
                        </m:e>
                        <m:sub>
                          <m:r>
                            <a:rPr lang="he-IL" sz="1400" b="0" i="1" smtClean="0">
                              <a:latin typeface="Cambria Math" panose="02040503050406030204" pitchFamily="18" charset="0"/>
                            </a:rPr>
                            <m:t>4</m:t>
                          </m:r>
                        </m:sub>
                      </m:sSub>
                    </m:oMath>
                  </m:oMathPara>
                </a14:m>
                <a:endParaRPr lang="he-IL" sz="1400" dirty="0"/>
              </a:p>
            </p:txBody>
          </p:sp>
        </mc:Choice>
        <mc:Fallback xmlns="">
          <p:sp>
            <p:nvSpPr>
              <p:cNvPr id="28" name="TextBox 27"/>
              <p:cNvSpPr txBox="1">
                <a:spLocks noRot="1" noChangeAspect="1" noMove="1" noResize="1" noEditPoints="1" noAdjustHandles="1" noChangeArrowheads="1" noChangeShapeType="1" noTextEdit="1"/>
              </p:cNvSpPr>
              <p:nvPr/>
            </p:nvSpPr>
            <p:spPr>
              <a:xfrm>
                <a:off x="3025593" y="2607623"/>
                <a:ext cx="238483" cy="307777"/>
              </a:xfrm>
              <a:prstGeom prst="rect">
                <a:avLst/>
              </a:prstGeom>
              <a:blipFill rotWithShape="0">
                <a:blip r:embed="rId6"/>
                <a:stretch>
                  <a:fillRect t="-4000" r="-74359" b="-20000"/>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29" name="TextBox 28"/>
              <p:cNvSpPr txBox="1"/>
              <p:nvPr/>
            </p:nvSpPr>
            <p:spPr>
              <a:xfrm>
                <a:off x="3950877" y="3707526"/>
                <a:ext cx="238483" cy="307777"/>
              </a:xfrm>
              <a:prstGeom prst="rect">
                <a:avLst/>
              </a:prstGeom>
              <a:noFill/>
            </p:spPr>
            <p:txBody>
              <a:bodyPr wrap="square" rtlCol="1">
                <a:spAutoFit/>
              </a:bodyPr>
              <a:lstStyle/>
              <a:p>
                <a:pPr/>
                <a14:m>
                  <m:oMathPara xmlns:m="http://schemas.openxmlformats.org/officeDocument/2006/math">
                    <m:oMathParaPr>
                      <m:jc m:val="centerGroup"/>
                    </m:oMathParaPr>
                    <m:oMath xmlns:m="http://schemas.openxmlformats.org/officeDocument/2006/math">
                      <m:sSub>
                        <m:sSubPr>
                          <m:ctrlPr>
                            <a:rPr lang="he-IL" sz="1400" i="1" smtClean="0">
                              <a:latin typeface="Cambria Math" panose="02040503050406030204" pitchFamily="18" charset="0"/>
                            </a:rPr>
                          </m:ctrlPr>
                        </m:sSubPr>
                        <m:e>
                          <m:r>
                            <a:rPr lang="en-US" sz="1400" b="0" i="1" smtClean="0">
                              <a:latin typeface="Cambria Math" panose="02040503050406030204" pitchFamily="18" charset="0"/>
                            </a:rPr>
                            <m:t>𝑒</m:t>
                          </m:r>
                        </m:e>
                        <m:sub>
                          <m:r>
                            <a:rPr lang="he-IL" sz="1400" b="0" i="1" smtClean="0">
                              <a:latin typeface="Cambria Math" panose="02040503050406030204" pitchFamily="18" charset="0"/>
                            </a:rPr>
                            <m:t>6</m:t>
                          </m:r>
                        </m:sub>
                      </m:sSub>
                    </m:oMath>
                  </m:oMathPara>
                </a14:m>
                <a:endParaRPr lang="he-IL" sz="1400" dirty="0"/>
              </a:p>
            </p:txBody>
          </p:sp>
        </mc:Choice>
        <mc:Fallback xmlns="">
          <p:sp>
            <p:nvSpPr>
              <p:cNvPr id="29" name="TextBox 28"/>
              <p:cNvSpPr txBox="1">
                <a:spLocks noRot="1" noChangeAspect="1" noMove="1" noResize="1" noEditPoints="1" noAdjustHandles="1" noChangeArrowheads="1" noChangeShapeType="1" noTextEdit="1"/>
              </p:cNvSpPr>
              <p:nvPr/>
            </p:nvSpPr>
            <p:spPr>
              <a:xfrm>
                <a:off x="3950877" y="3707526"/>
                <a:ext cx="238483" cy="307777"/>
              </a:xfrm>
              <a:prstGeom prst="rect">
                <a:avLst/>
              </a:prstGeom>
              <a:blipFill rotWithShape="0">
                <a:blip r:embed="rId7"/>
                <a:stretch>
                  <a:fillRect t="-3922" r="-74359" b="-19608"/>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30" name="TextBox 29"/>
              <p:cNvSpPr txBox="1"/>
              <p:nvPr/>
            </p:nvSpPr>
            <p:spPr>
              <a:xfrm>
                <a:off x="4277313" y="2658821"/>
                <a:ext cx="238483" cy="307777"/>
              </a:xfrm>
              <a:prstGeom prst="rect">
                <a:avLst/>
              </a:prstGeom>
              <a:noFill/>
            </p:spPr>
            <p:txBody>
              <a:bodyPr wrap="square" rtlCol="1">
                <a:spAutoFit/>
              </a:bodyPr>
              <a:lstStyle/>
              <a:p>
                <a:pPr/>
                <a14:m>
                  <m:oMathPara xmlns:m="http://schemas.openxmlformats.org/officeDocument/2006/math">
                    <m:oMathParaPr>
                      <m:jc m:val="centerGroup"/>
                    </m:oMathParaPr>
                    <m:oMath xmlns:m="http://schemas.openxmlformats.org/officeDocument/2006/math">
                      <m:sSub>
                        <m:sSubPr>
                          <m:ctrlPr>
                            <a:rPr lang="he-IL" sz="1400" i="1" smtClean="0">
                              <a:latin typeface="Cambria Math" panose="02040503050406030204" pitchFamily="18" charset="0"/>
                            </a:rPr>
                          </m:ctrlPr>
                        </m:sSubPr>
                        <m:e>
                          <m:r>
                            <a:rPr lang="en-US" sz="1400" b="0" i="1" smtClean="0">
                              <a:latin typeface="Cambria Math" panose="02040503050406030204" pitchFamily="18" charset="0"/>
                            </a:rPr>
                            <m:t>𝑒</m:t>
                          </m:r>
                        </m:e>
                        <m:sub>
                          <m:r>
                            <a:rPr lang="he-IL" sz="1400" b="0" i="1" smtClean="0">
                              <a:latin typeface="Cambria Math" panose="02040503050406030204" pitchFamily="18" charset="0"/>
                            </a:rPr>
                            <m:t>5</m:t>
                          </m:r>
                        </m:sub>
                      </m:sSub>
                    </m:oMath>
                  </m:oMathPara>
                </a14:m>
                <a:endParaRPr lang="he-IL" sz="1400" dirty="0"/>
              </a:p>
            </p:txBody>
          </p:sp>
        </mc:Choice>
        <mc:Fallback xmlns="">
          <p:sp>
            <p:nvSpPr>
              <p:cNvPr id="30" name="TextBox 29"/>
              <p:cNvSpPr txBox="1">
                <a:spLocks noRot="1" noChangeAspect="1" noMove="1" noResize="1" noEditPoints="1" noAdjustHandles="1" noChangeArrowheads="1" noChangeShapeType="1" noTextEdit="1"/>
              </p:cNvSpPr>
              <p:nvPr/>
            </p:nvSpPr>
            <p:spPr>
              <a:xfrm>
                <a:off x="4277313" y="2658821"/>
                <a:ext cx="238483" cy="307777"/>
              </a:xfrm>
              <a:prstGeom prst="rect">
                <a:avLst/>
              </a:prstGeom>
              <a:blipFill rotWithShape="0">
                <a:blip r:embed="rId8"/>
                <a:stretch>
                  <a:fillRect t="-3922" r="-74359" b="-19608"/>
                </a:stretch>
              </a:blipFill>
            </p:spPr>
            <p:txBody>
              <a:bodyPr/>
              <a:lstStyle/>
              <a:p>
                <a:r>
                  <a:rPr lang="he-IL">
                    <a:noFill/>
                  </a:rPr>
                  <a:t> </a:t>
                </a:r>
              </a:p>
            </p:txBody>
          </p:sp>
        </mc:Fallback>
      </mc:AlternateContent>
      <p:sp>
        <p:nvSpPr>
          <p:cNvPr id="31" name="TextBox 30"/>
          <p:cNvSpPr txBox="1"/>
          <p:nvPr/>
        </p:nvSpPr>
        <p:spPr>
          <a:xfrm>
            <a:off x="3712394" y="2251991"/>
            <a:ext cx="238483" cy="307777"/>
          </a:xfrm>
          <a:prstGeom prst="rect">
            <a:avLst/>
          </a:prstGeom>
          <a:noFill/>
        </p:spPr>
        <p:txBody>
          <a:bodyPr wrap="square" rtlCol="1">
            <a:spAutoFit/>
          </a:bodyPr>
          <a:lstStyle/>
          <a:p>
            <a:r>
              <a:rPr lang="en-US" sz="1400" b="1" dirty="0" smtClean="0">
                <a:solidFill>
                  <a:srgbClr val="00B050"/>
                </a:solidFill>
              </a:rPr>
              <a:t>2</a:t>
            </a:r>
            <a:endParaRPr lang="he-IL" sz="1400" b="1" dirty="0">
              <a:solidFill>
                <a:srgbClr val="00B050"/>
              </a:solidFill>
            </a:endParaRPr>
          </a:p>
        </p:txBody>
      </p:sp>
      <p:sp>
        <p:nvSpPr>
          <p:cNvPr id="32" name="TextBox 31"/>
          <p:cNvSpPr txBox="1"/>
          <p:nvPr/>
        </p:nvSpPr>
        <p:spPr>
          <a:xfrm>
            <a:off x="3688328" y="4269180"/>
            <a:ext cx="238483" cy="307777"/>
          </a:xfrm>
          <a:prstGeom prst="rect">
            <a:avLst/>
          </a:prstGeom>
          <a:noFill/>
        </p:spPr>
        <p:txBody>
          <a:bodyPr wrap="square" rtlCol="1">
            <a:spAutoFit/>
          </a:bodyPr>
          <a:lstStyle/>
          <a:p>
            <a:r>
              <a:rPr lang="en-US" sz="1400" b="1" dirty="0" smtClean="0">
                <a:solidFill>
                  <a:srgbClr val="00B050"/>
                </a:solidFill>
              </a:rPr>
              <a:t>2</a:t>
            </a:r>
            <a:endParaRPr lang="he-IL" sz="1400" b="1" dirty="0">
              <a:solidFill>
                <a:srgbClr val="00B050"/>
              </a:solidFill>
            </a:endParaRPr>
          </a:p>
        </p:txBody>
      </p:sp>
      <p:sp>
        <p:nvSpPr>
          <p:cNvPr id="34" name="TextBox 33"/>
          <p:cNvSpPr txBox="1"/>
          <p:nvPr/>
        </p:nvSpPr>
        <p:spPr>
          <a:xfrm>
            <a:off x="4437400" y="2588340"/>
            <a:ext cx="238483" cy="307777"/>
          </a:xfrm>
          <a:prstGeom prst="rect">
            <a:avLst/>
          </a:prstGeom>
          <a:noFill/>
        </p:spPr>
        <p:txBody>
          <a:bodyPr wrap="square" rtlCol="1">
            <a:spAutoFit/>
          </a:bodyPr>
          <a:lstStyle/>
          <a:p>
            <a:r>
              <a:rPr lang="en-US" sz="1400" b="1" dirty="0" smtClean="0">
                <a:solidFill>
                  <a:srgbClr val="00B050"/>
                </a:solidFill>
              </a:rPr>
              <a:t>3</a:t>
            </a:r>
            <a:endParaRPr lang="he-IL" sz="1400" b="1" dirty="0">
              <a:solidFill>
                <a:srgbClr val="00B050"/>
              </a:solidFill>
            </a:endParaRPr>
          </a:p>
        </p:txBody>
      </p:sp>
      <p:sp>
        <p:nvSpPr>
          <p:cNvPr id="35" name="TextBox 34"/>
          <p:cNvSpPr txBox="1"/>
          <p:nvPr/>
        </p:nvSpPr>
        <p:spPr>
          <a:xfrm>
            <a:off x="3244620" y="2725161"/>
            <a:ext cx="238483" cy="307777"/>
          </a:xfrm>
          <a:prstGeom prst="rect">
            <a:avLst/>
          </a:prstGeom>
          <a:noFill/>
        </p:spPr>
        <p:txBody>
          <a:bodyPr wrap="square" rtlCol="1">
            <a:spAutoFit/>
          </a:bodyPr>
          <a:lstStyle/>
          <a:p>
            <a:r>
              <a:rPr lang="en-US" sz="1400" b="1" dirty="0" smtClean="0">
                <a:solidFill>
                  <a:srgbClr val="00B050"/>
                </a:solidFill>
              </a:rPr>
              <a:t>3</a:t>
            </a:r>
            <a:endParaRPr lang="he-IL" sz="1400" b="1" dirty="0">
              <a:solidFill>
                <a:srgbClr val="00B050"/>
              </a:solidFill>
            </a:endParaRPr>
          </a:p>
        </p:txBody>
      </p:sp>
      <p:sp>
        <p:nvSpPr>
          <p:cNvPr id="38" name="TextBox 37"/>
          <p:cNvSpPr txBox="1"/>
          <p:nvPr/>
        </p:nvSpPr>
        <p:spPr>
          <a:xfrm>
            <a:off x="3688328" y="3383385"/>
            <a:ext cx="238483" cy="307777"/>
          </a:xfrm>
          <a:prstGeom prst="rect">
            <a:avLst/>
          </a:prstGeom>
          <a:noFill/>
        </p:spPr>
        <p:txBody>
          <a:bodyPr wrap="square" rtlCol="1">
            <a:spAutoFit/>
          </a:bodyPr>
          <a:lstStyle/>
          <a:p>
            <a:r>
              <a:rPr lang="en-US" sz="1400" b="1" dirty="0" smtClean="0">
                <a:solidFill>
                  <a:srgbClr val="00B050"/>
                </a:solidFill>
              </a:rPr>
              <a:t>2</a:t>
            </a:r>
            <a:endParaRPr lang="he-IL" sz="1400" b="1" dirty="0">
              <a:solidFill>
                <a:srgbClr val="00B050"/>
              </a:solidFill>
            </a:endParaRPr>
          </a:p>
        </p:txBody>
      </p:sp>
      <p:sp>
        <p:nvSpPr>
          <p:cNvPr id="39" name="TextBox 38"/>
          <p:cNvSpPr txBox="1"/>
          <p:nvPr/>
        </p:nvSpPr>
        <p:spPr>
          <a:xfrm>
            <a:off x="3797009" y="3833175"/>
            <a:ext cx="238483" cy="307777"/>
          </a:xfrm>
          <a:prstGeom prst="rect">
            <a:avLst/>
          </a:prstGeom>
          <a:noFill/>
        </p:spPr>
        <p:txBody>
          <a:bodyPr wrap="square" rtlCol="1">
            <a:spAutoFit/>
          </a:bodyPr>
          <a:lstStyle/>
          <a:p>
            <a:r>
              <a:rPr lang="en-US" sz="1400" b="1" dirty="0" smtClean="0">
                <a:solidFill>
                  <a:srgbClr val="00B050"/>
                </a:solidFill>
              </a:rPr>
              <a:t>3</a:t>
            </a:r>
            <a:endParaRPr lang="he-IL" sz="1400" b="1" dirty="0">
              <a:solidFill>
                <a:srgbClr val="00B050"/>
              </a:solidFill>
            </a:endParaRPr>
          </a:p>
        </p:txBody>
      </p:sp>
    </p:spTree>
    <p:extLst>
      <p:ext uri="{BB962C8B-B14F-4D97-AF65-F5344CB8AC3E}">
        <p14:creationId xmlns:p14="http://schemas.microsoft.com/office/powerpoint/2010/main" val="1667701612"/>
      </p:ext>
    </p:extLst>
  </p:cSld>
  <p:clrMapOvr>
    <a:masterClrMapping/>
  </p:clrMapOvr>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r>
              <a:rPr lang="en-US" dirty="0"/>
              <a:t>Theorem </a:t>
            </a:r>
            <a:r>
              <a:rPr lang="en-US" dirty="0" smtClean="0"/>
              <a:t>4.4 (</a:t>
            </a:r>
            <a:r>
              <a:rPr lang="en-US" dirty="0"/>
              <a:t>cont.)</a:t>
            </a:r>
            <a:endParaRPr lang="he-IL" sz="2800" dirty="0"/>
          </a:p>
        </p:txBody>
      </p:sp>
      <mc:AlternateContent xmlns:mc="http://schemas.openxmlformats.org/markup-compatibility/2006" xmlns:a14="http://schemas.microsoft.com/office/drawing/2010/main">
        <mc:Choice Requires="a14">
          <p:sp>
            <p:nvSpPr>
              <p:cNvPr id="3" name="מציין מיקום תוכן 2"/>
              <p:cNvSpPr>
                <a:spLocks noGrp="1"/>
              </p:cNvSpPr>
              <p:nvPr>
                <p:ph idx="1"/>
              </p:nvPr>
            </p:nvSpPr>
            <p:spPr>
              <a:xfrm>
                <a:off x="2592923" y="1739900"/>
                <a:ext cx="9420111" cy="5118100"/>
              </a:xfrm>
            </p:spPr>
            <p:txBody>
              <a:bodyPr>
                <a:normAutofit/>
              </a:bodyPr>
              <a:lstStyle/>
              <a:p>
                <a:pPr marL="0" indent="0" algn="l" rtl="0">
                  <a:buNone/>
                </a:pPr>
                <a:r>
                  <a:rPr lang="en-US" sz="2400" dirty="0" smtClean="0"/>
                  <a:t>Example: </a:t>
                </a:r>
                <a:r>
                  <a:rPr lang="en-US" dirty="0" smtClean="0"/>
                  <a:t>(two matchings: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𝑀</m:t>
                        </m:r>
                      </m:e>
                      <m:sub>
                        <m:r>
                          <a:rPr lang="en-US" b="0" i="1" smtClean="0">
                            <a:latin typeface="Cambria Math" panose="02040503050406030204" pitchFamily="18" charset="0"/>
                          </a:rPr>
                          <m:t>1</m:t>
                        </m:r>
                      </m:sub>
                    </m:sSub>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𝑒</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𝑒</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𝑒</m:t>
                            </m:r>
                          </m:e>
                          <m:sub>
                            <m:r>
                              <a:rPr lang="en-US" b="0" i="1" smtClean="0">
                                <a:latin typeface="Cambria Math" panose="02040503050406030204" pitchFamily="18" charset="0"/>
                              </a:rPr>
                              <m:t>3</m:t>
                            </m:r>
                          </m:sub>
                        </m:sSub>
                      </m:e>
                    </m:d>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𝑀</m:t>
                        </m:r>
                      </m:e>
                      <m:sub>
                        <m:r>
                          <a:rPr lang="en-US" b="0" i="1" smtClean="0">
                            <a:latin typeface="Cambria Math" panose="02040503050406030204" pitchFamily="18" charset="0"/>
                          </a:rPr>
                          <m:t>2</m:t>
                        </m:r>
                      </m:sub>
                    </m:sSub>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𝑒</m:t>
                            </m:r>
                          </m:e>
                          <m:sub>
                            <m:r>
                              <a:rPr lang="en-US" b="0" i="1" smtClean="0">
                                <a:latin typeface="Cambria Math" panose="02040503050406030204" pitchFamily="18" charset="0"/>
                              </a:rPr>
                              <m:t>3</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𝑒</m:t>
                            </m:r>
                          </m:e>
                          <m:sub>
                            <m:r>
                              <a:rPr lang="en-US" b="0" i="1" smtClean="0">
                                <a:latin typeface="Cambria Math" panose="02040503050406030204" pitchFamily="18" charset="0"/>
                              </a:rPr>
                              <m:t>4</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𝑒</m:t>
                            </m:r>
                          </m:e>
                          <m:sub>
                            <m:r>
                              <a:rPr lang="en-US" b="0" i="1" smtClean="0">
                                <a:latin typeface="Cambria Math" panose="02040503050406030204" pitchFamily="18" charset="0"/>
                              </a:rPr>
                              <m:t>5</m:t>
                            </m:r>
                          </m:sub>
                        </m:sSub>
                      </m:e>
                    </m:d>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𝑀</m:t>
                        </m:r>
                      </m:e>
                      <m:sub>
                        <m:r>
                          <a:rPr lang="en-US" b="0" i="1" smtClean="0">
                            <a:latin typeface="Cambria Math" panose="02040503050406030204" pitchFamily="18" charset="0"/>
                          </a:rPr>
                          <m:t>1</m:t>
                        </m:r>
                      </m:sub>
                    </m:sSub>
                    <m:r>
                      <a:rPr lang="en-US" b="0" i="1" smtClean="0">
                        <a:latin typeface="Cambria Math" panose="02040503050406030204" pitchFamily="18" charset="0"/>
                      </a:rPr>
                      <m:t> </m:t>
                    </m:r>
                    <m:r>
                      <a:rPr lang="en-US" b="0" i="1" smtClean="0">
                        <a:latin typeface="Cambria Math" panose="02040503050406030204" pitchFamily="18" charset="0"/>
                      </a:rPr>
                      <m:t>𝑖𝑠</m:t>
                    </m:r>
                    <m:r>
                      <a:rPr lang="en-US" b="0" i="1" smtClean="0">
                        <a:latin typeface="Cambria Math" panose="02040503050406030204" pitchFamily="18" charset="0"/>
                      </a:rPr>
                      <m:t> </m:t>
                    </m:r>
                    <m:r>
                      <a:rPr lang="en-US" b="0" i="1" smtClean="0">
                        <a:latin typeface="Cambria Math" panose="02040503050406030204" pitchFamily="18" charset="0"/>
                      </a:rPr>
                      <m:t>𝑚𝑖𝑛𝑖𝑚𝑎𝑙</m:t>
                    </m:r>
                  </m:oMath>
                </a14:m>
                <a:r>
                  <a:rPr lang="en-US" dirty="0" smtClean="0"/>
                  <a:t>)</a:t>
                </a:r>
                <a:endParaRPr lang="en-US" dirty="0"/>
              </a:p>
              <a:p>
                <a:pPr marL="0" indent="0" algn="l" rtl="0">
                  <a:buNone/>
                </a:pPr>
                <a:r>
                  <a:rPr lang="en-US" sz="2400" dirty="0" smtClean="0"/>
                  <a:t>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  </m:t>
                        </m:r>
                        <m:r>
                          <a:rPr lang="en-US" sz="2000" i="1">
                            <a:latin typeface="Cambria Math" panose="02040503050406030204" pitchFamily="18" charset="0"/>
                          </a:rPr>
                          <m:t>𝐴</m:t>
                        </m:r>
                      </m:e>
                      <m:sub>
                        <m:r>
                          <a:rPr lang="en-US" sz="2000" b="0" i="1" smtClean="0">
                            <a:latin typeface="Cambria Math" panose="02040503050406030204" pitchFamily="18" charset="0"/>
                          </a:rPr>
                          <m:t>0</m:t>
                        </m:r>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𝑒</m:t>
                            </m:r>
                          </m:e>
                          <m:sub>
                            <m:r>
                              <a:rPr lang="en-US" sz="2000" i="1">
                                <a:latin typeface="Cambria Math" panose="02040503050406030204" pitchFamily="18" charset="0"/>
                              </a:rPr>
                              <m:t>3</m:t>
                            </m:r>
                          </m:sub>
                        </m:sSub>
                      </m:sub>
                    </m:sSub>
                  </m:oMath>
                </a14:m>
                <a:r>
                  <a:rPr lang="en-US" sz="2000" dirty="0"/>
                  <a:t>=</a:t>
                </a:r>
                <a14:m>
                  <m:oMath xmlns:m="http://schemas.openxmlformats.org/officeDocument/2006/math">
                    <m:d>
                      <m:dPr>
                        <m:ctrlPr>
                          <a:rPr lang="en-US" sz="2000" i="1" dirty="0">
                            <a:latin typeface="Cambria Math" panose="02040503050406030204" pitchFamily="18" charset="0"/>
                          </a:rPr>
                        </m:ctrlPr>
                      </m:dPr>
                      <m:e>
                        <m:m>
                          <m:mPr>
                            <m:mcs>
                              <m:mc>
                                <m:mcPr>
                                  <m:count m:val="3"/>
                                  <m:mcJc m:val="center"/>
                                </m:mcPr>
                              </m:mc>
                            </m:mcs>
                            <m:ctrlPr>
                              <a:rPr lang="en-US" sz="2000" i="1" dirty="0">
                                <a:latin typeface="Cambria Math" panose="02040503050406030204" pitchFamily="18" charset="0"/>
                              </a:rPr>
                            </m:ctrlPr>
                          </m:mPr>
                          <m:mr>
                            <m:e>
                              <m:sSub>
                                <m:sSubPr>
                                  <m:ctrlPr>
                                    <a:rPr lang="en-US" sz="2000" i="1">
                                      <a:latin typeface="Cambria Math" panose="02040503050406030204" pitchFamily="18" charset="0"/>
                                    </a:rPr>
                                  </m:ctrlPr>
                                </m:sSubPr>
                                <m:e>
                                  <m:r>
                                    <a:rPr lang="en-US" sz="2000" i="1">
                                      <a:latin typeface="Cambria Math" panose="02040503050406030204" pitchFamily="18" charset="0"/>
                                    </a:rPr>
                                    <m:t>𝑋</m:t>
                                  </m:r>
                                </m:e>
                                <m:sub>
                                  <m:r>
                                    <a:rPr lang="en-US" sz="2000" i="1">
                                      <a:latin typeface="Cambria Math" panose="02040503050406030204" pitchFamily="18" charset="0"/>
                                    </a:rPr>
                                    <m:t>0</m:t>
                                  </m:r>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𝑒</m:t>
                                      </m:r>
                                    </m:e>
                                    <m:sub>
                                      <m:r>
                                        <a:rPr lang="en-US" sz="2000" i="1">
                                          <a:latin typeface="Cambria Math" panose="02040503050406030204" pitchFamily="18" charset="0"/>
                                        </a:rPr>
                                        <m:t>1</m:t>
                                      </m:r>
                                    </m:sub>
                                  </m:sSub>
                                </m:sub>
                              </m:sSub>
                            </m:e>
                            <m:e>
                              <m:sSub>
                                <m:sSubPr>
                                  <m:ctrlPr>
                                    <a:rPr lang="en-US" sz="2000" i="1">
                                      <a:latin typeface="Cambria Math" panose="02040503050406030204" pitchFamily="18" charset="0"/>
                                    </a:rPr>
                                  </m:ctrlPr>
                                </m:sSubPr>
                                <m:e>
                                  <m:r>
                                    <a:rPr lang="en-US" sz="2000" i="1">
                                      <a:latin typeface="Cambria Math" panose="02040503050406030204" pitchFamily="18" charset="0"/>
                                    </a:rPr>
                                    <m:t>𝑋</m:t>
                                  </m:r>
                                </m:e>
                                <m:sub>
                                  <m:r>
                                    <a:rPr lang="en-US" sz="2000" i="1">
                                      <a:latin typeface="Cambria Math" panose="02040503050406030204" pitchFamily="18" charset="0"/>
                                    </a:rPr>
                                    <m:t>0</m:t>
                                  </m:r>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𝑒</m:t>
                                      </m:r>
                                    </m:e>
                                    <m:sub>
                                      <m:r>
                                        <a:rPr lang="en-US" sz="2000" i="1">
                                          <a:latin typeface="Cambria Math" panose="02040503050406030204" pitchFamily="18" charset="0"/>
                                        </a:rPr>
                                        <m:t>4</m:t>
                                      </m:r>
                                    </m:sub>
                                  </m:sSub>
                                </m:sub>
                              </m:sSub>
                            </m:e>
                            <m:e>
                              <m:r>
                                <a:rPr lang="en-US" sz="2000" i="1" dirty="0">
                                  <a:latin typeface="Cambria Math" panose="02040503050406030204" pitchFamily="18" charset="0"/>
                                </a:rPr>
                                <m:t>0</m:t>
                              </m:r>
                            </m:e>
                          </m:mr>
                          <m:mr>
                            <m:e>
                              <m:sSub>
                                <m:sSubPr>
                                  <m:ctrlPr>
                                    <a:rPr lang="en-US" sz="2000" i="1">
                                      <a:latin typeface="Cambria Math" panose="02040503050406030204" pitchFamily="18" charset="0"/>
                                    </a:rPr>
                                  </m:ctrlPr>
                                </m:sSubPr>
                                <m:e>
                                  <m:r>
                                    <a:rPr lang="en-US" sz="2000" i="1">
                                      <a:latin typeface="Cambria Math" panose="02040503050406030204" pitchFamily="18" charset="0"/>
                                    </a:rPr>
                                    <m:t>𝑋</m:t>
                                  </m:r>
                                </m:e>
                                <m:sub>
                                  <m:r>
                                    <a:rPr lang="en-US" sz="2000" i="1">
                                      <a:latin typeface="Cambria Math" panose="02040503050406030204" pitchFamily="18" charset="0"/>
                                    </a:rPr>
                                    <m:t>0</m:t>
                                  </m:r>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𝑒</m:t>
                                      </m:r>
                                    </m:e>
                                    <m:sub>
                                      <m:r>
                                        <a:rPr lang="en-US" sz="2000" i="1">
                                          <a:latin typeface="Cambria Math" panose="02040503050406030204" pitchFamily="18" charset="0"/>
                                        </a:rPr>
                                        <m:t>5</m:t>
                                      </m:r>
                                    </m:sub>
                                  </m:sSub>
                                </m:sub>
                              </m:sSub>
                            </m:e>
                            <m:e>
                              <m:sSub>
                                <m:sSubPr>
                                  <m:ctrlPr>
                                    <a:rPr lang="en-US" sz="2000" i="1">
                                      <a:latin typeface="Cambria Math" panose="02040503050406030204" pitchFamily="18" charset="0"/>
                                    </a:rPr>
                                  </m:ctrlPr>
                                </m:sSubPr>
                                <m:e>
                                  <m:r>
                                    <a:rPr lang="en-US" sz="2000" i="1">
                                      <a:latin typeface="Cambria Math" panose="02040503050406030204" pitchFamily="18" charset="0"/>
                                    </a:rPr>
                                    <m:t>𝑋</m:t>
                                  </m:r>
                                </m:e>
                                <m:sub>
                                  <m:r>
                                    <a:rPr lang="en-US" sz="2000" i="1">
                                      <a:latin typeface="Cambria Math" panose="02040503050406030204" pitchFamily="18" charset="0"/>
                                    </a:rPr>
                                    <m:t>0</m:t>
                                  </m:r>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𝑒</m:t>
                                      </m:r>
                                    </m:e>
                                    <m:sub>
                                      <m:r>
                                        <a:rPr lang="en-US" sz="2000" i="1">
                                          <a:latin typeface="Cambria Math" panose="02040503050406030204" pitchFamily="18" charset="0"/>
                                        </a:rPr>
                                        <m:t>2</m:t>
                                      </m:r>
                                    </m:sub>
                                  </m:sSub>
                                </m:sub>
                              </m:sSub>
                            </m:e>
                            <m:e>
                              <m:r>
                                <a:rPr lang="en-US" sz="2000" i="1">
                                  <a:latin typeface="Cambria Math" panose="02040503050406030204" pitchFamily="18" charset="0"/>
                                </a:rPr>
                                <m:t>0</m:t>
                              </m:r>
                            </m:e>
                          </m:mr>
                          <m:mr>
                            <m:e>
                              <m:r>
                                <a:rPr lang="en-US" sz="2000" i="1" dirty="0">
                                  <a:latin typeface="Cambria Math" panose="02040503050406030204" pitchFamily="18" charset="0"/>
                                </a:rPr>
                                <m:t>0</m:t>
                              </m:r>
                            </m:e>
                            <m:e>
                              <m:r>
                                <a:rPr lang="en-US" sz="2000" i="1">
                                  <a:latin typeface="Cambria Math" panose="02040503050406030204" pitchFamily="18" charset="0"/>
                                </a:rPr>
                                <m:t>0</m:t>
                              </m:r>
                            </m:e>
                            <m:e>
                              <m:sSub>
                                <m:sSubPr>
                                  <m:ctrlPr>
                                    <a:rPr lang="en-US" sz="2000" i="1">
                                      <a:latin typeface="Cambria Math" panose="02040503050406030204" pitchFamily="18" charset="0"/>
                                    </a:rPr>
                                  </m:ctrlPr>
                                </m:sSubPr>
                                <m:e>
                                  <m:r>
                                    <a:rPr lang="en-US" sz="2000" i="1">
                                      <a:latin typeface="Cambria Math" panose="02040503050406030204" pitchFamily="18" charset="0"/>
                                    </a:rPr>
                                    <m:t>𝑋</m:t>
                                  </m:r>
                                </m:e>
                                <m:sub>
                                  <m:r>
                                    <a:rPr lang="en-US" sz="2000" i="1">
                                      <a:latin typeface="Cambria Math" panose="02040503050406030204" pitchFamily="18" charset="0"/>
                                    </a:rPr>
                                    <m:t>0</m:t>
                                  </m:r>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𝑒</m:t>
                                      </m:r>
                                    </m:e>
                                    <m:sub>
                                      <m:r>
                                        <a:rPr lang="en-US" sz="2000" i="1">
                                          <a:latin typeface="Cambria Math" panose="02040503050406030204" pitchFamily="18" charset="0"/>
                                        </a:rPr>
                                        <m:t>3</m:t>
                                      </m:r>
                                    </m:sub>
                                  </m:sSub>
                                </m:sub>
                              </m:sSub>
                            </m:e>
                          </m:mr>
                        </m:m>
                      </m:e>
                    </m:d>
                  </m:oMath>
                </a14:m>
                <a:endParaRPr lang="en-US" sz="2000" dirty="0"/>
              </a:p>
              <a:p>
                <a:pPr marL="0" indent="0" algn="l" rtl="0">
                  <a:buNone/>
                </a:pPr>
                <a:r>
                  <a:rPr lang="en-US" sz="2000" dirty="0"/>
                  <a:t>                              </a:t>
                </a:r>
                <a14:m>
                  <m:oMath xmlns:m="http://schemas.openxmlformats.org/officeDocument/2006/math">
                    <m:func>
                      <m:funcPr>
                        <m:ctrlPr>
                          <a:rPr lang="en-US" sz="2000" i="1">
                            <a:latin typeface="Cambria Math" panose="02040503050406030204" pitchFamily="18" charset="0"/>
                          </a:rPr>
                        </m:ctrlPr>
                      </m:funcPr>
                      <m:fName>
                        <m:r>
                          <a:rPr lang="en-US" sz="2000">
                            <a:latin typeface="Cambria Math" panose="02040503050406030204" pitchFamily="18" charset="0"/>
                          </a:rPr>
                          <m:t>         </m:t>
                        </m:r>
                        <m:r>
                          <m:rPr>
                            <m:sty m:val="p"/>
                          </m:rPr>
                          <a:rPr lang="en-US" sz="2000">
                            <a:latin typeface="Cambria Math" panose="02040503050406030204" pitchFamily="18" charset="0"/>
                          </a:rPr>
                          <m:t>det</m:t>
                        </m:r>
                      </m:fName>
                      <m:e>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𝐴</m:t>
                                </m:r>
                              </m:e>
                              <m:sub>
                                <m:sSub>
                                  <m:sSubPr>
                                    <m:ctrlPr>
                                      <a:rPr lang="en-US" sz="2000" i="1">
                                        <a:latin typeface="Cambria Math" panose="02040503050406030204" pitchFamily="18" charset="0"/>
                                      </a:rPr>
                                    </m:ctrlPr>
                                  </m:sSubPr>
                                  <m:e>
                                    <m:r>
                                      <a:rPr lang="en-US" sz="2000" b="0" i="1" smtClean="0">
                                        <a:latin typeface="Cambria Math" panose="02040503050406030204" pitchFamily="18" charset="0"/>
                                      </a:rPr>
                                      <m:t>0</m:t>
                                    </m:r>
                                    <m:r>
                                      <a:rPr lang="en-US" sz="2000" b="0" i="1" smtClean="0">
                                        <a:latin typeface="Cambria Math" panose="02040503050406030204" pitchFamily="18" charset="0"/>
                                      </a:rPr>
                                      <m:t>,</m:t>
                                    </m:r>
                                    <m:r>
                                      <a:rPr lang="en-US" sz="2000" i="1">
                                        <a:latin typeface="Cambria Math" panose="02040503050406030204" pitchFamily="18" charset="0"/>
                                      </a:rPr>
                                      <m:t>𝑒</m:t>
                                    </m:r>
                                  </m:e>
                                  <m:sub>
                                    <m:r>
                                      <a:rPr lang="en-US" sz="2000" i="1">
                                        <a:latin typeface="Cambria Math" panose="02040503050406030204" pitchFamily="18" charset="0"/>
                                      </a:rPr>
                                      <m:t>3</m:t>
                                    </m:r>
                                  </m:sub>
                                </m:sSub>
                              </m:sub>
                            </m:sSub>
                          </m:e>
                        </m:d>
                      </m:e>
                    </m:func>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𝑋</m:t>
                        </m:r>
                      </m:e>
                      <m:sub>
                        <m:r>
                          <a:rPr lang="en-US" sz="2000" i="1">
                            <a:latin typeface="Cambria Math" panose="02040503050406030204" pitchFamily="18" charset="0"/>
                          </a:rPr>
                          <m:t>0</m:t>
                        </m:r>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𝑒</m:t>
                            </m:r>
                          </m:e>
                          <m:sub>
                            <m:r>
                              <a:rPr lang="en-US" sz="2000" i="1">
                                <a:latin typeface="Cambria Math" panose="02040503050406030204" pitchFamily="18" charset="0"/>
                              </a:rPr>
                              <m:t>3</m:t>
                            </m:r>
                          </m:sub>
                        </m:sSub>
                      </m:sub>
                    </m:sSub>
                    <m:sSub>
                      <m:sSubPr>
                        <m:ctrlPr>
                          <a:rPr lang="en-US" sz="2000" i="1">
                            <a:latin typeface="Cambria Math" panose="02040503050406030204" pitchFamily="18" charset="0"/>
                          </a:rPr>
                        </m:ctrlPr>
                      </m:sSubPr>
                      <m:e>
                        <m:r>
                          <a:rPr lang="en-US" sz="2000" i="1">
                            <a:latin typeface="Cambria Math" panose="02040503050406030204" pitchFamily="18" charset="0"/>
                          </a:rPr>
                          <m:t>𝑋</m:t>
                        </m:r>
                      </m:e>
                      <m:sub>
                        <m:r>
                          <a:rPr lang="en-US" sz="2000" i="1">
                            <a:latin typeface="Cambria Math" panose="02040503050406030204" pitchFamily="18" charset="0"/>
                          </a:rPr>
                          <m:t>0</m:t>
                        </m:r>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𝑒</m:t>
                            </m:r>
                          </m:e>
                          <m:sub>
                            <m:r>
                              <a:rPr lang="en-US" sz="2000" i="1">
                                <a:latin typeface="Cambria Math" panose="02040503050406030204" pitchFamily="18" charset="0"/>
                              </a:rPr>
                              <m:t>1</m:t>
                            </m:r>
                          </m:sub>
                        </m:sSub>
                      </m:sub>
                    </m:sSub>
                    <m:sSub>
                      <m:sSubPr>
                        <m:ctrlPr>
                          <a:rPr lang="en-US" sz="2000" i="1">
                            <a:latin typeface="Cambria Math" panose="02040503050406030204" pitchFamily="18" charset="0"/>
                          </a:rPr>
                        </m:ctrlPr>
                      </m:sSubPr>
                      <m:e>
                        <m:r>
                          <a:rPr lang="en-US" sz="2000" i="1">
                            <a:latin typeface="Cambria Math" panose="02040503050406030204" pitchFamily="18" charset="0"/>
                          </a:rPr>
                          <m:t>𝑋</m:t>
                        </m:r>
                      </m:e>
                      <m:sub>
                        <m:r>
                          <a:rPr lang="en-US" sz="2000" i="1">
                            <a:latin typeface="Cambria Math" panose="02040503050406030204" pitchFamily="18" charset="0"/>
                          </a:rPr>
                          <m:t>0</m:t>
                        </m:r>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𝑒</m:t>
                            </m:r>
                          </m:e>
                          <m:sub>
                            <m:r>
                              <a:rPr lang="en-US" sz="2000" i="1">
                                <a:latin typeface="Cambria Math" panose="02040503050406030204" pitchFamily="18" charset="0"/>
                              </a:rPr>
                              <m:t>2</m:t>
                            </m:r>
                          </m:sub>
                        </m:sSub>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𝑋</m:t>
                        </m:r>
                      </m:e>
                      <m:sub>
                        <m:r>
                          <a:rPr lang="en-US" sz="2000" i="1">
                            <a:latin typeface="Cambria Math" panose="02040503050406030204" pitchFamily="18" charset="0"/>
                          </a:rPr>
                          <m:t>0</m:t>
                        </m:r>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𝑒</m:t>
                            </m:r>
                          </m:e>
                          <m:sub>
                            <m:r>
                              <a:rPr lang="en-US" sz="2000" i="1">
                                <a:latin typeface="Cambria Math" panose="02040503050406030204" pitchFamily="18" charset="0"/>
                              </a:rPr>
                              <m:t>3</m:t>
                            </m:r>
                          </m:sub>
                        </m:sSub>
                      </m:sub>
                    </m:sSub>
                    <m:sSub>
                      <m:sSubPr>
                        <m:ctrlPr>
                          <a:rPr lang="en-US" sz="2000" i="1">
                            <a:latin typeface="Cambria Math" panose="02040503050406030204" pitchFamily="18" charset="0"/>
                          </a:rPr>
                        </m:ctrlPr>
                      </m:sSubPr>
                      <m:e>
                        <m:r>
                          <a:rPr lang="en-US" sz="2000" i="1">
                            <a:latin typeface="Cambria Math" panose="02040503050406030204" pitchFamily="18" charset="0"/>
                          </a:rPr>
                          <m:t>𝑋</m:t>
                        </m:r>
                      </m:e>
                      <m:sub>
                        <m:r>
                          <a:rPr lang="en-US" sz="2000" i="1">
                            <a:latin typeface="Cambria Math" panose="02040503050406030204" pitchFamily="18" charset="0"/>
                          </a:rPr>
                          <m:t>0</m:t>
                        </m:r>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𝑒</m:t>
                            </m:r>
                          </m:e>
                          <m:sub>
                            <m:r>
                              <a:rPr lang="en-US" sz="2000" i="1">
                                <a:latin typeface="Cambria Math" panose="02040503050406030204" pitchFamily="18" charset="0"/>
                              </a:rPr>
                              <m:t>4</m:t>
                            </m:r>
                          </m:sub>
                        </m:sSub>
                      </m:sub>
                    </m:sSub>
                    <m:sSub>
                      <m:sSubPr>
                        <m:ctrlPr>
                          <a:rPr lang="en-US" sz="2000" i="1">
                            <a:latin typeface="Cambria Math" panose="02040503050406030204" pitchFamily="18" charset="0"/>
                          </a:rPr>
                        </m:ctrlPr>
                      </m:sSubPr>
                      <m:e>
                        <m:r>
                          <a:rPr lang="en-US" sz="2000" i="1">
                            <a:latin typeface="Cambria Math" panose="02040503050406030204" pitchFamily="18" charset="0"/>
                          </a:rPr>
                          <m:t>𝑋</m:t>
                        </m:r>
                      </m:e>
                      <m:sub>
                        <m:r>
                          <a:rPr lang="en-US" sz="2000" i="1">
                            <a:latin typeface="Cambria Math" panose="02040503050406030204" pitchFamily="18" charset="0"/>
                          </a:rPr>
                          <m:t>0</m:t>
                        </m:r>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𝑒</m:t>
                            </m:r>
                          </m:e>
                          <m:sub>
                            <m:r>
                              <a:rPr lang="en-US" sz="2000" i="1">
                                <a:latin typeface="Cambria Math" panose="02040503050406030204" pitchFamily="18" charset="0"/>
                              </a:rPr>
                              <m:t>5</m:t>
                            </m:r>
                          </m:sub>
                        </m:sSub>
                      </m:sub>
                    </m:sSub>
                    <m:r>
                      <a:rPr lang="en-US" sz="2000" i="1">
                        <a:latin typeface="Cambria Math" panose="02040503050406030204" pitchFamily="18" charset="0"/>
                      </a:rPr>
                      <m:t>=</m:t>
                    </m:r>
                  </m:oMath>
                </a14:m>
                <a:endParaRPr lang="en-US" sz="2000" dirty="0"/>
              </a:p>
              <a:p>
                <a:pPr marL="0" indent="0" algn="l" rtl="0">
                  <a:buNone/>
                </a:pPr>
                <a:r>
                  <a:rPr lang="en-US" sz="2400" dirty="0"/>
                  <a:t>                               </a:t>
                </a:r>
                <a14:m>
                  <m:oMath xmlns:m="http://schemas.openxmlformats.org/officeDocument/2006/math">
                    <m:r>
                      <a:rPr lang="en-US" sz="2000" i="1">
                        <a:latin typeface="Cambria Math" panose="02040503050406030204" pitchFamily="18" charset="0"/>
                      </a:rPr>
                      <m:t>=</m:t>
                    </m:r>
                    <m:sSubSup>
                      <m:sSubSupPr>
                        <m:ctrlPr>
                          <a:rPr lang="en-US" sz="2000" i="1">
                            <a:latin typeface="Cambria Math" panose="02040503050406030204" pitchFamily="18" charset="0"/>
                          </a:rPr>
                        </m:ctrlPr>
                      </m:sSubSupPr>
                      <m:e>
                        <m:r>
                          <a:rPr lang="en-US" sz="2000" i="1">
                            <a:latin typeface="Cambria Math" panose="02040503050406030204" pitchFamily="18" charset="0"/>
                          </a:rPr>
                          <m:t>𝑥</m:t>
                        </m:r>
                      </m:e>
                      <m:sub>
                        <m:r>
                          <a:rPr lang="en-US" sz="2000" i="1">
                            <a:latin typeface="Cambria Math" panose="02040503050406030204" pitchFamily="18" charset="0"/>
                          </a:rPr>
                          <m:t>0</m:t>
                        </m:r>
                      </m:sub>
                      <m:sup>
                        <m:sSub>
                          <m:sSubPr>
                            <m:ctrlPr>
                              <a:rPr lang="en-US" sz="2000" i="1">
                                <a:latin typeface="Cambria Math" panose="02040503050406030204" pitchFamily="18" charset="0"/>
                              </a:rPr>
                            </m:ctrlPr>
                          </m:sSubPr>
                          <m:e>
                            <m:r>
                              <a:rPr lang="en-US" sz="2000" i="1">
                                <a:latin typeface="Cambria Math" panose="02040503050406030204" pitchFamily="18" charset="0"/>
                              </a:rPr>
                              <m:t>𝑤</m:t>
                            </m:r>
                          </m:e>
                          <m:sub>
                            <m:r>
                              <a:rPr lang="en-US" sz="2000" i="1">
                                <a:latin typeface="Cambria Math" panose="02040503050406030204" pitchFamily="18" charset="0"/>
                              </a:rPr>
                              <m:t>0</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𝑒</m:t>
                            </m:r>
                          </m:e>
                          <m:sub>
                            <m:r>
                              <a:rPr lang="en-US" sz="2000" i="1">
                                <a:latin typeface="Cambria Math" panose="02040503050406030204" pitchFamily="18" charset="0"/>
                              </a:rPr>
                              <m:t>3</m:t>
                            </m:r>
                          </m:sub>
                        </m:sSub>
                        <m:r>
                          <a:rPr lang="en-US" sz="2000" i="1">
                            <a:latin typeface="Cambria Math" panose="02040503050406030204" pitchFamily="18" charset="0"/>
                          </a:rPr>
                          <m:t>)</m:t>
                        </m:r>
                      </m:sup>
                    </m:sSubSup>
                    <m:r>
                      <a:rPr lang="en-US" sz="2000" i="1">
                        <a:latin typeface="Cambria Math" panose="02040503050406030204" pitchFamily="18" charset="0"/>
                      </a:rPr>
                      <m:t>…</m:t>
                    </m:r>
                    <m:sSubSup>
                      <m:sSubSupPr>
                        <m:ctrlPr>
                          <a:rPr lang="en-US" sz="2000" i="1">
                            <a:latin typeface="Cambria Math" panose="02040503050406030204" pitchFamily="18" charset="0"/>
                          </a:rPr>
                        </m:ctrlPr>
                      </m:sSubSupPr>
                      <m:e>
                        <m:r>
                          <a:rPr lang="en-US" sz="2000" i="1">
                            <a:latin typeface="Cambria Math" panose="02040503050406030204" pitchFamily="18" charset="0"/>
                          </a:rPr>
                          <m:t>𝑥</m:t>
                        </m:r>
                      </m:e>
                      <m:sub>
                        <m:r>
                          <a:rPr lang="en-US" sz="2000" i="1">
                            <a:latin typeface="Cambria Math" panose="02040503050406030204" pitchFamily="18" charset="0"/>
                          </a:rPr>
                          <m:t>𝑘</m:t>
                        </m:r>
                        <m:r>
                          <a:rPr lang="en-US" sz="2000" i="1">
                            <a:latin typeface="Cambria Math" panose="02040503050406030204" pitchFamily="18" charset="0"/>
                          </a:rPr>
                          <m:t>−</m:t>
                        </m:r>
                        <m:r>
                          <a:rPr lang="en-US" sz="2000" i="1">
                            <a:latin typeface="Cambria Math" panose="02040503050406030204" pitchFamily="18" charset="0"/>
                          </a:rPr>
                          <m:t>1</m:t>
                        </m:r>
                      </m:sub>
                      <m:sup>
                        <m:sSub>
                          <m:sSubPr>
                            <m:ctrlPr>
                              <a:rPr lang="en-US" sz="2000" i="1">
                                <a:latin typeface="Cambria Math" panose="02040503050406030204" pitchFamily="18" charset="0"/>
                              </a:rPr>
                            </m:ctrlPr>
                          </m:sSubPr>
                          <m:e>
                            <m:r>
                              <a:rPr lang="en-US" sz="2000" i="1">
                                <a:latin typeface="Cambria Math" panose="02040503050406030204" pitchFamily="18" charset="0"/>
                              </a:rPr>
                              <m:t>𝑤</m:t>
                            </m:r>
                          </m:e>
                          <m:sub>
                            <m:r>
                              <a:rPr lang="en-US" sz="2000" i="1">
                                <a:latin typeface="Cambria Math" panose="02040503050406030204" pitchFamily="18" charset="0"/>
                              </a:rPr>
                              <m:t>𝑘</m:t>
                            </m:r>
                            <m:r>
                              <a:rPr lang="en-US" sz="2000" i="1">
                                <a:latin typeface="Cambria Math" panose="02040503050406030204" pitchFamily="18" charset="0"/>
                              </a:rPr>
                              <m:t>−</m:t>
                            </m:r>
                            <m:r>
                              <a:rPr lang="en-US" sz="2000" i="1">
                                <a:latin typeface="Cambria Math" panose="02040503050406030204" pitchFamily="18" charset="0"/>
                              </a:rPr>
                              <m:t>1</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𝑒</m:t>
                            </m:r>
                          </m:e>
                          <m:sub>
                            <m:r>
                              <a:rPr lang="en-US" sz="2000" i="1">
                                <a:latin typeface="Cambria Math" panose="02040503050406030204" pitchFamily="18" charset="0"/>
                              </a:rPr>
                              <m:t>3</m:t>
                            </m:r>
                          </m:sub>
                        </m:sSub>
                        <m:r>
                          <a:rPr lang="en-US" sz="2000" i="1">
                            <a:latin typeface="Cambria Math" panose="02040503050406030204" pitchFamily="18" charset="0"/>
                          </a:rPr>
                          <m:t>)</m:t>
                        </m:r>
                      </m:sup>
                    </m:sSubSup>
                    <m:sSubSup>
                      <m:sSubSupPr>
                        <m:ctrlPr>
                          <a:rPr lang="en-US" sz="2000" i="1">
                            <a:latin typeface="Cambria Math" panose="02040503050406030204" pitchFamily="18" charset="0"/>
                          </a:rPr>
                        </m:ctrlPr>
                      </m:sSubSupPr>
                      <m:e>
                        <m:r>
                          <a:rPr lang="en-US" sz="2000" i="1">
                            <a:latin typeface="Cambria Math" panose="02040503050406030204" pitchFamily="18" charset="0"/>
                          </a:rPr>
                          <m:t>𝑥</m:t>
                        </m:r>
                      </m:e>
                      <m:sub>
                        <m:r>
                          <a:rPr lang="en-US" sz="2000" i="1">
                            <a:latin typeface="Cambria Math" panose="02040503050406030204" pitchFamily="18" charset="0"/>
                          </a:rPr>
                          <m:t>0</m:t>
                        </m:r>
                      </m:sub>
                      <m:sup>
                        <m:sSub>
                          <m:sSubPr>
                            <m:ctrlPr>
                              <a:rPr lang="en-US" sz="2000" i="1">
                                <a:latin typeface="Cambria Math" panose="02040503050406030204" pitchFamily="18" charset="0"/>
                              </a:rPr>
                            </m:ctrlPr>
                          </m:sSubPr>
                          <m:e>
                            <m:r>
                              <a:rPr lang="en-US" sz="2000" i="1">
                                <a:latin typeface="Cambria Math" panose="02040503050406030204" pitchFamily="18" charset="0"/>
                              </a:rPr>
                              <m:t>𝑤</m:t>
                            </m:r>
                          </m:e>
                          <m:sub>
                            <m:r>
                              <a:rPr lang="en-US" sz="2000" i="1">
                                <a:latin typeface="Cambria Math" panose="02040503050406030204" pitchFamily="18" charset="0"/>
                              </a:rPr>
                              <m:t>0</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𝑒</m:t>
                            </m:r>
                          </m:e>
                          <m:sub>
                            <m:r>
                              <a:rPr lang="en-US" sz="2000" i="1">
                                <a:latin typeface="Cambria Math" panose="02040503050406030204" pitchFamily="18" charset="0"/>
                              </a:rPr>
                              <m:t>1</m:t>
                            </m:r>
                          </m:sub>
                        </m:sSub>
                        <m:r>
                          <a:rPr lang="en-US" sz="2000" i="1">
                            <a:latin typeface="Cambria Math" panose="02040503050406030204" pitchFamily="18" charset="0"/>
                          </a:rPr>
                          <m:t>)</m:t>
                        </m:r>
                      </m:sup>
                    </m:sSubSup>
                    <m:r>
                      <a:rPr lang="en-US" sz="2000" i="1">
                        <a:latin typeface="Cambria Math" panose="02040503050406030204" pitchFamily="18" charset="0"/>
                      </a:rPr>
                      <m:t>…</m:t>
                    </m:r>
                    <m:sSubSup>
                      <m:sSubSupPr>
                        <m:ctrlPr>
                          <a:rPr lang="en-US" sz="2000" i="1">
                            <a:latin typeface="Cambria Math" panose="02040503050406030204" pitchFamily="18" charset="0"/>
                          </a:rPr>
                        </m:ctrlPr>
                      </m:sSubSupPr>
                      <m:e>
                        <m:r>
                          <a:rPr lang="en-US" sz="2000" i="1">
                            <a:latin typeface="Cambria Math" panose="02040503050406030204" pitchFamily="18" charset="0"/>
                          </a:rPr>
                          <m:t>𝑥</m:t>
                        </m:r>
                      </m:e>
                      <m:sub>
                        <m:r>
                          <a:rPr lang="en-US" sz="2000" i="1">
                            <a:latin typeface="Cambria Math" panose="02040503050406030204" pitchFamily="18" charset="0"/>
                          </a:rPr>
                          <m:t>𝑘</m:t>
                        </m:r>
                        <m:r>
                          <a:rPr lang="en-US" sz="2000" i="1">
                            <a:latin typeface="Cambria Math" panose="02040503050406030204" pitchFamily="18" charset="0"/>
                          </a:rPr>
                          <m:t>−</m:t>
                        </m:r>
                        <m:r>
                          <a:rPr lang="en-US" sz="2000" i="1">
                            <a:latin typeface="Cambria Math" panose="02040503050406030204" pitchFamily="18" charset="0"/>
                          </a:rPr>
                          <m:t>1</m:t>
                        </m:r>
                      </m:sub>
                      <m:sup>
                        <m:sSub>
                          <m:sSubPr>
                            <m:ctrlPr>
                              <a:rPr lang="en-US" sz="2000" i="1">
                                <a:latin typeface="Cambria Math" panose="02040503050406030204" pitchFamily="18" charset="0"/>
                              </a:rPr>
                            </m:ctrlPr>
                          </m:sSubPr>
                          <m:e>
                            <m:r>
                              <a:rPr lang="en-US" sz="2000" i="1">
                                <a:latin typeface="Cambria Math" panose="02040503050406030204" pitchFamily="18" charset="0"/>
                              </a:rPr>
                              <m:t>𝑤</m:t>
                            </m:r>
                          </m:e>
                          <m:sub>
                            <m:r>
                              <a:rPr lang="en-US" sz="2000" i="1">
                                <a:latin typeface="Cambria Math" panose="02040503050406030204" pitchFamily="18" charset="0"/>
                              </a:rPr>
                              <m:t>𝑘</m:t>
                            </m:r>
                            <m:r>
                              <a:rPr lang="en-US" sz="2000" i="1">
                                <a:latin typeface="Cambria Math" panose="02040503050406030204" pitchFamily="18" charset="0"/>
                              </a:rPr>
                              <m:t>−</m:t>
                            </m:r>
                            <m:r>
                              <a:rPr lang="en-US" sz="2000" i="1">
                                <a:latin typeface="Cambria Math" panose="02040503050406030204" pitchFamily="18" charset="0"/>
                              </a:rPr>
                              <m:t>1</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𝑒</m:t>
                            </m:r>
                          </m:e>
                          <m:sub>
                            <m:r>
                              <a:rPr lang="en-US" sz="2000" i="1">
                                <a:latin typeface="Cambria Math" panose="02040503050406030204" pitchFamily="18" charset="0"/>
                              </a:rPr>
                              <m:t>1</m:t>
                            </m:r>
                          </m:sub>
                        </m:sSub>
                        <m:r>
                          <a:rPr lang="en-US" sz="2000" i="1">
                            <a:latin typeface="Cambria Math" panose="02040503050406030204" pitchFamily="18" charset="0"/>
                          </a:rPr>
                          <m:t>)</m:t>
                        </m:r>
                      </m:sup>
                    </m:sSubSup>
                    <m:sSubSup>
                      <m:sSubSupPr>
                        <m:ctrlPr>
                          <a:rPr lang="en-US" sz="2000" i="1">
                            <a:latin typeface="Cambria Math" panose="02040503050406030204" pitchFamily="18" charset="0"/>
                          </a:rPr>
                        </m:ctrlPr>
                      </m:sSubSupPr>
                      <m:e>
                        <m:r>
                          <a:rPr lang="en-US" sz="2000" i="1">
                            <a:latin typeface="Cambria Math" panose="02040503050406030204" pitchFamily="18" charset="0"/>
                          </a:rPr>
                          <m:t>𝑥</m:t>
                        </m:r>
                      </m:e>
                      <m:sub>
                        <m:r>
                          <a:rPr lang="en-US" sz="2000" i="1">
                            <a:latin typeface="Cambria Math" panose="02040503050406030204" pitchFamily="18" charset="0"/>
                          </a:rPr>
                          <m:t>0</m:t>
                        </m:r>
                      </m:sub>
                      <m:sup>
                        <m:sSub>
                          <m:sSubPr>
                            <m:ctrlPr>
                              <a:rPr lang="en-US" sz="2000" i="1">
                                <a:latin typeface="Cambria Math" panose="02040503050406030204" pitchFamily="18" charset="0"/>
                              </a:rPr>
                            </m:ctrlPr>
                          </m:sSubPr>
                          <m:e>
                            <m:r>
                              <a:rPr lang="en-US" sz="2000" i="1">
                                <a:latin typeface="Cambria Math" panose="02040503050406030204" pitchFamily="18" charset="0"/>
                              </a:rPr>
                              <m:t>𝑤</m:t>
                            </m:r>
                          </m:e>
                          <m:sub>
                            <m:r>
                              <a:rPr lang="en-US" sz="2000" i="1">
                                <a:latin typeface="Cambria Math" panose="02040503050406030204" pitchFamily="18" charset="0"/>
                              </a:rPr>
                              <m:t>0</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𝑒</m:t>
                            </m:r>
                          </m:e>
                          <m:sub>
                            <m:r>
                              <a:rPr lang="en-US" sz="2000" i="1">
                                <a:latin typeface="Cambria Math" panose="02040503050406030204" pitchFamily="18" charset="0"/>
                              </a:rPr>
                              <m:t>2</m:t>
                            </m:r>
                          </m:sub>
                        </m:sSub>
                        <m:r>
                          <a:rPr lang="en-US" sz="2000" i="1">
                            <a:latin typeface="Cambria Math" panose="02040503050406030204" pitchFamily="18" charset="0"/>
                          </a:rPr>
                          <m:t>)</m:t>
                        </m:r>
                      </m:sup>
                    </m:sSubSup>
                    <m:r>
                      <a:rPr lang="en-US" sz="2000" i="1">
                        <a:latin typeface="Cambria Math" panose="02040503050406030204" pitchFamily="18" charset="0"/>
                      </a:rPr>
                      <m:t>…</m:t>
                    </m:r>
                    <m:sSubSup>
                      <m:sSubSupPr>
                        <m:ctrlPr>
                          <a:rPr lang="en-US" sz="2000" i="1">
                            <a:latin typeface="Cambria Math" panose="02040503050406030204" pitchFamily="18" charset="0"/>
                          </a:rPr>
                        </m:ctrlPr>
                      </m:sSubSupPr>
                      <m:e>
                        <m:r>
                          <a:rPr lang="en-US" sz="2000" i="1">
                            <a:latin typeface="Cambria Math" panose="02040503050406030204" pitchFamily="18" charset="0"/>
                          </a:rPr>
                          <m:t>𝑥</m:t>
                        </m:r>
                      </m:e>
                      <m:sub>
                        <m:r>
                          <a:rPr lang="en-US" sz="2000" i="1">
                            <a:latin typeface="Cambria Math" panose="02040503050406030204" pitchFamily="18" charset="0"/>
                          </a:rPr>
                          <m:t>𝑘</m:t>
                        </m:r>
                        <m:r>
                          <a:rPr lang="en-US" sz="2000" i="1">
                            <a:latin typeface="Cambria Math" panose="02040503050406030204" pitchFamily="18" charset="0"/>
                          </a:rPr>
                          <m:t>−</m:t>
                        </m:r>
                        <m:r>
                          <a:rPr lang="en-US" sz="2000" i="1">
                            <a:latin typeface="Cambria Math" panose="02040503050406030204" pitchFamily="18" charset="0"/>
                          </a:rPr>
                          <m:t>1</m:t>
                        </m:r>
                      </m:sub>
                      <m:sup>
                        <m:sSub>
                          <m:sSubPr>
                            <m:ctrlPr>
                              <a:rPr lang="en-US" sz="2000" i="1">
                                <a:latin typeface="Cambria Math" panose="02040503050406030204" pitchFamily="18" charset="0"/>
                              </a:rPr>
                            </m:ctrlPr>
                          </m:sSubPr>
                          <m:e>
                            <m:r>
                              <a:rPr lang="en-US" sz="2000" i="1">
                                <a:latin typeface="Cambria Math" panose="02040503050406030204" pitchFamily="18" charset="0"/>
                              </a:rPr>
                              <m:t>𝑤</m:t>
                            </m:r>
                          </m:e>
                          <m:sub>
                            <m:r>
                              <a:rPr lang="en-US" sz="2000" i="1">
                                <a:latin typeface="Cambria Math" panose="02040503050406030204" pitchFamily="18" charset="0"/>
                              </a:rPr>
                              <m:t>𝑘</m:t>
                            </m:r>
                            <m:r>
                              <a:rPr lang="en-US" sz="2000" i="1">
                                <a:latin typeface="Cambria Math" panose="02040503050406030204" pitchFamily="18" charset="0"/>
                              </a:rPr>
                              <m:t>−</m:t>
                            </m:r>
                            <m:r>
                              <a:rPr lang="en-US" sz="2000" i="1">
                                <a:latin typeface="Cambria Math" panose="02040503050406030204" pitchFamily="18" charset="0"/>
                              </a:rPr>
                              <m:t>1</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𝑒</m:t>
                            </m:r>
                          </m:e>
                          <m:sub>
                            <m:r>
                              <a:rPr lang="en-US" sz="2000" i="1">
                                <a:latin typeface="Cambria Math" panose="02040503050406030204" pitchFamily="18" charset="0"/>
                              </a:rPr>
                              <m:t>2</m:t>
                            </m:r>
                          </m:sub>
                        </m:sSub>
                        <m:r>
                          <a:rPr lang="en-US" sz="2000" i="1">
                            <a:latin typeface="Cambria Math" panose="02040503050406030204" pitchFamily="18" charset="0"/>
                          </a:rPr>
                          <m:t>)</m:t>
                        </m:r>
                      </m:sup>
                    </m:sSubSup>
                  </m:oMath>
                </a14:m>
                <a:endParaRPr lang="en-US" sz="2000" dirty="0"/>
              </a:p>
              <a:p>
                <a:pPr marL="0" indent="0" algn="l" rtl="0">
                  <a:buNone/>
                </a:pPr>
                <a:r>
                  <a:rPr lang="en-US" sz="2000" dirty="0"/>
                  <a:t>          </a:t>
                </a:r>
                <a:r>
                  <a:rPr lang="en-US" sz="2000" dirty="0" smtClean="0"/>
                  <a:t>                            - </a:t>
                </a:r>
                <a14:m>
                  <m:oMath xmlns:m="http://schemas.openxmlformats.org/officeDocument/2006/math">
                    <m:sSubSup>
                      <m:sSubSupPr>
                        <m:ctrlPr>
                          <a:rPr lang="en-US" sz="2000" i="1">
                            <a:latin typeface="Cambria Math" panose="02040503050406030204" pitchFamily="18" charset="0"/>
                          </a:rPr>
                        </m:ctrlPr>
                      </m:sSubSupPr>
                      <m:e>
                        <m:r>
                          <a:rPr lang="en-US" sz="2000" i="1">
                            <a:latin typeface="Cambria Math" panose="02040503050406030204" pitchFamily="18" charset="0"/>
                          </a:rPr>
                          <m:t>𝑥</m:t>
                        </m:r>
                      </m:e>
                      <m:sub>
                        <m:r>
                          <a:rPr lang="en-US" sz="2000" i="1">
                            <a:latin typeface="Cambria Math" panose="02040503050406030204" pitchFamily="18" charset="0"/>
                          </a:rPr>
                          <m:t>0</m:t>
                        </m:r>
                      </m:sub>
                      <m:sup>
                        <m:sSub>
                          <m:sSubPr>
                            <m:ctrlPr>
                              <a:rPr lang="en-US" sz="2000" i="1">
                                <a:latin typeface="Cambria Math" panose="02040503050406030204" pitchFamily="18" charset="0"/>
                              </a:rPr>
                            </m:ctrlPr>
                          </m:sSubPr>
                          <m:e>
                            <m:r>
                              <a:rPr lang="en-US" sz="2000" i="1">
                                <a:latin typeface="Cambria Math" panose="02040503050406030204" pitchFamily="18" charset="0"/>
                              </a:rPr>
                              <m:t>𝑤</m:t>
                            </m:r>
                          </m:e>
                          <m:sub>
                            <m:r>
                              <a:rPr lang="en-US" sz="2000" i="1">
                                <a:latin typeface="Cambria Math" panose="02040503050406030204" pitchFamily="18" charset="0"/>
                              </a:rPr>
                              <m:t>0</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𝑒</m:t>
                            </m:r>
                          </m:e>
                          <m:sub>
                            <m:r>
                              <a:rPr lang="en-US" sz="2000" i="1">
                                <a:latin typeface="Cambria Math" panose="02040503050406030204" pitchFamily="18" charset="0"/>
                              </a:rPr>
                              <m:t>3</m:t>
                            </m:r>
                          </m:sub>
                        </m:sSub>
                        <m:r>
                          <a:rPr lang="en-US" sz="2000" i="1">
                            <a:latin typeface="Cambria Math" panose="02040503050406030204" pitchFamily="18" charset="0"/>
                          </a:rPr>
                          <m:t>)</m:t>
                        </m:r>
                      </m:sup>
                    </m:sSubSup>
                    <m:r>
                      <a:rPr lang="en-US" sz="2000" i="1">
                        <a:latin typeface="Cambria Math" panose="02040503050406030204" pitchFamily="18" charset="0"/>
                      </a:rPr>
                      <m:t>…</m:t>
                    </m:r>
                    <m:sSubSup>
                      <m:sSubSupPr>
                        <m:ctrlPr>
                          <a:rPr lang="en-US" sz="2000" i="1">
                            <a:latin typeface="Cambria Math" panose="02040503050406030204" pitchFamily="18" charset="0"/>
                          </a:rPr>
                        </m:ctrlPr>
                      </m:sSubSupPr>
                      <m:e>
                        <m:r>
                          <a:rPr lang="en-US" sz="2000" i="1">
                            <a:latin typeface="Cambria Math" panose="02040503050406030204" pitchFamily="18" charset="0"/>
                          </a:rPr>
                          <m:t>𝑥</m:t>
                        </m:r>
                      </m:e>
                      <m:sub>
                        <m:r>
                          <a:rPr lang="en-US" sz="2000" i="1">
                            <a:latin typeface="Cambria Math" panose="02040503050406030204" pitchFamily="18" charset="0"/>
                          </a:rPr>
                          <m:t>𝑘</m:t>
                        </m:r>
                        <m:r>
                          <a:rPr lang="en-US" sz="2000" i="1">
                            <a:latin typeface="Cambria Math" panose="02040503050406030204" pitchFamily="18" charset="0"/>
                          </a:rPr>
                          <m:t>−</m:t>
                        </m:r>
                        <m:r>
                          <a:rPr lang="en-US" sz="2000" i="1">
                            <a:latin typeface="Cambria Math" panose="02040503050406030204" pitchFamily="18" charset="0"/>
                          </a:rPr>
                          <m:t>1</m:t>
                        </m:r>
                      </m:sub>
                      <m:sup>
                        <m:sSub>
                          <m:sSubPr>
                            <m:ctrlPr>
                              <a:rPr lang="en-US" sz="2000" i="1">
                                <a:latin typeface="Cambria Math" panose="02040503050406030204" pitchFamily="18" charset="0"/>
                              </a:rPr>
                            </m:ctrlPr>
                          </m:sSubPr>
                          <m:e>
                            <m:r>
                              <a:rPr lang="en-US" sz="2000" i="1">
                                <a:latin typeface="Cambria Math" panose="02040503050406030204" pitchFamily="18" charset="0"/>
                              </a:rPr>
                              <m:t>𝑤</m:t>
                            </m:r>
                          </m:e>
                          <m:sub>
                            <m:r>
                              <a:rPr lang="en-US" sz="2000" i="1">
                                <a:latin typeface="Cambria Math" panose="02040503050406030204" pitchFamily="18" charset="0"/>
                              </a:rPr>
                              <m:t>𝑘</m:t>
                            </m:r>
                            <m:r>
                              <a:rPr lang="en-US" sz="2000" i="1">
                                <a:latin typeface="Cambria Math" panose="02040503050406030204" pitchFamily="18" charset="0"/>
                              </a:rPr>
                              <m:t>−</m:t>
                            </m:r>
                            <m:r>
                              <a:rPr lang="en-US" sz="2000" i="1">
                                <a:latin typeface="Cambria Math" panose="02040503050406030204" pitchFamily="18" charset="0"/>
                              </a:rPr>
                              <m:t>1</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𝑒</m:t>
                            </m:r>
                          </m:e>
                          <m:sub>
                            <m:r>
                              <a:rPr lang="en-US" sz="2000" i="1">
                                <a:latin typeface="Cambria Math" panose="02040503050406030204" pitchFamily="18" charset="0"/>
                              </a:rPr>
                              <m:t>3</m:t>
                            </m:r>
                          </m:sub>
                        </m:sSub>
                        <m:r>
                          <a:rPr lang="en-US" sz="2000" i="1">
                            <a:latin typeface="Cambria Math" panose="02040503050406030204" pitchFamily="18" charset="0"/>
                          </a:rPr>
                          <m:t>)</m:t>
                        </m:r>
                      </m:sup>
                    </m:sSubSup>
                    <m:sSubSup>
                      <m:sSubSupPr>
                        <m:ctrlPr>
                          <a:rPr lang="en-US" sz="2000" i="1">
                            <a:latin typeface="Cambria Math" panose="02040503050406030204" pitchFamily="18" charset="0"/>
                          </a:rPr>
                        </m:ctrlPr>
                      </m:sSubSupPr>
                      <m:e>
                        <m:r>
                          <a:rPr lang="en-US" sz="2000" i="1">
                            <a:latin typeface="Cambria Math" panose="02040503050406030204" pitchFamily="18" charset="0"/>
                          </a:rPr>
                          <m:t>𝑥</m:t>
                        </m:r>
                      </m:e>
                      <m:sub>
                        <m:r>
                          <a:rPr lang="en-US" sz="2000" i="1">
                            <a:latin typeface="Cambria Math" panose="02040503050406030204" pitchFamily="18" charset="0"/>
                          </a:rPr>
                          <m:t>0</m:t>
                        </m:r>
                      </m:sub>
                      <m:sup>
                        <m:sSub>
                          <m:sSubPr>
                            <m:ctrlPr>
                              <a:rPr lang="en-US" sz="2000" i="1">
                                <a:latin typeface="Cambria Math" panose="02040503050406030204" pitchFamily="18" charset="0"/>
                              </a:rPr>
                            </m:ctrlPr>
                          </m:sSubPr>
                          <m:e>
                            <m:r>
                              <a:rPr lang="en-US" sz="2000" i="1">
                                <a:latin typeface="Cambria Math" panose="02040503050406030204" pitchFamily="18" charset="0"/>
                              </a:rPr>
                              <m:t>𝑤</m:t>
                            </m:r>
                          </m:e>
                          <m:sub>
                            <m:r>
                              <a:rPr lang="en-US" sz="2000" i="1">
                                <a:latin typeface="Cambria Math" panose="02040503050406030204" pitchFamily="18" charset="0"/>
                              </a:rPr>
                              <m:t>0</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𝑒</m:t>
                            </m:r>
                          </m:e>
                          <m:sub>
                            <m:r>
                              <a:rPr lang="en-US" sz="2000" i="1">
                                <a:latin typeface="Cambria Math" panose="02040503050406030204" pitchFamily="18" charset="0"/>
                              </a:rPr>
                              <m:t>4</m:t>
                            </m:r>
                          </m:sub>
                        </m:sSub>
                        <m:r>
                          <a:rPr lang="en-US" sz="2000" i="1">
                            <a:latin typeface="Cambria Math" panose="02040503050406030204" pitchFamily="18" charset="0"/>
                          </a:rPr>
                          <m:t>)</m:t>
                        </m:r>
                      </m:sup>
                    </m:sSubSup>
                    <m:r>
                      <a:rPr lang="en-US" sz="2000" i="1">
                        <a:latin typeface="Cambria Math" panose="02040503050406030204" pitchFamily="18" charset="0"/>
                      </a:rPr>
                      <m:t>…</m:t>
                    </m:r>
                    <m:sSubSup>
                      <m:sSubSupPr>
                        <m:ctrlPr>
                          <a:rPr lang="en-US" sz="2000" i="1">
                            <a:latin typeface="Cambria Math" panose="02040503050406030204" pitchFamily="18" charset="0"/>
                          </a:rPr>
                        </m:ctrlPr>
                      </m:sSubSupPr>
                      <m:e>
                        <m:r>
                          <a:rPr lang="en-US" sz="2000" i="1">
                            <a:latin typeface="Cambria Math" panose="02040503050406030204" pitchFamily="18" charset="0"/>
                          </a:rPr>
                          <m:t>𝑥</m:t>
                        </m:r>
                      </m:e>
                      <m:sub>
                        <m:r>
                          <a:rPr lang="en-US" sz="2000" i="1">
                            <a:latin typeface="Cambria Math" panose="02040503050406030204" pitchFamily="18" charset="0"/>
                          </a:rPr>
                          <m:t>𝑘</m:t>
                        </m:r>
                        <m:r>
                          <a:rPr lang="en-US" sz="2000" i="1">
                            <a:latin typeface="Cambria Math" panose="02040503050406030204" pitchFamily="18" charset="0"/>
                          </a:rPr>
                          <m:t>−</m:t>
                        </m:r>
                        <m:r>
                          <a:rPr lang="en-US" sz="2000" i="1">
                            <a:latin typeface="Cambria Math" panose="02040503050406030204" pitchFamily="18" charset="0"/>
                          </a:rPr>
                          <m:t>1</m:t>
                        </m:r>
                      </m:sub>
                      <m:sup>
                        <m:sSub>
                          <m:sSubPr>
                            <m:ctrlPr>
                              <a:rPr lang="en-US" sz="2000" i="1">
                                <a:latin typeface="Cambria Math" panose="02040503050406030204" pitchFamily="18" charset="0"/>
                              </a:rPr>
                            </m:ctrlPr>
                          </m:sSubPr>
                          <m:e>
                            <m:r>
                              <a:rPr lang="en-US" sz="2000" i="1">
                                <a:latin typeface="Cambria Math" panose="02040503050406030204" pitchFamily="18" charset="0"/>
                              </a:rPr>
                              <m:t>𝑤</m:t>
                            </m:r>
                          </m:e>
                          <m:sub>
                            <m:r>
                              <a:rPr lang="en-US" sz="2000" i="1">
                                <a:latin typeface="Cambria Math" panose="02040503050406030204" pitchFamily="18" charset="0"/>
                              </a:rPr>
                              <m:t>𝑘</m:t>
                            </m:r>
                            <m:r>
                              <a:rPr lang="en-US" sz="2000" i="1">
                                <a:latin typeface="Cambria Math" panose="02040503050406030204" pitchFamily="18" charset="0"/>
                              </a:rPr>
                              <m:t>−</m:t>
                            </m:r>
                            <m:r>
                              <a:rPr lang="en-US" sz="2000" i="1">
                                <a:latin typeface="Cambria Math" panose="02040503050406030204" pitchFamily="18" charset="0"/>
                              </a:rPr>
                              <m:t>1</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𝑒</m:t>
                            </m:r>
                          </m:e>
                          <m:sub>
                            <m:r>
                              <a:rPr lang="en-US" sz="2000" i="1">
                                <a:latin typeface="Cambria Math" panose="02040503050406030204" pitchFamily="18" charset="0"/>
                              </a:rPr>
                              <m:t>4</m:t>
                            </m:r>
                          </m:sub>
                        </m:sSub>
                        <m:r>
                          <a:rPr lang="en-US" sz="2000" i="1">
                            <a:latin typeface="Cambria Math" panose="02040503050406030204" pitchFamily="18" charset="0"/>
                          </a:rPr>
                          <m:t>)</m:t>
                        </m:r>
                      </m:sup>
                    </m:sSubSup>
                    <m:sSubSup>
                      <m:sSubSupPr>
                        <m:ctrlPr>
                          <a:rPr lang="en-US" sz="2000" i="1">
                            <a:latin typeface="Cambria Math" panose="02040503050406030204" pitchFamily="18" charset="0"/>
                          </a:rPr>
                        </m:ctrlPr>
                      </m:sSubSupPr>
                      <m:e>
                        <m:r>
                          <a:rPr lang="en-US" sz="2000" i="1">
                            <a:latin typeface="Cambria Math" panose="02040503050406030204" pitchFamily="18" charset="0"/>
                          </a:rPr>
                          <m:t>𝑥</m:t>
                        </m:r>
                      </m:e>
                      <m:sub>
                        <m:r>
                          <a:rPr lang="en-US" sz="2000" i="1">
                            <a:latin typeface="Cambria Math" panose="02040503050406030204" pitchFamily="18" charset="0"/>
                          </a:rPr>
                          <m:t>0</m:t>
                        </m:r>
                      </m:sub>
                      <m:sup>
                        <m:sSub>
                          <m:sSubPr>
                            <m:ctrlPr>
                              <a:rPr lang="en-US" sz="2000" i="1">
                                <a:latin typeface="Cambria Math" panose="02040503050406030204" pitchFamily="18" charset="0"/>
                              </a:rPr>
                            </m:ctrlPr>
                          </m:sSubPr>
                          <m:e>
                            <m:r>
                              <a:rPr lang="en-US" sz="2000" i="1">
                                <a:latin typeface="Cambria Math" panose="02040503050406030204" pitchFamily="18" charset="0"/>
                              </a:rPr>
                              <m:t>𝑤</m:t>
                            </m:r>
                          </m:e>
                          <m:sub>
                            <m:r>
                              <a:rPr lang="en-US" sz="2000" i="1">
                                <a:latin typeface="Cambria Math" panose="02040503050406030204" pitchFamily="18" charset="0"/>
                              </a:rPr>
                              <m:t>0</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𝑒</m:t>
                            </m:r>
                          </m:e>
                          <m:sub>
                            <m:r>
                              <a:rPr lang="en-US" sz="2000" i="1">
                                <a:latin typeface="Cambria Math" panose="02040503050406030204" pitchFamily="18" charset="0"/>
                              </a:rPr>
                              <m:t>5</m:t>
                            </m:r>
                          </m:sub>
                        </m:sSub>
                        <m:r>
                          <a:rPr lang="en-US" sz="2000" i="1">
                            <a:latin typeface="Cambria Math" panose="02040503050406030204" pitchFamily="18" charset="0"/>
                          </a:rPr>
                          <m:t>)</m:t>
                        </m:r>
                      </m:sup>
                    </m:sSubSup>
                    <m:r>
                      <a:rPr lang="en-US" sz="2000" i="1">
                        <a:latin typeface="Cambria Math" panose="02040503050406030204" pitchFamily="18" charset="0"/>
                      </a:rPr>
                      <m:t>…</m:t>
                    </m:r>
                    <m:sSubSup>
                      <m:sSubSupPr>
                        <m:ctrlPr>
                          <a:rPr lang="en-US" sz="2000" i="1">
                            <a:latin typeface="Cambria Math" panose="02040503050406030204" pitchFamily="18" charset="0"/>
                          </a:rPr>
                        </m:ctrlPr>
                      </m:sSubSupPr>
                      <m:e>
                        <m:r>
                          <a:rPr lang="en-US" sz="2000" i="1">
                            <a:latin typeface="Cambria Math" panose="02040503050406030204" pitchFamily="18" charset="0"/>
                          </a:rPr>
                          <m:t>𝑥</m:t>
                        </m:r>
                      </m:e>
                      <m:sub>
                        <m:r>
                          <a:rPr lang="en-US" sz="2000" i="1">
                            <a:latin typeface="Cambria Math" panose="02040503050406030204" pitchFamily="18" charset="0"/>
                          </a:rPr>
                          <m:t>𝑘</m:t>
                        </m:r>
                        <m:r>
                          <a:rPr lang="en-US" sz="2000" i="1">
                            <a:latin typeface="Cambria Math" panose="02040503050406030204" pitchFamily="18" charset="0"/>
                          </a:rPr>
                          <m:t>−</m:t>
                        </m:r>
                        <m:r>
                          <a:rPr lang="en-US" sz="2000" i="1">
                            <a:latin typeface="Cambria Math" panose="02040503050406030204" pitchFamily="18" charset="0"/>
                          </a:rPr>
                          <m:t>1</m:t>
                        </m:r>
                      </m:sub>
                      <m:sup>
                        <m:sSub>
                          <m:sSubPr>
                            <m:ctrlPr>
                              <a:rPr lang="en-US" sz="2000" i="1">
                                <a:latin typeface="Cambria Math" panose="02040503050406030204" pitchFamily="18" charset="0"/>
                              </a:rPr>
                            </m:ctrlPr>
                          </m:sSubPr>
                          <m:e>
                            <m:r>
                              <a:rPr lang="en-US" sz="2000" i="1">
                                <a:latin typeface="Cambria Math" panose="02040503050406030204" pitchFamily="18" charset="0"/>
                              </a:rPr>
                              <m:t>𝑤</m:t>
                            </m:r>
                          </m:e>
                          <m:sub>
                            <m:r>
                              <a:rPr lang="en-US" sz="2000" i="1">
                                <a:latin typeface="Cambria Math" panose="02040503050406030204" pitchFamily="18" charset="0"/>
                              </a:rPr>
                              <m:t>𝑘</m:t>
                            </m:r>
                            <m:r>
                              <a:rPr lang="en-US" sz="2000" i="1">
                                <a:latin typeface="Cambria Math" panose="02040503050406030204" pitchFamily="18" charset="0"/>
                              </a:rPr>
                              <m:t>−</m:t>
                            </m:r>
                            <m:r>
                              <a:rPr lang="en-US" sz="2000" i="1">
                                <a:latin typeface="Cambria Math" panose="02040503050406030204" pitchFamily="18" charset="0"/>
                              </a:rPr>
                              <m:t>1</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𝑒</m:t>
                            </m:r>
                          </m:e>
                          <m:sub>
                            <m:r>
                              <a:rPr lang="en-US" sz="2000" i="1">
                                <a:latin typeface="Cambria Math" panose="02040503050406030204" pitchFamily="18" charset="0"/>
                              </a:rPr>
                              <m:t>5</m:t>
                            </m:r>
                          </m:sub>
                        </m:sSub>
                        <m:r>
                          <a:rPr lang="en-US" sz="2000" i="1">
                            <a:latin typeface="Cambria Math" panose="02040503050406030204" pitchFamily="18" charset="0"/>
                          </a:rPr>
                          <m:t>)</m:t>
                        </m:r>
                      </m:sup>
                    </m:sSubSup>
                  </m:oMath>
                </a14:m>
                <a:r>
                  <a:rPr lang="en-US" sz="2000" dirty="0" smtClean="0"/>
                  <a:t>=</a:t>
                </a:r>
              </a:p>
              <a:p>
                <a:pPr marL="0" indent="0" algn="l" rtl="0">
                  <a:buNone/>
                </a:pPr>
                <a:r>
                  <a:rPr lang="en-US" sz="2000" dirty="0" smtClean="0"/>
                  <a:t>= </a:t>
                </a:r>
                <a14:m>
                  <m:oMath xmlns:m="http://schemas.openxmlformats.org/officeDocument/2006/math">
                    <m:sSubSup>
                      <m:sSubSupPr>
                        <m:ctrlPr>
                          <a:rPr lang="en-US" sz="2000" b="0" i="1" smtClean="0">
                            <a:latin typeface="Cambria Math" panose="02040503050406030204" pitchFamily="18" charset="0"/>
                          </a:rPr>
                        </m:ctrlPr>
                      </m:sSubSupPr>
                      <m:e>
                        <m:r>
                          <a:rPr lang="en-US" sz="2000" b="0" i="1" smtClean="0">
                            <a:latin typeface="Cambria Math" panose="02040503050406030204" pitchFamily="18" charset="0"/>
                          </a:rPr>
                          <m:t>𝑥</m:t>
                        </m:r>
                      </m:e>
                      <m:sub>
                        <m:r>
                          <a:rPr lang="en-US" sz="2000" b="0" i="1" smtClean="0">
                            <a:latin typeface="Cambria Math" panose="02040503050406030204" pitchFamily="18" charset="0"/>
                          </a:rPr>
                          <m:t>0</m:t>
                        </m:r>
                      </m:sub>
                      <m:sup>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𝑤</m:t>
                            </m:r>
                          </m:e>
                          <m:sub>
                            <m:r>
                              <a:rPr lang="en-US" sz="2000" b="0" i="1" smtClean="0">
                                <a:latin typeface="Cambria Math" panose="02040503050406030204" pitchFamily="18" charset="0"/>
                              </a:rPr>
                              <m:t>0</m:t>
                            </m:r>
                          </m:sub>
                        </m:sSub>
                        <m:d>
                          <m:dPr>
                            <m:ctrlPr>
                              <a:rPr lang="en-US" sz="2000" b="0" i="1" smtClean="0">
                                <a:latin typeface="Cambria Math" panose="02040503050406030204" pitchFamily="18" charset="0"/>
                              </a:rPr>
                            </m:ctrlPr>
                          </m:dPr>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𝑒</m:t>
                                </m:r>
                              </m:e>
                              <m:sub>
                                <m:r>
                                  <a:rPr lang="en-US" sz="2000" b="0" i="1" smtClean="0">
                                    <a:latin typeface="Cambria Math" panose="02040503050406030204" pitchFamily="18" charset="0"/>
                                  </a:rPr>
                                  <m:t>3</m:t>
                                </m:r>
                              </m:sub>
                            </m:sSub>
                          </m:e>
                        </m:d>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𝑤</m:t>
                            </m:r>
                          </m:e>
                          <m:sub>
                            <m:r>
                              <a:rPr lang="en-US" sz="2000" b="0" i="1" smtClean="0">
                                <a:latin typeface="Cambria Math" panose="02040503050406030204" pitchFamily="18" charset="0"/>
                              </a:rPr>
                              <m:t>0</m:t>
                            </m:r>
                          </m:sub>
                        </m:sSub>
                        <m:d>
                          <m:dPr>
                            <m:ctrlPr>
                              <a:rPr lang="en-US" sz="2000" b="0" i="1" smtClean="0">
                                <a:latin typeface="Cambria Math" panose="02040503050406030204" pitchFamily="18" charset="0"/>
                              </a:rPr>
                            </m:ctrlPr>
                          </m:dPr>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𝑒</m:t>
                                </m:r>
                              </m:e>
                              <m:sub>
                                <m:r>
                                  <a:rPr lang="en-US" sz="2000" b="0" i="1" smtClean="0">
                                    <a:latin typeface="Cambria Math" panose="02040503050406030204" pitchFamily="18" charset="0"/>
                                  </a:rPr>
                                  <m:t>1</m:t>
                                </m:r>
                              </m:sub>
                            </m:sSub>
                          </m:e>
                        </m:d>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𝑤</m:t>
                            </m:r>
                          </m:e>
                          <m:sub>
                            <m:r>
                              <a:rPr lang="en-US" sz="2000" b="0" i="1" smtClean="0">
                                <a:latin typeface="Cambria Math" panose="02040503050406030204" pitchFamily="18" charset="0"/>
                              </a:rPr>
                              <m:t>0</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𝑒</m:t>
                            </m:r>
                          </m:e>
                          <m:sub>
                            <m:r>
                              <a:rPr lang="en-US" sz="2000" b="0" i="1" smtClean="0">
                                <a:latin typeface="Cambria Math" panose="02040503050406030204" pitchFamily="18" charset="0"/>
                              </a:rPr>
                              <m:t>2</m:t>
                            </m:r>
                          </m:sub>
                        </m:sSub>
                        <m:r>
                          <a:rPr lang="en-US" sz="2000" b="0" i="1" smtClean="0">
                            <a:latin typeface="Cambria Math" panose="02040503050406030204" pitchFamily="18" charset="0"/>
                          </a:rPr>
                          <m:t>)</m:t>
                        </m:r>
                      </m:sup>
                    </m:sSubSup>
                    <m:r>
                      <a:rPr lang="en-US" sz="2000" b="0" i="1" smtClean="0">
                        <a:latin typeface="Cambria Math" panose="02040503050406030204" pitchFamily="18" charset="0"/>
                      </a:rPr>
                      <m:t>…</m:t>
                    </m:r>
                    <m:sSubSup>
                      <m:sSubSupPr>
                        <m:ctrlPr>
                          <a:rPr lang="en-US" sz="2000" i="1">
                            <a:latin typeface="Cambria Math" panose="02040503050406030204" pitchFamily="18" charset="0"/>
                          </a:rPr>
                        </m:ctrlPr>
                      </m:sSubSupPr>
                      <m:e>
                        <m:r>
                          <a:rPr lang="en-US" sz="2000" i="1">
                            <a:latin typeface="Cambria Math" panose="02040503050406030204" pitchFamily="18" charset="0"/>
                          </a:rPr>
                          <m:t>𝑥</m:t>
                        </m:r>
                      </m:e>
                      <m:sub>
                        <m:r>
                          <a:rPr lang="en-US" sz="2000" b="0" i="1" smtClean="0">
                            <a:latin typeface="Cambria Math" panose="02040503050406030204" pitchFamily="18" charset="0"/>
                          </a:rPr>
                          <m:t>𝑘</m:t>
                        </m:r>
                        <m:r>
                          <a:rPr lang="en-US" sz="2000" b="0" i="1" smtClean="0">
                            <a:latin typeface="Cambria Math" panose="02040503050406030204" pitchFamily="18" charset="0"/>
                          </a:rPr>
                          <m:t>−</m:t>
                        </m:r>
                        <m:r>
                          <a:rPr lang="en-US" sz="2000" b="0" i="1" smtClean="0">
                            <a:latin typeface="Cambria Math" panose="02040503050406030204" pitchFamily="18" charset="0"/>
                          </a:rPr>
                          <m:t>1</m:t>
                        </m:r>
                      </m:sub>
                      <m:sup>
                        <m:sSub>
                          <m:sSubPr>
                            <m:ctrlPr>
                              <a:rPr lang="en-US" sz="2000" i="1">
                                <a:latin typeface="Cambria Math" panose="02040503050406030204" pitchFamily="18" charset="0"/>
                              </a:rPr>
                            </m:ctrlPr>
                          </m:sSubPr>
                          <m:e>
                            <m:r>
                              <a:rPr lang="en-US" sz="2000" i="1">
                                <a:latin typeface="Cambria Math" panose="02040503050406030204" pitchFamily="18" charset="0"/>
                              </a:rPr>
                              <m:t>𝑤</m:t>
                            </m:r>
                          </m:e>
                          <m:sub>
                            <m:r>
                              <a:rPr lang="en-US" sz="2000" b="0" i="1" smtClean="0">
                                <a:latin typeface="Cambria Math" panose="02040503050406030204" pitchFamily="18" charset="0"/>
                              </a:rPr>
                              <m:t>𝑘</m:t>
                            </m:r>
                            <m:r>
                              <a:rPr lang="en-US" sz="2000" b="0" i="1" smtClean="0">
                                <a:latin typeface="Cambria Math" panose="02040503050406030204" pitchFamily="18" charset="0"/>
                              </a:rPr>
                              <m:t>−</m:t>
                            </m:r>
                            <m:r>
                              <a:rPr lang="en-US" sz="2000" b="0" i="1" smtClean="0">
                                <a:latin typeface="Cambria Math" panose="02040503050406030204" pitchFamily="18" charset="0"/>
                              </a:rPr>
                              <m:t>1</m:t>
                            </m:r>
                          </m:sub>
                        </m:sSub>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𝑒</m:t>
                                </m:r>
                              </m:e>
                              <m:sub>
                                <m:r>
                                  <a:rPr lang="en-US" sz="2000" i="1">
                                    <a:latin typeface="Cambria Math" panose="02040503050406030204" pitchFamily="18" charset="0"/>
                                  </a:rPr>
                                  <m:t>3</m:t>
                                </m:r>
                              </m:sub>
                            </m:sSub>
                          </m:e>
                        </m:d>
                        <m:r>
                          <a:rPr lang="en-US" sz="2000" i="1">
                            <a:latin typeface="Cambria Math" panose="02040503050406030204" pitchFamily="18" charset="0"/>
                          </a:rPr>
                          <m:t>+</m:t>
                        </m:r>
                        <m:sSub>
                          <m:sSubPr>
                            <m:ctrlPr>
                              <a:rPr lang="en-US" sz="2000" i="1" smtClean="0">
                                <a:latin typeface="Cambria Math" panose="02040503050406030204" pitchFamily="18" charset="0"/>
                              </a:rPr>
                            </m:ctrlPr>
                          </m:sSubPr>
                          <m:e>
                            <m:r>
                              <a:rPr lang="en-US" sz="2000" i="1">
                                <a:latin typeface="Cambria Math" panose="02040503050406030204" pitchFamily="18" charset="0"/>
                              </a:rPr>
                              <m:t>𝑤</m:t>
                            </m:r>
                          </m:e>
                          <m:sub>
                            <m:r>
                              <a:rPr lang="en-US" sz="2000" b="0" i="1" smtClean="0">
                                <a:latin typeface="Cambria Math" panose="02040503050406030204" pitchFamily="18" charset="0"/>
                              </a:rPr>
                              <m:t>𝑘</m:t>
                            </m:r>
                            <m:r>
                              <a:rPr lang="en-US" sz="2000" b="0" i="1" smtClean="0">
                                <a:latin typeface="Cambria Math" panose="02040503050406030204" pitchFamily="18" charset="0"/>
                              </a:rPr>
                              <m:t>−</m:t>
                            </m:r>
                            <m:r>
                              <a:rPr lang="en-US" sz="2000" b="0" i="1" smtClean="0">
                                <a:latin typeface="Cambria Math" panose="02040503050406030204" pitchFamily="18" charset="0"/>
                              </a:rPr>
                              <m:t>1</m:t>
                            </m:r>
                          </m:sub>
                        </m:sSub>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𝑒</m:t>
                                </m:r>
                              </m:e>
                              <m:sub>
                                <m:r>
                                  <a:rPr lang="en-US" sz="2000" i="1">
                                    <a:latin typeface="Cambria Math" panose="02040503050406030204" pitchFamily="18" charset="0"/>
                                  </a:rPr>
                                  <m:t>1</m:t>
                                </m:r>
                              </m:sub>
                            </m:sSub>
                          </m:e>
                        </m:d>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𝑤</m:t>
                            </m:r>
                          </m:e>
                          <m:sub>
                            <m:r>
                              <a:rPr lang="en-US" sz="2000" b="0" i="1" smtClean="0">
                                <a:latin typeface="Cambria Math" panose="02040503050406030204" pitchFamily="18" charset="0"/>
                              </a:rPr>
                              <m:t>𝑘</m:t>
                            </m:r>
                            <m:r>
                              <a:rPr lang="en-US" sz="2000" b="0" i="1" smtClean="0">
                                <a:latin typeface="Cambria Math" panose="02040503050406030204" pitchFamily="18" charset="0"/>
                              </a:rPr>
                              <m:t>−</m:t>
                            </m:r>
                            <m:r>
                              <a:rPr lang="en-US" sz="2000" b="0" i="1" smtClean="0">
                                <a:latin typeface="Cambria Math" panose="02040503050406030204" pitchFamily="18" charset="0"/>
                              </a:rPr>
                              <m:t>1</m:t>
                            </m:r>
                          </m:sub>
                        </m:sSub>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𝑒</m:t>
                                </m:r>
                              </m:e>
                              <m:sub>
                                <m:r>
                                  <a:rPr lang="en-US" sz="2000" i="1">
                                    <a:latin typeface="Cambria Math" panose="02040503050406030204" pitchFamily="18" charset="0"/>
                                  </a:rPr>
                                  <m:t>2</m:t>
                                </m:r>
                              </m:sub>
                            </m:sSub>
                          </m:e>
                        </m:d>
                      </m:sup>
                    </m:sSubSup>
                    <m:r>
                      <a:rPr lang="en-US" sz="2000" b="0" i="1" smtClean="0">
                        <a:latin typeface="Cambria Math" panose="02040503050406030204" pitchFamily="18" charset="0"/>
                      </a:rPr>
                      <m:t>−</m:t>
                    </m:r>
                  </m:oMath>
                </a14:m>
                <a:endParaRPr lang="en-US" sz="2000" b="0" dirty="0" smtClean="0"/>
              </a:p>
              <a:p>
                <a:pPr marL="0" indent="0" algn="l" rtl="0">
                  <a:buNone/>
                </a:pPr>
                <a:r>
                  <a:rPr lang="en-US" sz="2000" dirty="0" smtClean="0"/>
                  <a:t>   </a:t>
                </a:r>
                <a14:m>
                  <m:oMath xmlns:m="http://schemas.openxmlformats.org/officeDocument/2006/math">
                    <m:sSubSup>
                      <m:sSubSupPr>
                        <m:ctrlPr>
                          <a:rPr lang="en-US" sz="2000" i="1">
                            <a:latin typeface="Cambria Math" panose="02040503050406030204" pitchFamily="18" charset="0"/>
                          </a:rPr>
                        </m:ctrlPr>
                      </m:sSubSupPr>
                      <m:e>
                        <m:r>
                          <a:rPr lang="en-US" sz="2000" i="1">
                            <a:latin typeface="Cambria Math" panose="02040503050406030204" pitchFamily="18" charset="0"/>
                          </a:rPr>
                          <m:t>𝑥</m:t>
                        </m:r>
                      </m:e>
                      <m:sub>
                        <m:r>
                          <a:rPr lang="en-US" sz="2000" i="1">
                            <a:latin typeface="Cambria Math" panose="02040503050406030204" pitchFamily="18" charset="0"/>
                          </a:rPr>
                          <m:t>0</m:t>
                        </m:r>
                      </m:sub>
                      <m:sup>
                        <m:sSub>
                          <m:sSubPr>
                            <m:ctrlPr>
                              <a:rPr lang="en-US" sz="2000" i="1">
                                <a:latin typeface="Cambria Math" panose="02040503050406030204" pitchFamily="18" charset="0"/>
                              </a:rPr>
                            </m:ctrlPr>
                          </m:sSubPr>
                          <m:e>
                            <m:r>
                              <a:rPr lang="en-US" sz="2000" i="1">
                                <a:latin typeface="Cambria Math" panose="02040503050406030204" pitchFamily="18" charset="0"/>
                              </a:rPr>
                              <m:t>𝑤</m:t>
                            </m:r>
                          </m:e>
                          <m:sub>
                            <m:r>
                              <a:rPr lang="en-US" sz="2000" i="1">
                                <a:latin typeface="Cambria Math" panose="02040503050406030204" pitchFamily="18" charset="0"/>
                              </a:rPr>
                              <m:t>0</m:t>
                            </m:r>
                          </m:sub>
                        </m:sSub>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𝑒</m:t>
                                </m:r>
                              </m:e>
                              <m:sub>
                                <m:r>
                                  <a:rPr lang="en-US" sz="2000" i="1">
                                    <a:latin typeface="Cambria Math" panose="02040503050406030204" pitchFamily="18" charset="0"/>
                                  </a:rPr>
                                  <m:t>3</m:t>
                                </m:r>
                              </m:sub>
                            </m:sSub>
                          </m:e>
                        </m:d>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𝑤</m:t>
                            </m:r>
                          </m:e>
                          <m:sub>
                            <m:r>
                              <a:rPr lang="en-US" sz="2000" i="1">
                                <a:latin typeface="Cambria Math" panose="02040503050406030204" pitchFamily="18" charset="0"/>
                              </a:rPr>
                              <m:t>0</m:t>
                            </m:r>
                          </m:sub>
                        </m:sSub>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𝑒</m:t>
                                </m:r>
                              </m:e>
                              <m:sub>
                                <m:r>
                                  <a:rPr lang="en-US" sz="2000" b="0" i="1" smtClean="0">
                                    <a:latin typeface="Cambria Math" panose="02040503050406030204" pitchFamily="18" charset="0"/>
                                  </a:rPr>
                                  <m:t>4</m:t>
                                </m:r>
                              </m:sub>
                            </m:sSub>
                          </m:e>
                        </m:d>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𝑤</m:t>
                            </m:r>
                          </m:e>
                          <m:sub>
                            <m:r>
                              <a:rPr lang="en-US" sz="2000" i="1">
                                <a:latin typeface="Cambria Math" panose="02040503050406030204" pitchFamily="18" charset="0"/>
                              </a:rPr>
                              <m:t>0</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𝑒</m:t>
                            </m:r>
                          </m:e>
                          <m:sub>
                            <m:r>
                              <a:rPr lang="en-US" sz="2000" b="0" i="1" smtClean="0">
                                <a:latin typeface="Cambria Math" panose="02040503050406030204" pitchFamily="18" charset="0"/>
                              </a:rPr>
                              <m:t>5</m:t>
                            </m:r>
                          </m:sub>
                        </m:sSub>
                        <m:r>
                          <a:rPr lang="en-US" sz="2000" i="1">
                            <a:latin typeface="Cambria Math" panose="02040503050406030204" pitchFamily="18" charset="0"/>
                          </a:rPr>
                          <m:t>)</m:t>
                        </m:r>
                      </m:sup>
                    </m:sSubSup>
                    <m:r>
                      <a:rPr lang="en-US" sz="2000" i="1">
                        <a:latin typeface="Cambria Math" panose="02040503050406030204" pitchFamily="18" charset="0"/>
                      </a:rPr>
                      <m:t>…</m:t>
                    </m:r>
                    <m:sSubSup>
                      <m:sSubSupPr>
                        <m:ctrlPr>
                          <a:rPr lang="en-US" sz="2000" i="1">
                            <a:latin typeface="Cambria Math" panose="02040503050406030204" pitchFamily="18" charset="0"/>
                          </a:rPr>
                        </m:ctrlPr>
                      </m:sSubSupPr>
                      <m:e>
                        <m:r>
                          <a:rPr lang="en-US" sz="2000" i="1">
                            <a:latin typeface="Cambria Math" panose="02040503050406030204" pitchFamily="18" charset="0"/>
                          </a:rPr>
                          <m:t>𝑥</m:t>
                        </m:r>
                      </m:e>
                      <m:sub>
                        <m:r>
                          <a:rPr lang="en-US" sz="2000" i="1">
                            <a:latin typeface="Cambria Math" panose="02040503050406030204" pitchFamily="18" charset="0"/>
                          </a:rPr>
                          <m:t>𝑘</m:t>
                        </m:r>
                        <m:r>
                          <a:rPr lang="en-US" sz="2000" i="1">
                            <a:latin typeface="Cambria Math" panose="02040503050406030204" pitchFamily="18" charset="0"/>
                          </a:rPr>
                          <m:t>−</m:t>
                        </m:r>
                        <m:r>
                          <a:rPr lang="en-US" sz="2000" i="1">
                            <a:latin typeface="Cambria Math" panose="02040503050406030204" pitchFamily="18" charset="0"/>
                          </a:rPr>
                          <m:t>1</m:t>
                        </m:r>
                      </m:sub>
                      <m:sup>
                        <m:sSub>
                          <m:sSubPr>
                            <m:ctrlPr>
                              <a:rPr lang="en-US" sz="2000" i="1">
                                <a:latin typeface="Cambria Math" panose="02040503050406030204" pitchFamily="18" charset="0"/>
                              </a:rPr>
                            </m:ctrlPr>
                          </m:sSubPr>
                          <m:e>
                            <m:r>
                              <a:rPr lang="en-US" sz="2000" i="1">
                                <a:latin typeface="Cambria Math" panose="02040503050406030204" pitchFamily="18" charset="0"/>
                              </a:rPr>
                              <m:t>𝑤</m:t>
                            </m:r>
                          </m:e>
                          <m:sub>
                            <m:r>
                              <a:rPr lang="en-US" sz="2000" i="1">
                                <a:latin typeface="Cambria Math" panose="02040503050406030204" pitchFamily="18" charset="0"/>
                              </a:rPr>
                              <m:t>𝑘</m:t>
                            </m:r>
                            <m:r>
                              <a:rPr lang="en-US" sz="2000" i="1">
                                <a:latin typeface="Cambria Math" panose="02040503050406030204" pitchFamily="18" charset="0"/>
                              </a:rPr>
                              <m:t>−</m:t>
                            </m:r>
                            <m:r>
                              <a:rPr lang="en-US" sz="2000" i="1">
                                <a:latin typeface="Cambria Math" panose="02040503050406030204" pitchFamily="18" charset="0"/>
                              </a:rPr>
                              <m:t>1</m:t>
                            </m:r>
                          </m:sub>
                        </m:sSub>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𝑒</m:t>
                                </m:r>
                              </m:e>
                              <m:sub>
                                <m:r>
                                  <a:rPr lang="en-US" sz="2000" i="1">
                                    <a:latin typeface="Cambria Math" panose="02040503050406030204" pitchFamily="18" charset="0"/>
                                  </a:rPr>
                                  <m:t>3</m:t>
                                </m:r>
                              </m:sub>
                            </m:sSub>
                          </m:e>
                        </m:d>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𝑤</m:t>
                            </m:r>
                          </m:e>
                          <m:sub>
                            <m:r>
                              <a:rPr lang="en-US" sz="2000" i="1">
                                <a:latin typeface="Cambria Math" panose="02040503050406030204" pitchFamily="18" charset="0"/>
                              </a:rPr>
                              <m:t>𝑘</m:t>
                            </m:r>
                            <m:r>
                              <a:rPr lang="en-US" sz="2000" i="1">
                                <a:latin typeface="Cambria Math" panose="02040503050406030204" pitchFamily="18" charset="0"/>
                              </a:rPr>
                              <m:t>−</m:t>
                            </m:r>
                            <m:r>
                              <a:rPr lang="en-US" sz="2000" i="1">
                                <a:latin typeface="Cambria Math" panose="02040503050406030204" pitchFamily="18" charset="0"/>
                              </a:rPr>
                              <m:t>1</m:t>
                            </m:r>
                          </m:sub>
                        </m:sSub>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𝑒</m:t>
                                </m:r>
                              </m:e>
                              <m:sub>
                                <m:r>
                                  <a:rPr lang="en-US" sz="2000" b="0" i="1" smtClean="0">
                                    <a:latin typeface="Cambria Math" panose="02040503050406030204" pitchFamily="18" charset="0"/>
                                  </a:rPr>
                                  <m:t>4</m:t>
                                </m:r>
                              </m:sub>
                            </m:sSub>
                          </m:e>
                        </m:d>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𝑤</m:t>
                            </m:r>
                          </m:e>
                          <m:sub>
                            <m:r>
                              <a:rPr lang="en-US" sz="2000" i="1">
                                <a:latin typeface="Cambria Math" panose="02040503050406030204" pitchFamily="18" charset="0"/>
                              </a:rPr>
                              <m:t>𝑘</m:t>
                            </m:r>
                            <m:r>
                              <a:rPr lang="en-US" sz="2000" i="1">
                                <a:latin typeface="Cambria Math" panose="02040503050406030204" pitchFamily="18" charset="0"/>
                              </a:rPr>
                              <m:t>−</m:t>
                            </m:r>
                            <m:r>
                              <a:rPr lang="en-US" sz="2000" i="1">
                                <a:latin typeface="Cambria Math" panose="02040503050406030204" pitchFamily="18" charset="0"/>
                              </a:rPr>
                              <m:t>1</m:t>
                            </m:r>
                          </m:sub>
                        </m:sSub>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𝑒</m:t>
                                </m:r>
                              </m:e>
                              <m:sub>
                                <m:r>
                                  <a:rPr lang="en-US" sz="2000" b="0" i="1" smtClean="0">
                                    <a:latin typeface="Cambria Math" panose="02040503050406030204" pitchFamily="18" charset="0"/>
                                  </a:rPr>
                                  <m:t>5</m:t>
                                </m:r>
                              </m:sub>
                            </m:sSub>
                          </m:e>
                        </m:d>
                      </m:sup>
                    </m:sSubSup>
                  </m:oMath>
                </a14:m>
                <a:endParaRPr lang="en-US" sz="2000" dirty="0" smtClean="0"/>
              </a:p>
              <a:p>
                <a:pPr marL="0" indent="0" algn="l" rtl="0">
                  <a:buNone/>
                </a:pPr>
                <a:endParaRPr lang="en-US" sz="2000" dirty="0"/>
              </a:p>
            </p:txBody>
          </p:sp>
        </mc:Choice>
        <mc:Fallback xmlns="">
          <p:sp>
            <p:nvSpPr>
              <p:cNvPr id="3" name="מציין מיקום תוכן 2"/>
              <p:cNvSpPr>
                <a:spLocks noGrp="1" noRot="1" noChangeAspect="1" noMove="1" noResize="1" noEditPoints="1" noAdjustHandles="1" noChangeArrowheads="1" noChangeShapeType="1" noTextEdit="1"/>
              </p:cNvSpPr>
              <p:nvPr>
                <p:ph idx="1"/>
              </p:nvPr>
            </p:nvSpPr>
            <p:spPr>
              <a:xfrm>
                <a:off x="2592923" y="1739900"/>
                <a:ext cx="9420111" cy="5118100"/>
              </a:xfrm>
              <a:blipFill rotWithShape="0">
                <a:blip r:embed="rId2"/>
                <a:stretch>
                  <a:fillRect l="-970" t="-952"/>
                </a:stretch>
              </a:blipFill>
            </p:spPr>
            <p:txBody>
              <a:bodyPr/>
              <a:lstStyle/>
              <a:p>
                <a:r>
                  <a:rPr lang="he-IL">
                    <a:noFill/>
                  </a:rPr>
                  <a:t> </a:t>
                </a:r>
              </a:p>
            </p:txBody>
          </p:sp>
        </mc:Fallback>
      </mc:AlternateContent>
      <p:sp>
        <p:nvSpPr>
          <p:cNvPr id="4" name="TextBox 3"/>
          <p:cNvSpPr txBox="1"/>
          <p:nvPr/>
        </p:nvSpPr>
        <p:spPr>
          <a:xfrm>
            <a:off x="5638800" y="3289300"/>
            <a:ext cx="65" cy="276999"/>
          </a:xfrm>
          <a:prstGeom prst="rect">
            <a:avLst/>
          </a:prstGeom>
          <a:noFill/>
        </p:spPr>
        <p:txBody>
          <a:bodyPr wrap="none" lIns="0" tIns="0" rIns="0" bIns="0" rtlCol="1">
            <a:spAutoFit/>
          </a:bodyPr>
          <a:lstStyle/>
          <a:p>
            <a:endParaRPr lang="he-IL" dirty="0"/>
          </a:p>
        </p:txBody>
      </p:sp>
      <p:sp>
        <p:nvSpPr>
          <p:cNvPr id="6" name="אליפסה 5"/>
          <p:cNvSpPr/>
          <p:nvPr/>
        </p:nvSpPr>
        <p:spPr>
          <a:xfrm>
            <a:off x="2780135" y="2391840"/>
            <a:ext cx="279400" cy="279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 name="אליפסה 6"/>
          <p:cNvSpPr/>
          <p:nvPr/>
        </p:nvSpPr>
        <p:spPr>
          <a:xfrm>
            <a:off x="2780135" y="3289300"/>
            <a:ext cx="279400" cy="279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אליפסה 7"/>
          <p:cNvSpPr/>
          <p:nvPr/>
        </p:nvSpPr>
        <p:spPr>
          <a:xfrm>
            <a:off x="2780135" y="4186760"/>
            <a:ext cx="279400" cy="279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אליפסה 8"/>
          <p:cNvSpPr/>
          <p:nvPr/>
        </p:nvSpPr>
        <p:spPr>
          <a:xfrm>
            <a:off x="4735219" y="2391840"/>
            <a:ext cx="279400" cy="279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 name="אליפסה 9"/>
          <p:cNvSpPr/>
          <p:nvPr/>
        </p:nvSpPr>
        <p:spPr>
          <a:xfrm>
            <a:off x="4735219" y="3289300"/>
            <a:ext cx="279400" cy="279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1" name="אליפסה 10"/>
          <p:cNvSpPr/>
          <p:nvPr/>
        </p:nvSpPr>
        <p:spPr>
          <a:xfrm>
            <a:off x="4735219" y="4186760"/>
            <a:ext cx="279400" cy="279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cxnSp>
        <p:nvCxnSpPr>
          <p:cNvPr id="12" name="מחבר ישר 11"/>
          <p:cNvCxnSpPr/>
          <p:nvPr/>
        </p:nvCxnSpPr>
        <p:spPr>
          <a:xfrm>
            <a:off x="3059535" y="2531540"/>
            <a:ext cx="167568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מחבר ישר 12"/>
          <p:cNvCxnSpPr/>
          <p:nvPr/>
        </p:nvCxnSpPr>
        <p:spPr>
          <a:xfrm>
            <a:off x="3059535" y="3427799"/>
            <a:ext cx="167568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מחבר ישר 13"/>
          <p:cNvCxnSpPr/>
          <p:nvPr/>
        </p:nvCxnSpPr>
        <p:spPr>
          <a:xfrm>
            <a:off x="3059535" y="4299358"/>
            <a:ext cx="167568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15" name="TextBox 14"/>
          <p:cNvSpPr txBox="1"/>
          <p:nvPr/>
        </p:nvSpPr>
        <p:spPr>
          <a:xfrm>
            <a:off x="2780135" y="2391840"/>
            <a:ext cx="238483" cy="307777"/>
          </a:xfrm>
          <a:prstGeom prst="rect">
            <a:avLst/>
          </a:prstGeom>
          <a:noFill/>
        </p:spPr>
        <p:txBody>
          <a:bodyPr wrap="square" rtlCol="1">
            <a:spAutoFit/>
          </a:bodyPr>
          <a:lstStyle/>
          <a:p>
            <a:r>
              <a:rPr lang="en-US" sz="1400" dirty="0" smtClean="0">
                <a:solidFill>
                  <a:schemeClr val="bg1"/>
                </a:solidFill>
              </a:rPr>
              <a:t>1</a:t>
            </a:r>
            <a:endParaRPr lang="he-IL" sz="1400" dirty="0">
              <a:solidFill>
                <a:schemeClr val="bg1"/>
              </a:solidFill>
            </a:endParaRPr>
          </a:p>
        </p:txBody>
      </p:sp>
      <p:sp>
        <p:nvSpPr>
          <p:cNvPr id="16" name="TextBox 15"/>
          <p:cNvSpPr txBox="1"/>
          <p:nvPr/>
        </p:nvSpPr>
        <p:spPr>
          <a:xfrm>
            <a:off x="2780134" y="3273910"/>
            <a:ext cx="238483" cy="307777"/>
          </a:xfrm>
          <a:prstGeom prst="rect">
            <a:avLst/>
          </a:prstGeom>
          <a:noFill/>
        </p:spPr>
        <p:txBody>
          <a:bodyPr wrap="square" rtlCol="1">
            <a:spAutoFit/>
          </a:bodyPr>
          <a:lstStyle/>
          <a:p>
            <a:r>
              <a:rPr lang="en-US" sz="1400" dirty="0" smtClean="0">
                <a:solidFill>
                  <a:schemeClr val="bg1"/>
                </a:solidFill>
              </a:rPr>
              <a:t>2</a:t>
            </a:r>
            <a:endParaRPr lang="he-IL" sz="1400" dirty="0">
              <a:solidFill>
                <a:schemeClr val="bg1"/>
              </a:solidFill>
            </a:endParaRPr>
          </a:p>
        </p:txBody>
      </p:sp>
      <p:sp>
        <p:nvSpPr>
          <p:cNvPr id="17" name="TextBox 16"/>
          <p:cNvSpPr txBox="1"/>
          <p:nvPr/>
        </p:nvSpPr>
        <p:spPr>
          <a:xfrm>
            <a:off x="2780134" y="4172571"/>
            <a:ext cx="238483" cy="307777"/>
          </a:xfrm>
          <a:prstGeom prst="rect">
            <a:avLst/>
          </a:prstGeom>
          <a:noFill/>
        </p:spPr>
        <p:txBody>
          <a:bodyPr wrap="square" rtlCol="1">
            <a:spAutoFit/>
          </a:bodyPr>
          <a:lstStyle/>
          <a:p>
            <a:r>
              <a:rPr lang="en-US" sz="1400" dirty="0" smtClean="0">
                <a:solidFill>
                  <a:schemeClr val="bg1"/>
                </a:solidFill>
              </a:rPr>
              <a:t>3</a:t>
            </a:r>
            <a:endParaRPr lang="he-IL" sz="1400" dirty="0">
              <a:solidFill>
                <a:schemeClr val="bg1"/>
              </a:solidFill>
            </a:endParaRPr>
          </a:p>
        </p:txBody>
      </p:sp>
      <p:sp>
        <p:nvSpPr>
          <p:cNvPr id="18" name="TextBox 17"/>
          <p:cNvSpPr txBox="1"/>
          <p:nvPr/>
        </p:nvSpPr>
        <p:spPr>
          <a:xfrm>
            <a:off x="4735218" y="2365737"/>
            <a:ext cx="238483" cy="307777"/>
          </a:xfrm>
          <a:prstGeom prst="rect">
            <a:avLst/>
          </a:prstGeom>
          <a:noFill/>
        </p:spPr>
        <p:txBody>
          <a:bodyPr wrap="square" rtlCol="1">
            <a:spAutoFit/>
          </a:bodyPr>
          <a:lstStyle/>
          <a:p>
            <a:r>
              <a:rPr lang="en-US" sz="1400" dirty="0" smtClean="0">
                <a:solidFill>
                  <a:schemeClr val="bg1"/>
                </a:solidFill>
              </a:rPr>
              <a:t>4</a:t>
            </a:r>
            <a:endParaRPr lang="he-IL" sz="1400" dirty="0">
              <a:solidFill>
                <a:schemeClr val="bg1"/>
              </a:solidFill>
            </a:endParaRPr>
          </a:p>
        </p:txBody>
      </p:sp>
      <p:sp>
        <p:nvSpPr>
          <p:cNvPr id="19" name="TextBox 18"/>
          <p:cNvSpPr txBox="1"/>
          <p:nvPr/>
        </p:nvSpPr>
        <p:spPr>
          <a:xfrm>
            <a:off x="4735219" y="3283769"/>
            <a:ext cx="238483" cy="307777"/>
          </a:xfrm>
          <a:prstGeom prst="rect">
            <a:avLst/>
          </a:prstGeom>
          <a:noFill/>
        </p:spPr>
        <p:txBody>
          <a:bodyPr wrap="square" rtlCol="1">
            <a:spAutoFit/>
          </a:bodyPr>
          <a:lstStyle/>
          <a:p>
            <a:r>
              <a:rPr lang="en-US" sz="1400" dirty="0" smtClean="0">
                <a:solidFill>
                  <a:schemeClr val="bg1"/>
                </a:solidFill>
              </a:rPr>
              <a:t>5</a:t>
            </a:r>
            <a:endParaRPr lang="he-IL" sz="1400" dirty="0">
              <a:solidFill>
                <a:schemeClr val="bg1"/>
              </a:solidFill>
            </a:endParaRPr>
          </a:p>
        </p:txBody>
      </p:sp>
      <p:sp>
        <p:nvSpPr>
          <p:cNvPr id="20" name="TextBox 19"/>
          <p:cNvSpPr txBox="1"/>
          <p:nvPr/>
        </p:nvSpPr>
        <p:spPr>
          <a:xfrm>
            <a:off x="4735218" y="4170169"/>
            <a:ext cx="238483" cy="307777"/>
          </a:xfrm>
          <a:prstGeom prst="rect">
            <a:avLst/>
          </a:prstGeom>
          <a:noFill/>
        </p:spPr>
        <p:txBody>
          <a:bodyPr wrap="square" rtlCol="1">
            <a:spAutoFit/>
          </a:bodyPr>
          <a:lstStyle/>
          <a:p>
            <a:r>
              <a:rPr lang="en-US" sz="1400" dirty="0" smtClean="0">
                <a:solidFill>
                  <a:schemeClr val="bg1"/>
                </a:solidFill>
              </a:rPr>
              <a:t>6</a:t>
            </a:r>
            <a:endParaRPr lang="he-IL" sz="1400" dirty="0">
              <a:solidFill>
                <a:schemeClr val="bg1"/>
              </a:solidFill>
            </a:endParaRPr>
          </a:p>
        </p:txBody>
      </p:sp>
      <p:cxnSp>
        <p:nvCxnSpPr>
          <p:cNvPr id="21" name="מחבר ישר 20"/>
          <p:cNvCxnSpPr/>
          <p:nvPr/>
        </p:nvCxnSpPr>
        <p:spPr>
          <a:xfrm>
            <a:off x="3064631" y="2572477"/>
            <a:ext cx="1670586" cy="82919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מחבר ישר 21"/>
          <p:cNvCxnSpPr>
            <a:stCxn id="7" idx="6"/>
            <a:endCxn id="18" idx="1"/>
          </p:cNvCxnSpPr>
          <p:nvPr/>
        </p:nvCxnSpPr>
        <p:spPr>
          <a:xfrm flipV="1">
            <a:off x="3059535" y="2519626"/>
            <a:ext cx="1675683" cy="90937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מחבר ישר 22"/>
          <p:cNvCxnSpPr>
            <a:endCxn id="19" idx="1"/>
          </p:cNvCxnSpPr>
          <p:nvPr/>
        </p:nvCxnSpPr>
        <p:spPr>
          <a:xfrm flipV="1">
            <a:off x="3059535" y="3437658"/>
            <a:ext cx="1675684" cy="84751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5" name="TextBox 24"/>
              <p:cNvSpPr txBox="1"/>
              <p:nvPr/>
            </p:nvSpPr>
            <p:spPr>
              <a:xfrm>
                <a:off x="3141363" y="2212762"/>
                <a:ext cx="238483" cy="307777"/>
              </a:xfrm>
              <a:prstGeom prst="rect">
                <a:avLst/>
              </a:prstGeom>
              <a:noFill/>
            </p:spPr>
            <p:txBody>
              <a:bodyPr wrap="square" rtlCol="1">
                <a:spAutoFit/>
              </a:bodyPr>
              <a:lstStyle/>
              <a:p>
                <a:pPr/>
                <a14:m>
                  <m:oMathPara xmlns:m="http://schemas.openxmlformats.org/officeDocument/2006/math">
                    <m:oMathParaPr>
                      <m:jc m:val="centerGroup"/>
                    </m:oMathParaPr>
                    <m:oMath xmlns:m="http://schemas.openxmlformats.org/officeDocument/2006/math">
                      <m:sSub>
                        <m:sSubPr>
                          <m:ctrlPr>
                            <a:rPr lang="he-IL" sz="1400" i="1" smtClean="0">
                              <a:latin typeface="Cambria Math" panose="02040503050406030204" pitchFamily="18" charset="0"/>
                            </a:rPr>
                          </m:ctrlPr>
                        </m:sSubPr>
                        <m:e>
                          <m:r>
                            <a:rPr lang="en-US" sz="1400" b="0" i="1" smtClean="0">
                              <a:latin typeface="Cambria Math" panose="02040503050406030204" pitchFamily="18" charset="0"/>
                            </a:rPr>
                            <m:t>𝑒</m:t>
                          </m:r>
                        </m:e>
                        <m:sub>
                          <m:r>
                            <a:rPr lang="he-IL" sz="1400" b="0" i="1" smtClean="0">
                              <a:latin typeface="Cambria Math" panose="02040503050406030204" pitchFamily="18" charset="0"/>
                            </a:rPr>
                            <m:t>1</m:t>
                          </m:r>
                        </m:sub>
                      </m:sSub>
                    </m:oMath>
                  </m:oMathPara>
                </a14:m>
                <a:endParaRPr lang="he-IL" sz="1400" dirty="0"/>
              </a:p>
            </p:txBody>
          </p:sp>
        </mc:Choice>
        <mc:Fallback xmlns="">
          <p:sp>
            <p:nvSpPr>
              <p:cNvPr id="25" name="TextBox 24"/>
              <p:cNvSpPr txBox="1">
                <a:spLocks noRot="1" noChangeAspect="1" noMove="1" noResize="1" noEditPoints="1" noAdjustHandles="1" noChangeArrowheads="1" noChangeShapeType="1" noTextEdit="1"/>
              </p:cNvSpPr>
              <p:nvPr/>
            </p:nvSpPr>
            <p:spPr>
              <a:xfrm>
                <a:off x="3141363" y="2212762"/>
                <a:ext cx="238483" cy="307777"/>
              </a:xfrm>
              <a:prstGeom prst="rect">
                <a:avLst/>
              </a:prstGeom>
              <a:blipFill rotWithShape="0">
                <a:blip r:embed="rId3"/>
                <a:stretch>
                  <a:fillRect t="-4000" r="-74359" b="-20000"/>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3153600" y="3349682"/>
                <a:ext cx="238483" cy="307777"/>
              </a:xfrm>
              <a:prstGeom prst="rect">
                <a:avLst/>
              </a:prstGeom>
              <a:noFill/>
            </p:spPr>
            <p:txBody>
              <a:bodyPr wrap="square" rtlCol="1">
                <a:spAutoFit/>
              </a:bodyPr>
              <a:lstStyle/>
              <a:p>
                <a:pPr/>
                <a14:m>
                  <m:oMathPara xmlns:m="http://schemas.openxmlformats.org/officeDocument/2006/math">
                    <m:oMathParaPr>
                      <m:jc m:val="centerGroup"/>
                    </m:oMathParaPr>
                    <m:oMath xmlns:m="http://schemas.openxmlformats.org/officeDocument/2006/math">
                      <m:sSub>
                        <m:sSubPr>
                          <m:ctrlPr>
                            <a:rPr lang="he-IL" sz="1400" i="1" smtClean="0">
                              <a:latin typeface="Cambria Math" panose="02040503050406030204" pitchFamily="18" charset="0"/>
                            </a:rPr>
                          </m:ctrlPr>
                        </m:sSubPr>
                        <m:e>
                          <m:r>
                            <a:rPr lang="en-US" sz="1400" b="0" i="1" smtClean="0">
                              <a:latin typeface="Cambria Math" panose="02040503050406030204" pitchFamily="18" charset="0"/>
                            </a:rPr>
                            <m:t>𝑒</m:t>
                          </m:r>
                        </m:e>
                        <m:sub>
                          <m:r>
                            <a:rPr lang="he-IL" sz="1400" b="0" i="1" smtClean="0">
                              <a:latin typeface="Cambria Math" panose="02040503050406030204" pitchFamily="18" charset="0"/>
                            </a:rPr>
                            <m:t>2</m:t>
                          </m:r>
                        </m:sub>
                      </m:sSub>
                    </m:oMath>
                  </m:oMathPara>
                </a14:m>
                <a:endParaRPr lang="he-IL" sz="1400" dirty="0"/>
              </a:p>
            </p:txBody>
          </p:sp>
        </mc:Choice>
        <mc:Fallback xmlns="">
          <p:sp>
            <p:nvSpPr>
              <p:cNvPr id="26" name="TextBox 25"/>
              <p:cNvSpPr txBox="1">
                <a:spLocks noRot="1" noChangeAspect="1" noMove="1" noResize="1" noEditPoints="1" noAdjustHandles="1" noChangeArrowheads="1" noChangeShapeType="1" noTextEdit="1"/>
              </p:cNvSpPr>
              <p:nvPr/>
            </p:nvSpPr>
            <p:spPr>
              <a:xfrm>
                <a:off x="3153600" y="3349682"/>
                <a:ext cx="238483" cy="307777"/>
              </a:xfrm>
              <a:prstGeom prst="rect">
                <a:avLst/>
              </a:prstGeom>
              <a:blipFill rotWithShape="0">
                <a:blip r:embed="rId4"/>
                <a:stretch>
                  <a:fillRect t="-1961" r="-74359" b="-19608"/>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27" name="TextBox 26"/>
              <p:cNvSpPr txBox="1"/>
              <p:nvPr/>
            </p:nvSpPr>
            <p:spPr>
              <a:xfrm>
                <a:off x="3153601" y="4218246"/>
                <a:ext cx="238483" cy="307777"/>
              </a:xfrm>
              <a:prstGeom prst="rect">
                <a:avLst/>
              </a:prstGeom>
              <a:noFill/>
            </p:spPr>
            <p:txBody>
              <a:bodyPr wrap="square" rtlCol="1">
                <a:spAutoFit/>
              </a:bodyPr>
              <a:lstStyle/>
              <a:p>
                <a:pPr/>
                <a14:m>
                  <m:oMathPara xmlns:m="http://schemas.openxmlformats.org/officeDocument/2006/math">
                    <m:oMathParaPr>
                      <m:jc m:val="centerGroup"/>
                    </m:oMathParaPr>
                    <m:oMath xmlns:m="http://schemas.openxmlformats.org/officeDocument/2006/math">
                      <m:sSub>
                        <m:sSubPr>
                          <m:ctrlPr>
                            <a:rPr lang="he-IL" sz="1400" i="1" smtClean="0">
                              <a:latin typeface="Cambria Math" panose="02040503050406030204" pitchFamily="18" charset="0"/>
                            </a:rPr>
                          </m:ctrlPr>
                        </m:sSubPr>
                        <m:e>
                          <m:r>
                            <a:rPr lang="en-US" sz="1400" b="0" i="1" smtClean="0">
                              <a:latin typeface="Cambria Math" panose="02040503050406030204" pitchFamily="18" charset="0"/>
                            </a:rPr>
                            <m:t>𝑒</m:t>
                          </m:r>
                        </m:e>
                        <m:sub>
                          <m:r>
                            <a:rPr lang="he-IL" sz="1400" b="0" i="1" smtClean="0">
                              <a:latin typeface="Cambria Math" panose="02040503050406030204" pitchFamily="18" charset="0"/>
                            </a:rPr>
                            <m:t>3</m:t>
                          </m:r>
                        </m:sub>
                      </m:sSub>
                    </m:oMath>
                  </m:oMathPara>
                </a14:m>
                <a:endParaRPr lang="he-IL" sz="1400" dirty="0"/>
              </a:p>
            </p:txBody>
          </p:sp>
        </mc:Choice>
        <mc:Fallback xmlns="">
          <p:sp>
            <p:nvSpPr>
              <p:cNvPr id="27" name="TextBox 26"/>
              <p:cNvSpPr txBox="1">
                <a:spLocks noRot="1" noChangeAspect="1" noMove="1" noResize="1" noEditPoints="1" noAdjustHandles="1" noChangeArrowheads="1" noChangeShapeType="1" noTextEdit="1"/>
              </p:cNvSpPr>
              <p:nvPr/>
            </p:nvSpPr>
            <p:spPr>
              <a:xfrm>
                <a:off x="3153601" y="4218246"/>
                <a:ext cx="238483" cy="307777"/>
              </a:xfrm>
              <a:prstGeom prst="rect">
                <a:avLst/>
              </a:prstGeom>
              <a:blipFill rotWithShape="0">
                <a:blip r:embed="rId5"/>
                <a:stretch>
                  <a:fillRect t="-4000" r="-74359" b="-20000"/>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28" name="TextBox 27"/>
              <p:cNvSpPr txBox="1"/>
              <p:nvPr/>
            </p:nvSpPr>
            <p:spPr>
              <a:xfrm>
                <a:off x="3025593" y="2607623"/>
                <a:ext cx="238483" cy="307777"/>
              </a:xfrm>
              <a:prstGeom prst="rect">
                <a:avLst/>
              </a:prstGeom>
              <a:noFill/>
            </p:spPr>
            <p:txBody>
              <a:bodyPr wrap="square" rtlCol="1">
                <a:spAutoFit/>
              </a:bodyPr>
              <a:lstStyle/>
              <a:p>
                <a:pPr/>
                <a14:m>
                  <m:oMathPara xmlns:m="http://schemas.openxmlformats.org/officeDocument/2006/math">
                    <m:oMathParaPr>
                      <m:jc m:val="centerGroup"/>
                    </m:oMathParaPr>
                    <m:oMath xmlns:m="http://schemas.openxmlformats.org/officeDocument/2006/math">
                      <m:sSub>
                        <m:sSubPr>
                          <m:ctrlPr>
                            <a:rPr lang="he-IL" sz="1400" i="1" smtClean="0">
                              <a:latin typeface="Cambria Math" panose="02040503050406030204" pitchFamily="18" charset="0"/>
                            </a:rPr>
                          </m:ctrlPr>
                        </m:sSubPr>
                        <m:e>
                          <m:r>
                            <a:rPr lang="en-US" sz="1400" b="0" i="1" smtClean="0">
                              <a:latin typeface="Cambria Math" panose="02040503050406030204" pitchFamily="18" charset="0"/>
                            </a:rPr>
                            <m:t>𝑒</m:t>
                          </m:r>
                        </m:e>
                        <m:sub>
                          <m:r>
                            <a:rPr lang="he-IL" sz="1400" b="0" i="1" smtClean="0">
                              <a:latin typeface="Cambria Math" panose="02040503050406030204" pitchFamily="18" charset="0"/>
                            </a:rPr>
                            <m:t>4</m:t>
                          </m:r>
                        </m:sub>
                      </m:sSub>
                    </m:oMath>
                  </m:oMathPara>
                </a14:m>
                <a:endParaRPr lang="he-IL" sz="1400" dirty="0"/>
              </a:p>
            </p:txBody>
          </p:sp>
        </mc:Choice>
        <mc:Fallback xmlns="">
          <p:sp>
            <p:nvSpPr>
              <p:cNvPr id="28" name="TextBox 27"/>
              <p:cNvSpPr txBox="1">
                <a:spLocks noRot="1" noChangeAspect="1" noMove="1" noResize="1" noEditPoints="1" noAdjustHandles="1" noChangeArrowheads="1" noChangeShapeType="1" noTextEdit="1"/>
              </p:cNvSpPr>
              <p:nvPr/>
            </p:nvSpPr>
            <p:spPr>
              <a:xfrm>
                <a:off x="3025593" y="2607623"/>
                <a:ext cx="238483" cy="307777"/>
              </a:xfrm>
              <a:prstGeom prst="rect">
                <a:avLst/>
              </a:prstGeom>
              <a:blipFill rotWithShape="0">
                <a:blip r:embed="rId6"/>
                <a:stretch>
                  <a:fillRect t="-4000" r="-74359" b="-20000"/>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29" name="TextBox 28"/>
              <p:cNvSpPr txBox="1"/>
              <p:nvPr/>
            </p:nvSpPr>
            <p:spPr>
              <a:xfrm>
                <a:off x="3950877" y="3707526"/>
                <a:ext cx="238483" cy="307777"/>
              </a:xfrm>
              <a:prstGeom prst="rect">
                <a:avLst/>
              </a:prstGeom>
              <a:noFill/>
            </p:spPr>
            <p:txBody>
              <a:bodyPr wrap="square" rtlCol="1">
                <a:spAutoFit/>
              </a:bodyPr>
              <a:lstStyle/>
              <a:p>
                <a:pPr/>
                <a14:m>
                  <m:oMathPara xmlns:m="http://schemas.openxmlformats.org/officeDocument/2006/math">
                    <m:oMathParaPr>
                      <m:jc m:val="centerGroup"/>
                    </m:oMathParaPr>
                    <m:oMath xmlns:m="http://schemas.openxmlformats.org/officeDocument/2006/math">
                      <m:sSub>
                        <m:sSubPr>
                          <m:ctrlPr>
                            <a:rPr lang="he-IL" sz="1400" i="1" smtClean="0">
                              <a:latin typeface="Cambria Math" panose="02040503050406030204" pitchFamily="18" charset="0"/>
                            </a:rPr>
                          </m:ctrlPr>
                        </m:sSubPr>
                        <m:e>
                          <m:r>
                            <a:rPr lang="en-US" sz="1400" b="0" i="1" smtClean="0">
                              <a:latin typeface="Cambria Math" panose="02040503050406030204" pitchFamily="18" charset="0"/>
                            </a:rPr>
                            <m:t>𝑒</m:t>
                          </m:r>
                        </m:e>
                        <m:sub>
                          <m:r>
                            <a:rPr lang="he-IL" sz="1400" b="0" i="1" smtClean="0">
                              <a:latin typeface="Cambria Math" panose="02040503050406030204" pitchFamily="18" charset="0"/>
                            </a:rPr>
                            <m:t>6</m:t>
                          </m:r>
                        </m:sub>
                      </m:sSub>
                    </m:oMath>
                  </m:oMathPara>
                </a14:m>
                <a:endParaRPr lang="he-IL" sz="1400" dirty="0"/>
              </a:p>
            </p:txBody>
          </p:sp>
        </mc:Choice>
        <mc:Fallback xmlns="">
          <p:sp>
            <p:nvSpPr>
              <p:cNvPr id="29" name="TextBox 28"/>
              <p:cNvSpPr txBox="1">
                <a:spLocks noRot="1" noChangeAspect="1" noMove="1" noResize="1" noEditPoints="1" noAdjustHandles="1" noChangeArrowheads="1" noChangeShapeType="1" noTextEdit="1"/>
              </p:cNvSpPr>
              <p:nvPr/>
            </p:nvSpPr>
            <p:spPr>
              <a:xfrm>
                <a:off x="3950877" y="3707526"/>
                <a:ext cx="238483" cy="307777"/>
              </a:xfrm>
              <a:prstGeom prst="rect">
                <a:avLst/>
              </a:prstGeom>
              <a:blipFill rotWithShape="0">
                <a:blip r:embed="rId7"/>
                <a:stretch>
                  <a:fillRect t="-3922" r="-74359" b="-19608"/>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30" name="TextBox 29"/>
              <p:cNvSpPr txBox="1"/>
              <p:nvPr/>
            </p:nvSpPr>
            <p:spPr>
              <a:xfrm>
                <a:off x="4277313" y="2658821"/>
                <a:ext cx="238483" cy="307777"/>
              </a:xfrm>
              <a:prstGeom prst="rect">
                <a:avLst/>
              </a:prstGeom>
              <a:noFill/>
            </p:spPr>
            <p:txBody>
              <a:bodyPr wrap="square" rtlCol="1">
                <a:spAutoFit/>
              </a:bodyPr>
              <a:lstStyle/>
              <a:p>
                <a:pPr/>
                <a14:m>
                  <m:oMathPara xmlns:m="http://schemas.openxmlformats.org/officeDocument/2006/math">
                    <m:oMathParaPr>
                      <m:jc m:val="centerGroup"/>
                    </m:oMathParaPr>
                    <m:oMath xmlns:m="http://schemas.openxmlformats.org/officeDocument/2006/math">
                      <m:sSub>
                        <m:sSubPr>
                          <m:ctrlPr>
                            <a:rPr lang="he-IL" sz="1400" i="1" smtClean="0">
                              <a:latin typeface="Cambria Math" panose="02040503050406030204" pitchFamily="18" charset="0"/>
                            </a:rPr>
                          </m:ctrlPr>
                        </m:sSubPr>
                        <m:e>
                          <m:r>
                            <a:rPr lang="en-US" sz="1400" b="0" i="1" smtClean="0">
                              <a:latin typeface="Cambria Math" panose="02040503050406030204" pitchFamily="18" charset="0"/>
                            </a:rPr>
                            <m:t>𝑒</m:t>
                          </m:r>
                        </m:e>
                        <m:sub>
                          <m:r>
                            <a:rPr lang="he-IL" sz="1400" b="0" i="1" smtClean="0">
                              <a:latin typeface="Cambria Math" panose="02040503050406030204" pitchFamily="18" charset="0"/>
                            </a:rPr>
                            <m:t>5</m:t>
                          </m:r>
                        </m:sub>
                      </m:sSub>
                    </m:oMath>
                  </m:oMathPara>
                </a14:m>
                <a:endParaRPr lang="he-IL" sz="1400" dirty="0"/>
              </a:p>
            </p:txBody>
          </p:sp>
        </mc:Choice>
        <mc:Fallback xmlns="">
          <p:sp>
            <p:nvSpPr>
              <p:cNvPr id="30" name="TextBox 29"/>
              <p:cNvSpPr txBox="1">
                <a:spLocks noRot="1" noChangeAspect="1" noMove="1" noResize="1" noEditPoints="1" noAdjustHandles="1" noChangeArrowheads="1" noChangeShapeType="1" noTextEdit="1"/>
              </p:cNvSpPr>
              <p:nvPr/>
            </p:nvSpPr>
            <p:spPr>
              <a:xfrm>
                <a:off x="4277313" y="2658821"/>
                <a:ext cx="238483" cy="307777"/>
              </a:xfrm>
              <a:prstGeom prst="rect">
                <a:avLst/>
              </a:prstGeom>
              <a:blipFill rotWithShape="0">
                <a:blip r:embed="rId8"/>
                <a:stretch>
                  <a:fillRect t="-3922" r="-74359" b="-19608"/>
                </a:stretch>
              </a:blipFill>
            </p:spPr>
            <p:txBody>
              <a:bodyPr/>
              <a:lstStyle/>
              <a:p>
                <a:r>
                  <a:rPr lang="he-IL">
                    <a:noFill/>
                  </a:rPr>
                  <a:t> </a:t>
                </a:r>
              </a:p>
            </p:txBody>
          </p:sp>
        </mc:Fallback>
      </mc:AlternateContent>
      <p:sp>
        <p:nvSpPr>
          <p:cNvPr id="31" name="TextBox 30"/>
          <p:cNvSpPr txBox="1"/>
          <p:nvPr/>
        </p:nvSpPr>
        <p:spPr>
          <a:xfrm>
            <a:off x="3712394" y="2251991"/>
            <a:ext cx="238483" cy="307777"/>
          </a:xfrm>
          <a:prstGeom prst="rect">
            <a:avLst/>
          </a:prstGeom>
          <a:noFill/>
        </p:spPr>
        <p:txBody>
          <a:bodyPr wrap="square" rtlCol="1">
            <a:spAutoFit/>
          </a:bodyPr>
          <a:lstStyle/>
          <a:p>
            <a:r>
              <a:rPr lang="en-US" sz="1400" b="1" dirty="0" smtClean="0">
                <a:solidFill>
                  <a:srgbClr val="00B050"/>
                </a:solidFill>
              </a:rPr>
              <a:t>2</a:t>
            </a:r>
            <a:endParaRPr lang="he-IL" sz="1400" b="1" dirty="0">
              <a:solidFill>
                <a:srgbClr val="00B050"/>
              </a:solidFill>
            </a:endParaRPr>
          </a:p>
        </p:txBody>
      </p:sp>
      <p:sp>
        <p:nvSpPr>
          <p:cNvPr id="32" name="TextBox 31"/>
          <p:cNvSpPr txBox="1"/>
          <p:nvPr/>
        </p:nvSpPr>
        <p:spPr>
          <a:xfrm>
            <a:off x="3688328" y="4269180"/>
            <a:ext cx="238483" cy="307777"/>
          </a:xfrm>
          <a:prstGeom prst="rect">
            <a:avLst/>
          </a:prstGeom>
          <a:noFill/>
        </p:spPr>
        <p:txBody>
          <a:bodyPr wrap="square" rtlCol="1">
            <a:spAutoFit/>
          </a:bodyPr>
          <a:lstStyle/>
          <a:p>
            <a:r>
              <a:rPr lang="en-US" sz="1400" b="1" dirty="0" smtClean="0">
                <a:solidFill>
                  <a:srgbClr val="00B050"/>
                </a:solidFill>
              </a:rPr>
              <a:t>2</a:t>
            </a:r>
            <a:endParaRPr lang="he-IL" sz="1400" b="1" dirty="0">
              <a:solidFill>
                <a:srgbClr val="00B050"/>
              </a:solidFill>
            </a:endParaRPr>
          </a:p>
        </p:txBody>
      </p:sp>
      <p:sp>
        <p:nvSpPr>
          <p:cNvPr id="34" name="TextBox 33"/>
          <p:cNvSpPr txBox="1"/>
          <p:nvPr/>
        </p:nvSpPr>
        <p:spPr>
          <a:xfrm>
            <a:off x="4437400" y="2588340"/>
            <a:ext cx="238483" cy="307777"/>
          </a:xfrm>
          <a:prstGeom prst="rect">
            <a:avLst/>
          </a:prstGeom>
          <a:noFill/>
        </p:spPr>
        <p:txBody>
          <a:bodyPr wrap="square" rtlCol="1">
            <a:spAutoFit/>
          </a:bodyPr>
          <a:lstStyle/>
          <a:p>
            <a:r>
              <a:rPr lang="en-US" sz="1400" b="1" dirty="0" smtClean="0">
                <a:solidFill>
                  <a:srgbClr val="00B050"/>
                </a:solidFill>
              </a:rPr>
              <a:t>3</a:t>
            </a:r>
            <a:endParaRPr lang="he-IL" sz="1400" b="1" dirty="0">
              <a:solidFill>
                <a:srgbClr val="00B050"/>
              </a:solidFill>
            </a:endParaRPr>
          </a:p>
        </p:txBody>
      </p:sp>
      <p:sp>
        <p:nvSpPr>
          <p:cNvPr id="35" name="TextBox 34"/>
          <p:cNvSpPr txBox="1"/>
          <p:nvPr/>
        </p:nvSpPr>
        <p:spPr>
          <a:xfrm>
            <a:off x="3244620" y="2725161"/>
            <a:ext cx="238483" cy="307777"/>
          </a:xfrm>
          <a:prstGeom prst="rect">
            <a:avLst/>
          </a:prstGeom>
          <a:noFill/>
        </p:spPr>
        <p:txBody>
          <a:bodyPr wrap="square" rtlCol="1">
            <a:spAutoFit/>
          </a:bodyPr>
          <a:lstStyle/>
          <a:p>
            <a:r>
              <a:rPr lang="en-US" sz="1400" b="1" dirty="0" smtClean="0">
                <a:solidFill>
                  <a:srgbClr val="00B050"/>
                </a:solidFill>
              </a:rPr>
              <a:t>3</a:t>
            </a:r>
            <a:endParaRPr lang="he-IL" sz="1400" b="1" dirty="0">
              <a:solidFill>
                <a:srgbClr val="00B050"/>
              </a:solidFill>
            </a:endParaRPr>
          </a:p>
        </p:txBody>
      </p:sp>
      <p:sp>
        <p:nvSpPr>
          <p:cNvPr id="38" name="TextBox 37"/>
          <p:cNvSpPr txBox="1"/>
          <p:nvPr/>
        </p:nvSpPr>
        <p:spPr>
          <a:xfrm>
            <a:off x="3688328" y="3383385"/>
            <a:ext cx="238483" cy="307777"/>
          </a:xfrm>
          <a:prstGeom prst="rect">
            <a:avLst/>
          </a:prstGeom>
          <a:noFill/>
        </p:spPr>
        <p:txBody>
          <a:bodyPr wrap="square" rtlCol="1">
            <a:spAutoFit/>
          </a:bodyPr>
          <a:lstStyle/>
          <a:p>
            <a:r>
              <a:rPr lang="en-US" sz="1400" b="1" dirty="0" smtClean="0">
                <a:solidFill>
                  <a:srgbClr val="00B050"/>
                </a:solidFill>
              </a:rPr>
              <a:t>2</a:t>
            </a:r>
            <a:endParaRPr lang="he-IL" sz="1400" b="1" dirty="0">
              <a:solidFill>
                <a:srgbClr val="00B050"/>
              </a:solidFill>
            </a:endParaRPr>
          </a:p>
        </p:txBody>
      </p:sp>
      <p:sp>
        <p:nvSpPr>
          <p:cNvPr id="39" name="TextBox 38"/>
          <p:cNvSpPr txBox="1"/>
          <p:nvPr/>
        </p:nvSpPr>
        <p:spPr>
          <a:xfrm>
            <a:off x="3797009" y="3833175"/>
            <a:ext cx="238483" cy="307777"/>
          </a:xfrm>
          <a:prstGeom prst="rect">
            <a:avLst/>
          </a:prstGeom>
          <a:noFill/>
        </p:spPr>
        <p:txBody>
          <a:bodyPr wrap="square" rtlCol="1">
            <a:spAutoFit/>
          </a:bodyPr>
          <a:lstStyle/>
          <a:p>
            <a:r>
              <a:rPr lang="en-US" sz="1400" b="1" dirty="0" smtClean="0">
                <a:solidFill>
                  <a:srgbClr val="00B050"/>
                </a:solidFill>
              </a:rPr>
              <a:t>3</a:t>
            </a:r>
            <a:endParaRPr lang="he-IL" sz="1400" b="1" dirty="0">
              <a:solidFill>
                <a:srgbClr val="00B050"/>
              </a:solidFill>
            </a:endParaRPr>
          </a:p>
        </p:txBody>
      </p:sp>
    </p:spTree>
    <p:extLst>
      <p:ext uri="{BB962C8B-B14F-4D97-AF65-F5344CB8AC3E}">
        <p14:creationId xmlns:p14="http://schemas.microsoft.com/office/powerpoint/2010/main" val="128705131"/>
      </p:ext>
    </p:extLst>
  </p:cSld>
  <p:clrMapOvr>
    <a:masterClrMapping/>
  </p:clrMapOvr>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r>
              <a:rPr lang="en-US" dirty="0"/>
              <a:t>Theorem </a:t>
            </a:r>
            <a:r>
              <a:rPr lang="en-US" dirty="0" smtClean="0"/>
              <a:t>4.4 (</a:t>
            </a:r>
            <a:r>
              <a:rPr lang="en-US" dirty="0"/>
              <a:t>cont.)</a:t>
            </a:r>
            <a:endParaRPr lang="he-IL" sz="2800" dirty="0"/>
          </a:p>
        </p:txBody>
      </p:sp>
      <mc:AlternateContent xmlns:mc="http://schemas.openxmlformats.org/markup-compatibility/2006" xmlns:a14="http://schemas.microsoft.com/office/drawing/2010/main">
        <mc:Choice Requires="a14">
          <p:sp>
            <p:nvSpPr>
              <p:cNvPr id="3" name="מציין מיקום תוכן 2"/>
              <p:cNvSpPr>
                <a:spLocks noGrp="1"/>
              </p:cNvSpPr>
              <p:nvPr>
                <p:ph idx="1"/>
              </p:nvPr>
            </p:nvSpPr>
            <p:spPr>
              <a:xfrm>
                <a:off x="2592923" y="1739900"/>
                <a:ext cx="9420111" cy="5118100"/>
              </a:xfrm>
            </p:spPr>
            <p:txBody>
              <a:bodyPr>
                <a:normAutofit/>
              </a:bodyPr>
              <a:lstStyle/>
              <a:p>
                <a:pPr marL="0" indent="0" algn="l" rtl="0">
                  <a:buNone/>
                </a:pPr>
                <a:r>
                  <a:rPr lang="en-US" sz="2400" dirty="0" smtClean="0"/>
                  <a:t>Example: </a:t>
                </a:r>
                <a:r>
                  <a:rPr lang="en-US" dirty="0" smtClean="0"/>
                  <a:t>(two matchings: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𝑀</m:t>
                        </m:r>
                      </m:e>
                      <m:sub>
                        <m:r>
                          <a:rPr lang="en-US" b="0" i="1" smtClean="0">
                            <a:latin typeface="Cambria Math" panose="02040503050406030204" pitchFamily="18" charset="0"/>
                          </a:rPr>
                          <m:t>1</m:t>
                        </m:r>
                      </m:sub>
                    </m:sSub>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𝑒</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𝑒</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𝑒</m:t>
                            </m:r>
                          </m:e>
                          <m:sub>
                            <m:r>
                              <a:rPr lang="en-US" b="0" i="1" smtClean="0">
                                <a:latin typeface="Cambria Math" panose="02040503050406030204" pitchFamily="18" charset="0"/>
                              </a:rPr>
                              <m:t>3</m:t>
                            </m:r>
                          </m:sub>
                        </m:sSub>
                      </m:e>
                    </m:d>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𝑀</m:t>
                        </m:r>
                      </m:e>
                      <m:sub>
                        <m:r>
                          <a:rPr lang="en-US" b="0" i="1" smtClean="0">
                            <a:latin typeface="Cambria Math" panose="02040503050406030204" pitchFamily="18" charset="0"/>
                          </a:rPr>
                          <m:t>2</m:t>
                        </m:r>
                      </m:sub>
                    </m:sSub>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𝑒</m:t>
                            </m:r>
                          </m:e>
                          <m:sub>
                            <m:r>
                              <a:rPr lang="en-US" b="0" i="1" smtClean="0">
                                <a:latin typeface="Cambria Math" panose="02040503050406030204" pitchFamily="18" charset="0"/>
                              </a:rPr>
                              <m:t>3</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𝑒</m:t>
                            </m:r>
                          </m:e>
                          <m:sub>
                            <m:r>
                              <a:rPr lang="en-US" b="0" i="1" smtClean="0">
                                <a:latin typeface="Cambria Math" panose="02040503050406030204" pitchFamily="18" charset="0"/>
                              </a:rPr>
                              <m:t>4</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𝑒</m:t>
                            </m:r>
                          </m:e>
                          <m:sub>
                            <m:r>
                              <a:rPr lang="en-US" b="0" i="1" smtClean="0">
                                <a:latin typeface="Cambria Math" panose="02040503050406030204" pitchFamily="18" charset="0"/>
                              </a:rPr>
                              <m:t>5</m:t>
                            </m:r>
                          </m:sub>
                        </m:sSub>
                      </m:e>
                    </m:d>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𝑀</m:t>
                        </m:r>
                      </m:e>
                      <m:sub>
                        <m:r>
                          <a:rPr lang="en-US" b="0" i="1" smtClean="0">
                            <a:latin typeface="Cambria Math" panose="02040503050406030204" pitchFamily="18" charset="0"/>
                          </a:rPr>
                          <m:t>1</m:t>
                        </m:r>
                      </m:sub>
                    </m:sSub>
                    <m:r>
                      <a:rPr lang="en-US" b="0" i="1" smtClean="0">
                        <a:latin typeface="Cambria Math" panose="02040503050406030204" pitchFamily="18" charset="0"/>
                      </a:rPr>
                      <m:t> </m:t>
                    </m:r>
                    <m:r>
                      <a:rPr lang="en-US" b="0" i="1" smtClean="0">
                        <a:latin typeface="Cambria Math" panose="02040503050406030204" pitchFamily="18" charset="0"/>
                      </a:rPr>
                      <m:t>𝑖𝑠</m:t>
                    </m:r>
                    <m:r>
                      <a:rPr lang="en-US" b="0" i="1" smtClean="0">
                        <a:latin typeface="Cambria Math" panose="02040503050406030204" pitchFamily="18" charset="0"/>
                      </a:rPr>
                      <m:t> </m:t>
                    </m:r>
                    <m:r>
                      <a:rPr lang="en-US" b="0" i="1" smtClean="0">
                        <a:latin typeface="Cambria Math" panose="02040503050406030204" pitchFamily="18" charset="0"/>
                      </a:rPr>
                      <m:t>𝑚𝑖𝑛𝑖𝑚𝑎𝑙</m:t>
                    </m:r>
                  </m:oMath>
                </a14:m>
                <a:r>
                  <a:rPr lang="en-US" dirty="0" smtClean="0"/>
                  <a:t>)</a:t>
                </a:r>
                <a:endParaRPr lang="en-US" dirty="0"/>
              </a:p>
              <a:p>
                <a:pPr marL="0" indent="0" algn="l" rtl="0">
                  <a:buNone/>
                </a:pPr>
                <a:r>
                  <a:rPr lang="en-US" sz="2400" dirty="0" smtClean="0"/>
                  <a:t>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  </m:t>
                        </m:r>
                        <m:r>
                          <a:rPr lang="en-US" sz="2000" i="1">
                            <a:latin typeface="Cambria Math" panose="02040503050406030204" pitchFamily="18" charset="0"/>
                          </a:rPr>
                          <m:t>𝐴</m:t>
                        </m:r>
                      </m:e>
                      <m:sub>
                        <m:r>
                          <a:rPr lang="en-US" sz="2000" b="0" i="1" smtClean="0">
                            <a:latin typeface="Cambria Math" panose="02040503050406030204" pitchFamily="18" charset="0"/>
                          </a:rPr>
                          <m:t>0</m:t>
                        </m:r>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𝑒</m:t>
                            </m:r>
                          </m:e>
                          <m:sub>
                            <m:r>
                              <a:rPr lang="en-US" sz="2000" i="1">
                                <a:latin typeface="Cambria Math" panose="02040503050406030204" pitchFamily="18" charset="0"/>
                              </a:rPr>
                              <m:t>3</m:t>
                            </m:r>
                          </m:sub>
                        </m:sSub>
                      </m:sub>
                    </m:sSub>
                  </m:oMath>
                </a14:m>
                <a:r>
                  <a:rPr lang="en-US" sz="2000" dirty="0"/>
                  <a:t>=</a:t>
                </a:r>
                <a14:m>
                  <m:oMath xmlns:m="http://schemas.openxmlformats.org/officeDocument/2006/math">
                    <m:d>
                      <m:dPr>
                        <m:ctrlPr>
                          <a:rPr lang="en-US" sz="2000" i="1" dirty="0">
                            <a:latin typeface="Cambria Math" panose="02040503050406030204" pitchFamily="18" charset="0"/>
                          </a:rPr>
                        </m:ctrlPr>
                      </m:dPr>
                      <m:e>
                        <m:m>
                          <m:mPr>
                            <m:mcs>
                              <m:mc>
                                <m:mcPr>
                                  <m:count m:val="3"/>
                                  <m:mcJc m:val="center"/>
                                </m:mcPr>
                              </m:mc>
                            </m:mcs>
                            <m:ctrlPr>
                              <a:rPr lang="en-US" sz="2000" i="1" dirty="0">
                                <a:latin typeface="Cambria Math" panose="02040503050406030204" pitchFamily="18" charset="0"/>
                              </a:rPr>
                            </m:ctrlPr>
                          </m:mPr>
                          <m:mr>
                            <m:e>
                              <m:sSub>
                                <m:sSubPr>
                                  <m:ctrlPr>
                                    <a:rPr lang="en-US" sz="2000" i="1">
                                      <a:latin typeface="Cambria Math" panose="02040503050406030204" pitchFamily="18" charset="0"/>
                                    </a:rPr>
                                  </m:ctrlPr>
                                </m:sSubPr>
                                <m:e>
                                  <m:r>
                                    <a:rPr lang="en-US" sz="2000" i="1">
                                      <a:latin typeface="Cambria Math" panose="02040503050406030204" pitchFamily="18" charset="0"/>
                                    </a:rPr>
                                    <m:t>𝑋</m:t>
                                  </m:r>
                                </m:e>
                                <m:sub>
                                  <m:r>
                                    <a:rPr lang="en-US" sz="2000" i="1">
                                      <a:latin typeface="Cambria Math" panose="02040503050406030204" pitchFamily="18" charset="0"/>
                                    </a:rPr>
                                    <m:t>0</m:t>
                                  </m:r>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𝑒</m:t>
                                      </m:r>
                                    </m:e>
                                    <m:sub>
                                      <m:r>
                                        <a:rPr lang="en-US" sz="2000" i="1">
                                          <a:latin typeface="Cambria Math" panose="02040503050406030204" pitchFamily="18" charset="0"/>
                                        </a:rPr>
                                        <m:t>1</m:t>
                                      </m:r>
                                    </m:sub>
                                  </m:sSub>
                                </m:sub>
                              </m:sSub>
                            </m:e>
                            <m:e>
                              <m:sSub>
                                <m:sSubPr>
                                  <m:ctrlPr>
                                    <a:rPr lang="en-US" sz="2000" i="1">
                                      <a:latin typeface="Cambria Math" panose="02040503050406030204" pitchFamily="18" charset="0"/>
                                    </a:rPr>
                                  </m:ctrlPr>
                                </m:sSubPr>
                                <m:e>
                                  <m:r>
                                    <a:rPr lang="en-US" sz="2000" i="1">
                                      <a:latin typeface="Cambria Math" panose="02040503050406030204" pitchFamily="18" charset="0"/>
                                    </a:rPr>
                                    <m:t>𝑋</m:t>
                                  </m:r>
                                </m:e>
                                <m:sub>
                                  <m:r>
                                    <a:rPr lang="en-US" sz="2000" i="1">
                                      <a:latin typeface="Cambria Math" panose="02040503050406030204" pitchFamily="18" charset="0"/>
                                    </a:rPr>
                                    <m:t>0</m:t>
                                  </m:r>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𝑒</m:t>
                                      </m:r>
                                    </m:e>
                                    <m:sub>
                                      <m:r>
                                        <a:rPr lang="en-US" sz="2000" i="1">
                                          <a:latin typeface="Cambria Math" panose="02040503050406030204" pitchFamily="18" charset="0"/>
                                        </a:rPr>
                                        <m:t>4</m:t>
                                      </m:r>
                                    </m:sub>
                                  </m:sSub>
                                </m:sub>
                              </m:sSub>
                            </m:e>
                            <m:e>
                              <m:r>
                                <a:rPr lang="en-US" sz="2000" i="1" dirty="0">
                                  <a:latin typeface="Cambria Math" panose="02040503050406030204" pitchFamily="18" charset="0"/>
                                </a:rPr>
                                <m:t>0</m:t>
                              </m:r>
                            </m:e>
                          </m:mr>
                          <m:mr>
                            <m:e>
                              <m:sSub>
                                <m:sSubPr>
                                  <m:ctrlPr>
                                    <a:rPr lang="en-US" sz="2000" i="1">
                                      <a:latin typeface="Cambria Math" panose="02040503050406030204" pitchFamily="18" charset="0"/>
                                    </a:rPr>
                                  </m:ctrlPr>
                                </m:sSubPr>
                                <m:e>
                                  <m:r>
                                    <a:rPr lang="en-US" sz="2000" i="1">
                                      <a:latin typeface="Cambria Math" panose="02040503050406030204" pitchFamily="18" charset="0"/>
                                    </a:rPr>
                                    <m:t>𝑋</m:t>
                                  </m:r>
                                </m:e>
                                <m:sub>
                                  <m:r>
                                    <a:rPr lang="en-US" sz="2000" i="1">
                                      <a:latin typeface="Cambria Math" panose="02040503050406030204" pitchFamily="18" charset="0"/>
                                    </a:rPr>
                                    <m:t>0</m:t>
                                  </m:r>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𝑒</m:t>
                                      </m:r>
                                    </m:e>
                                    <m:sub>
                                      <m:r>
                                        <a:rPr lang="en-US" sz="2000" i="1">
                                          <a:latin typeface="Cambria Math" panose="02040503050406030204" pitchFamily="18" charset="0"/>
                                        </a:rPr>
                                        <m:t>5</m:t>
                                      </m:r>
                                    </m:sub>
                                  </m:sSub>
                                </m:sub>
                              </m:sSub>
                            </m:e>
                            <m:e>
                              <m:sSub>
                                <m:sSubPr>
                                  <m:ctrlPr>
                                    <a:rPr lang="en-US" sz="2000" i="1">
                                      <a:latin typeface="Cambria Math" panose="02040503050406030204" pitchFamily="18" charset="0"/>
                                    </a:rPr>
                                  </m:ctrlPr>
                                </m:sSubPr>
                                <m:e>
                                  <m:r>
                                    <a:rPr lang="en-US" sz="2000" i="1">
                                      <a:latin typeface="Cambria Math" panose="02040503050406030204" pitchFamily="18" charset="0"/>
                                    </a:rPr>
                                    <m:t>𝑋</m:t>
                                  </m:r>
                                </m:e>
                                <m:sub>
                                  <m:r>
                                    <a:rPr lang="en-US" sz="2000" i="1">
                                      <a:latin typeface="Cambria Math" panose="02040503050406030204" pitchFamily="18" charset="0"/>
                                    </a:rPr>
                                    <m:t>0</m:t>
                                  </m:r>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𝑒</m:t>
                                      </m:r>
                                    </m:e>
                                    <m:sub>
                                      <m:r>
                                        <a:rPr lang="en-US" sz="2000" i="1">
                                          <a:latin typeface="Cambria Math" panose="02040503050406030204" pitchFamily="18" charset="0"/>
                                        </a:rPr>
                                        <m:t>2</m:t>
                                      </m:r>
                                    </m:sub>
                                  </m:sSub>
                                </m:sub>
                              </m:sSub>
                            </m:e>
                            <m:e>
                              <m:r>
                                <a:rPr lang="en-US" sz="2000" i="1">
                                  <a:latin typeface="Cambria Math" panose="02040503050406030204" pitchFamily="18" charset="0"/>
                                </a:rPr>
                                <m:t>0</m:t>
                              </m:r>
                            </m:e>
                          </m:mr>
                          <m:mr>
                            <m:e>
                              <m:r>
                                <a:rPr lang="en-US" sz="2000" i="1" dirty="0">
                                  <a:latin typeface="Cambria Math" panose="02040503050406030204" pitchFamily="18" charset="0"/>
                                </a:rPr>
                                <m:t>0</m:t>
                              </m:r>
                            </m:e>
                            <m:e>
                              <m:r>
                                <a:rPr lang="en-US" sz="2000" i="1">
                                  <a:latin typeface="Cambria Math" panose="02040503050406030204" pitchFamily="18" charset="0"/>
                                </a:rPr>
                                <m:t>0</m:t>
                              </m:r>
                            </m:e>
                            <m:e>
                              <m:sSub>
                                <m:sSubPr>
                                  <m:ctrlPr>
                                    <a:rPr lang="en-US" sz="2000" i="1">
                                      <a:latin typeface="Cambria Math" panose="02040503050406030204" pitchFamily="18" charset="0"/>
                                    </a:rPr>
                                  </m:ctrlPr>
                                </m:sSubPr>
                                <m:e>
                                  <m:r>
                                    <a:rPr lang="en-US" sz="2000" i="1">
                                      <a:latin typeface="Cambria Math" panose="02040503050406030204" pitchFamily="18" charset="0"/>
                                    </a:rPr>
                                    <m:t>𝑋</m:t>
                                  </m:r>
                                </m:e>
                                <m:sub>
                                  <m:r>
                                    <a:rPr lang="en-US" sz="2000" i="1">
                                      <a:latin typeface="Cambria Math" panose="02040503050406030204" pitchFamily="18" charset="0"/>
                                    </a:rPr>
                                    <m:t>0</m:t>
                                  </m:r>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𝑒</m:t>
                                      </m:r>
                                    </m:e>
                                    <m:sub>
                                      <m:r>
                                        <a:rPr lang="en-US" sz="2000" i="1">
                                          <a:latin typeface="Cambria Math" panose="02040503050406030204" pitchFamily="18" charset="0"/>
                                        </a:rPr>
                                        <m:t>3</m:t>
                                      </m:r>
                                    </m:sub>
                                  </m:sSub>
                                </m:sub>
                              </m:sSub>
                            </m:e>
                          </m:mr>
                        </m:m>
                      </m:e>
                    </m:d>
                  </m:oMath>
                </a14:m>
                <a:endParaRPr lang="en-US" sz="2000" dirty="0"/>
              </a:p>
              <a:p>
                <a:pPr marL="0" indent="0" algn="l" rtl="0">
                  <a:buNone/>
                </a:pPr>
                <a:r>
                  <a:rPr lang="en-US" sz="2000" dirty="0"/>
                  <a:t>                              </a:t>
                </a:r>
                <a14:m>
                  <m:oMath xmlns:m="http://schemas.openxmlformats.org/officeDocument/2006/math">
                    <m:func>
                      <m:funcPr>
                        <m:ctrlPr>
                          <a:rPr lang="en-US" sz="2000" i="1">
                            <a:latin typeface="Cambria Math" panose="02040503050406030204" pitchFamily="18" charset="0"/>
                          </a:rPr>
                        </m:ctrlPr>
                      </m:funcPr>
                      <m:fName>
                        <m:r>
                          <a:rPr lang="en-US" sz="2000">
                            <a:latin typeface="Cambria Math" panose="02040503050406030204" pitchFamily="18" charset="0"/>
                          </a:rPr>
                          <m:t>         </m:t>
                        </m:r>
                        <m:r>
                          <m:rPr>
                            <m:sty m:val="p"/>
                          </m:rPr>
                          <a:rPr lang="en-US" sz="2000">
                            <a:latin typeface="Cambria Math" panose="02040503050406030204" pitchFamily="18" charset="0"/>
                          </a:rPr>
                          <m:t>det</m:t>
                        </m:r>
                      </m:fName>
                      <m:e>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𝐴</m:t>
                                </m:r>
                              </m:e>
                              <m:sub>
                                <m:sSub>
                                  <m:sSubPr>
                                    <m:ctrlPr>
                                      <a:rPr lang="en-US" sz="2000" i="1">
                                        <a:latin typeface="Cambria Math" panose="02040503050406030204" pitchFamily="18" charset="0"/>
                                      </a:rPr>
                                    </m:ctrlPr>
                                  </m:sSubPr>
                                  <m:e>
                                    <m:r>
                                      <a:rPr lang="en-US" sz="2000" b="0" i="1" smtClean="0">
                                        <a:latin typeface="Cambria Math" panose="02040503050406030204" pitchFamily="18" charset="0"/>
                                      </a:rPr>
                                      <m:t>0</m:t>
                                    </m:r>
                                    <m:r>
                                      <a:rPr lang="en-US" sz="2000" b="0" i="1" smtClean="0">
                                        <a:latin typeface="Cambria Math" panose="02040503050406030204" pitchFamily="18" charset="0"/>
                                      </a:rPr>
                                      <m:t>,</m:t>
                                    </m:r>
                                    <m:r>
                                      <a:rPr lang="en-US" sz="2000" i="1">
                                        <a:latin typeface="Cambria Math" panose="02040503050406030204" pitchFamily="18" charset="0"/>
                                      </a:rPr>
                                      <m:t>𝑒</m:t>
                                    </m:r>
                                  </m:e>
                                  <m:sub>
                                    <m:r>
                                      <a:rPr lang="en-US" sz="2000" i="1">
                                        <a:latin typeface="Cambria Math" panose="02040503050406030204" pitchFamily="18" charset="0"/>
                                      </a:rPr>
                                      <m:t>3</m:t>
                                    </m:r>
                                  </m:sub>
                                </m:sSub>
                              </m:sub>
                            </m:sSub>
                          </m:e>
                        </m:d>
                      </m:e>
                    </m:func>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𝑋</m:t>
                        </m:r>
                      </m:e>
                      <m:sub>
                        <m:r>
                          <a:rPr lang="en-US" sz="2000" i="1">
                            <a:latin typeface="Cambria Math" panose="02040503050406030204" pitchFamily="18" charset="0"/>
                          </a:rPr>
                          <m:t>0</m:t>
                        </m:r>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𝑒</m:t>
                            </m:r>
                          </m:e>
                          <m:sub>
                            <m:r>
                              <a:rPr lang="en-US" sz="2000" i="1">
                                <a:latin typeface="Cambria Math" panose="02040503050406030204" pitchFamily="18" charset="0"/>
                              </a:rPr>
                              <m:t>3</m:t>
                            </m:r>
                          </m:sub>
                        </m:sSub>
                      </m:sub>
                    </m:sSub>
                    <m:sSub>
                      <m:sSubPr>
                        <m:ctrlPr>
                          <a:rPr lang="en-US" sz="2000" i="1">
                            <a:latin typeface="Cambria Math" panose="02040503050406030204" pitchFamily="18" charset="0"/>
                          </a:rPr>
                        </m:ctrlPr>
                      </m:sSubPr>
                      <m:e>
                        <m:r>
                          <a:rPr lang="en-US" sz="2000" i="1">
                            <a:latin typeface="Cambria Math" panose="02040503050406030204" pitchFamily="18" charset="0"/>
                          </a:rPr>
                          <m:t>𝑋</m:t>
                        </m:r>
                      </m:e>
                      <m:sub>
                        <m:r>
                          <a:rPr lang="en-US" sz="2000" i="1">
                            <a:latin typeface="Cambria Math" panose="02040503050406030204" pitchFamily="18" charset="0"/>
                          </a:rPr>
                          <m:t>0</m:t>
                        </m:r>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𝑒</m:t>
                            </m:r>
                          </m:e>
                          <m:sub>
                            <m:r>
                              <a:rPr lang="en-US" sz="2000" i="1">
                                <a:latin typeface="Cambria Math" panose="02040503050406030204" pitchFamily="18" charset="0"/>
                              </a:rPr>
                              <m:t>1</m:t>
                            </m:r>
                          </m:sub>
                        </m:sSub>
                      </m:sub>
                    </m:sSub>
                    <m:sSub>
                      <m:sSubPr>
                        <m:ctrlPr>
                          <a:rPr lang="en-US" sz="2000" i="1">
                            <a:latin typeface="Cambria Math" panose="02040503050406030204" pitchFamily="18" charset="0"/>
                          </a:rPr>
                        </m:ctrlPr>
                      </m:sSubPr>
                      <m:e>
                        <m:r>
                          <a:rPr lang="en-US" sz="2000" i="1">
                            <a:latin typeface="Cambria Math" panose="02040503050406030204" pitchFamily="18" charset="0"/>
                          </a:rPr>
                          <m:t>𝑋</m:t>
                        </m:r>
                      </m:e>
                      <m:sub>
                        <m:r>
                          <a:rPr lang="en-US" sz="2000" i="1">
                            <a:latin typeface="Cambria Math" panose="02040503050406030204" pitchFamily="18" charset="0"/>
                          </a:rPr>
                          <m:t>0</m:t>
                        </m:r>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𝑒</m:t>
                            </m:r>
                          </m:e>
                          <m:sub>
                            <m:r>
                              <a:rPr lang="en-US" sz="2000" i="1">
                                <a:latin typeface="Cambria Math" panose="02040503050406030204" pitchFamily="18" charset="0"/>
                              </a:rPr>
                              <m:t>2</m:t>
                            </m:r>
                          </m:sub>
                        </m:sSub>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𝑋</m:t>
                        </m:r>
                      </m:e>
                      <m:sub>
                        <m:r>
                          <a:rPr lang="en-US" sz="2000" i="1">
                            <a:latin typeface="Cambria Math" panose="02040503050406030204" pitchFamily="18" charset="0"/>
                          </a:rPr>
                          <m:t>0</m:t>
                        </m:r>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𝑒</m:t>
                            </m:r>
                          </m:e>
                          <m:sub>
                            <m:r>
                              <a:rPr lang="en-US" sz="2000" i="1">
                                <a:latin typeface="Cambria Math" panose="02040503050406030204" pitchFamily="18" charset="0"/>
                              </a:rPr>
                              <m:t>3</m:t>
                            </m:r>
                          </m:sub>
                        </m:sSub>
                      </m:sub>
                    </m:sSub>
                    <m:sSub>
                      <m:sSubPr>
                        <m:ctrlPr>
                          <a:rPr lang="en-US" sz="2000" i="1">
                            <a:latin typeface="Cambria Math" panose="02040503050406030204" pitchFamily="18" charset="0"/>
                          </a:rPr>
                        </m:ctrlPr>
                      </m:sSubPr>
                      <m:e>
                        <m:r>
                          <a:rPr lang="en-US" sz="2000" i="1">
                            <a:latin typeface="Cambria Math" panose="02040503050406030204" pitchFamily="18" charset="0"/>
                          </a:rPr>
                          <m:t>𝑋</m:t>
                        </m:r>
                      </m:e>
                      <m:sub>
                        <m:r>
                          <a:rPr lang="en-US" sz="2000" i="1">
                            <a:latin typeface="Cambria Math" panose="02040503050406030204" pitchFamily="18" charset="0"/>
                          </a:rPr>
                          <m:t>0</m:t>
                        </m:r>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𝑒</m:t>
                            </m:r>
                          </m:e>
                          <m:sub>
                            <m:r>
                              <a:rPr lang="en-US" sz="2000" i="1">
                                <a:latin typeface="Cambria Math" panose="02040503050406030204" pitchFamily="18" charset="0"/>
                              </a:rPr>
                              <m:t>4</m:t>
                            </m:r>
                          </m:sub>
                        </m:sSub>
                      </m:sub>
                    </m:sSub>
                    <m:sSub>
                      <m:sSubPr>
                        <m:ctrlPr>
                          <a:rPr lang="en-US" sz="2000" i="1">
                            <a:latin typeface="Cambria Math" panose="02040503050406030204" pitchFamily="18" charset="0"/>
                          </a:rPr>
                        </m:ctrlPr>
                      </m:sSubPr>
                      <m:e>
                        <m:r>
                          <a:rPr lang="en-US" sz="2000" i="1">
                            <a:latin typeface="Cambria Math" panose="02040503050406030204" pitchFamily="18" charset="0"/>
                          </a:rPr>
                          <m:t>𝑋</m:t>
                        </m:r>
                      </m:e>
                      <m:sub>
                        <m:r>
                          <a:rPr lang="en-US" sz="2000" i="1">
                            <a:latin typeface="Cambria Math" panose="02040503050406030204" pitchFamily="18" charset="0"/>
                          </a:rPr>
                          <m:t>0</m:t>
                        </m:r>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𝑒</m:t>
                            </m:r>
                          </m:e>
                          <m:sub>
                            <m:r>
                              <a:rPr lang="en-US" sz="2000" i="1">
                                <a:latin typeface="Cambria Math" panose="02040503050406030204" pitchFamily="18" charset="0"/>
                              </a:rPr>
                              <m:t>5</m:t>
                            </m:r>
                          </m:sub>
                        </m:sSub>
                      </m:sub>
                    </m:sSub>
                    <m:r>
                      <a:rPr lang="en-US" sz="2000" i="1">
                        <a:latin typeface="Cambria Math" panose="02040503050406030204" pitchFamily="18" charset="0"/>
                      </a:rPr>
                      <m:t>=</m:t>
                    </m:r>
                  </m:oMath>
                </a14:m>
                <a:endParaRPr lang="en-US" sz="2000" dirty="0"/>
              </a:p>
              <a:p>
                <a:pPr marL="0" indent="0" algn="l" rtl="0">
                  <a:buNone/>
                </a:pPr>
                <a:r>
                  <a:rPr lang="en-US" sz="2400" dirty="0"/>
                  <a:t>                               </a:t>
                </a:r>
                <a14:m>
                  <m:oMath xmlns:m="http://schemas.openxmlformats.org/officeDocument/2006/math">
                    <m:r>
                      <a:rPr lang="en-US" sz="2000" i="1">
                        <a:latin typeface="Cambria Math" panose="02040503050406030204" pitchFamily="18" charset="0"/>
                      </a:rPr>
                      <m:t>=</m:t>
                    </m:r>
                    <m:sSubSup>
                      <m:sSubSupPr>
                        <m:ctrlPr>
                          <a:rPr lang="en-US" sz="2000" i="1">
                            <a:latin typeface="Cambria Math" panose="02040503050406030204" pitchFamily="18" charset="0"/>
                          </a:rPr>
                        </m:ctrlPr>
                      </m:sSubSupPr>
                      <m:e>
                        <m:r>
                          <a:rPr lang="en-US" sz="2000" i="1">
                            <a:latin typeface="Cambria Math" panose="02040503050406030204" pitchFamily="18" charset="0"/>
                          </a:rPr>
                          <m:t>𝑥</m:t>
                        </m:r>
                      </m:e>
                      <m:sub>
                        <m:r>
                          <a:rPr lang="en-US" sz="2000" i="1">
                            <a:latin typeface="Cambria Math" panose="02040503050406030204" pitchFamily="18" charset="0"/>
                          </a:rPr>
                          <m:t>0</m:t>
                        </m:r>
                      </m:sub>
                      <m:sup>
                        <m:sSub>
                          <m:sSubPr>
                            <m:ctrlPr>
                              <a:rPr lang="en-US" sz="2000" i="1">
                                <a:latin typeface="Cambria Math" panose="02040503050406030204" pitchFamily="18" charset="0"/>
                              </a:rPr>
                            </m:ctrlPr>
                          </m:sSubPr>
                          <m:e>
                            <m:r>
                              <a:rPr lang="en-US" sz="2000" i="1">
                                <a:latin typeface="Cambria Math" panose="02040503050406030204" pitchFamily="18" charset="0"/>
                              </a:rPr>
                              <m:t>𝑤</m:t>
                            </m:r>
                          </m:e>
                          <m:sub>
                            <m:r>
                              <a:rPr lang="en-US" sz="2000" i="1">
                                <a:latin typeface="Cambria Math" panose="02040503050406030204" pitchFamily="18" charset="0"/>
                              </a:rPr>
                              <m:t>0</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𝑒</m:t>
                            </m:r>
                          </m:e>
                          <m:sub>
                            <m:r>
                              <a:rPr lang="en-US" sz="2000" i="1">
                                <a:latin typeface="Cambria Math" panose="02040503050406030204" pitchFamily="18" charset="0"/>
                              </a:rPr>
                              <m:t>3</m:t>
                            </m:r>
                          </m:sub>
                        </m:sSub>
                        <m:r>
                          <a:rPr lang="en-US" sz="2000" i="1">
                            <a:latin typeface="Cambria Math" panose="02040503050406030204" pitchFamily="18" charset="0"/>
                          </a:rPr>
                          <m:t>)</m:t>
                        </m:r>
                      </m:sup>
                    </m:sSubSup>
                    <m:r>
                      <a:rPr lang="en-US" sz="2000" i="1">
                        <a:latin typeface="Cambria Math" panose="02040503050406030204" pitchFamily="18" charset="0"/>
                      </a:rPr>
                      <m:t>…</m:t>
                    </m:r>
                    <m:sSubSup>
                      <m:sSubSupPr>
                        <m:ctrlPr>
                          <a:rPr lang="en-US" sz="2000" i="1">
                            <a:latin typeface="Cambria Math" panose="02040503050406030204" pitchFamily="18" charset="0"/>
                          </a:rPr>
                        </m:ctrlPr>
                      </m:sSubSupPr>
                      <m:e>
                        <m:r>
                          <a:rPr lang="en-US" sz="2000" i="1">
                            <a:latin typeface="Cambria Math" panose="02040503050406030204" pitchFamily="18" charset="0"/>
                          </a:rPr>
                          <m:t>𝑥</m:t>
                        </m:r>
                      </m:e>
                      <m:sub>
                        <m:r>
                          <a:rPr lang="en-US" sz="2000" i="1">
                            <a:latin typeface="Cambria Math" panose="02040503050406030204" pitchFamily="18" charset="0"/>
                          </a:rPr>
                          <m:t>𝑘</m:t>
                        </m:r>
                        <m:r>
                          <a:rPr lang="en-US" sz="2000" i="1">
                            <a:latin typeface="Cambria Math" panose="02040503050406030204" pitchFamily="18" charset="0"/>
                          </a:rPr>
                          <m:t>−</m:t>
                        </m:r>
                        <m:r>
                          <a:rPr lang="en-US" sz="2000" i="1">
                            <a:latin typeface="Cambria Math" panose="02040503050406030204" pitchFamily="18" charset="0"/>
                          </a:rPr>
                          <m:t>1</m:t>
                        </m:r>
                      </m:sub>
                      <m:sup>
                        <m:sSub>
                          <m:sSubPr>
                            <m:ctrlPr>
                              <a:rPr lang="en-US" sz="2000" i="1">
                                <a:latin typeface="Cambria Math" panose="02040503050406030204" pitchFamily="18" charset="0"/>
                              </a:rPr>
                            </m:ctrlPr>
                          </m:sSubPr>
                          <m:e>
                            <m:r>
                              <a:rPr lang="en-US" sz="2000" i="1">
                                <a:latin typeface="Cambria Math" panose="02040503050406030204" pitchFamily="18" charset="0"/>
                              </a:rPr>
                              <m:t>𝑤</m:t>
                            </m:r>
                          </m:e>
                          <m:sub>
                            <m:r>
                              <a:rPr lang="en-US" sz="2000" i="1">
                                <a:latin typeface="Cambria Math" panose="02040503050406030204" pitchFamily="18" charset="0"/>
                              </a:rPr>
                              <m:t>𝑘</m:t>
                            </m:r>
                            <m:r>
                              <a:rPr lang="en-US" sz="2000" i="1">
                                <a:latin typeface="Cambria Math" panose="02040503050406030204" pitchFamily="18" charset="0"/>
                              </a:rPr>
                              <m:t>−</m:t>
                            </m:r>
                            <m:r>
                              <a:rPr lang="en-US" sz="2000" i="1">
                                <a:latin typeface="Cambria Math" panose="02040503050406030204" pitchFamily="18" charset="0"/>
                              </a:rPr>
                              <m:t>1</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𝑒</m:t>
                            </m:r>
                          </m:e>
                          <m:sub>
                            <m:r>
                              <a:rPr lang="en-US" sz="2000" i="1">
                                <a:latin typeface="Cambria Math" panose="02040503050406030204" pitchFamily="18" charset="0"/>
                              </a:rPr>
                              <m:t>3</m:t>
                            </m:r>
                          </m:sub>
                        </m:sSub>
                        <m:r>
                          <a:rPr lang="en-US" sz="2000" i="1">
                            <a:latin typeface="Cambria Math" panose="02040503050406030204" pitchFamily="18" charset="0"/>
                          </a:rPr>
                          <m:t>)</m:t>
                        </m:r>
                      </m:sup>
                    </m:sSubSup>
                    <m:sSubSup>
                      <m:sSubSupPr>
                        <m:ctrlPr>
                          <a:rPr lang="en-US" sz="2000" i="1">
                            <a:latin typeface="Cambria Math" panose="02040503050406030204" pitchFamily="18" charset="0"/>
                          </a:rPr>
                        </m:ctrlPr>
                      </m:sSubSupPr>
                      <m:e>
                        <m:r>
                          <a:rPr lang="en-US" sz="2000" i="1">
                            <a:latin typeface="Cambria Math" panose="02040503050406030204" pitchFamily="18" charset="0"/>
                          </a:rPr>
                          <m:t>𝑥</m:t>
                        </m:r>
                      </m:e>
                      <m:sub>
                        <m:r>
                          <a:rPr lang="en-US" sz="2000" i="1">
                            <a:latin typeface="Cambria Math" panose="02040503050406030204" pitchFamily="18" charset="0"/>
                          </a:rPr>
                          <m:t>0</m:t>
                        </m:r>
                      </m:sub>
                      <m:sup>
                        <m:sSub>
                          <m:sSubPr>
                            <m:ctrlPr>
                              <a:rPr lang="en-US" sz="2000" i="1">
                                <a:latin typeface="Cambria Math" panose="02040503050406030204" pitchFamily="18" charset="0"/>
                              </a:rPr>
                            </m:ctrlPr>
                          </m:sSubPr>
                          <m:e>
                            <m:r>
                              <a:rPr lang="en-US" sz="2000" i="1">
                                <a:latin typeface="Cambria Math" panose="02040503050406030204" pitchFamily="18" charset="0"/>
                              </a:rPr>
                              <m:t>𝑤</m:t>
                            </m:r>
                          </m:e>
                          <m:sub>
                            <m:r>
                              <a:rPr lang="en-US" sz="2000" i="1">
                                <a:latin typeface="Cambria Math" panose="02040503050406030204" pitchFamily="18" charset="0"/>
                              </a:rPr>
                              <m:t>0</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𝑒</m:t>
                            </m:r>
                          </m:e>
                          <m:sub>
                            <m:r>
                              <a:rPr lang="en-US" sz="2000" i="1">
                                <a:latin typeface="Cambria Math" panose="02040503050406030204" pitchFamily="18" charset="0"/>
                              </a:rPr>
                              <m:t>1</m:t>
                            </m:r>
                          </m:sub>
                        </m:sSub>
                        <m:r>
                          <a:rPr lang="en-US" sz="2000" i="1">
                            <a:latin typeface="Cambria Math" panose="02040503050406030204" pitchFamily="18" charset="0"/>
                          </a:rPr>
                          <m:t>)</m:t>
                        </m:r>
                      </m:sup>
                    </m:sSubSup>
                    <m:r>
                      <a:rPr lang="en-US" sz="2000" i="1">
                        <a:latin typeface="Cambria Math" panose="02040503050406030204" pitchFamily="18" charset="0"/>
                      </a:rPr>
                      <m:t>…</m:t>
                    </m:r>
                    <m:sSubSup>
                      <m:sSubSupPr>
                        <m:ctrlPr>
                          <a:rPr lang="en-US" sz="2000" i="1">
                            <a:latin typeface="Cambria Math" panose="02040503050406030204" pitchFamily="18" charset="0"/>
                          </a:rPr>
                        </m:ctrlPr>
                      </m:sSubSupPr>
                      <m:e>
                        <m:r>
                          <a:rPr lang="en-US" sz="2000" i="1">
                            <a:latin typeface="Cambria Math" panose="02040503050406030204" pitchFamily="18" charset="0"/>
                          </a:rPr>
                          <m:t>𝑥</m:t>
                        </m:r>
                      </m:e>
                      <m:sub>
                        <m:r>
                          <a:rPr lang="en-US" sz="2000" i="1">
                            <a:latin typeface="Cambria Math" panose="02040503050406030204" pitchFamily="18" charset="0"/>
                          </a:rPr>
                          <m:t>𝑘</m:t>
                        </m:r>
                        <m:r>
                          <a:rPr lang="en-US" sz="2000" i="1">
                            <a:latin typeface="Cambria Math" panose="02040503050406030204" pitchFamily="18" charset="0"/>
                          </a:rPr>
                          <m:t>−</m:t>
                        </m:r>
                        <m:r>
                          <a:rPr lang="en-US" sz="2000" i="1">
                            <a:latin typeface="Cambria Math" panose="02040503050406030204" pitchFamily="18" charset="0"/>
                          </a:rPr>
                          <m:t>1</m:t>
                        </m:r>
                      </m:sub>
                      <m:sup>
                        <m:sSub>
                          <m:sSubPr>
                            <m:ctrlPr>
                              <a:rPr lang="en-US" sz="2000" i="1">
                                <a:latin typeface="Cambria Math" panose="02040503050406030204" pitchFamily="18" charset="0"/>
                              </a:rPr>
                            </m:ctrlPr>
                          </m:sSubPr>
                          <m:e>
                            <m:r>
                              <a:rPr lang="en-US" sz="2000" i="1">
                                <a:latin typeface="Cambria Math" panose="02040503050406030204" pitchFamily="18" charset="0"/>
                              </a:rPr>
                              <m:t>𝑤</m:t>
                            </m:r>
                          </m:e>
                          <m:sub>
                            <m:r>
                              <a:rPr lang="en-US" sz="2000" i="1">
                                <a:latin typeface="Cambria Math" panose="02040503050406030204" pitchFamily="18" charset="0"/>
                              </a:rPr>
                              <m:t>𝑘</m:t>
                            </m:r>
                            <m:r>
                              <a:rPr lang="en-US" sz="2000" i="1">
                                <a:latin typeface="Cambria Math" panose="02040503050406030204" pitchFamily="18" charset="0"/>
                              </a:rPr>
                              <m:t>−</m:t>
                            </m:r>
                            <m:r>
                              <a:rPr lang="en-US" sz="2000" i="1">
                                <a:latin typeface="Cambria Math" panose="02040503050406030204" pitchFamily="18" charset="0"/>
                              </a:rPr>
                              <m:t>1</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𝑒</m:t>
                            </m:r>
                          </m:e>
                          <m:sub>
                            <m:r>
                              <a:rPr lang="en-US" sz="2000" i="1">
                                <a:latin typeface="Cambria Math" panose="02040503050406030204" pitchFamily="18" charset="0"/>
                              </a:rPr>
                              <m:t>1</m:t>
                            </m:r>
                          </m:sub>
                        </m:sSub>
                        <m:r>
                          <a:rPr lang="en-US" sz="2000" i="1">
                            <a:latin typeface="Cambria Math" panose="02040503050406030204" pitchFamily="18" charset="0"/>
                          </a:rPr>
                          <m:t>)</m:t>
                        </m:r>
                      </m:sup>
                    </m:sSubSup>
                    <m:sSubSup>
                      <m:sSubSupPr>
                        <m:ctrlPr>
                          <a:rPr lang="en-US" sz="2000" i="1">
                            <a:latin typeface="Cambria Math" panose="02040503050406030204" pitchFamily="18" charset="0"/>
                          </a:rPr>
                        </m:ctrlPr>
                      </m:sSubSupPr>
                      <m:e>
                        <m:r>
                          <a:rPr lang="en-US" sz="2000" i="1">
                            <a:latin typeface="Cambria Math" panose="02040503050406030204" pitchFamily="18" charset="0"/>
                          </a:rPr>
                          <m:t>𝑥</m:t>
                        </m:r>
                      </m:e>
                      <m:sub>
                        <m:r>
                          <a:rPr lang="en-US" sz="2000" i="1">
                            <a:latin typeface="Cambria Math" panose="02040503050406030204" pitchFamily="18" charset="0"/>
                          </a:rPr>
                          <m:t>0</m:t>
                        </m:r>
                      </m:sub>
                      <m:sup>
                        <m:sSub>
                          <m:sSubPr>
                            <m:ctrlPr>
                              <a:rPr lang="en-US" sz="2000" i="1">
                                <a:latin typeface="Cambria Math" panose="02040503050406030204" pitchFamily="18" charset="0"/>
                              </a:rPr>
                            </m:ctrlPr>
                          </m:sSubPr>
                          <m:e>
                            <m:r>
                              <a:rPr lang="en-US" sz="2000" i="1">
                                <a:latin typeface="Cambria Math" panose="02040503050406030204" pitchFamily="18" charset="0"/>
                              </a:rPr>
                              <m:t>𝑤</m:t>
                            </m:r>
                          </m:e>
                          <m:sub>
                            <m:r>
                              <a:rPr lang="en-US" sz="2000" i="1">
                                <a:latin typeface="Cambria Math" panose="02040503050406030204" pitchFamily="18" charset="0"/>
                              </a:rPr>
                              <m:t>0</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𝑒</m:t>
                            </m:r>
                          </m:e>
                          <m:sub>
                            <m:r>
                              <a:rPr lang="en-US" sz="2000" i="1">
                                <a:latin typeface="Cambria Math" panose="02040503050406030204" pitchFamily="18" charset="0"/>
                              </a:rPr>
                              <m:t>2</m:t>
                            </m:r>
                          </m:sub>
                        </m:sSub>
                        <m:r>
                          <a:rPr lang="en-US" sz="2000" i="1">
                            <a:latin typeface="Cambria Math" panose="02040503050406030204" pitchFamily="18" charset="0"/>
                          </a:rPr>
                          <m:t>)</m:t>
                        </m:r>
                      </m:sup>
                    </m:sSubSup>
                    <m:r>
                      <a:rPr lang="en-US" sz="2000" i="1">
                        <a:latin typeface="Cambria Math" panose="02040503050406030204" pitchFamily="18" charset="0"/>
                      </a:rPr>
                      <m:t>…</m:t>
                    </m:r>
                    <m:sSubSup>
                      <m:sSubSupPr>
                        <m:ctrlPr>
                          <a:rPr lang="en-US" sz="2000" i="1">
                            <a:latin typeface="Cambria Math" panose="02040503050406030204" pitchFamily="18" charset="0"/>
                          </a:rPr>
                        </m:ctrlPr>
                      </m:sSubSupPr>
                      <m:e>
                        <m:r>
                          <a:rPr lang="en-US" sz="2000" i="1">
                            <a:latin typeface="Cambria Math" panose="02040503050406030204" pitchFamily="18" charset="0"/>
                          </a:rPr>
                          <m:t>𝑥</m:t>
                        </m:r>
                      </m:e>
                      <m:sub>
                        <m:r>
                          <a:rPr lang="en-US" sz="2000" i="1">
                            <a:latin typeface="Cambria Math" panose="02040503050406030204" pitchFamily="18" charset="0"/>
                          </a:rPr>
                          <m:t>𝑘</m:t>
                        </m:r>
                        <m:r>
                          <a:rPr lang="en-US" sz="2000" i="1">
                            <a:latin typeface="Cambria Math" panose="02040503050406030204" pitchFamily="18" charset="0"/>
                          </a:rPr>
                          <m:t>−</m:t>
                        </m:r>
                        <m:r>
                          <a:rPr lang="en-US" sz="2000" i="1">
                            <a:latin typeface="Cambria Math" panose="02040503050406030204" pitchFamily="18" charset="0"/>
                          </a:rPr>
                          <m:t>1</m:t>
                        </m:r>
                      </m:sub>
                      <m:sup>
                        <m:sSub>
                          <m:sSubPr>
                            <m:ctrlPr>
                              <a:rPr lang="en-US" sz="2000" i="1">
                                <a:latin typeface="Cambria Math" panose="02040503050406030204" pitchFamily="18" charset="0"/>
                              </a:rPr>
                            </m:ctrlPr>
                          </m:sSubPr>
                          <m:e>
                            <m:r>
                              <a:rPr lang="en-US" sz="2000" i="1">
                                <a:latin typeface="Cambria Math" panose="02040503050406030204" pitchFamily="18" charset="0"/>
                              </a:rPr>
                              <m:t>𝑤</m:t>
                            </m:r>
                          </m:e>
                          <m:sub>
                            <m:r>
                              <a:rPr lang="en-US" sz="2000" i="1">
                                <a:latin typeface="Cambria Math" panose="02040503050406030204" pitchFamily="18" charset="0"/>
                              </a:rPr>
                              <m:t>𝑘</m:t>
                            </m:r>
                            <m:r>
                              <a:rPr lang="en-US" sz="2000" i="1">
                                <a:latin typeface="Cambria Math" panose="02040503050406030204" pitchFamily="18" charset="0"/>
                              </a:rPr>
                              <m:t>−</m:t>
                            </m:r>
                            <m:r>
                              <a:rPr lang="en-US" sz="2000" i="1">
                                <a:latin typeface="Cambria Math" panose="02040503050406030204" pitchFamily="18" charset="0"/>
                              </a:rPr>
                              <m:t>1</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𝑒</m:t>
                            </m:r>
                          </m:e>
                          <m:sub>
                            <m:r>
                              <a:rPr lang="en-US" sz="2000" i="1">
                                <a:latin typeface="Cambria Math" panose="02040503050406030204" pitchFamily="18" charset="0"/>
                              </a:rPr>
                              <m:t>2</m:t>
                            </m:r>
                          </m:sub>
                        </m:sSub>
                        <m:r>
                          <a:rPr lang="en-US" sz="2000" i="1">
                            <a:latin typeface="Cambria Math" panose="02040503050406030204" pitchFamily="18" charset="0"/>
                          </a:rPr>
                          <m:t>)</m:t>
                        </m:r>
                      </m:sup>
                    </m:sSubSup>
                  </m:oMath>
                </a14:m>
                <a:endParaRPr lang="en-US" sz="2000" dirty="0"/>
              </a:p>
              <a:p>
                <a:pPr marL="0" indent="0" algn="l" rtl="0">
                  <a:buNone/>
                </a:pPr>
                <a:r>
                  <a:rPr lang="en-US" sz="2000" dirty="0"/>
                  <a:t>          </a:t>
                </a:r>
                <a:r>
                  <a:rPr lang="en-US" sz="2000" dirty="0" smtClean="0"/>
                  <a:t>                            - </a:t>
                </a:r>
                <a14:m>
                  <m:oMath xmlns:m="http://schemas.openxmlformats.org/officeDocument/2006/math">
                    <m:sSubSup>
                      <m:sSubSupPr>
                        <m:ctrlPr>
                          <a:rPr lang="en-US" sz="2000" i="1">
                            <a:latin typeface="Cambria Math" panose="02040503050406030204" pitchFamily="18" charset="0"/>
                          </a:rPr>
                        </m:ctrlPr>
                      </m:sSubSupPr>
                      <m:e>
                        <m:r>
                          <a:rPr lang="en-US" sz="2000" i="1">
                            <a:latin typeface="Cambria Math" panose="02040503050406030204" pitchFamily="18" charset="0"/>
                          </a:rPr>
                          <m:t>𝑥</m:t>
                        </m:r>
                      </m:e>
                      <m:sub>
                        <m:r>
                          <a:rPr lang="en-US" sz="2000" i="1">
                            <a:latin typeface="Cambria Math" panose="02040503050406030204" pitchFamily="18" charset="0"/>
                          </a:rPr>
                          <m:t>0</m:t>
                        </m:r>
                      </m:sub>
                      <m:sup>
                        <m:sSub>
                          <m:sSubPr>
                            <m:ctrlPr>
                              <a:rPr lang="en-US" sz="2000" i="1">
                                <a:latin typeface="Cambria Math" panose="02040503050406030204" pitchFamily="18" charset="0"/>
                              </a:rPr>
                            </m:ctrlPr>
                          </m:sSubPr>
                          <m:e>
                            <m:r>
                              <a:rPr lang="en-US" sz="2000" i="1">
                                <a:latin typeface="Cambria Math" panose="02040503050406030204" pitchFamily="18" charset="0"/>
                              </a:rPr>
                              <m:t>𝑤</m:t>
                            </m:r>
                          </m:e>
                          <m:sub>
                            <m:r>
                              <a:rPr lang="en-US" sz="2000" i="1">
                                <a:latin typeface="Cambria Math" panose="02040503050406030204" pitchFamily="18" charset="0"/>
                              </a:rPr>
                              <m:t>0</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𝑒</m:t>
                            </m:r>
                          </m:e>
                          <m:sub>
                            <m:r>
                              <a:rPr lang="en-US" sz="2000" i="1">
                                <a:latin typeface="Cambria Math" panose="02040503050406030204" pitchFamily="18" charset="0"/>
                              </a:rPr>
                              <m:t>3</m:t>
                            </m:r>
                          </m:sub>
                        </m:sSub>
                        <m:r>
                          <a:rPr lang="en-US" sz="2000" i="1">
                            <a:latin typeface="Cambria Math" panose="02040503050406030204" pitchFamily="18" charset="0"/>
                          </a:rPr>
                          <m:t>)</m:t>
                        </m:r>
                      </m:sup>
                    </m:sSubSup>
                    <m:r>
                      <a:rPr lang="en-US" sz="2000" i="1">
                        <a:latin typeface="Cambria Math" panose="02040503050406030204" pitchFamily="18" charset="0"/>
                      </a:rPr>
                      <m:t>…</m:t>
                    </m:r>
                    <m:sSubSup>
                      <m:sSubSupPr>
                        <m:ctrlPr>
                          <a:rPr lang="en-US" sz="2000" i="1">
                            <a:latin typeface="Cambria Math" panose="02040503050406030204" pitchFamily="18" charset="0"/>
                          </a:rPr>
                        </m:ctrlPr>
                      </m:sSubSupPr>
                      <m:e>
                        <m:r>
                          <a:rPr lang="en-US" sz="2000" i="1">
                            <a:latin typeface="Cambria Math" panose="02040503050406030204" pitchFamily="18" charset="0"/>
                          </a:rPr>
                          <m:t>𝑥</m:t>
                        </m:r>
                      </m:e>
                      <m:sub>
                        <m:r>
                          <a:rPr lang="en-US" sz="2000" i="1">
                            <a:latin typeface="Cambria Math" panose="02040503050406030204" pitchFamily="18" charset="0"/>
                          </a:rPr>
                          <m:t>𝑘</m:t>
                        </m:r>
                        <m:r>
                          <a:rPr lang="en-US" sz="2000" i="1">
                            <a:latin typeface="Cambria Math" panose="02040503050406030204" pitchFamily="18" charset="0"/>
                          </a:rPr>
                          <m:t>−</m:t>
                        </m:r>
                        <m:r>
                          <a:rPr lang="en-US" sz="2000" i="1">
                            <a:latin typeface="Cambria Math" panose="02040503050406030204" pitchFamily="18" charset="0"/>
                          </a:rPr>
                          <m:t>1</m:t>
                        </m:r>
                      </m:sub>
                      <m:sup>
                        <m:sSub>
                          <m:sSubPr>
                            <m:ctrlPr>
                              <a:rPr lang="en-US" sz="2000" i="1">
                                <a:latin typeface="Cambria Math" panose="02040503050406030204" pitchFamily="18" charset="0"/>
                              </a:rPr>
                            </m:ctrlPr>
                          </m:sSubPr>
                          <m:e>
                            <m:r>
                              <a:rPr lang="en-US" sz="2000" i="1">
                                <a:latin typeface="Cambria Math" panose="02040503050406030204" pitchFamily="18" charset="0"/>
                              </a:rPr>
                              <m:t>𝑤</m:t>
                            </m:r>
                          </m:e>
                          <m:sub>
                            <m:r>
                              <a:rPr lang="en-US" sz="2000" i="1">
                                <a:latin typeface="Cambria Math" panose="02040503050406030204" pitchFamily="18" charset="0"/>
                              </a:rPr>
                              <m:t>𝑘</m:t>
                            </m:r>
                            <m:r>
                              <a:rPr lang="en-US" sz="2000" i="1">
                                <a:latin typeface="Cambria Math" panose="02040503050406030204" pitchFamily="18" charset="0"/>
                              </a:rPr>
                              <m:t>−</m:t>
                            </m:r>
                            <m:r>
                              <a:rPr lang="en-US" sz="2000" i="1">
                                <a:latin typeface="Cambria Math" panose="02040503050406030204" pitchFamily="18" charset="0"/>
                              </a:rPr>
                              <m:t>1</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𝑒</m:t>
                            </m:r>
                          </m:e>
                          <m:sub>
                            <m:r>
                              <a:rPr lang="en-US" sz="2000" i="1">
                                <a:latin typeface="Cambria Math" panose="02040503050406030204" pitchFamily="18" charset="0"/>
                              </a:rPr>
                              <m:t>3</m:t>
                            </m:r>
                          </m:sub>
                        </m:sSub>
                        <m:r>
                          <a:rPr lang="en-US" sz="2000" i="1">
                            <a:latin typeface="Cambria Math" panose="02040503050406030204" pitchFamily="18" charset="0"/>
                          </a:rPr>
                          <m:t>)</m:t>
                        </m:r>
                      </m:sup>
                    </m:sSubSup>
                    <m:sSubSup>
                      <m:sSubSupPr>
                        <m:ctrlPr>
                          <a:rPr lang="en-US" sz="2000" i="1">
                            <a:latin typeface="Cambria Math" panose="02040503050406030204" pitchFamily="18" charset="0"/>
                          </a:rPr>
                        </m:ctrlPr>
                      </m:sSubSupPr>
                      <m:e>
                        <m:r>
                          <a:rPr lang="en-US" sz="2000" i="1">
                            <a:latin typeface="Cambria Math" panose="02040503050406030204" pitchFamily="18" charset="0"/>
                          </a:rPr>
                          <m:t>𝑥</m:t>
                        </m:r>
                      </m:e>
                      <m:sub>
                        <m:r>
                          <a:rPr lang="en-US" sz="2000" i="1">
                            <a:latin typeface="Cambria Math" panose="02040503050406030204" pitchFamily="18" charset="0"/>
                          </a:rPr>
                          <m:t>0</m:t>
                        </m:r>
                      </m:sub>
                      <m:sup>
                        <m:sSub>
                          <m:sSubPr>
                            <m:ctrlPr>
                              <a:rPr lang="en-US" sz="2000" i="1">
                                <a:latin typeface="Cambria Math" panose="02040503050406030204" pitchFamily="18" charset="0"/>
                              </a:rPr>
                            </m:ctrlPr>
                          </m:sSubPr>
                          <m:e>
                            <m:r>
                              <a:rPr lang="en-US" sz="2000" i="1">
                                <a:latin typeface="Cambria Math" panose="02040503050406030204" pitchFamily="18" charset="0"/>
                              </a:rPr>
                              <m:t>𝑤</m:t>
                            </m:r>
                          </m:e>
                          <m:sub>
                            <m:r>
                              <a:rPr lang="en-US" sz="2000" i="1">
                                <a:latin typeface="Cambria Math" panose="02040503050406030204" pitchFamily="18" charset="0"/>
                              </a:rPr>
                              <m:t>0</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𝑒</m:t>
                            </m:r>
                          </m:e>
                          <m:sub>
                            <m:r>
                              <a:rPr lang="en-US" sz="2000" i="1">
                                <a:latin typeface="Cambria Math" panose="02040503050406030204" pitchFamily="18" charset="0"/>
                              </a:rPr>
                              <m:t>4</m:t>
                            </m:r>
                          </m:sub>
                        </m:sSub>
                        <m:r>
                          <a:rPr lang="en-US" sz="2000" i="1">
                            <a:latin typeface="Cambria Math" panose="02040503050406030204" pitchFamily="18" charset="0"/>
                          </a:rPr>
                          <m:t>)</m:t>
                        </m:r>
                      </m:sup>
                    </m:sSubSup>
                    <m:r>
                      <a:rPr lang="en-US" sz="2000" i="1">
                        <a:latin typeface="Cambria Math" panose="02040503050406030204" pitchFamily="18" charset="0"/>
                      </a:rPr>
                      <m:t>…</m:t>
                    </m:r>
                    <m:sSubSup>
                      <m:sSubSupPr>
                        <m:ctrlPr>
                          <a:rPr lang="en-US" sz="2000" i="1">
                            <a:latin typeface="Cambria Math" panose="02040503050406030204" pitchFamily="18" charset="0"/>
                          </a:rPr>
                        </m:ctrlPr>
                      </m:sSubSupPr>
                      <m:e>
                        <m:r>
                          <a:rPr lang="en-US" sz="2000" i="1">
                            <a:latin typeface="Cambria Math" panose="02040503050406030204" pitchFamily="18" charset="0"/>
                          </a:rPr>
                          <m:t>𝑥</m:t>
                        </m:r>
                      </m:e>
                      <m:sub>
                        <m:r>
                          <a:rPr lang="en-US" sz="2000" i="1">
                            <a:latin typeface="Cambria Math" panose="02040503050406030204" pitchFamily="18" charset="0"/>
                          </a:rPr>
                          <m:t>𝑘</m:t>
                        </m:r>
                        <m:r>
                          <a:rPr lang="en-US" sz="2000" i="1">
                            <a:latin typeface="Cambria Math" panose="02040503050406030204" pitchFamily="18" charset="0"/>
                          </a:rPr>
                          <m:t>−</m:t>
                        </m:r>
                        <m:r>
                          <a:rPr lang="en-US" sz="2000" i="1">
                            <a:latin typeface="Cambria Math" panose="02040503050406030204" pitchFamily="18" charset="0"/>
                          </a:rPr>
                          <m:t>1</m:t>
                        </m:r>
                      </m:sub>
                      <m:sup>
                        <m:sSub>
                          <m:sSubPr>
                            <m:ctrlPr>
                              <a:rPr lang="en-US" sz="2000" i="1">
                                <a:latin typeface="Cambria Math" panose="02040503050406030204" pitchFamily="18" charset="0"/>
                              </a:rPr>
                            </m:ctrlPr>
                          </m:sSubPr>
                          <m:e>
                            <m:r>
                              <a:rPr lang="en-US" sz="2000" i="1">
                                <a:latin typeface="Cambria Math" panose="02040503050406030204" pitchFamily="18" charset="0"/>
                              </a:rPr>
                              <m:t>𝑤</m:t>
                            </m:r>
                          </m:e>
                          <m:sub>
                            <m:r>
                              <a:rPr lang="en-US" sz="2000" i="1">
                                <a:latin typeface="Cambria Math" panose="02040503050406030204" pitchFamily="18" charset="0"/>
                              </a:rPr>
                              <m:t>𝑘</m:t>
                            </m:r>
                            <m:r>
                              <a:rPr lang="en-US" sz="2000" i="1">
                                <a:latin typeface="Cambria Math" panose="02040503050406030204" pitchFamily="18" charset="0"/>
                              </a:rPr>
                              <m:t>−</m:t>
                            </m:r>
                            <m:r>
                              <a:rPr lang="en-US" sz="2000" i="1">
                                <a:latin typeface="Cambria Math" panose="02040503050406030204" pitchFamily="18" charset="0"/>
                              </a:rPr>
                              <m:t>1</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𝑒</m:t>
                            </m:r>
                          </m:e>
                          <m:sub>
                            <m:r>
                              <a:rPr lang="en-US" sz="2000" i="1">
                                <a:latin typeface="Cambria Math" panose="02040503050406030204" pitchFamily="18" charset="0"/>
                              </a:rPr>
                              <m:t>4</m:t>
                            </m:r>
                          </m:sub>
                        </m:sSub>
                        <m:r>
                          <a:rPr lang="en-US" sz="2000" i="1">
                            <a:latin typeface="Cambria Math" panose="02040503050406030204" pitchFamily="18" charset="0"/>
                          </a:rPr>
                          <m:t>)</m:t>
                        </m:r>
                      </m:sup>
                    </m:sSubSup>
                    <m:sSubSup>
                      <m:sSubSupPr>
                        <m:ctrlPr>
                          <a:rPr lang="en-US" sz="2000" i="1">
                            <a:latin typeface="Cambria Math" panose="02040503050406030204" pitchFamily="18" charset="0"/>
                          </a:rPr>
                        </m:ctrlPr>
                      </m:sSubSupPr>
                      <m:e>
                        <m:r>
                          <a:rPr lang="en-US" sz="2000" i="1">
                            <a:latin typeface="Cambria Math" panose="02040503050406030204" pitchFamily="18" charset="0"/>
                          </a:rPr>
                          <m:t>𝑥</m:t>
                        </m:r>
                      </m:e>
                      <m:sub>
                        <m:r>
                          <a:rPr lang="en-US" sz="2000" i="1">
                            <a:latin typeface="Cambria Math" panose="02040503050406030204" pitchFamily="18" charset="0"/>
                          </a:rPr>
                          <m:t>0</m:t>
                        </m:r>
                      </m:sub>
                      <m:sup>
                        <m:sSub>
                          <m:sSubPr>
                            <m:ctrlPr>
                              <a:rPr lang="en-US" sz="2000" i="1">
                                <a:latin typeface="Cambria Math" panose="02040503050406030204" pitchFamily="18" charset="0"/>
                              </a:rPr>
                            </m:ctrlPr>
                          </m:sSubPr>
                          <m:e>
                            <m:r>
                              <a:rPr lang="en-US" sz="2000" i="1">
                                <a:latin typeface="Cambria Math" panose="02040503050406030204" pitchFamily="18" charset="0"/>
                              </a:rPr>
                              <m:t>𝑤</m:t>
                            </m:r>
                          </m:e>
                          <m:sub>
                            <m:r>
                              <a:rPr lang="en-US" sz="2000" i="1">
                                <a:latin typeface="Cambria Math" panose="02040503050406030204" pitchFamily="18" charset="0"/>
                              </a:rPr>
                              <m:t>0</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𝑒</m:t>
                            </m:r>
                          </m:e>
                          <m:sub>
                            <m:r>
                              <a:rPr lang="en-US" sz="2000" i="1">
                                <a:latin typeface="Cambria Math" panose="02040503050406030204" pitchFamily="18" charset="0"/>
                              </a:rPr>
                              <m:t>5</m:t>
                            </m:r>
                          </m:sub>
                        </m:sSub>
                        <m:r>
                          <a:rPr lang="en-US" sz="2000" i="1">
                            <a:latin typeface="Cambria Math" panose="02040503050406030204" pitchFamily="18" charset="0"/>
                          </a:rPr>
                          <m:t>)</m:t>
                        </m:r>
                      </m:sup>
                    </m:sSubSup>
                    <m:r>
                      <a:rPr lang="en-US" sz="2000" i="1">
                        <a:latin typeface="Cambria Math" panose="02040503050406030204" pitchFamily="18" charset="0"/>
                      </a:rPr>
                      <m:t>…</m:t>
                    </m:r>
                    <m:sSubSup>
                      <m:sSubSupPr>
                        <m:ctrlPr>
                          <a:rPr lang="en-US" sz="2000" i="1">
                            <a:latin typeface="Cambria Math" panose="02040503050406030204" pitchFamily="18" charset="0"/>
                          </a:rPr>
                        </m:ctrlPr>
                      </m:sSubSupPr>
                      <m:e>
                        <m:r>
                          <a:rPr lang="en-US" sz="2000" i="1">
                            <a:latin typeface="Cambria Math" panose="02040503050406030204" pitchFamily="18" charset="0"/>
                          </a:rPr>
                          <m:t>𝑥</m:t>
                        </m:r>
                      </m:e>
                      <m:sub>
                        <m:r>
                          <a:rPr lang="en-US" sz="2000" i="1">
                            <a:latin typeface="Cambria Math" panose="02040503050406030204" pitchFamily="18" charset="0"/>
                          </a:rPr>
                          <m:t>𝑘</m:t>
                        </m:r>
                        <m:r>
                          <a:rPr lang="en-US" sz="2000" i="1">
                            <a:latin typeface="Cambria Math" panose="02040503050406030204" pitchFamily="18" charset="0"/>
                          </a:rPr>
                          <m:t>−</m:t>
                        </m:r>
                        <m:r>
                          <a:rPr lang="en-US" sz="2000" i="1">
                            <a:latin typeface="Cambria Math" panose="02040503050406030204" pitchFamily="18" charset="0"/>
                          </a:rPr>
                          <m:t>1</m:t>
                        </m:r>
                      </m:sub>
                      <m:sup>
                        <m:sSub>
                          <m:sSubPr>
                            <m:ctrlPr>
                              <a:rPr lang="en-US" sz="2000" i="1">
                                <a:latin typeface="Cambria Math" panose="02040503050406030204" pitchFamily="18" charset="0"/>
                              </a:rPr>
                            </m:ctrlPr>
                          </m:sSubPr>
                          <m:e>
                            <m:r>
                              <a:rPr lang="en-US" sz="2000" i="1">
                                <a:latin typeface="Cambria Math" panose="02040503050406030204" pitchFamily="18" charset="0"/>
                              </a:rPr>
                              <m:t>𝑤</m:t>
                            </m:r>
                          </m:e>
                          <m:sub>
                            <m:r>
                              <a:rPr lang="en-US" sz="2000" i="1">
                                <a:latin typeface="Cambria Math" panose="02040503050406030204" pitchFamily="18" charset="0"/>
                              </a:rPr>
                              <m:t>𝑘</m:t>
                            </m:r>
                            <m:r>
                              <a:rPr lang="en-US" sz="2000" i="1">
                                <a:latin typeface="Cambria Math" panose="02040503050406030204" pitchFamily="18" charset="0"/>
                              </a:rPr>
                              <m:t>−</m:t>
                            </m:r>
                            <m:r>
                              <a:rPr lang="en-US" sz="2000" i="1">
                                <a:latin typeface="Cambria Math" panose="02040503050406030204" pitchFamily="18" charset="0"/>
                              </a:rPr>
                              <m:t>1</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𝑒</m:t>
                            </m:r>
                          </m:e>
                          <m:sub>
                            <m:r>
                              <a:rPr lang="en-US" sz="2000" i="1">
                                <a:latin typeface="Cambria Math" panose="02040503050406030204" pitchFamily="18" charset="0"/>
                              </a:rPr>
                              <m:t>5</m:t>
                            </m:r>
                          </m:sub>
                        </m:sSub>
                        <m:r>
                          <a:rPr lang="en-US" sz="2000" i="1">
                            <a:latin typeface="Cambria Math" panose="02040503050406030204" pitchFamily="18" charset="0"/>
                          </a:rPr>
                          <m:t>)</m:t>
                        </m:r>
                      </m:sup>
                    </m:sSubSup>
                  </m:oMath>
                </a14:m>
                <a:r>
                  <a:rPr lang="en-US" sz="2000" dirty="0" smtClean="0"/>
                  <a:t>=</a:t>
                </a:r>
              </a:p>
              <a:p>
                <a:pPr marL="0" indent="0" algn="l" rtl="0">
                  <a:buNone/>
                </a:pPr>
                <a:r>
                  <a:rPr lang="en-US" sz="2000" dirty="0" smtClean="0"/>
                  <a:t>= </a:t>
                </a:r>
                <a14:m>
                  <m:oMath xmlns:m="http://schemas.openxmlformats.org/officeDocument/2006/math">
                    <m:sSubSup>
                      <m:sSubSupPr>
                        <m:ctrlPr>
                          <a:rPr lang="en-US" sz="2000" b="0" i="1" smtClean="0">
                            <a:latin typeface="Cambria Math" panose="02040503050406030204" pitchFamily="18" charset="0"/>
                          </a:rPr>
                        </m:ctrlPr>
                      </m:sSubSupPr>
                      <m:e>
                        <m:r>
                          <a:rPr lang="en-US" sz="2000" b="0" i="1" smtClean="0">
                            <a:latin typeface="Cambria Math" panose="02040503050406030204" pitchFamily="18" charset="0"/>
                          </a:rPr>
                          <m:t>𝑥</m:t>
                        </m:r>
                      </m:e>
                      <m:sub>
                        <m:r>
                          <a:rPr lang="en-US" sz="2000" b="0" i="1" smtClean="0">
                            <a:latin typeface="Cambria Math" panose="02040503050406030204" pitchFamily="18" charset="0"/>
                          </a:rPr>
                          <m:t>0</m:t>
                        </m:r>
                      </m:sub>
                      <m:sup>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𝑤</m:t>
                            </m:r>
                          </m:e>
                          <m:sub>
                            <m:r>
                              <a:rPr lang="en-US" sz="2000" b="0" i="1" smtClean="0">
                                <a:latin typeface="Cambria Math" panose="02040503050406030204" pitchFamily="18" charset="0"/>
                              </a:rPr>
                              <m:t>0</m:t>
                            </m:r>
                          </m:sub>
                        </m:sSub>
                        <m:d>
                          <m:dPr>
                            <m:ctrlPr>
                              <a:rPr lang="en-US" sz="2000" b="0" i="1" smtClean="0">
                                <a:latin typeface="Cambria Math" panose="02040503050406030204" pitchFamily="18" charset="0"/>
                              </a:rPr>
                            </m:ctrlPr>
                          </m:dPr>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𝑒</m:t>
                                </m:r>
                              </m:e>
                              <m:sub>
                                <m:r>
                                  <a:rPr lang="en-US" sz="2000" b="0" i="1" smtClean="0">
                                    <a:latin typeface="Cambria Math" panose="02040503050406030204" pitchFamily="18" charset="0"/>
                                  </a:rPr>
                                  <m:t>3</m:t>
                                </m:r>
                              </m:sub>
                            </m:sSub>
                          </m:e>
                        </m:d>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𝑤</m:t>
                            </m:r>
                          </m:e>
                          <m:sub>
                            <m:r>
                              <a:rPr lang="en-US" sz="2000" b="0" i="1" smtClean="0">
                                <a:latin typeface="Cambria Math" panose="02040503050406030204" pitchFamily="18" charset="0"/>
                              </a:rPr>
                              <m:t>0</m:t>
                            </m:r>
                          </m:sub>
                        </m:sSub>
                        <m:d>
                          <m:dPr>
                            <m:ctrlPr>
                              <a:rPr lang="en-US" sz="2000" b="0" i="1" smtClean="0">
                                <a:latin typeface="Cambria Math" panose="02040503050406030204" pitchFamily="18" charset="0"/>
                              </a:rPr>
                            </m:ctrlPr>
                          </m:dPr>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𝑒</m:t>
                                </m:r>
                              </m:e>
                              <m:sub>
                                <m:r>
                                  <a:rPr lang="en-US" sz="2000" b="0" i="1" smtClean="0">
                                    <a:latin typeface="Cambria Math" panose="02040503050406030204" pitchFamily="18" charset="0"/>
                                  </a:rPr>
                                  <m:t>1</m:t>
                                </m:r>
                              </m:sub>
                            </m:sSub>
                          </m:e>
                        </m:d>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𝑤</m:t>
                            </m:r>
                          </m:e>
                          <m:sub>
                            <m:r>
                              <a:rPr lang="en-US" sz="2000" b="0" i="1" smtClean="0">
                                <a:latin typeface="Cambria Math" panose="02040503050406030204" pitchFamily="18" charset="0"/>
                              </a:rPr>
                              <m:t>0</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𝑒</m:t>
                            </m:r>
                          </m:e>
                          <m:sub>
                            <m:r>
                              <a:rPr lang="en-US" sz="2000" b="0" i="1" smtClean="0">
                                <a:latin typeface="Cambria Math" panose="02040503050406030204" pitchFamily="18" charset="0"/>
                              </a:rPr>
                              <m:t>2</m:t>
                            </m:r>
                          </m:sub>
                        </m:sSub>
                        <m:r>
                          <a:rPr lang="en-US" sz="2000" b="0" i="1" smtClean="0">
                            <a:latin typeface="Cambria Math" panose="02040503050406030204" pitchFamily="18" charset="0"/>
                          </a:rPr>
                          <m:t>)</m:t>
                        </m:r>
                      </m:sup>
                    </m:sSubSup>
                    <m:r>
                      <a:rPr lang="en-US" sz="2000" b="0" i="1" smtClean="0">
                        <a:latin typeface="Cambria Math" panose="02040503050406030204" pitchFamily="18" charset="0"/>
                      </a:rPr>
                      <m:t>…</m:t>
                    </m:r>
                    <m:sSubSup>
                      <m:sSubSupPr>
                        <m:ctrlPr>
                          <a:rPr lang="en-US" sz="2000" i="1">
                            <a:latin typeface="Cambria Math" panose="02040503050406030204" pitchFamily="18" charset="0"/>
                          </a:rPr>
                        </m:ctrlPr>
                      </m:sSubSupPr>
                      <m:e>
                        <m:r>
                          <a:rPr lang="en-US" sz="2000" i="1">
                            <a:latin typeface="Cambria Math" panose="02040503050406030204" pitchFamily="18" charset="0"/>
                          </a:rPr>
                          <m:t>𝑥</m:t>
                        </m:r>
                      </m:e>
                      <m:sub>
                        <m:r>
                          <a:rPr lang="en-US" sz="2000" b="0" i="1" smtClean="0">
                            <a:latin typeface="Cambria Math" panose="02040503050406030204" pitchFamily="18" charset="0"/>
                          </a:rPr>
                          <m:t>𝑘</m:t>
                        </m:r>
                        <m:r>
                          <a:rPr lang="en-US" sz="2000" b="0" i="1" smtClean="0">
                            <a:latin typeface="Cambria Math" panose="02040503050406030204" pitchFamily="18" charset="0"/>
                          </a:rPr>
                          <m:t>−</m:t>
                        </m:r>
                        <m:r>
                          <a:rPr lang="en-US" sz="2000" b="0" i="1" smtClean="0">
                            <a:latin typeface="Cambria Math" panose="02040503050406030204" pitchFamily="18" charset="0"/>
                          </a:rPr>
                          <m:t>1</m:t>
                        </m:r>
                      </m:sub>
                      <m:sup>
                        <m:sSub>
                          <m:sSubPr>
                            <m:ctrlPr>
                              <a:rPr lang="en-US" sz="2000" i="1">
                                <a:latin typeface="Cambria Math" panose="02040503050406030204" pitchFamily="18" charset="0"/>
                              </a:rPr>
                            </m:ctrlPr>
                          </m:sSubPr>
                          <m:e>
                            <m:r>
                              <a:rPr lang="en-US" sz="2000" i="1">
                                <a:latin typeface="Cambria Math" panose="02040503050406030204" pitchFamily="18" charset="0"/>
                              </a:rPr>
                              <m:t>𝑤</m:t>
                            </m:r>
                          </m:e>
                          <m:sub>
                            <m:r>
                              <a:rPr lang="en-US" sz="2000" b="0" i="1" smtClean="0">
                                <a:latin typeface="Cambria Math" panose="02040503050406030204" pitchFamily="18" charset="0"/>
                              </a:rPr>
                              <m:t>𝑘</m:t>
                            </m:r>
                            <m:r>
                              <a:rPr lang="en-US" sz="2000" b="0" i="1" smtClean="0">
                                <a:latin typeface="Cambria Math" panose="02040503050406030204" pitchFamily="18" charset="0"/>
                              </a:rPr>
                              <m:t>−</m:t>
                            </m:r>
                            <m:r>
                              <a:rPr lang="en-US" sz="2000" b="0" i="1" smtClean="0">
                                <a:latin typeface="Cambria Math" panose="02040503050406030204" pitchFamily="18" charset="0"/>
                              </a:rPr>
                              <m:t>1</m:t>
                            </m:r>
                          </m:sub>
                        </m:sSub>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𝑒</m:t>
                                </m:r>
                              </m:e>
                              <m:sub>
                                <m:r>
                                  <a:rPr lang="en-US" sz="2000" i="1">
                                    <a:latin typeface="Cambria Math" panose="02040503050406030204" pitchFamily="18" charset="0"/>
                                  </a:rPr>
                                  <m:t>3</m:t>
                                </m:r>
                              </m:sub>
                            </m:sSub>
                          </m:e>
                        </m:d>
                        <m:r>
                          <a:rPr lang="en-US" sz="2000" i="1">
                            <a:latin typeface="Cambria Math" panose="02040503050406030204" pitchFamily="18" charset="0"/>
                          </a:rPr>
                          <m:t>+</m:t>
                        </m:r>
                        <m:sSub>
                          <m:sSubPr>
                            <m:ctrlPr>
                              <a:rPr lang="en-US" sz="2000" i="1" smtClean="0">
                                <a:latin typeface="Cambria Math" panose="02040503050406030204" pitchFamily="18" charset="0"/>
                              </a:rPr>
                            </m:ctrlPr>
                          </m:sSubPr>
                          <m:e>
                            <m:r>
                              <a:rPr lang="en-US" sz="2000" i="1">
                                <a:latin typeface="Cambria Math" panose="02040503050406030204" pitchFamily="18" charset="0"/>
                              </a:rPr>
                              <m:t>𝑤</m:t>
                            </m:r>
                          </m:e>
                          <m:sub>
                            <m:r>
                              <a:rPr lang="en-US" sz="2000" b="0" i="1" smtClean="0">
                                <a:latin typeface="Cambria Math" panose="02040503050406030204" pitchFamily="18" charset="0"/>
                              </a:rPr>
                              <m:t>𝑘</m:t>
                            </m:r>
                            <m:r>
                              <a:rPr lang="en-US" sz="2000" b="0" i="1" smtClean="0">
                                <a:latin typeface="Cambria Math" panose="02040503050406030204" pitchFamily="18" charset="0"/>
                              </a:rPr>
                              <m:t>−</m:t>
                            </m:r>
                            <m:r>
                              <a:rPr lang="en-US" sz="2000" b="0" i="1" smtClean="0">
                                <a:latin typeface="Cambria Math" panose="02040503050406030204" pitchFamily="18" charset="0"/>
                              </a:rPr>
                              <m:t>1</m:t>
                            </m:r>
                          </m:sub>
                        </m:sSub>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𝑒</m:t>
                                </m:r>
                              </m:e>
                              <m:sub>
                                <m:r>
                                  <a:rPr lang="en-US" sz="2000" i="1">
                                    <a:latin typeface="Cambria Math" panose="02040503050406030204" pitchFamily="18" charset="0"/>
                                  </a:rPr>
                                  <m:t>1</m:t>
                                </m:r>
                              </m:sub>
                            </m:sSub>
                          </m:e>
                        </m:d>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𝑤</m:t>
                            </m:r>
                          </m:e>
                          <m:sub>
                            <m:r>
                              <a:rPr lang="en-US" sz="2000" b="0" i="1" smtClean="0">
                                <a:latin typeface="Cambria Math" panose="02040503050406030204" pitchFamily="18" charset="0"/>
                              </a:rPr>
                              <m:t>𝑘</m:t>
                            </m:r>
                            <m:r>
                              <a:rPr lang="en-US" sz="2000" b="0" i="1" smtClean="0">
                                <a:latin typeface="Cambria Math" panose="02040503050406030204" pitchFamily="18" charset="0"/>
                              </a:rPr>
                              <m:t>−</m:t>
                            </m:r>
                            <m:r>
                              <a:rPr lang="en-US" sz="2000" b="0" i="1" smtClean="0">
                                <a:latin typeface="Cambria Math" panose="02040503050406030204" pitchFamily="18" charset="0"/>
                              </a:rPr>
                              <m:t>1</m:t>
                            </m:r>
                          </m:sub>
                        </m:sSub>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𝑒</m:t>
                                </m:r>
                              </m:e>
                              <m:sub>
                                <m:r>
                                  <a:rPr lang="en-US" sz="2000" i="1">
                                    <a:latin typeface="Cambria Math" panose="02040503050406030204" pitchFamily="18" charset="0"/>
                                  </a:rPr>
                                  <m:t>2</m:t>
                                </m:r>
                              </m:sub>
                            </m:sSub>
                          </m:e>
                        </m:d>
                      </m:sup>
                    </m:sSubSup>
                    <m:r>
                      <a:rPr lang="en-US" sz="2000" b="0" i="1" smtClean="0">
                        <a:latin typeface="Cambria Math" panose="02040503050406030204" pitchFamily="18" charset="0"/>
                      </a:rPr>
                      <m:t>−</m:t>
                    </m:r>
                  </m:oMath>
                </a14:m>
                <a:endParaRPr lang="en-US" sz="2000" b="0" dirty="0" smtClean="0"/>
              </a:p>
              <a:p>
                <a:pPr marL="0" indent="0" algn="l" rtl="0">
                  <a:buNone/>
                </a:pPr>
                <a:r>
                  <a:rPr lang="en-US" sz="2000" dirty="0" smtClean="0"/>
                  <a:t>   </a:t>
                </a:r>
                <a14:m>
                  <m:oMath xmlns:m="http://schemas.openxmlformats.org/officeDocument/2006/math">
                    <m:sSubSup>
                      <m:sSubSupPr>
                        <m:ctrlPr>
                          <a:rPr lang="en-US" sz="2000" i="1">
                            <a:latin typeface="Cambria Math" panose="02040503050406030204" pitchFamily="18" charset="0"/>
                          </a:rPr>
                        </m:ctrlPr>
                      </m:sSubSupPr>
                      <m:e>
                        <m:r>
                          <a:rPr lang="en-US" sz="2000" i="1">
                            <a:latin typeface="Cambria Math" panose="02040503050406030204" pitchFamily="18" charset="0"/>
                          </a:rPr>
                          <m:t>𝑥</m:t>
                        </m:r>
                      </m:e>
                      <m:sub>
                        <m:r>
                          <a:rPr lang="en-US" sz="2000" i="1">
                            <a:latin typeface="Cambria Math" panose="02040503050406030204" pitchFamily="18" charset="0"/>
                          </a:rPr>
                          <m:t>0</m:t>
                        </m:r>
                      </m:sub>
                      <m:sup>
                        <m:sSub>
                          <m:sSubPr>
                            <m:ctrlPr>
                              <a:rPr lang="en-US" sz="2000" i="1">
                                <a:latin typeface="Cambria Math" panose="02040503050406030204" pitchFamily="18" charset="0"/>
                              </a:rPr>
                            </m:ctrlPr>
                          </m:sSubPr>
                          <m:e>
                            <m:r>
                              <a:rPr lang="en-US" sz="2000" i="1">
                                <a:latin typeface="Cambria Math" panose="02040503050406030204" pitchFamily="18" charset="0"/>
                              </a:rPr>
                              <m:t>𝑤</m:t>
                            </m:r>
                          </m:e>
                          <m:sub>
                            <m:r>
                              <a:rPr lang="en-US" sz="2000" i="1">
                                <a:latin typeface="Cambria Math" panose="02040503050406030204" pitchFamily="18" charset="0"/>
                              </a:rPr>
                              <m:t>0</m:t>
                            </m:r>
                          </m:sub>
                        </m:sSub>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𝑒</m:t>
                                </m:r>
                              </m:e>
                              <m:sub>
                                <m:r>
                                  <a:rPr lang="en-US" sz="2000" i="1">
                                    <a:latin typeface="Cambria Math" panose="02040503050406030204" pitchFamily="18" charset="0"/>
                                  </a:rPr>
                                  <m:t>3</m:t>
                                </m:r>
                              </m:sub>
                            </m:sSub>
                          </m:e>
                        </m:d>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𝑤</m:t>
                            </m:r>
                          </m:e>
                          <m:sub>
                            <m:r>
                              <a:rPr lang="en-US" sz="2000" i="1">
                                <a:latin typeface="Cambria Math" panose="02040503050406030204" pitchFamily="18" charset="0"/>
                              </a:rPr>
                              <m:t>0</m:t>
                            </m:r>
                          </m:sub>
                        </m:sSub>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𝑒</m:t>
                                </m:r>
                              </m:e>
                              <m:sub>
                                <m:r>
                                  <a:rPr lang="en-US" sz="2000" b="0" i="1" smtClean="0">
                                    <a:latin typeface="Cambria Math" panose="02040503050406030204" pitchFamily="18" charset="0"/>
                                  </a:rPr>
                                  <m:t>4</m:t>
                                </m:r>
                              </m:sub>
                            </m:sSub>
                          </m:e>
                        </m:d>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𝑤</m:t>
                            </m:r>
                          </m:e>
                          <m:sub>
                            <m:r>
                              <a:rPr lang="en-US" sz="2000" i="1">
                                <a:latin typeface="Cambria Math" panose="02040503050406030204" pitchFamily="18" charset="0"/>
                              </a:rPr>
                              <m:t>0</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𝑒</m:t>
                            </m:r>
                          </m:e>
                          <m:sub>
                            <m:r>
                              <a:rPr lang="en-US" sz="2000" b="0" i="1" smtClean="0">
                                <a:latin typeface="Cambria Math" panose="02040503050406030204" pitchFamily="18" charset="0"/>
                              </a:rPr>
                              <m:t>5</m:t>
                            </m:r>
                          </m:sub>
                        </m:sSub>
                        <m:r>
                          <a:rPr lang="en-US" sz="2000" i="1">
                            <a:latin typeface="Cambria Math" panose="02040503050406030204" pitchFamily="18" charset="0"/>
                          </a:rPr>
                          <m:t>)</m:t>
                        </m:r>
                      </m:sup>
                    </m:sSubSup>
                    <m:r>
                      <a:rPr lang="en-US" sz="2000" i="1">
                        <a:latin typeface="Cambria Math" panose="02040503050406030204" pitchFamily="18" charset="0"/>
                      </a:rPr>
                      <m:t>…</m:t>
                    </m:r>
                    <m:sSubSup>
                      <m:sSubSupPr>
                        <m:ctrlPr>
                          <a:rPr lang="en-US" sz="2000" i="1">
                            <a:latin typeface="Cambria Math" panose="02040503050406030204" pitchFamily="18" charset="0"/>
                          </a:rPr>
                        </m:ctrlPr>
                      </m:sSubSupPr>
                      <m:e>
                        <m:r>
                          <a:rPr lang="en-US" sz="2000" i="1">
                            <a:latin typeface="Cambria Math" panose="02040503050406030204" pitchFamily="18" charset="0"/>
                          </a:rPr>
                          <m:t>𝑥</m:t>
                        </m:r>
                      </m:e>
                      <m:sub>
                        <m:r>
                          <a:rPr lang="en-US" sz="2000" i="1">
                            <a:latin typeface="Cambria Math" panose="02040503050406030204" pitchFamily="18" charset="0"/>
                          </a:rPr>
                          <m:t>𝑘</m:t>
                        </m:r>
                        <m:r>
                          <a:rPr lang="en-US" sz="2000" i="1">
                            <a:latin typeface="Cambria Math" panose="02040503050406030204" pitchFamily="18" charset="0"/>
                          </a:rPr>
                          <m:t>−</m:t>
                        </m:r>
                        <m:r>
                          <a:rPr lang="en-US" sz="2000" i="1">
                            <a:latin typeface="Cambria Math" panose="02040503050406030204" pitchFamily="18" charset="0"/>
                          </a:rPr>
                          <m:t>1</m:t>
                        </m:r>
                      </m:sub>
                      <m:sup>
                        <m:sSub>
                          <m:sSubPr>
                            <m:ctrlPr>
                              <a:rPr lang="en-US" sz="2000" i="1">
                                <a:latin typeface="Cambria Math" panose="02040503050406030204" pitchFamily="18" charset="0"/>
                              </a:rPr>
                            </m:ctrlPr>
                          </m:sSubPr>
                          <m:e>
                            <m:r>
                              <a:rPr lang="en-US" sz="2000" i="1">
                                <a:latin typeface="Cambria Math" panose="02040503050406030204" pitchFamily="18" charset="0"/>
                              </a:rPr>
                              <m:t>𝑤</m:t>
                            </m:r>
                          </m:e>
                          <m:sub>
                            <m:r>
                              <a:rPr lang="en-US" sz="2000" i="1">
                                <a:latin typeface="Cambria Math" panose="02040503050406030204" pitchFamily="18" charset="0"/>
                              </a:rPr>
                              <m:t>𝑘</m:t>
                            </m:r>
                            <m:r>
                              <a:rPr lang="en-US" sz="2000" i="1">
                                <a:latin typeface="Cambria Math" panose="02040503050406030204" pitchFamily="18" charset="0"/>
                              </a:rPr>
                              <m:t>−</m:t>
                            </m:r>
                            <m:r>
                              <a:rPr lang="en-US" sz="2000" i="1">
                                <a:latin typeface="Cambria Math" panose="02040503050406030204" pitchFamily="18" charset="0"/>
                              </a:rPr>
                              <m:t>1</m:t>
                            </m:r>
                          </m:sub>
                        </m:sSub>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𝑒</m:t>
                                </m:r>
                              </m:e>
                              <m:sub>
                                <m:r>
                                  <a:rPr lang="en-US" sz="2000" i="1">
                                    <a:latin typeface="Cambria Math" panose="02040503050406030204" pitchFamily="18" charset="0"/>
                                  </a:rPr>
                                  <m:t>3</m:t>
                                </m:r>
                              </m:sub>
                            </m:sSub>
                          </m:e>
                        </m:d>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𝑤</m:t>
                            </m:r>
                          </m:e>
                          <m:sub>
                            <m:r>
                              <a:rPr lang="en-US" sz="2000" i="1">
                                <a:latin typeface="Cambria Math" panose="02040503050406030204" pitchFamily="18" charset="0"/>
                              </a:rPr>
                              <m:t>𝑘</m:t>
                            </m:r>
                            <m:r>
                              <a:rPr lang="en-US" sz="2000" i="1">
                                <a:latin typeface="Cambria Math" panose="02040503050406030204" pitchFamily="18" charset="0"/>
                              </a:rPr>
                              <m:t>−</m:t>
                            </m:r>
                            <m:r>
                              <a:rPr lang="en-US" sz="2000" i="1">
                                <a:latin typeface="Cambria Math" panose="02040503050406030204" pitchFamily="18" charset="0"/>
                              </a:rPr>
                              <m:t>1</m:t>
                            </m:r>
                          </m:sub>
                        </m:sSub>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𝑒</m:t>
                                </m:r>
                              </m:e>
                              <m:sub>
                                <m:r>
                                  <a:rPr lang="en-US" sz="2000" b="0" i="1" smtClean="0">
                                    <a:latin typeface="Cambria Math" panose="02040503050406030204" pitchFamily="18" charset="0"/>
                                  </a:rPr>
                                  <m:t>4</m:t>
                                </m:r>
                              </m:sub>
                            </m:sSub>
                          </m:e>
                        </m:d>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𝑤</m:t>
                            </m:r>
                          </m:e>
                          <m:sub>
                            <m:r>
                              <a:rPr lang="en-US" sz="2000" i="1">
                                <a:latin typeface="Cambria Math" panose="02040503050406030204" pitchFamily="18" charset="0"/>
                              </a:rPr>
                              <m:t>𝑘</m:t>
                            </m:r>
                            <m:r>
                              <a:rPr lang="en-US" sz="2000" i="1">
                                <a:latin typeface="Cambria Math" panose="02040503050406030204" pitchFamily="18" charset="0"/>
                              </a:rPr>
                              <m:t>−</m:t>
                            </m:r>
                            <m:r>
                              <a:rPr lang="en-US" sz="2000" i="1">
                                <a:latin typeface="Cambria Math" panose="02040503050406030204" pitchFamily="18" charset="0"/>
                              </a:rPr>
                              <m:t>1</m:t>
                            </m:r>
                          </m:sub>
                        </m:sSub>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𝑒</m:t>
                                </m:r>
                              </m:e>
                              <m:sub>
                                <m:r>
                                  <a:rPr lang="en-US" sz="2000" b="0" i="1" smtClean="0">
                                    <a:latin typeface="Cambria Math" panose="02040503050406030204" pitchFamily="18" charset="0"/>
                                  </a:rPr>
                                  <m:t>5</m:t>
                                </m:r>
                              </m:sub>
                            </m:sSub>
                          </m:e>
                        </m:d>
                      </m:sup>
                    </m:sSubSup>
                    <m:r>
                      <a:rPr lang="en-US" sz="2000" b="0" i="1" smtClean="0">
                        <a:latin typeface="Cambria Math" panose="02040503050406030204" pitchFamily="18" charset="0"/>
                      </a:rPr>
                      <m:t>=</m:t>
                    </m:r>
                  </m:oMath>
                </a14:m>
                <a:endParaRPr lang="en-US" sz="2000" dirty="0" smtClean="0"/>
              </a:p>
              <a:p>
                <a:pPr marL="0" indent="0" algn="l" rtl="0">
                  <a:buNone/>
                </a:pPr>
                <a:r>
                  <a:rPr lang="en-US" sz="2000" dirty="0" smtClean="0"/>
                  <a:t>= </a:t>
                </a:r>
                <a14:m>
                  <m:oMath xmlns:m="http://schemas.openxmlformats.org/officeDocument/2006/math">
                    <m:sSubSup>
                      <m:sSubSupPr>
                        <m:ctrlPr>
                          <a:rPr lang="en-US" sz="2000" b="0" i="1" smtClean="0">
                            <a:latin typeface="Cambria Math" panose="02040503050406030204" pitchFamily="18" charset="0"/>
                          </a:rPr>
                        </m:ctrlPr>
                      </m:sSubSupPr>
                      <m:e>
                        <m:r>
                          <a:rPr lang="en-US" sz="2000" b="0" i="1" smtClean="0">
                            <a:latin typeface="Cambria Math" panose="02040503050406030204" pitchFamily="18" charset="0"/>
                          </a:rPr>
                          <m:t>𝑥</m:t>
                        </m:r>
                      </m:e>
                      <m:sub>
                        <m:r>
                          <a:rPr lang="en-US" sz="2000" b="0" i="1" smtClean="0">
                            <a:latin typeface="Cambria Math" panose="02040503050406030204" pitchFamily="18" charset="0"/>
                          </a:rPr>
                          <m:t>0</m:t>
                        </m:r>
                      </m:sub>
                      <m:sup>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𝑤</m:t>
                            </m:r>
                          </m:e>
                          <m:sub>
                            <m:r>
                              <a:rPr lang="en-US" sz="2000" b="0" i="1" smtClean="0">
                                <a:latin typeface="Cambria Math" panose="02040503050406030204" pitchFamily="18" charset="0"/>
                              </a:rPr>
                              <m:t>0</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𝑀</m:t>
                            </m:r>
                          </m:e>
                          <m:sub>
                            <m:r>
                              <a:rPr lang="en-US" sz="2000" b="0" i="1" smtClean="0">
                                <a:latin typeface="Cambria Math" panose="02040503050406030204" pitchFamily="18" charset="0"/>
                              </a:rPr>
                              <m:t>1</m:t>
                            </m:r>
                          </m:sub>
                        </m:sSub>
                        <m:r>
                          <a:rPr lang="en-US" sz="2000" b="0" i="1" smtClean="0">
                            <a:latin typeface="Cambria Math" panose="02040503050406030204" pitchFamily="18" charset="0"/>
                          </a:rPr>
                          <m:t>)</m:t>
                        </m:r>
                      </m:sup>
                    </m:sSubSup>
                    <m:r>
                      <a:rPr lang="en-US" sz="2000" b="0" i="1" smtClean="0">
                        <a:latin typeface="Cambria Math" panose="02040503050406030204" pitchFamily="18" charset="0"/>
                      </a:rPr>
                      <m:t>…</m:t>
                    </m:r>
                    <m:sSubSup>
                      <m:sSubSupPr>
                        <m:ctrlPr>
                          <a:rPr lang="en-US" sz="2000" b="0" i="1" smtClean="0">
                            <a:latin typeface="Cambria Math" panose="02040503050406030204" pitchFamily="18" charset="0"/>
                          </a:rPr>
                        </m:ctrlPr>
                      </m:sSubSupPr>
                      <m:e>
                        <m:r>
                          <a:rPr lang="en-US" sz="2000" b="0" i="1" smtClean="0">
                            <a:latin typeface="Cambria Math" panose="02040503050406030204" pitchFamily="18" charset="0"/>
                          </a:rPr>
                          <m:t>𝑥</m:t>
                        </m:r>
                      </m:e>
                      <m:sub>
                        <m:r>
                          <a:rPr lang="en-US" sz="2000" b="0" i="1" smtClean="0">
                            <a:latin typeface="Cambria Math" panose="02040503050406030204" pitchFamily="18" charset="0"/>
                          </a:rPr>
                          <m:t>𝑘</m:t>
                        </m:r>
                        <m:r>
                          <a:rPr lang="en-US" sz="2000" b="0" i="1" smtClean="0">
                            <a:latin typeface="Cambria Math" panose="02040503050406030204" pitchFamily="18" charset="0"/>
                          </a:rPr>
                          <m:t>−</m:t>
                        </m:r>
                        <m:r>
                          <a:rPr lang="en-US" sz="2000" b="0" i="1" smtClean="0">
                            <a:latin typeface="Cambria Math" panose="02040503050406030204" pitchFamily="18" charset="0"/>
                          </a:rPr>
                          <m:t>1</m:t>
                        </m:r>
                      </m:sub>
                      <m:sup>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𝑤</m:t>
                            </m:r>
                          </m:e>
                          <m:sub>
                            <m:r>
                              <a:rPr lang="en-US" sz="2000" b="0" i="1" smtClean="0">
                                <a:latin typeface="Cambria Math" panose="02040503050406030204" pitchFamily="18" charset="0"/>
                              </a:rPr>
                              <m:t>𝑘</m:t>
                            </m:r>
                            <m:r>
                              <a:rPr lang="en-US" sz="2000" b="0" i="1" smtClean="0">
                                <a:latin typeface="Cambria Math" panose="02040503050406030204" pitchFamily="18" charset="0"/>
                              </a:rPr>
                              <m:t>−</m:t>
                            </m:r>
                            <m:r>
                              <a:rPr lang="en-US" sz="2000" b="0" i="1" smtClean="0">
                                <a:latin typeface="Cambria Math" panose="02040503050406030204" pitchFamily="18" charset="0"/>
                              </a:rPr>
                              <m:t>1</m:t>
                            </m:r>
                          </m:sub>
                        </m:sSub>
                        <m:d>
                          <m:dPr>
                            <m:ctrlPr>
                              <a:rPr lang="en-US" sz="2000" b="0" i="1" smtClean="0">
                                <a:latin typeface="Cambria Math" panose="02040503050406030204" pitchFamily="18" charset="0"/>
                              </a:rPr>
                            </m:ctrlPr>
                          </m:dPr>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𝑀</m:t>
                                </m:r>
                              </m:e>
                              <m:sub>
                                <m:r>
                                  <a:rPr lang="en-US" sz="2000" b="0" i="1" smtClean="0">
                                    <a:latin typeface="Cambria Math" panose="02040503050406030204" pitchFamily="18" charset="0"/>
                                  </a:rPr>
                                  <m:t>1</m:t>
                                </m:r>
                              </m:sub>
                            </m:sSub>
                          </m:e>
                        </m:d>
                      </m:sup>
                    </m:sSubSup>
                  </m:oMath>
                </a14:m>
                <a:r>
                  <a:rPr lang="en-US" sz="2000" dirty="0" smtClean="0"/>
                  <a:t>- </a:t>
                </a:r>
                <a14:m>
                  <m:oMath xmlns:m="http://schemas.openxmlformats.org/officeDocument/2006/math">
                    <m:sSubSup>
                      <m:sSubSupPr>
                        <m:ctrlPr>
                          <a:rPr lang="en-US" sz="2000" i="1">
                            <a:latin typeface="Cambria Math" panose="02040503050406030204" pitchFamily="18" charset="0"/>
                          </a:rPr>
                        </m:ctrlPr>
                      </m:sSubSupPr>
                      <m:e>
                        <m:r>
                          <a:rPr lang="en-US" sz="2000" i="1">
                            <a:latin typeface="Cambria Math" panose="02040503050406030204" pitchFamily="18" charset="0"/>
                          </a:rPr>
                          <m:t>𝑥</m:t>
                        </m:r>
                      </m:e>
                      <m:sub>
                        <m:r>
                          <a:rPr lang="en-US" sz="2000" i="1">
                            <a:latin typeface="Cambria Math" panose="02040503050406030204" pitchFamily="18" charset="0"/>
                          </a:rPr>
                          <m:t>0</m:t>
                        </m:r>
                      </m:sub>
                      <m:sup>
                        <m:sSub>
                          <m:sSubPr>
                            <m:ctrlPr>
                              <a:rPr lang="en-US" sz="2000" i="1">
                                <a:latin typeface="Cambria Math" panose="02040503050406030204" pitchFamily="18" charset="0"/>
                              </a:rPr>
                            </m:ctrlPr>
                          </m:sSubPr>
                          <m:e>
                            <m:r>
                              <a:rPr lang="en-US" sz="2000" i="1">
                                <a:latin typeface="Cambria Math" panose="02040503050406030204" pitchFamily="18" charset="0"/>
                              </a:rPr>
                              <m:t>𝑤</m:t>
                            </m:r>
                          </m:e>
                          <m:sub>
                            <m:r>
                              <a:rPr lang="en-US" sz="2000" i="1">
                                <a:latin typeface="Cambria Math" panose="02040503050406030204" pitchFamily="18" charset="0"/>
                              </a:rPr>
                              <m:t>0</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𝑀</m:t>
                            </m:r>
                          </m:e>
                          <m:sub>
                            <m:r>
                              <a:rPr lang="en-US" sz="2000" b="0" i="1" smtClean="0">
                                <a:latin typeface="Cambria Math" panose="02040503050406030204" pitchFamily="18" charset="0"/>
                              </a:rPr>
                              <m:t>2</m:t>
                            </m:r>
                          </m:sub>
                        </m:sSub>
                        <m:r>
                          <a:rPr lang="en-US" sz="2000" i="1">
                            <a:latin typeface="Cambria Math" panose="02040503050406030204" pitchFamily="18" charset="0"/>
                          </a:rPr>
                          <m:t>)</m:t>
                        </m:r>
                      </m:sup>
                    </m:sSubSup>
                    <m:r>
                      <a:rPr lang="en-US" sz="2000" i="1">
                        <a:latin typeface="Cambria Math" panose="02040503050406030204" pitchFamily="18" charset="0"/>
                      </a:rPr>
                      <m:t>…</m:t>
                    </m:r>
                    <m:sSubSup>
                      <m:sSubSupPr>
                        <m:ctrlPr>
                          <a:rPr lang="en-US" sz="2000" i="1">
                            <a:latin typeface="Cambria Math" panose="02040503050406030204" pitchFamily="18" charset="0"/>
                          </a:rPr>
                        </m:ctrlPr>
                      </m:sSubSupPr>
                      <m:e>
                        <m:r>
                          <a:rPr lang="en-US" sz="2000" i="1">
                            <a:latin typeface="Cambria Math" panose="02040503050406030204" pitchFamily="18" charset="0"/>
                          </a:rPr>
                          <m:t>𝑥</m:t>
                        </m:r>
                      </m:e>
                      <m:sub>
                        <m:r>
                          <a:rPr lang="en-US" sz="2000" b="0" i="1" smtClean="0">
                            <a:latin typeface="Cambria Math" panose="02040503050406030204" pitchFamily="18" charset="0"/>
                          </a:rPr>
                          <m:t>𝑘</m:t>
                        </m:r>
                        <m:r>
                          <a:rPr lang="en-US" sz="2000" b="0" i="1" smtClean="0">
                            <a:latin typeface="Cambria Math" panose="02040503050406030204" pitchFamily="18" charset="0"/>
                          </a:rPr>
                          <m:t>−</m:t>
                        </m:r>
                        <m:r>
                          <a:rPr lang="en-US" sz="2000" b="0" i="1" smtClean="0">
                            <a:latin typeface="Cambria Math" panose="02040503050406030204" pitchFamily="18" charset="0"/>
                          </a:rPr>
                          <m:t>1</m:t>
                        </m:r>
                      </m:sub>
                      <m:sup>
                        <m:sSub>
                          <m:sSubPr>
                            <m:ctrlPr>
                              <a:rPr lang="en-US" sz="2000" i="1">
                                <a:latin typeface="Cambria Math" panose="02040503050406030204" pitchFamily="18" charset="0"/>
                              </a:rPr>
                            </m:ctrlPr>
                          </m:sSubPr>
                          <m:e>
                            <m:r>
                              <a:rPr lang="en-US" sz="2000" i="1">
                                <a:latin typeface="Cambria Math" panose="02040503050406030204" pitchFamily="18" charset="0"/>
                              </a:rPr>
                              <m:t>𝑤</m:t>
                            </m:r>
                          </m:e>
                          <m:sub>
                            <m:r>
                              <a:rPr lang="en-US" sz="2000" i="1">
                                <a:latin typeface="Cambria Math" panose="02040503050406030204" pitchFamily="18" charset="0"/>
                              </a:rPr>
                              <m:t>𝑘</m:t>
                            </m:r>
                            <m:r>
                              <a:rPr lang="en-US" sz="2000" i="1">
                                <a:latin typeface="Cambria Math" panose="02040503050406030204" pitchFamily="18" charset="0"/>
                              </a:rPr>
                              <m:t>−</m:t>
                            </m:r>
                            <m:r>
                              <a:rPr lang="en-US" sz="2000" i="1">
                                <a:latin typeface="Cambria Math" panose="02040503050406030204" pitchFamily="18" charset="0"/>
                              </a:rPr>
                              <m:t>1</m:t>
                            </m:r>
                          </m:sub>
                        </m:sSub>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𝑀</m:t>
                                </m:r>
                              </m:e>
                              <m:sub>
                                <m:r>
                                  <a:rPr lang="en-US" sz="2000" b="0" i="1" smtClean="0">
                                    <a:latin typeface="Cambria Math" panose="02040503050406030204" pitchFamily="18" charset="0"/>
                                  </a:rPr>
                                  <m:t>2</m:t>
                                </m:r>
                              </m:sub>
                            </m:sSub>
                          </m:e>
                        </m:d>
                      </m:sup>
                    </m:sSubSup>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𝑋</m:t>
                        </m:r>
                      </m:e>
                      <m:sub>
                        <m:r>
                          <a:rPr lang="en-US" sz="2000" b="0" i="1" smtClean="0">
                            <a:latin typeface="Cambria Math" panose="02040503050406030204" pitchFamily="18" charset="0"/>
                          </a:rPr>
                          <m:t>0</m:t>
                        </m:r>
                        <m:r>
                          <a:rPr lang="en-US" sz="2000" b="0" i="1" smtClean="0">
                            <a:latin typeface="Cambria Math" panose="02040503050406030204" pitchFamily="18" charset="0"/>
                          </a:rPr>
                          <m:t>,</m:t>
                        </m:r>
                        <m:r>
                          <a:rPr lang="en-US" sz="2000" b="0" i="1" smtClean="0">
                            <a:latin typeface="Cambria Math" panose="02040503050406030204" pitchFamily="18" charset="0"/>
                          </a:rPr>
                          <m:t>𝑀</m:t>
                        </m:r>
                        <m:r>
                          <a:rPr lang="en-US" sz="2000" b="0" i="1" smtClean="0">
                            <a:latin typeface="Cambria Math" panose="02040503050406030204" pitchFamily="18" charset="0"/>
                          </a:rPr>
                          <m:t>1</m:t>
                        </m:r>
                      </m:sub>
                    </m:sSub>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𝑋</m:t>
                        </m:r>
                      </m:e>
                      <m:sub>
                        <m:r>
                          <a:rPr lang="en-US" sz="2000" i="1">
                            <a:latin typeface="Cambria Math" panose="02040503050406030204" pitchFamily="18" charset="0"/>
                          </a:rPr>
                          <m:t>0</m:t>
                        </m:r>
                        <m:r>
                          <a:rPr lang="en-US" sz="2000" i="1">
                            <a:latin typeface="Cambria Math" panose="02040503050406030204" pitchFamily="18" charset="0"/>
                          </a:rPr>
                          <m:t>,</m:t>
                        </m:r>
                        <m:r>
                          <a:rPr lang="en-US" sz="2000" i="1">
                            <a:latin typeface="Cambria Math" panose="02040503050406030204" pitchFamily="18" charset="0"/>
                          </a:rPr>
                          <m:t>𝑀</m:t>
                        </m:r>
                        <m:r>
                          <a:rPr lang="en-US" sz="2000" b="0" i="1" smtClean="0">
                            <a:latin typeface="Cambria Math" panose="02040503050406030204" pitchFamily="18" charset="0"/>
                          </a:rPr>
                          <m:t>2</m:t>
                        </m:r>
                      </m:sub>
                    </m:sSub>
                  </m:oMath>
                </a14:m>
                <a:endParaRPr lang="en-US" sz="2000" dirty="0"/>
              </a:p>
            </p:txBody>
          </p:sp>
        </mc:Choice>
        <mc:Fallback xmlns="">
          <p:sp>
            <p:nvSpPr>
              <p:cNvPr id="3" name="מציין מיקום תוכן 2"/>
              <p:cNvSpPr>
                <a:spLocks noGrp="1" noRot="1" noChangeAspect="1" noMove="1" noResize="1" noEditPoints="1" noAdjustHandles="1" noChangeArrowheads="1" noChangeShapeType="1" noTextEdit="1"/>
              </p:cNvSpPr>
              <p:nvPr>
                <p:ph idx="1"/>
              </p:nvPr>
            </p:nvSpPr>
            <p:spPr>
              <a:xfrm>
                <a:off x="2592923" y="1739900"/>
                <a:ext cx="9420111" cy="5118100"/>
              </a:xfrm>
              <a:blipFill rotWithShape="0">
                <a:blip r:embed="rId2"/>
                <a:stretch>
                  <a:fillRect l="-970" t="-952"/>
                </a:stretch>
              </a:blipFill>
            </p:spPr>
            <p:txBody>
              <a:bodyPr/>
              <a:lstStyle/>
              <a:p>
                <a:r>
                  <a:rPr lang="he-IL">
                    <a:noFill/>
                  </a:rPr>
                  <a:t> </a:t>
                </a:r>
              </a:p>
            </p:txBody>
          </p:sp>
        </mc:Fallback>
      </mc:AlternateContent>
      <p:sp>
        <p:nvSpPr>
          <p:cNvPr id="4" name="TextBox 3"/>
          <p:cNvSpPr txBox="1"/>
          <p:nvPr/>
        </p:nvSpPr>
        <p:spPr>
          <a:xfrm>
            <a:off x="5638800" y="3289300"/>
            <a:ext cx="65" cy="276999"/>
          </a:xfrm>
          <a:prstGeom prst="rect">
            <a:avLst/>
          </a:prstGeom>
          <a:noFill/>
        </p:spPr>
        <p:txBody>
          <a:bodyPr wrap="none" lIns="0" tIns="0" rIns="0" bIns="0" rtlCol="1">
            <a:spAutoFit/>
          </a:bodyPr>
          <a:lstStyle/>
          <a:p>
            <a:endParaRPr lang="he-IL" dirty="0"/>
          </a:p>
        </p:txBody>
      </p:sp>
      <p:sp>
        <p:nvSpPr>
          <p:cNvPr id="6" name="אליפסה 5"/>
          <p:cNvSpPr/>
          <p:nvPr/>
        </p:nvSpPr>
        <p:spPr>
          <a:xfrm>
            <a:off x="2780135" y="2391840"/>
            <a:ext cx="279400" cy="279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 name="אליפסה 6"/>
          <p:cNvSpPr/>
          <p:nvPr/>
        </p:nvSpPr>
        <p:spPr>
          <a:xfrm>
            <a:off x="2780135" y="3289300"/>
            <a:ext cx="279400" cy="279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אליפסה 7"/>
          <p:cNvSpPr/>
          <p:nvPr/>
        </p:nvSpPr>
        <p:spPr>
          <a:xfrm>
            <a:off x="2780135" y="4186760"/>
            <a:ext cx="279400" cy="279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אליפסה 8"/>
          <p:cNvSpPr/>
          <p:nvPr/>
        </p:nvSpPr>
        <p:spPr>
          <a:xfrm>
            <a:off x="4735219" y="2391840"/>
            <a:ext cx="279400" cy="279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 name="אליפסה 9"/>
          <p:cNvSpPr/>
          <p:nvPr/>
        </p:nvSpPr>
        <p:spPr>
          <a:xfrm>
            <a:off x="4735219" y="3289300"/>
            <a:ext cx="279400" cy="279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1" name="אליפסה 10"/>
          <p:cNvSpPr/>
          <p:nvPr/>
        </p:nvSpPr>
        <p:spPr>
          <a:xfrm>
            <a:off x="4735219" y="4186760"/>
            <a:ext cx="279400" cy="279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cxnSp>
        <p:nvCxnSpPr>
          <p:cNvPr id="12" name="מחבר ישר 11"/>
          <p:cNvCxnSpPr/>
          <p:nvPr/>
        </p:nvCxnSpPr>
        <p:spPr>
          <a:xfrm>
            <a:off x="3059535" y="2531540"/>
            <a:ext cx="167568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מחבר ישר 12"/>
          <p:cNvCxnSpPr/>
          <p:nvPr/>
        </p:nvCxnSpPr>
        <p:spPr>
          <a:xfrm>
            <a:off x="3059535" y="3427799"/>
            <a:ext cx="167568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מחבר ישר 13"/>
          <p:cNvCxnSpPr/>
          <p:nvPr/>
        </p:nvCxnSpPr>
        <p:spPr>
          <a:xfrm>
            <a:off x="3059535" y="4299358"/>
            <a:ext cx="167568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15" name="TextBox 14"/>
          <p:cNvSpPr txBox="1"/>
          <p:nvPr/>
        </p:nvSpPr>
        <p:spPr>
          <a:xfrm>
            <a:off x="2780135" y="2391840"/>
            <a:ext cx="238483" cy="307777"/>
          </a:xfrm>
          <a:prstGeom prst="rect">
            <a:avLst/>
          </a:prstGeom>
          <a:noFill/>
        </p:spPr>
        <p:txBody>
          <a:bodyPr wrap="square" rtlCol="1">
            <a:spAutoFit/>
          </a:bodyPr>
          <a:lstStyle/>
          <a:p>
            <a:r>
              <a:rPr lang="en-US" sz="1400" dirty="0" smtClean="0">
                <a:solidFill>
                  <a:schemeClr val="bg1"/>
                </a:solidFill>
              </a:rPr>
              <a:t>1</a:t>
            </a:r>
            <a:endParaRPr lang="he-IL" sz="1400" dirty="0">
              <a:solidFill>
                <a:schemeClr val="bg1"/>
              </a:solidFill>
            </a:endParaRPr>
          </a:p>
        </p:txBody>
      </p:sp>
      <p:sp>
        <p:nvSpPr>
          <p:cNvPr id="16" name="TextBox 15"/>
          <p:cNvSpPr txBox="1"/>
          <p:nvPr/>
        </p:nvSpPr>
        <p:spPr>
          <a:xfrm>
            <a:off x="2780134" y="3273910"/>
            <a:ext cx="238483" cy="307777"/>
          </a:xfrm>
          <a:prstGeom prst="rect">
            <a:avLst/>
          </a:prstGeom>
          <a:noFill/>
        </p:spPr>
        <p:txBody>
          <a:bodyPr wrap="square" rtlCol="1">
            <a:spAutoFit/>
          </a:bodyPr>
          <a:lstStyle/>
          <a:p>
            <a:r>
              <a:rPr lang="en-US" sz="1400" dirty="0" smtClean="0">
                <a:solidFill>
                  <a:schemeClr val="bg1"/>
                </a:solidFill>
              </a:rPr>
              <a:t>2</a:t>
            </a:r>
            <a:endParaRPr lang="he-IL" sz="1400" dirty="0">
              <a:solidFill>
                <a:schemeClr val="bg1"/>
              </a:solidFill>
            </a:endParaRPr>
          </a:p>
        </p:txBody>
      </p:sp>
      <p:sp>
        <p:nvSpPr>
          <p:cNvPr id="17" name="TextBox 16"/>
          <p:cNvSpPr txBox="1"/>
          <p:nvPr/>
        </p:nvSpPr>
        <p:spPr>
          <a:xfrm>
            <a:off x="2780134" y="4172571"/>
            <a:ext cx="238483" cy="307777"/>
          </a:xfrm>
          <a:prstGeom prst="rect">
            <a:avLst/>
          </a:prstGeom>
          <a:noFill/>
        </p:spPr>
        <p:txBody>
          <a:bodyPr wrap="square" rtlCol="1">
            <a:spAutoFit/>
          </a:bodyPr>
          <a:lstStyle/>
          <a:p>
            <a:r>
              <a:rPr lang="en-US" sz="1400" dirty="0" smtClean="0">
                <a:solidFill>
                  <a:schemeClr val="bg1"/>
                </a:solidFill>
              </a:rPr>
              <a:t>3</a:t>
            </a:r>
            <a:endParaRPr lang="he-IL" sz="1400" dirty="0">
              <a:solidFill>
                <a:schemeClr val="bg1"/>
              </a:solidFill>
            </a:endParaRPr>
          </a:p>
        </p:txBody>
      </p:sp>
      <p:sp>
        <p:nvSpPr>
          <p:cNvPr id="18" name="TextBox 17"/>
          <p:cNvSpPr txBox="1"/>
          <p:nvPr/>
        </p:nvSpPr>
        <p:spPr>
          <a:xfrm>
            <a:off x="4735218" y="2365737"/>
            <a:ext cx="238483" cy="307777"/>
          </a:xfrm>
          <a:prstGeom prst="rect">
            <a:avLst/>
          </a:prstGeom>
          <a:noFill/>
        </p:spPr>
        <p:txBody>
          <a:bodyPr wrap="square" rtlCol="1">
            <a:spAutoFit/>
          </a:bodyPr>
          <a:lstStyle/>
          <a:p>
            <a:r>
              <a:rPr lang="en-US" sz="1400" dirty="0" smtClean="0">
                <a:solidFill>
                  <a:schemeClr val="bg1"/>
                </a:solidFill>
              </a:rPr>
              <a:t>4</a:t>
            </a:r>
            <a:endParaRPr lang="he-IL" sz="1400" dirty="0">
              <a:solidFill>
                <a:schemeClr val="bg1"/>
              </a:solidFill>
            </a:endParaRPr>
          </a:p>
        </p:txBody>
      </p:sp>
      <p:sp>
        <p:nvSpPr>
          <p:cNvPr id="19" name="TextBox 18"/>
          <p:cNvSpPr txBox="1"/>
          <p:nvPr/>
        </p:nvSpPr>
        <p:spPr>
          <a:xfrm>
            <a:off x="4735219" y="3283769"/>
            <a:ext cx="238483" cy="307777"/>
          </a:xfrm>
          <a:prstGeom prst="rect">
            <a:avLst/>
          </a:prstGeom>
          <a:noFill/>
        </p:spPr>
        <p:txBody>
          <a:bodyPr wrap="square" rtlCol="1">
            <a:spAutoFit/>
          </a:bodyPr>
          <a:lstStyle/>
          <a:p>
            <a:r>
              <a:rPr lang="en-US" sz="1400" dirty="0" smtClean="0">
                <a:solidFill>
                  <a:schemeClr val="bg1"/>
                </a:solidFill>
              </a:rPr>
              <a:t>5</a:t>
            </a:r>
            <a:endParaRPr lang="he-IL" sz="1400" dirty="0">
              <a:solidFill>
                <a:schemeClr val="bg1"/>
              </a:solidFill>
            </a:endParaRPr>
          </a:p>
        </p:txBody>
      </p:sp>
      <p:sp>
        <p:nvSpPr>
          <p:cNvPr id="20" name="TextBox 19"/>
          <p:cNvSpPr txBox="1"/>
          <p:nvPr/>
        </p:nvSpPr>
        <p:spPr>
          <a:xfrm>
            <a:off x="4735218" y="4170169"/>
            <a:ext cx="238483" cy="307777"/>
          </a:xfrm>
          <a:prstGeom prst="rect">
            <a:avLst/>
          </a:prstGeom>
          <a:noFill/>
        </p:spPr>
        <p:txBody>
          <a:bodyPr wrap="square" rtlCol="1">
            <a:spAutoFit/>
          </a:bodyPr>
          <a:lstStyle/>
          <a:p>
            <a:r>
              <a:rPr lang="en-US" sz="1400" dirty="0" smtClean="0">
                <a:solidFill>
                  <a:schemeClr val="bg1"/>
                </a:solidFill>
              </a:rPr>
              <a:t>6</a:t>
            </a:r>
            <a:endParaRPr lang="he-IL" sz="1400" dirty="0">
              <a:solidFill>
                <a:schemeClr val="bg1"/>
              </a:solidFill>
            </a:endParaRPr>
          </a:p>
        </p:txBody>
      </p:sp>
      <p:cxnSp>
        <p:nvCxnSpPr>
          <p:cNvPr id="21" name="מחבר ישר 20"/>
          <p:cNvCxnSpPr/>
          <p:nvPr/>
        </p:nvCxnSpPr>
        <p:spPr>
          <a:xfrm>
            <a:off x="3064631" y="2572477"/>
            <a:ext cx="1670586" cy="82919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מחבר ישר 21"/>
          <p:cNvCxnSpPr>
            <a:stCxn id="7" idx="6"/>
            <a:endCxn id="18" idx="1"/>
          </p:cNvCxnSpPr>
          <p:nvPr/>
        </p:nvCxnSpPr>
        <p:spPr>
          <a:xfrm flipV="1">
            <a:off x="3059535" y="2519626"/>
            <a:ext cx="1675683" cy="90937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מחבר ישר 22"/>
          <p:cNvCxnSpPr>
            <a:endCxn id="19" idx="1"/>
          </p:cNvCxnSpPr>
          <p:nvPr/>
        </p:nvCxnSpPr>
        <p:spPr>
          <a:xfrm flipV="1">
            <a:off x="3059535" y="3437658"/>
            <a:ext cx="1675684" cy="84751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5" name="TextBox 24"/>
              <p:cNvSpPr txBox="1"/>
              <p:nvPr/>
            </p:nvSpPr>
            <p:spPr>
              <a:xfrm>
                <a:off x="3141363" y="2212762"/>
                <a:ext cx="238483" cy="307777"/>
              </a:xfrm>
              <a:prstGeom prst="rect">
                <a:avLst/>
              </a:prstGeom>
              <a:noFill/>
            </p:spPr>
            <p:txBody>
              <a:bodyPr wrap="square" rtlCol="1">
                <a:spAutoFit/>
              </a:bodyPr>
              <a:lstStyle/>
              <a:p>
                <a:pPr/>
                <a14:m>
                  <m:oMathPara xmlns:m="http://schemas.openxmlformats.org/officeDocument/2006/math">
                    <m:oMathParaPr>
                      <m:jc m:val="centerGroup"/>
                    </m:oMathParaPr>
                    <m:oMath xmlns:m="http://schemas.openxmlformats.org/officeDocument/2006/math">
                      <m:sSub>
                        <m:sSubPr>
                          <m:ctrlPr>
                            <a:rPr lang="he-IL" sz="1400" i="1" smtClean="0">
                              <a:latin typeface="Cambria Math" panose="02040503050406030204" pitchFamily="18" charset="0"/>
                            </a:rPr>
                          </m:ctrlPr>
                        </m:sSubPr>
                        <m:e>
                          <m:r>
                            <a:rPr lang="en-US" sz="1400" b="0" i="1" smtClean="0">
                              <a:latin typeface="Cambria Math" panose="02040503050406030204" pitchFamily="18" charset="0"/>
                            </a:rPr>
                            <m:t>𝑒</m:t>
                          </m:r>
                        </m:e>
                        <m:sub>
                          <m:r>
                            <a:rPr lang="he-IL" sz="1400" b="0" i="1" smtClean="0">
                              <a:latin typeface="Cambria Math" panose="02040503050406030204" pitchFamily="18" charset="0"/>
                            </a:rPr>
                            <m:t>1</m:t>
                          </m:r>
                        </m:sub>
                      </m:sSub>
                    </m:oMath>
                  </m:oMathPara>
                </a14:m>
                <a:endParaRPr lang="he-IL" sz="1400" dirty="0"/>
              </a:p>
            </p:txBody>
          </p:sp>
        </mc:Choice>
        <mc:Fallback xmlns="">
          <p:sp>
            <p:nvSpPr>
              <p:cNvPr id="25" name="TextBox 24"/>
              <p:cNvSpPr txBox="1">
                <a:spLocks noRot="1" noChangeAspect="1" noMove="1" noResize="1" noEditPoints="1" noAdjustHandles="1" noChangeArrowheads="1" noChangeShapeType="1" noTextEdit="1"/>
              </p:cNvSpPr>
              <p:nvPr/>
            </p:nvSpPr>
            <p:spPr>
              <a:xfrm>
                <a:off x="3141363" y="2212762"/>
                <a:ext cx="238483" cy="307777"/>
              </a:xfrm>
              <a:prstGeom prst="rect">
                <a:avLst/>
              </a:prstGeom>
              <a:blipFill rotWithShape="0">
                <a:blip r:embed="rId3"/>
                <a:stretch>
                  <a:fillRect t="-4000" r="-74359" b="-20000"/>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3153600" y="3349682"/>
                <a:ext cx="238483" cy="307777"/>
              </a:xfrm>
              <a:prstGeom prst="rect">
                <a:avLst/>
              </a:prstGeom>
              <a:noFill/>
            </p:spPr>
            <p:txBody>
              <a:bodyPr wrap="square" rtlCol="1">
                <a:spAutoFit/>
              </a:bodyPr>
              <a:lstStyle/>
              <a:p>
                <a:pPr/>
                <a14:m>
                  <m:oMathPara xmlns:m="http://schemas.openxmlformats.org/officeDocument/2006/math">
                    <m:oMathParaPr>
                      <m:jc m:val="centerGroup"/>
                    </m:oMathParaPr>
                    <m:oMath xmlns:m="http://schemas.openxmlformats.org/officeDocument/2006/math">
                      <m:sSub>
                        <m:sSubPr>
                          <m:ctrlPr>
                            <a:rPr lang="he-IL" sz="1400" i="1" smtClean="0">
                              <a:latin typeface="Cambria Math" panose="02040503050406030204" pitchFamily="18" charset="0"/>
                            </a:rPr>
                          </m:ctrlPr>
                        </m:sSubPr>
                        <m:e>
                          <m:r>
                            <a:rPr lang="en-US" sz="1400" b="0" i="1" smtClean="0">
                              <a:latin typeface="Cambria Math" panose="02040503050406030204" pitchFamily="18" charset="0"/>
                            </a:rPr>
                            <m:t>𝑒</m:t>
                          </m:r>
                        </m:e>
                        <m:sub>
                          <m:r>
                            <a:rPr lang="he-IL" sz="1400" b="0" i="1" smtClean="0">
                              <a:latin typeface="Cambria Math" panose="02040503050406030204" pitchFamily="18" charset="0"/>
                            </a:rPr>
                            <m:t>2</m:t>
                          </m:r>
                        </m:sub>
                      </m:sSub>
                    </m:oMath>
                  </m:oMathPara>
                </a14:m>
                <a:endParaRPr lang="he-IL" sz="1400" dirty="0"/>
              </a:p>
            </p:txBody>
          </p:sp>
        </mc:Choice>
        <mc:Fallback xmlns="">
          <p:sp>
            <p:nvSpPr>
              <p:cNvPr id="26" name="TextBox 25"/>
              <p:cNvSpPr txBox="1">
                <a:spLocks noRot="1" noChangeAspect="1" noMove="1" noResize="1" noEditPoints="1" noAdjustHandles="1" noChangeArrowheads="1" noChangeShapeType="1" noTextEdit="1"/>
              </p:cNvSpPr>
              <p:nvPr/>
            </p:nvSpPr>
            <p:spPr>
              <a:xfrm>
                <a:off x="3153600" y="3349682"/>
                <a:ext cx="238483" cy="307777"/>
              </a:xfrm>
              <a:prstGeom prst="rect">
                <a:avLst/>
              </a:prstGeom>
              <a:blipFill rotWithShape="0">
                <a:blip r:embed="rId4"/>
                <a:stretch>
                  <a:fillRect t="-1961" r="-74359" b="-19608"/>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27" name="TextBox 26"/>
              <p:cNvSpPr txBox="1"/>
              <p:nvPr/>
            </p:nvSpPr>
            <p:spPr>
              <a:xfrm>
                <a:off x="3153601" y="4218246"/>
                <a:ext cx="238483" cy="307777"/>
              </a:xfrm>
              <a:prstGeom prst="rect">
                <a:avLst/>
              </a:prstGeom>
              <a:noFill/>
            </p:spPr>
            <p:txBody>
              <a:bodyPr wrap="square" rtlCol="1">
                <a:spAutoFit/>
              </a:bodyPr>
              <a:lstStyle/>
              <a:p>
                <a:pPr/>
                <a14:m>
                  <m:oMathPara xmlns:m="http://schemas.openxmlformats.org/officeDocument/2006/math">
                    <m:oMathParaPr>
                      <m:jc m:val="centerGroup"/>
                    </m:oMathParaPr>
                    <m:oMath xmlns:m="http://schemas.openxmlformats.org/officeDocument/2006/math">
                      <m:sSub>
                        <m:sSubPr>
                          <m:ctrlPr>
                            <a:rPr lang="he-IL" sz="1400" i="1" smtClean="0">
                              <a:latin typeface="Cambria Math" panose="02040503050406030204" pitchFamily="18" charset="0"/>
                            </a:rPr>
                          </m:ctrlPr>
                        </m:sSubPr>
                        <m:e>
                          <m:r>
                            <a:rPr lang="en-US" sz="1400" b="0" i="1" smtClean="0">
                              <a:latin typeface="Cambria Math" panose="02040503050406030204" pitchFamily="18" charset="0"/>
                            </a:rPr>
                            <m:t>𝑒</m:t>
                          </m:r>
                        </m:e>
                        <m:sub>
                          <m:r>
                            <a:rPr lang="he-IL" sz="1400" b="0" i="1" smtClean="0">
                              <a:latin typeface="Cambria Math" panose="02040503050406030204" pitchFamily="18" charset="0"/>
                            </a:rPr>
                            <m:t>3</m:t>
                          </m:r>
                        </m:sub>
                      </m:sSub>
                    </m:oMath>
                  </m:oMathPara>
                </a14:m>
                <a:endParaRPr lang="he-IL" sz="1400" dirty="0"/>
              </a:p>
            </p:txBody>
          </p:sp>
        </mc:Choice>
        <mc:Fallback xmlns="">
          <p:sp>
            <p:nvSpPr>
              <p:cNvPr id="27" name="TextBox 26"/>
              <p:cNvSpPr txBox="1">
                <a:spLocks noRot="1" noChangeAspect="1" noMove="1" noResize="1" noEditPoints="1" noAdjustHandles="1" noChangeArrowheads="1" noChangeShapeType="1" noTextEdit="1"/>
              </p:cNvSpPr>
              <p:nvPr/>
            </p:nvSpPr>
            <p:spPr>
              <a:xfrm>
                <a:off x="3153601" y="4218246"/>
                <a:ext cx="238483" cy="307777"/>
              </a:xfrm>
              <a:prstGeom prst="rect">
                <a:avLst/>
              </a:prstGeom>
              <a:blipFill rotWithShape="0">
                <a:blip r:embed="rId5"/>
                <a:stretch>
                  <a:fillRect t="-4000" r="-74359" b="-20000"/>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28" name="TextBox 27"/>
              <p:cNvSpPr txBox="1"/>
              <p:nvPr/>
            </p:nvSpPr>
            <p:spPr>
              <a:xfrm>
                <a:off x="3025593" y="2607623"/>
                <a:ext cx="238483" cy="307777"/>
              </a:xfrm>
              <a:prstGeom prst="rect">
                <a:avLst/>
              </a:prstGeom>
              <a:noFill/>
            </p:spPr>
            <p:txBody>
              <a:bodyPr wrap="square" rtlCol="1">
                <a:spAutoFit/>
              </a:bodyPr>
              <a:lstStyle/>
              <a:p>
                <a:pPr/>
                <a14:m>
                  <m:oMathPara xmlns:m="http://schemas.openxmlformats.org/officeDocument/2006/math">
                    <m:oMathParaPr>
                      <m:jc m:val="centerGroup"/>
                    </m:oMathParaPr>
                    <m:oMath xmlns:m="http://schemas.openxmlformats.org/officeDocument/2006/math">
                      <m:sSub>
                        <m:sSubPr>
                          <m:ctrlPr>
                            <a:rPr lang="he-IL" sz="1400" i="1" smtClean="0">
                              <a:latin typeface="Cambria Math" panose="02040503050406030204" pitchFamily="18" charset="0"/>
                            </a:rPr>
                          </m:ctrlPr>
                        </m:sSubPr>
                        <m:e>
                          <m:r>
                            <a:rPr lang="en-US" sz="1400" b="0" i="1" smtClean="0">
                              <a:latin typeface="Cambria Math" panose="02040503050406030204" pitchFamily="18" charset="0"/>
                            </a:rPr>
                            <m:t>𝑒</m:t>
                          </m:r>
                        </m:e>
                        <m:sub>
                          <m:r>
                            <a:rPr lang="he-IL" sz="1400" b="0" i="1" smtClean="0">
                              <a:latin typeface="Cambria Math" panose="02040503050406030204" pitchFamily="18" charset="0"/>
                            </a:rPr>
                            <m:t>4</m:t>
                          </m:r>
                        </m:sub>
                      </m:sSub>
                    </m:oMath>
                  </m:oMathPara>
                </a14:m>
                <a:endParaRPr lang="he-IL" sz="1400" dirty="0"/>
              </a:p>
            </p:txBody>
          </p:sp>
        </mc:Choice>
        <mc:Fallback xmlns="">
          <p:sp>
            <p:nvSpPr>
              <p:cNvPr id="28" name="TextBox 27"/>
              <p:cNvSpPr txBox="1">
                <a:spLocks noRot="1" noChangeAspect="1" noMove="1" noResize="1" noEditPoints="1" noAdjustHandles="1" noChangeArrowheads="1" noChangeShapeType="1" noTextEdit="1"/>
              </p:cNvSpPr>
              <p:nvPr/>
            </p:nvSpPr>
            <p:spPr>
              <a:xfrm>
                <a:off x="3025593" y="2607623"/>
                <a:ext cx="238483" cy="307777"/>
              </a:xfrm>
              <a:prstGeom prst="rect">
                <a:avLst/>
              </a:prstGeom>
              <a:blipFill rotWithShape="0">
                <a:blip r:embed="rId6"/>
                <a:stretch>
                  <a:fillRect t="-4000" r="-74359" b="-20000"/>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29" name="TextBox 28"/>
              <p:cNvSpPr txBox="1"/>
              <p:nvPr/>
            </p:nvSpPr>
            <p:spPr>
              <a:xfrm>
                <a:off x="3950877" y="3707526"/>
                <a:ext cx="238483" cy="307777"/>
              </a:xfrm>
              <a:prstGeom prst="rect">
                <a:avLst/>
              </a:prstGeom>
              <a:noFill/>
            </p:spPr>
            <p:txBody>
              <a:bodyPr wrap="square" rtlCol="1">
                <a:spAutoFit/>
              </a:bodyPr>
              <a:lstStyle/>
              <a:p>
                <a:pPr/>
                <a14:m>
                  <m:oMathPara xmlns:m="http://schemas.openxmlformats.org/officeDocument/2006/math">
                    <m:oMathParaPr>
                      <m:jc m:val="centerGroup"/>
                    </m:oMathParaPr>
                    <m:oMath xmlns:m="http://schemas.openxmlformats.org/officeDocument/2006/math">
                      <m:sSub>
                        <m:sSubPr>
                          <m:ctrlPr>
                            <a:rPr lang="he-IL" sz="1400" i="1" smtClean="0">
                              <a:latin typeface="Cambria Math" panose="02040503050406030204" pitchFamily="18" charset="0"/>
                            </a:rPr>
                          </m:ctrlPr>
                        </m:sSubPr>
                        <m:e>
                          <m:r>
                            <a:rPr lang="en-US" sz="1400" b="0" i="1" smtClean="0">
                              <a:latin typeface="Cambria Math" panose="02040503050406030204" pitchFamily="18" charset="0"/>
                            </a:rPr>
                            <m:t>𝑒</m:t>
                          </m:r>
                        </m:e>
                        <m:sub>
                          <m:r>
                            <a:rPr lang="he-IL" sz="1400" b="0" i="1" smtClean="0">
                              <a:latin typeface="Cambria Math" panose="02040503050406030204" pitchFamily="18" charset="0"/>
                            </a:rPr>
                            <m:t>6</m:t>
                          </m:r>
                        </m:sub>
                      </m:sSub>
                    </m:oMath>
                  </m:oMathPara>
                </a14:m>
                <a:endParaRPr lang="he-IL" sz="1400" dirty="0"/>
              </a:p>
            </p:txBody>
          </p:sp>
        </mc:Choice>
        <mc:Fallback xmlns="">
          <p:sp>
            <p:nvSpPr>
              <p:cNvPr id="29" name="TextBox 28"/>
              <p:cNvSpPr txBox="1">
                <a:spLocks noRot="1" noChangeAspect="1" noMove="1" noResize="1" noEditPoints="1" noAdjustHandles="1" noChangeArrowheads="1" noChangeShapeType="1" noTextEdit="1"/>
              </p:cNvSpPr>
              <p:nvPr/>
            </p:nvSpPr>
            <p:spPr>
              <a:xfrm>
                <a:off x="3950877" y="3707526"/>
                <a:ext cx="238483" cy="307777"/>
              </a:xfrm>
              <a:prstGeom prst="rect">
                <a:avLst/>
              </a:prstGeom>
              <a:blipFill rotWithShape="0">
                <a:blip r:embed="rId7"/>
                <a:stretch>
                  <a:fillRect t="-3922" r="-74359" b="-19608"/>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30" name="TextBox 29"/>
              <p:cNvSpPr txBox="1"/>
              <p:nvPr/>
            </p:nvSpPr>
            <p:spPr>
              <a:xfrm>
                <a:off x="4277313" y="2658821"/>
                <a:ext cx="238483" cy="307777"/>
              </a:xfrm>
              <a:prstGeom prst="rect">
                <a:avLst/>
              </a:prstGeom>
              <a:noFill/>
            </p:spPr>
            <p:txBody>
              <a:bodyPr wrap="square" rtlCol="1">
                <a:spAutoFit/>
              </a:bodyPr>
              <a:lstStyle/>
              <a:p>
                <a:pPr/>
                <a14:m>
                  <m:oMathPara xmlns:m="http://schemas.openxmlformats.org/officeDocument/2006/math">
                    <m:oMathParaPr>
                      <m:jc m:val="centerGroup"/>
                    </m:oMathParaPr>
                    <m:oMath xmlns:m="http://schemas.openxmlformats.org/officeDocument/2006/math">
                      <m:sSub>
                        <m:sSubPr>
                          <m:ctrlPr>
                            <a:rPr lang="he-IL" sz="1400" i="1" smtClean="0">
                              <a:latin typeface="Cambria Math" panose="02040503050406030204" pitchFamily="18" charset="0"/>
                            </a:rPr>
                          </m:ctrlPr>
                        </m:sSubPr>
                        <m:e>
                          <m:r>
                            <a:rPr lang="en-US" sz="1400" b="0" i="1" smtClean="0">
                              <a:latin typeface="Cambria Math" panose="02040503050406030204" pitchFamily="18" charset="0"/>
                            </a:rPr>
                            <m:t>𝑒</m:t>
                          </m:r>
                        </m:e>
                        <m:sub>
                          <m:r>
                            <a:rPr lang="he-IL" sz="1400" b="0" i="1" smtClean="0">
                              <a:latin typeface="Cambria Math" panose="02040503050406030204" pitchFamily="18" charset="0"/>
                            </a:rPr>
                            <m:t>5</m:t>
                          </m:r>
                        </m:sub>
                      </m:sSub>
                    </m:oMath>
                  </m:oMathPara>
                </a14:m>
                <a:endParaRPr lang="he-IL" sz="1400" dirty="0"/>
              </a:p>
            </p:txBody>
          </p:sp>
        </mc:Choice>
        <mc:Fallback xmlns="">
          <p:sp>
            <p:nvSpPr>
              <p:cNvPr id="30" name="TextBox 29"/>
              <p:cNvSpPr txBox="1">
                <a:spLocks noRot="1" noChangeAspect="1" noMove="1" noResize="1" noEditPoints="1" noAdjustHandles="1" noChangeArrowheads="1" noChangeShapeType="1" noTextEdit="1"/>
              </p:cNvSpPr>
              <p:nvPr/>
            </p:nvSpPr>
            <p:spPr>
              <a:xfrm>
                <a:off x="4277313" y="2658821"/>
                <a:ext cx="238483" cy="307777"/>
              </a:xfrm>
              <a:prstGeom prst="rect">
                <a:avLst/>
              </a:prstGeom>
              <a:blipFill rotWithShape="0">
                <a:blip r:embed="rId8"/>
                <a:stretch>
                  <a:fillRect t="-3922" r="-74359" b="-19608"/>
                </a:stretch>
              </a:blipFill>
            </p:spPr>
            <p:txBody>
              <a:bodyPr/>
              <a:lstStyle/>
              <a:p>
                <a:r>
                  <a:rPr lang="he-IL">
                    <a:noFill/>
                  </a:rPr>
                  <a:t> </a:t>
                </a:r>
              </a:p>
            </p:txBody>
          </p:sp>
        </mc:Fallback>
      </mc:AlternateContent>
      <p:sp>
        <p:nvSpPr>
          <p:cNvPr id="31" name="TextBox 30"/>
          <p:cNvSpPr txBox="1"/>
          <p:nvPr/>
        </p:nvSpPr>
        <p:spPr>
          <a:xfrm>
            <a:off x="3712394" y="2251991"/>
            <a:ext cx="238483" cy="307777"/>
          </a:xfrm>
          <a:prstGeom prst="rect">
            <a:avLst/>
          </a:prstGeom>
          <a:noFill/>
        </p:spPr>
        <p:txBody>
          <a:bodyPr wrap="square" rtlCol="1">
            <a:spAutoFit/>
          </a:bodyPr>
          <a:lstStyle/>
          <a:p>
            <a:r>
              <a:rPr lang="en-US" sz="1400" b="1" dirty="0" smtClean="0">
                <a:solidFill>
                  <a:srgbClr val="00B050"/>
                </a:solidFill>
              </a:rPr>
              <a:t>2</a:t>
            </a:r>
            <a:endParaRPr lang="he-IL" sz="1400" b="1" dirty="0">
              <a:solidFill>
                <a:srgbClr val="00B050"/>
              </a:solidFill>
            </a:endParaRPr>
          </a:p>
        </p:txBody>
      </p:sp>
      <p:sp>
        <p:nvSpPr>
          <p:cNvPr id="32" name="TextBox 31"/>
          <p:cNvSpPr txBox="1"/>
          <p:nvPr/>
        </p:nvSpPr>
        <p:spPr>
          <a:xfrm>
            <a:off x="3688328" y="4269180"/>
            <a:ext cx="238483" cy="307777"/>
          </a:xfrm>
          <a:prstGeom prst="rect">
            <a:avLst/>
          </a:prstGeom>
          <a:noFill/>
        </p:spPr>
        <p:txBody>
          <a:bodyPr wrap="square" rtlCol="1">
            <a:spAutoFit/>
          </a:bodyPr>
          <a:lstStyle/>
          <a:p>
            <a:r>
              <a:rPr lang="en-US" sz="1400" b="1" dirty="0" smtClean="0">
                <a:solidFill>
                  <a:srgbClr val="00B050"/>
                </a:solidFill>
              </a:rPr>
              <a:t>2</a:t>
            </a:r>
            <a:endParaRPr lang="he-IL" sz="1400" b="1" dirty="0">
              <a:solidFill>
                <a:srgbClr val="00B050"/>
              </a:solidFill>
            </a:endParaRPr>
          </a:p>
        </p:txBody>
      </p:sp>
      <p:sp>
        <p:nvSpPr>
          <p:cNvPr id="34" name="TextBox 33"/>
          <p:cNvSpPr txBox="1"/>
          <p:nvPr/>
        </p:nvSpPr>
        <p:spPr>
          <a:xfrm>
            <a:off x="4437400" y="2588340"/>
            <a:ext cx="238483" cy="307777"/>
          </a:xfrm>
          <a:prstGeom prst="rect">
            <a:avLst/>
          </a:prstGeom>
          <a:noFill/>
        </p:spPr>
        <p:txBody>
          <a:bodyPr wrap="square" rtlCol="1">
            <a:spAutoFit/>
          </a:bodyPr>
          <a:lstStyle/>
          <a:p>
            <a:r>
              <a:rPr lang="en-US" sz="1400" b="1" dirty="0" smtClean="0">
                <a:solidFill>
                  <a:srgbClr val="00B050"/>
                </a:solidFill>
              </a:rPr>
              <a:t>3</a:t>
            </a:r>
            <a:endParaRPr lang="he-IL" sz="1400" b="1" dirty="0">
              <a:solidFill>
                <a:srgbClr val="00B050"/>
              </a:solidFill>
            </a:endParaRPr>
          </a:p>
        </p:txBody>
      </p:sp>
      <p:sp>
        <p:nvSpPr>
          <p:cNvPr id="35" name="TextBox 34"/>
          <p:cNvSpPr txBox="1"/>
          <p:nvPr/>
        </p:nvSpPr>
        <p:spPr>
          <a:xfrm>
            <a:off x="3244620" y="2725161"/>
            <a:ext cx="238483" cy="307777"/>
          </a:xfrm>
          <a:prstGeom prst="rect">
            <a:avLst/>
          </a:prstGeom>
          <a:noFill/>
        </p:spPr>
        <p:txBody>
          <a:bodyPr wrap="square" rtlCol="1">
            <a:spAutoFit/>
          </a:bodyPr>
          <a:lstStyle/>
          <a:p>
            <a:r>
              <a:rPr lang="en-US" sz="1400" b="1" dirty="0" smtClean="0">
                <a:solidFill>
                  <a:srgbClr val="00B050"/>
                </a:solidFill>
              </a:rPr>
              <a:t>3</a:t>
            </a:r>
            <a:endParaRPr lang="he-IL" sz="1400" b="1" dirty="0">
              <a:solidFill>
                <a:srgbClr val="00B050"/>
              </a:solidFill>
            </a:endParaRPr>
          </a:p>
        </p:txBody>
      </p:sp>
      <p:sp>
        <p:nvSpPr>
          <p:cNvPr id="38" name="TextBox 37"/>
          <p:cNvSpPr txBox="1"/>
          <p:nvPr/>
        </p:nvSpPr>
        <p:spPr>
          <a:xfrm>
            <a:off x="3688328" y="3383385"/>
            <a:ext cx="238483" cy="307777"/>
          </a:xfrm>
          <a:prstGeom prst="rect">
            <a:avLst/>
          </a:prstGeom>
          <a:noFill/>
        </p:spPr>
        <p:txBody>
          <a:bodyPr wrap="square" rtlCol="1">
            <a:spAutoFit/>
          </a:bodyPr>
          <a:lstStyle/>
          <a:p>
            <a:r>
              <a:rPr lang="en-US" sz="1400" b="1" dirty="0" smtClean="0">
                <a:solidFill>
                  <a:srgbClr val="00B050"/>
                </a:solidFill>
              </a:rPr>
              <a:t>2</a:t>
            </a:r>
            <a:endParaRPr lang="he-IL" sz="1400" b="1" dirty="0">
              <a:solidFill>
                <a:srgbClr val="00B050"/>
              </a:solidFill>
            </a:endParaRPr>
          </a:p>
        </p:txBody>
      </p:sp>
      <p:sp>
        <p:nvSpPr>
          <p:cNvPr id="39" name="TextBox 38"/>
          <p:cNvSpPr txBox="1"/>
          <p:nvPr/>
        </p:nvSpPr>
        <p:spPr>
          <a:xfrm>
            <a:off x="3797009" y="3833175"/>
            <a:ext cx="238483" cy="307777"/>
          </a:xfrm>
          <a:prstGeom prst="rect">
            <a:avLst/>
          </a:prstGeom>
          <a:noFill/>
        </p:spPr>
        <p:txBody>
          <a:bodyPr wrap="square" rtlCol="1">
            <a:spAutoFit/>
          </a:bodyPr>
          <a:lstStyle/>
          <a:p>
            <a:r>
              <a:rPr lang="en-US" sz="1400" b="1" dirty="0" smtClean="0">
                <a:solidFill>
                  <a:srgbClr val="00B050"/>
                </a:solidFill>
              </a:rPr>
              <a:t>3</a:t>
            </a:r>
            <a:endParaRPr lang="he-IL" sz="1400" b="1" dirty="0">
              <a:solidFill>
                <a:srgbClr val="00B050"/>
              </a:solidFill>
            </a:endParaRPr>
          </a:p>
        </p:txBody>
      </p:sp>
    </p:spTree>
    <p:extLst>
      <p:ext uri="{BB962C8B-B14F-4D97-AF65-F5344CB8AC3E}">
        <p14:creationId xmlns:p14="http://schemas.microsoft.com/office/powerpoint/2010/main" val="28258222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מציין מיקום תוכן 2"/>
              <p:cNvSpPr>
                <a:spLocks noGrp="1"/>
              </p:cNvSpPr>
              <p:nvPr>
                <p:ph idx="1"/>
              </p:nvPr>
            </p:nvSpPr>
            <p:spPr/>
            <p:txBody>
              <a:bodyPr/>
              <a:lstStyle/>
              <a:p>
                <a:pPr marL="0" indent="0" algn="l" rtl="0">
                  <a:buNone/>
                </a:pPr>
                <a14:m>
                  <m:oMathPara xmlns:m="http://schemas.openxmlformats.org/officeDocument/2006/math">
                    <m:oMathParaPr>
                      <m:jc m:val="centerGroup"/>
                    </m:oMathParaPr>
                    <m:oMath xmlns:m="http://schemas.openxmlformats.org/officeDocument/2006/math">
                      <m:func>
                        <m:funcPr>
                          <m:ctrlPr>
                            <a:rPr lang="en-US" i="1" smtClean="0">
                              <a:latin typeface="Cambria Math" panose="02040503050406030204" pitchFamily="18" charset="0"/>
                            </a:rPr>
                          </m:ctrlPr>
                        </m:funcPr>
                        <m:fName>
                          <m:r>
                            <m:rPr>
                              <m:sty m:val="p"/>
                            </m:rPr>
                            <a:rPr lang="en-US">
                              <a:latin typeface="Cambria Math" panose="02040503050406030204" pitchFamily="18" charset="0"/>
                            </a:rPr>
                            <m:t>det</m:t>
                          </m:r>
                        </m:fName>
                        <m:e>
                          <m:d>
                            <m:dPr>
                              <m:ctrlPr>
                                <a:rPr lang="en-US" i="1">
                                  <a:latin typeface="Cambria Math" panose="02040503050406030204" pitchFamily="18" charset="0"/>
                                </a:rPr>
                              </m:ctrlPr>
                            </m:dPr>
                            <m:e>
                              <m:r>
                                <a:rPr lang="en-US" i="1">
                                  <a:latin typeface="Cambria Math" panose="02040503050406030204" pitchFamily="18" charset="0"/>
                                </a:rPr>
                                <m:t>𝐴</m:t>
                              </m:r>
                            </m:e>
                          </m:d>
                        </m:e>
                      </m:func>
                      <m:r>
                        <a:rPr lang="en-US" i="1">
                          <a:latin typeface="Cambria Math" panose="02040503050406030204" pitchFamily="18" charset="0"/>
                        </a:rPr>
                        <m:t>= </m:t>
                      </m:r>
                      <m:nary>
                        <m:naryPr>
                          <m:chr m:val="∑"/>
                          <m:supHide m:val="on"/>
                          <m:ctrlPr>
                            <a:rPr lang="en-US" i="1">
                              <a:latin typeface="Cambria Math" panose="02040503050406030204" pitchFamily="18" charset="0"/>
                            </a:rPr>
                          </m:ctrlPr>
                        </m:naryPr>
                        <m:sub>
                          <m:r>
                            <m:rPr>
                              <m:brk m:alnAt="7"/>
                            </m:rPr>
                            <a:rPr lang="en-US" i="1">
                              <a:latin typeface="Cambria Math" panose="02040503050406030204" pitchFamily="18" charset="0"/>
                              <a:ea typeface="Cambria Math" panose="02040503050406030204" pitchFamily="18" charset="0"/>
                            </a:rPr>
                            <m:t>𝜋</m:t>
                          </m:r>
                          <m:r>
                            <a:rPr lang="en-US" i="1">
                              <a:latin typeface="Cambria Math" panose="02040503050406030204" pitchFamily="18" charset="0"/>
                              <a:ea typeface="Cambria Math" panose="02040503050406030204" pitchFamily="18" charset="0"/>
                            </a:rPr>
                            <m:t>𝜖</m:t>
                          </m:r>
                          <m:r>
                            <a:rPr lang="en-US" i="1">
                              <a:latin typeface="Cambria Math" panose="02040503050406030204" pitchFamily="18" charset="0"/>
                              <a:ea typeface="Cambria Math" panose="02040503050406030204" pitchFamily="18" charset="0"/>
                            </a:rPr>
                            <m:t>𝑆𝑛</m:t>
                          </m:r>
                        </m:sub>
                        <m:sup/>
                        <m:e>
                          <m:r>
                            <a:rPr lang="en-US" i="1">
                              <a:latin typeface="Cambria Math" panose="02040503050406030204" pitchFamily="18" charset="0"/>
                            </a:rPr>
                            <m:t>𝑠𝑔𝑛</m:t>
                          </m:r>
                          <m:r>
                            <a:rPr lang="en-US" i="1">
                              <a:latin typeface="Cambria Math" panose="02040503050406030204" pitchFamily="18" charset="0"/>
                            </a:rPr>
                            <m:t>(</m:t>
                          </m:r>
                          <m:r>
                            <a:rPr lang="en-US" i="1">
                              <a:latin typeface="Cambria Math" panose="02040503050406030204" pitchFamily="18" charset="0"/>
                              <a:ea typeface="Cambria Math" panose="02040503050406030204" pitchFamily="18" charset="0"/>
                            </a:rPr>
                            <m:t>𝜋</m:t>
                          </m:r>
                          <m:r>
                            <a:rPr lang="en-US" i="1">
                              <a:latin typeface="Cambria Math" panose="02040503050406030204" pitchFamily="18" charset="0"/>
                              <a:ea typeface="Cambria Math" panose="02040503050406030204" pitchFamily="18" charset="0"/>
                            </a:rPr>
                            <m:t>)</m:t>
                          </m:r>
                          <m:nary>
                            <m:naryPr>
                              <m:chr m:val="∏"/>
                              <m:supHide m:val="on"/>
                              <m:ctrlPr>
                                <a:rPr lang="en-US" i="1">
                                  <a:latin typeface="Cambria Math" panose="02040503050406030204" pitchFamily="18" charset="0"/>
                                  <a:ea typeface="Cambria Math" panose="02040503050406030204" pitchFamily="18" charset="0"/>
                                </a:rPr>
                              </m:ctrlPr>
                            </m:naryPr>
                            <m:sub>
                              <m:r>
                                <m:rPr>
                                  <m:brk m:alnAt="7"/>
                                </m:rPr>
                                <a:rPr lang="en-US" i="1">
                                  <a:latin typeface="Cambria Math" panose="02040503050406030204" pitchFamily="18" charset="0"/>
                                  <a:ea typeface="Cambria Math" panose="02040503050406030204" pitchFamily="18" charset="0"/>
                                </a:rPr>
                                <m:t>𝑖</m:t>
                              </m:r>
                            </m:sub>
                            <m:sup/>
                            <m:e>
                              <m:r>
                                <a:rPr lang="en-US" i="1">
                                  <a:latin typeface="Cambria Math" panose="02040503050406030204" pitchFamily="18" charset="0"/>
                                  <a:ea typeface="Cambria Math" panose="02040503050406030204" pitchFamily="18" charset="0"/>
                                </a:rPr>
                                <m:t>𝐴</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𝑖</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𝜋</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𝑖</m:t>
                                      </m:r>
                                    </m:e>
                                  </m:d>
                                </m:e>
                              </m:d>
                              <m:r>
                                <a:rPr lang="en-US" i="1">
                                  <a:latin typeface="Cambria Math" panose="02040503050406030204" pitchFamily="18" charset="0"/>
                                  <a:ea typeface="Cambria Math" panose="02040503050406030204" pitchFamily="18" charset="0"/>
                                </a:rPr>
                                <m:t>= </m:t>
                              </m:r>
                            </m:e>
                          </m:nary>
                        </m:e>
                      </m:nary>
                      <m:nary>
                        <m:naryPr>
                          <m:chr m:val="∑"/>
                          <m:supHide m:val="on"/>
                          <m:ctrlPr>
                            <a:rPr lang="en-US" i="1">
                              <a:latin typeface="Cambria Math" panose="02040503050406030204" pitchFamily="18" charset="0"/>
                            </a:rPr>
                          </m:ctrlPr>
                        </m:naryPr>
                        <m:sub>
                          <m:r>
                            <m:rPr>
                              <m:brk m:alnAt="7"/>
                            </m:rPr>
                            <a:rPr lang="en-US" i="1">
                              <a:latin typeface="Cambria Math" panose="02040503050406030204" pitchFamily="18" charset="0"/>
                            </a:rPr>
                            <m:t>𝑀</m:t>
                          </m:r>
                          <m:r>
                            <a:rPr lang="en-US" i="1">
                              <a:latin typeface="Cambria Math" panose="02040503050406030204" pitchFamily="18" charset="0"/>
                            </a:rPr>
                            <m:t> </m:t>
                          </m:r>
                          <m:r>
                            <a:rPr lang="en-US" i="1">
                              <a:latin typeface="Cambria Math" panose="02040503050406030204" pitchFamily="18" charset="0"/>
                            </a:rPr>
                            <m:t>𝑖𝑠</m:t>
                          </m:r>
                          <m:r>
                            <a:rPr lang="en-US" i="1">
                              <a:latin typeface="Cambria Math" panose="02040503050406030204" pitchFamily="18" charset="0"/>
                            </a:rPr>
                            <m:t> </m:t>
                          </m:r>
                          <m:r>
                            <a:rPr lang="en-US" i="1">
                              <a:latin typeface="Cambria Math" panose="02040503050406030204" pitchFamily="18" charset="0"/>
                            </a:rPr>
                            <m:t>𝑎</m:t>
                          </m:r>
                          <m:r>
                            <a:rPr lang="en-US" i="1">
                              <a:latin typeface="Cambria Math" panose="02040503050406030204" pitchFamily="18" charset="0"/>
                            </a:rPr>
                            <m:t> </m:t>
                          </m:r>
                          <m:r>
                            <a:rPr lang="en-US" i="1">
                              <a:latin typeface="Cambria Math" panose="02040503050406030204" pitchFamily="18" charset="0"/>
                            </a:rPr>
                            <m:t>𝑃𝑀</m:t>
                          </m:r>
                          <m:r>
                            <a:rPr lang="en-US" i="1">
                              <a:latin typeface="Cambria Math" panose="02040503050406030204" pitchFamily="18" charset="0"/>
                            </a:rPr>
                            <m:t> </m:t>
                          </m:r>
                          <m:r>
                            <a:rPr lang="en-US" i="1">
                              <a:latin typeface="Cambria Math" panose="02040503050406030204" pitchFamily="18" charset="0"/>
                            </a:rPr>
                            <m:t>𝑖𝑛</m:t>
                          </m:r>
                          <m:r>
                            <a:rPr lang="en-US" i="1">
                              <a:latin typeface="Cambria Math" panose="02040503050406030204" pitchFamily="18" charset="0"/>
                            </a:rPr>
                            <m:t> </m:t>
                          </m:r>
                          <m:r>
                            <a:rPr lang="en-US" i="1">
                              <a:latin typeface="Cambria Math" panose="02040503050406030204" pitchFamily="18" charset="0"/>
                            </a:rPr>
                            <m:t>𝐺</m:t>
                          </m:r>
                        </m:sub>
                        <m:sup/>
                        <m:e>
                          <m:r>
                            <a:rPr lang="en-US" i="1">
                              <a:latin typeface="Cambria Math" panose="02040503050406030204" pitchFamily="18" charset="0"/>
                            </a:rPr>
                            <m:t>𝑠𝑔𝑛</m:t>
                          </m:r>
                          <m:d>
                            <m:dPr>
                              <m:ctrlPr>
                                <a:rPr lang="en-US" i="1">
                                  <a:latin typeface="Cambria Math" panose="02040503050406030204" pitchFamily="18" charset="0"/>
                                </a:rPr>
                              </m:ctrlPr>
                            </m:dPr>
                            <m:e>
                              <m:r>
                                <a:rPr lang="en-US" i="1">
                                  <a:latin typeface="Cambria Math" panose="02040503050406030204" pitchFamily="18" charset="0"/>
                                </a:rPr>
                                <m:t>𝑀</m:t>
                              </m:r>
                            </m:e>
                          </m:d>
                          <m:sSup>
                            <m:sSupPr>
                              <m:ctrlPr>
                                <a:rPr lang="en-US" i="1">
                                  <a:latin typeface="Cambria Math" panose="02040503050406030204" pitchFamily="18" charset="0"/>
                                </a:rPr>
                              </m:ctrlPr>
                            </m:sSupPr>
                            <m:e>
                              <m:r>
                                <a:rPr lang="en-US" i="1">
                                  <a:latin typeface="Cambria Math" panose="02040503050406030204" pitchFamily="18" charset="0"/>
                                </a:rPr>
                                <m:t>2</m:t>
                              </m:r>
                            </m:e>
                            <m:sup>
                              <m:r>
                                <a:rPr lang="en-US" i="1">
                                  <a:latin typeface="Cambria Math" panose="02040503050406030204" pitchFamily="18" charset="0"/>
                                </a:rPr>
                                <m:t>𝑤</m:t>
                              </m:r>
                              <m:d>
                                <m:dPr>
                                  <m:ctrlPr>
                                    <a:rPr lang="en-US" i="1">
                                      <a:latin typeface="Cambria Math" panose="02040503050406030204" pitchFamily="18" charset="0"/>
                                    </a:rPr>
                                  </m:ctrlPr>
                                </m:dPr>
                                <m:e>
                                  <m:r>
                                    <a:rPr lang="en-US" i="1">
                                      <a:latin typeface="Cambria Math" panose="02040503050406030204" pitchFamily="18" charset="0"/>
                                    </a:rPr>
                                    <m:t>𝑀</m:t>
                                  </m:r>
                                </m:e>
                              </m:d>
                            </m:sup>
                          </m:sSup>
                        </m:e>
                      </m:nary>
                    </m:oMath>
                  </m:oMathPara>
                </a14:m>
                <a:endParaRPr lang="en-US" dirty="0" smtClean="0"/>
              </a:p>
              <a:p>
                <a:pPr marL="0" indent="0" algn="l" rtl="0">
                  <a:buNone/>
                </a:pPr>
                <a:r>
                  <a:rPr lang="en-US" sz="1600" dirty="0" err="1" smtClean="0"/>
                  <a:t>Sgn</a:t>
                </a:r>
                <a:r>
                  <a:rPr lang="en-US" sz="1600" dirty="0" smtClean="0"/>
                  <a:t>(M) – the sign of the corresponding permutation</a:t>
                </a:r>
              </a:p>
              <a:p>
                <a:pPr marL="0" indent="0" algn="l" rtl="0">
                  <a:buNone/>
                </a:pPr>
                <a:endParaRPr lang="en-US" sz="1600" dirty="0" smtClean="0"/>
              </a:p>
            </p:txBody>
          </p:sp>
        </mc:Choice>
        <mc:Fallback xmlns="">
          <p:sp>
            <p:nvSpPr>
              <p:cNvPr id="3" name="מציין מיקום תוכן 2"/>
              <p:cNvSpPr>
                <a:spLocks noGrp="1" noRot="1" noChangeAspect="1" noMove="1" noResize="1" noEditPoints="1" noAdjustHandles="1" noChangeArrowheads="1" noChangeShapeType="1" noTextEdit="1"/>
              </p:cNvSpPr>
              <p:nvPr>
                <p:ph idx="1"/>
              </p:nvPr>
            </p:nvSpPr>
            <p:spPr>
              <a:blipFill rotWithShape="0">
                <a:blip r:embed="rId2"/>
                <a:stretch>
                  <a:fillRect l="-410"/>
                </a:stretch>
              </a:blipFill>
            </p:spPr>
            <p:txBody>
              <a:bodyPr/>
              <a:lstStyle/>
              <a:p>
                <a:r>
                  <a:rPr lang="he-IL">
                    <a:noFill/>
                  </a:rPr>
                  <a:t> </a:t>
                </a:r>
              </a:p>
            </p:txBody>
          </p:sp>
        </mc:Fallback>
      </mc:AlternateContent>
      <p:sp>
        <p:nvSpPr>
          <p:cNvPr id="4" name="כותרת 1"/>
          <p:cNvSpPr>
            <a:spLocks noGrp="1"/>
          </p:cNvSpPr>
          <p:nvPr>
            <p:ph type="title"/>
          </p:nvPr>
        </p:nvSpPr>
        <p:spPr/>
        <p:txBody>
          <a:bodyPr/>
          <a:lstStyle/>
          <a:p>
            <a:r>
              <a:rPr lang="en-US" dirty="0"/>
              <a:t>RNC algorithm for Search-PM </a:t>
            </a:r>
            <a:r>
              <a:rPr lang="en-US" dirty="0" smtClean="0"/>
              <a:t/>
            </a:r>
            <a:br>
              <a:rPr lang="en-US" dirty="0" smtClean="0"/>
            </a:br>
            <a:r>
              <a:rPr lang="en-US" sz="2800" dirty="0" smtClean="0"/>
              <a:t>(</a:t>
            </a:r>
            <a:r>
              <a:rPr lang="en-US" sz="2800" dirty="0" err="1" smtClean="0"/>
              <a:t>Mulmuley</a:t>
            </a:r>
            <a:r>
              <a:rPr lang="en-US" sz="2800" dirty="0" smtClean="0"/>
              <a:t>, </a:t>
            </a:r>
            <a:r>
              <a:rPr lang="en-US" sz="2800" dirty="0" err="1" smtClean="0"/>
              <a:t>Vazirani</a:t>
            </a:r>
            <a:r>
              <a:rPr lang="en-US" sz="2800" dirty="0" smtClean="0"/>
              <a:t> &amp; </a:t>
            </a:r>
            <a:r>
              <a:rPr lang="en-US" sz="2800" dirty="0" err="1" smtClean="0"/>
              <a:t>Vazirani</a:t>
            </a:r>
            <a:r>
              <a:rPr lang="en-US" sz="2800" dirty="0" smtClean="0"/>
              <a:t>)</a:t>
            </a:r>
            <a:endParaRPr lang="he-IL" dirty="0"/>
          </a:p>
        </p:txBody>
      </p:sp>
    </p:spTree>
    <p:extLst>
      <p:ext uri="{BB962C8B-B14F-4D97-AF65-F5344CB8AC3E}">
        <p14:creationId xmlns:p14="http://schemas.microsoft.com/office/powerpoint/2010/main" val="23308553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r>
              <a:rPr lang="en-US" dirty="0"/>
              <a:t>Theorem </a:t>
            </a:r>
            <a:r>
              <a:rPr lang="en-US" dirty="0" smtClean="0"/>
              <a:t>4.4 (</a:t>
            </a:r>
            <a:r>
              <a:rPr lang="en-US" dirty="0"/>
              <a:t>cont.)</a:t>
            </a:r>
            <a:endParaRPr lang="he-IL" sz="2800" dirty="0"/>
          </a:p>
        </p:txBody>
      </p:sp>
      <mc:AlternateContent xmlns:mc="http://schemas.openxmlformats.org/markup-compatibility/2006" xmlns:a14="http://schemas.microsoft.com/office/drawing/2010/main">
        <mc:Choice Requires="a14">
          <p:sp>
            <p:nvSpPr>
              <p:cNvPr id="3" name="מציין מיקום תוכן 2"/>
              <p:cNvSpPr>
                <a:spLocks noGrp="1"/>
              </p:cNvSpPr>
              <p:nvPr>
                <p:ph idx="1"/>
              </p:nvPr>
            </p:nvSpPr>
            <p:spPr>
              <a:xfrm>
                <a:off x="2592923" y="1739900"/>
                <a:ext cx="9420111" cy="5118100"/>
              </a:xfrm>
            </p:spPr>
            <p:txBody>
              <a:bodyPr>
                <a:normAutofit/>
              </a:bodyPr>
              <a:lstStyle/>
              <a:p>
                <a:pPr marL="0" indent="0" algn="l" rtl="0">
                  <a:buNone/>
                </a:pPr>
                <a:r>
                  <a:rPr lang="en-US" sz="2400" dirty="0" smtClean="0"/>
                  <a:t>Example (cont.):</a:t>
                </a:r>
                <a:endParaRPr lang="en-US" sz="2400" dirty="0"/>
              </a:p>
              <a:p>
                <a:pPr marL="0" indent="0" algn="l" rtl="0">
                  <a:buNone/>
                </a:pPr>
                <a:r>
                  <a:rPr lang="en-US" sz="2400" dirty="0" smtClean="0"/>
                  <a:t>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𝐴</m:t>
                        </m:r>
                      </m:e>
                      <m:sub>
                        <m:r>
                          <a:rPr lang="en-US" sz="2400" b="0" i="1" smtClean="0">
                            <a:latin typeface="Cambria Math" panose="02040503050406030204" pitchFamily="18" charset="0"/>
                          </a:rPr>
                          <m:t>𝑟</m:t>
                        </m:r>
                        <m:r>
                          <a:rPr lang="en-US" sz="2400" b="0" i="1" smtClean="0">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𝑒</m:t>
                            </m:r>
                          </m:e>
                          <m:sub>
                            <m:r>
                              <a:rPr lang="en-US" sz="2400" i="1">
                                <a:latin typeface="Cambria Math" panose="02040503050406030204" pitchFamily="18" charset="0"/>
                              </a:rPr>
                              <m:t>3</m:t>
                            </m:r>
                          </m:sub>
                        </m:sSub>
                      </m:sub>
                    </m:sSub>
                  </m:oMath>
                </a14:m>
                <a:r>
                  <a:rPr lang="en-US" sz="2400" dirty="0"/>
                  <a:t>=</a:t>
                </a:r>
                <a14:m>
                  <m:oMath xmlns:m="http://schemas.openxmlformats.org/officeDocument/2006/math">
                    <m:d>
                      <m:dPr>
                        <m:ctrlPr>
                          <a:rPr lang="en-US" sz="2400" i="1" dirty="0">
                            <a:latin typeface="Cambria Math" panose="02040503050406030204" pitchFamily="18" charset="0"/>
                          </a:rPr>
                        </m:ctrlPr>
                      </m:dPr>
                      <m:e>
                        <m:m>
                          <m:mPr>
                            <m:mcs>
                              <m:mc>
                                <m:mcPr>
                                  <m:count m:val="3"/>
                                  <m:mcJc m:val="center"/>
                                </m:mcPr>
                              </m:mc>
                            </m:mcs>
                            <m:ctrlPr>
                              <a:rPr lang="en-US" sz="2400" i="1" dirty="0">
                                <a:latin typeface="Cambria Math" panose="02040503050406030204" pitchFamily="18" charset="0"/>
                              </a:rPr>
                            </m:ctrlPr>
                          </m:mPr>
                          <m:mr>
                            <m:e>
                              <m:sSub>
                                <m:sSubPr>
                                  <m:ctrlPr>
                                    <a:rPr lang="en-US" sz="2400" i="1">
                                      <a:latin typeface="Cambria Math" panose="02040503050406030204" pitchFamily="18" charset="0"/>
                                    </a:rPr>
                                  </m:ctrlPr>
                                </m:sSubPr>
                                <m:e>
                                  <m:r>
                                    <a:rPr lang="en-US" sz="2400" i="1">
                                      <a:latin typeface="Cambria Math" panose="02040503050406030204" pitchFamily="18" charset="0"/>
                                    </a:rPr>
                                    <m:t>𝑋</m:t>
                                  </m:r>
                                </m:e>
                                <m:sub>
                                  <m:r>
                                    <a:rPr lang="en-US" sz="2400" i="1">
                                      <a:latin typeface="Cambria Math" panose="02040503050406030204" pitchFamily="18" charset="0"/>
                                    </a:rPr>
                                    <m:t>0</m:t>
                                  </m:r>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𝑒</m:t>
                                      </m:r>
                                    </m:e>
                                    <m:sub>
                                      <m:r>
                                        <a:rPr lang="en-US" sz="2400" i="1">
                                          <a:latin typeface="Cambria Math" panose="02040503050406030204" pitchFamily="18" charset="0"/>
                                        </a:rPr>
                                        <m:t>1</m:t>
                                      </m:r>
                                    </m:sub>
                                  </m:sSub>
                                </m:sub>
                              </m:sSub>
                            </m:e>
                            <m:e>
                              <m:sSub>
                                <m:sSubPr>
                                  <m:ctrlPr>
                                    <a:rPr lang="en-US" sz="2400" i="1">
                                      <a:latin typeface="Cambria Math" panose="02040503050406030204" pitchFamily="18" charset="0"/>
                                    </a:rPr>
                                  </m:ctrlPr>
                                </m:sSubPr>
                                <m:e>
                                  <m:r>
                                    <a:rPr lang="en-US" sz="2400" i="1">
                                      <a:latin typeface="Cambria Math" panose="02040503050406030204" pitchFamily="18" charset="0"/>
                                    </a:rPr>
                                    <m:t>𝑋</m:t>
                                  </m:r>
                                </m:e>
                                <m:sub>
                                  <m:r>
                                    <a:rPr lang="en-US" sz="2400" i="1">
                                      <a:latin typeface="Cambria Math" panose="02040503050406030204" pitchFamily="18" charset="0"/>
                                    </a:rPr>
                                    <m:t>0</m:t>
                                  </m:r>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𝑒</m:t>
                                      </m:r>
                                    </m:e>
                                    <m:sub>
                                      <m:r>
                                        <a:rPr lang="en-US" sz="2400" i="1">
                                          <a:latin typeface="Cambria Math" panose="02040503050406030204" pitchFamily="18" charset="0"/>
                                        </a:rPr>
                                        <m:t>4</m:t>
                                      </m:r>
                                    </m:sub>
                                  </m:sSub>
                                </m:sub>
                              </m:sSub>
                            </m:e>
                            <m:e>
                              <m:r>
                                <a:rPr lang="en-US" sz="2400" i="1" dirty="0">
                                  <a:latin typeface="Cambria Math" panose="02040503050406030204" pitchFamily="18" charset="0"/>
                                </a:rPr>
                                <m:t>0</m:t>
                              </m:r>
                            </m:e>
                          </m:mr>
                          <m:mr>
                            <m:e>
                              <m:sSub>
                                <m:sSubPr>
                                  <m:ctrlPr>
                                    <a:rPr lang="en-US" sz="2400" i="1">
                                      <a:latin typeface="Cambria Math" panose="02040503050406030204" pitchFamily="18" charset="0"/>
                                    </a:rPr>
                                  </m:ctrlPr>
                                </m:sSubPr>
                                <m:e>
                                  <m:r>
                                    <a:rPr lang="en-US" sz="2400" i="1">
                                      <a:latin typeface="Cambria Math" panose="02040503050406030204" pitchFamily="18" charset="0"/>
                                    </a:rPr>
                                    <m:t>𝑋</m:t>
                                  </m:r>
                                </m:e>
                                <m:sub>
                                  <m:r>
                                    <a:rPr lang="en-US" sz="2400" i="1">
                                      <a:latin typeface="Cambria Math" panose="02040503050406030204" pitchFamily="18" charset="0"/>
                                    </a:rPr>
                                    <m:t>0</m:t>
                                  </m:r>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𝑒</m:t>
                                      </m:r>
                                    </m:e>
                                    <m:sub>
                                      <m:r>
                                        <a:rPr lang="en-US" sz="2400" i="1">
                                          <a:latin typeface="Cambria Math" panose="02040503050406030204" pitchFamily="18" charset="0"/>
                                        </a:rPr>
                                        <m:t>5</m:t>
                                      </m:r>
                                    </m:sub>
                                  </m:sSub>
                                </m:sub>
                              </m:sSub>
                            </m:e>
                            <m:e>
                              <m:sSub>
                                <m:sSubPr>
                                  <m:ctrlPr>
                                    <a:rPr lang="en-US" sz="2400" i="1">
                                      <a:latin typeface="Cambria Math" panose="02040503050406030204" pitchFamily="18" charset="0"/>
                                    </a:rPr>
                                  </m:ctrlPr>
                                </m:sSubPr>
                                <m:e>
                                  <m:r>
                                    <a:rPr lang="en-US" sz="2400" i="1">
                                      <a:latin typeface="Cambria Math" panose="02040503050406030204" pitchFamily="18" charset="0"/>
                                    </a:rPr>
                                    <m:t>𝑋</m:t>
                                  </m:r>
                                </m:e>
                                <m:sub>
                                  <m:r>
                                    <a:rPr lang="en-US" sz="2400" i="1">
                                      <a:latin typeface="Cambria Math" panose="02040503050406030204" pitchFamily="18" charset="0"/>
                                    </a:rPr>
                                    <m:t>0</m:t>
                                  </m:r>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𝑒</m:t>
                                      </m:r>
                                    </m:e>
                                    <m:sub>
                                      <m:r>
                                        <a:rPr lang="en-US" sz="2400" i="1">
                                          <a:latin typeface="Cambria Math" panose="02040503050406030204" pitchFamily="18" charset="0"/>
                                        </a:rPr>
                                        <m:t>2</m:t>
                                      </m:r>
                                    </m:sub>
                                  </m:sSub>
                                </m:sub>
                              </m:sSub>
                            </m:e>
                            <m:e>
                              <m:r>
                                <a:rPr lang="en-US" sz="2400" i="1">
                                  <a:latin typeface="Cambria Math" panose="02040503050406030204" pitchFamily="18" charset="0"/>
                                </a:rPr>
                                <m:t>0</m:t>
                              </m:r>
                            </m:e>
                          </m:mr>
                          <m:mr>
                            <m:e>
                              <m:r>
                                <a:rPr lang="en-US" sz="2400" i="1" dirty="0">
                                  <a:latin typeface="Cambria Math" panose="02040503050406030204" pitchFamily="18" charset="0"/>
                                </a:rPr>
                                <m:t>0</m:t>
                              </m:r>
                            </m:e>
                            <m:e>
                              <m:r>
                                <a:rPr lang="en-US" sz="2400" i="1">
                                  <a:latin typeface="Cambria Math" panose="02040503050406030204" pitchFamily="18" charset="0"/>
                                </a:rPr>
                                <m:t>0</m:t>
                              </m:r>
                            </m:e>
                            <m:e>
                              <m:sSub>
                                <m:sSubPr>
                                  <m:ctrlPr>
                                    <a:rPr lang="en-US" sz="2400" i="1">
                                      <a:latin typeface="Cambria Math" panose="02040503050406030204" pitchFamily="18" charset="0"/>
                                    </a:rPr>
                                  </m:ctrlPr>
                                </m:sSubPr>
                                <m:e>
                                  <m:r>
                                    <a:rPr lang="en-US" sz="2400" i="1">
                                      <a:latin typeface="Cambria Math" panose="02040503050406030204" pitchFamily="18" charset="0"/>
                                    </a:rPr>
                                    <m:t>𝑋</m:t>
                                  </m:r>
                                </m:e>
                                <m:sub>
                                  <m:r>
                                    <a:rPr lang="en-US" sz="2400" i="1">
                                      <a:latin typeface="Cambria Math" panose="02040503050406030204" pitchFamily="18" charset="0"/>
                                    </a:rPr>
                                    <m:t>0</m:t>
                                  </m:r>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𝑒</m:t>
                                      </m:r>
                                    </m:e>
                                    <m:sub>
                                      <m:r>
                                        <a:rPr lang="en-US" sz="2400" i="1">
                                          <a:latin typeface="Cambria Math" panose="02040503050406030204" pitchFamily="18" charset="0"/>
                                        </a:rPr>
                                        <m:t>3</m:t>
                                      </m:r>
                                    </m:sub>
                                  </m:sSub>
                                </m:sub>
                              </m:sSub>
                            </m:e>
                          </m:mr>
                        </m:m>
                      </m:e>
                    </m:d>
                  </m:oMath>
                </a14:m>
                <a:endParaRPr lang="en-US" sz="2400" dirty="0" smtClean="0"/>
              </a:p>
              <a:p>
                <a:pPr marL="0" indent="0" algn="l" rtl="0">
                  <a:buNone/>
                </a:pPr>
                <a:r>
                  <a:rPr lang="en-US" sz="2400" dirty="0"/>
                  <a:t> </a:t>
                </a:r>
                <a:r>
                  <a:rPr lang="en-US" sz="2400" dirty="0" smtClean="0"/>
                  <a:t>                             </a:t>
                </a:r>
                <a14:m>
                  <m:oMath xmlns:m="http://schemas.openxmlformats.org/officeDocument/2006/math">
                    <m:func>
                      <m:funcPr>
                        <m:ctrlPr>
                          <a:rPr lang="en-US" sz="2400" b="0" i="1" smtClean="0">
                            <a:latin typeface="Cambria Math" panose="02040503050406030204" pitchFamily="18" charset="0"/>
                          </a:rPr>
                        </m:ctrlPr>
                      </m:funcPr>
                      <m:fName>
                        <m:r>
                          <m:rPr>
                            <m:sty m:val="p"/>
                          </m:rPr>
                          <a:rPr lang="en-US" sz="2400" b="0" i="0" smtClean="0">
                            <a:latin typeface="Cambria Math" panose="02040503050406030204" pitchFamily="18" charset="0"/>
                          </a:rPr>
                          <m:t>det</m:t>
                        </m:r>
                      </m:fName>
                      <m:e>
                        <m:d>
                          <m:dPr>
                            <m:ctrlPr>
                              <a:rPr lang="en-US" sz="2400" b="0" i="1" smtClean="0">
                                <a:latin typeface="Cambria Math" panose="02040503050406030204" pitchFamily="18" charset="0"/>
                              </a:rPr>
                            </m:ctrlPr>
                          </m:dPr>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𝐴</m:t>
                                </m:r>
                              </m:e>
                              <m:sub>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𝑟</m:t>
                                    </m:r>
                                    <m:r>
                                      <a:rPr lang="en-US" sz="2400" b="0" i="1" smtClean="0">
                                        <a:latin typeface="Cambria Math" panose="02040503050406030204" pitchFamily="18" charset="0"/>
                                      </a:rPr>
                                      <m:t>,</m:t>
                                    </m:r>
                                    <m:r>
                                      <a:rPr lang="en-US" sz="2400" b="0" i="1" smtClean="0">
                                        <a:latin typeface="Cambria Math" panose="02040503050406030204" pitchFamily="18" charset="0"/>
                                      </a:rPr>
                                      <m:t>𝑒</m:t>
                                    </m:r>
                                  </m:e>
                                  <m:sub>
                                    <m:r>
                                      <a:rPr lang="en-US" sz="2400" b="0" i="1" smtClean="0">
                                        <a:latin typeface="Cambria Math" panose="02040503050406030204" pitchFamily="18" charset="0"/>
                                      </a:rPr>
                                      <m:t>3</m:t>
                                    </m:r>
                                  </m:sub>
                                </m:sSub>
                              </m:sub>
                            </m:sSub>
                          </m:e>
                        </m:d>
                      </m:e>
                    </m:func>
                    <m:r>
                      <a:rPr lang="en-US" sz="2400" b="0" i="1" smtClean="0">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𝑋</m:t>
                        </m:r>
                      </m:e>
                      <m:sub>
                        <m:r>
                          <a:rPr lang="en-US" sz="2400" i="1">
                            <a:latin typeface="Cambria Math" panose="02040503050406030204" pitchFamily="18" charset="0"/>
                          </a:rPr>
                          <m:t>0</m:t>
                        </m:r>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𝑒</m:t>
                            </m:r>
                          </m:e>
                          <m:sub>
                            <m:r>
                              <a:rPr lang="en-US" sz="2400" b="0" i="1" smtClean="0">
                                <a:latin typeface="Cambria Math" panose="02040503050406030204" pitchFamily="18" charset="0"/>
                              </a:rPr>
                              <m:t>3</m:t>
                            </m:r>
                          </m:sub>
                        </m:sSub>
                      </m:sub>
                    </m:sSub>
                    <m:sSub>
                      <m:sSubPr>
                        <m:ctrlPr>
                          <a:rPr lang="en-US" sz="2400" i="1">
                            <a:latin typeface="Cambria Math" panose="02040503050406030204" pitchFamily="18" charset="0"/>
                          </a:rPr>
                        </m:ctrlPr>
                      </m:sSubPr>
                      <m:e>
                        <m:r>
                          <a:rPr lang="en-US" sz="2400" i="1">
                            <a:latin typeface="Cambria Math" panose="02040503050406030204" pitchFamily="18" charset="0"/>
                          </a:rPr>
                          <m:t>𝑋</m:t>
                        </m:r>
                      </m:e>
                      <m:sub>
                        <m:r>
                          <a:rPr lang="en-US" sz="2400" i="1">
                            <a:latin typeface="Cambria Math" panose="02040503050406030204" pitchFamily="18" charset="0"/>
                          </a:rPr>
                          <m:t>0</m:t>
                        </m:r>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𝑒</m:t>
                            </m:r>
                          </m:e>
                          <m:sub>
                            <m:r>
                              <a:rPr lang="en-US" sz="2400" b="0" i="1" smtClean="0">
                                <a:latin typeface="Cambria Math" panose="02040503050406030204" pitchFamily="18" charset="0"/>
                              </a:rPr>
                              <m:t>1</m:t>
                            </m:r>
                          </m:sub>
                        </m:sSub>
                      </m:sub>
                    </m:sSub>
                    <m:sSub>
                      <m:sSubPr>
                        <m:ctrlPr>
                          <a:rPr lang="en-US" sz="2400" i="1">
                            <a:latin typeface="Cambria Math" panose="02040503050406030204" pitchFamily="18" charset="0"/>
                          </a:rPr>
                        </m:ctrlPr>
                      </m:sSubPr>
                      <m:e>
                        <m:r>
                          <a:rPr lang="en-US" sz="2400" i="1">
                            <a:latin typeface="Cambria Math" panose="02040503050406030204" pitchFamily="18" charset="0"/>
                          </a:rPr>
                          <m:t>𝑋</m:t>
                        </m:r>
                      </m:e>
                      <m:sub>
                        <m:r>
                          <a:rPr lang="en-US" sz="2400" i="1">
                            <a:latin typeface="Cambria Math" panose="02040503050406030204" pitchFamily="18" charset="0"/>
                          </a:rPr>
                          <m:t>0</m:t>
                        </m:r>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𝑒</m:t>
                            </m:r>
                          </m:e>
                          <m:sub>
                            <m:r>
                              <a:rPr lang="en-US" sz="2400" b="0" i="1" smtClean="0">
                                <a:latin typeface="Cambria Math" panose="02040503050406030204" pitchFamily="18" charset="0"/>
                              </a:rPr>
                              <m:t>2</m:t>
                            </m:r>
                          </m:sub>
                        </m:sSub>
                      </m:sub>
                    </m:sSub>
                    <m:r>
                      <a:rPr lang="en-US" sz="2400" b="0" i="1" smtClean="0">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𝑋</m:t>
                        </m:r>
                      </m:e>
                      <m:sub>
                        <m:r>
                          <a:rPr lang="en-US" sz="2400" i="1">
                            <a:latin typeface="Cambria Math" panose="02040503050406030204" pitchFamily="18" charset="0"/>
                          </a:rPr>
                          <m:t>0</m:t>
                        </m:r>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𝑒</m:t>
                            </m:r>
                          </m:e>
                          <m:sub>
                            <m:r>
                              <a:rPr lang="en-US" sz="2400" i="1">
                                <a:latin typeface="Cambria Math" panose="02040503050406030204" pitchFamily="18" charset="0"/>
                              </a:rPr>
                              <m:t>3</m:t>
                            </m:r>
                          </m:sub>
                        </m:sSub>
                      </m:sub>
                    </m:sSub>
                    <m:sSub>
                      <m:sSubPr>
                        <m:ctrlPr>
                          <a:rPr lang="en-US" sz="2400" i="1">
                            <a:latin typeface="Cambria Math" panose="02040503050406030204" pitchFamily="18" charset="0"/>
                          </a:rPr>
                        </m:ctrlPr>
                      </m:sSubPr>
                      <m:e>
                        <m:r>
                          <a:rPr lang="en-US" sz="2400" i="1">
                            <a:latin typeface="Cambria Math" panose="02040503050406030204" pitchFamily="18" charset="0"/>
                          </a:rPr>
                          <m:t>𝑋</m:t>
                        </m:r>
                      </m:e>
                      <m:sub>
                        <m:r>
                          <a:rPr lang="en-US" sz="2400" i="1">
                            <a:latin typeface="Cambria Math" panose="02040503050406030204" pitchFamily="18" charset="0"/>
                          </a:rPr>
                          <m:t>0</m:t>
                        </m:r>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𝑒</m:t>
                            </m:r>
                          </m:e>
                          <m:sub>
                            <m:r>
                              <a:rPr lang="en-US" sz="2400" b="0" i="1" smtClean="0">
                                <a:latin typeface="Cambria Math" panose="02040503050406030204" pitchFamily="18" charset="0"/>
                              </a:rPr>
                              <m:t>4</m:t>
                            </m:r>
                          </m:sub>
                        </m:sSub>
                      </m:sub>
                    </m:sSub>
                    <m:sSub>
                      <m:sSubPr>
                        <m:ctrlPr>
                          <a:rPr lang="en-US" sz="2400" i="1">
                            <a:latin typeface="Cambria Math" panose="02040503050406030204" pitchFamily="18" charset="0"/>
                          </a:rPr>
                        </m:ctrlPr>
                      </m:sSubPr>
                      <m:e>
                        <m:r>
                          <a:rPr lang="en-US" sz="2400" i="1">
                            <a:latin typeface="Cambria Math" panose="02040503050406030204" pitchFamily="18" charset="0"/>
                          </a:rPr>
                          <m:t>𝑋</m:t>
                        </m:r>
                      </m:e>
                      <m:sub>
                        <m:r>
                          <a:rPr lang="en-US" sz="2400" i="1">
                            <a:latin typeface="Cambria Math" panose="02040503050406030204" pitchFamily="18" charset="0"/>
                          </a:rPr>
                          <m:t>0</m:t>
                        </m:r>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𝑒</m:t>
                            </m:r>
                          </m:e>
                          <m:sub>
                            <m:r>
                              <a:rPr lang="en-US" sz="2400" b="0" i="1" smtClean="0">
                                <a:latin typeface="Cambria Math" panose="02040503050406030204" pitchFamily="18" charset="0"/>
                              </a:rPr>
                              <m:t>5</m:t>
                            </m:r>
                          </m:sub>
                        </m:sSub>
                      </m:sub>
                    </m:sSub>
                  </m:oMath>
                </a14:m>
                <a:endParaRPr lang="en-US" sz="2400" dirty="0" smtClean="0"/>
              </a:p>
              <a:p>
                <a:pPr marL="0" indent="0" algn="l" rtl="0">
                  <a:buNone/>
                </a:pPr>
                <a:r>
                  <a:rPr lang="en-US" sz="2400" dirty="0" smtClean="0"/>
                  <a:t>                                               =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𝑋</m:t>
                        </m:r>
                      </m:e>
                      <m:sub>
                        <m:r>
                          <a:rPr lang="en-US" sz="2400" i="1">
                            <a:latin typeface="Cambria Math" panose="02040503050406030204" pitchFamily="18" charset="0"/>
                          </a:rPr>
                          <m:t>0</m:t>
                        </m:r>
                        <m:r>
                          <a:rPr lang="en-US" sz="2400" i="1">
                            <a:latin typeface="Cambria Math" panose="02040503050406030204" pitchFamily="18" charset="0"/>
                          </a:rPr>
                          <m:t>,</m:t>
                        </m:r>
                        <m:r>
                          <a:rPr lang="en-US" sz="2400" i="1">
                            <a:latin typeface="Cambria Math" panose="02040503050406030204" pitchFamily="18" charset="0"/>
                          </a:rPr>
                          <m:t>𝑀</m:t>
                        </m:r>
                        <m:r>
                          <a:rPr lang="en-US" sz="2400" i="1">
                            <a:latin typeface="Cambria Math" panose="02040503050406030204" pitchFamily="18" charset="0"/>
                          </a:rPr>
                          <m:t>1</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𝑋</m:t>
                        </m:r>
                      </m:e>
                      <m:sub>
                        <m:r>
                          <a:rPr lang="en-US" sz="2400" i="1">
                            <a:latin typeface="Cambria Math" panose="02040503050406030204" pitchFamily="18" charset="0"/>
                          </a:rPr>
                          <m:t>0</m:t>
                        </m:r>
                        <m:r>
                          <a:rPr lang="en-US" sz="2400" i="1">
                            <a:latin typeface="Cambria Math" panose="02040503050406030204" pitchFamily="18" charset="0"/>
                          </a:rPr>
                          <m:t>,</m:t>
                        </m:r>
                        <m:r>
                          <a:rPr lang="en-US" sz="2400" i="1">
                            <a:latin typeface="Cambria Math" panose="02040503050406030204" pitchFamily="18" charset="0"/>
                          </a:rPr>
                          <m:t>𝑀</m:t>
                        </m:r>
                        <m:r>
                          <a:rPr lang="en-US" sz="2400" i="1">
                            <a:latin typeface="Cambria Math" panose="02040503050406030204" pitchFamily="18" charset="0"/>
                          </a:rPr>
                          <m:t>2</m:t>
                        </m:r>
                      </m:sub>
                    </m:sSub>
                  </m:oMath>
                </a14:m>
                <a:endParaRPr lang="en-US" sz="2400" dirty="0" smtClean="0"/>
              </a:p>
              <a:p>
                <a:pPr marL="0" indent="0" algn="l" rtl="0">
                  <a:buNone/>
                </a:pPr>
                <a:r>
                  <a:rPr lang="en-US" sz="2400" dirty="0" smtClean="0"/>
                  <a:t>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𝐴</m:t>
                        </m:r>
                      </m:e>
                      <m:sub>
                        <m:sSub>
                          <m:sSubPr>
                            <m:ctrlPr>
                              <a:rPr lang="en-US" sz="2400" i="1">
                                <a:latin typeface="Cambria Math" panose="02040503050406030204" pitchFamily="18" charset="0"/>
                              </a:rPr>
                            </m:ctrlPr>
                          </m:sSubPr>
                          <m:e>
                            <m:r>
                              <a:rPr lang="en-US" sz="2400" b="0" i="1" smtClean="0">
                                <a:latin typeface="Cambria Math" panose="02040503050406030204" pitchFamily="18" charset="0"/>
                              </a:rPr>
                              <m:t>𝑟</m:t>
                            </m:r>
                            <m:r>
                              <a:rPr lang="en-US" sz="2400" b="0" i="1" smtClean="0">
                                <a:latin typeface="Cambria Math" panose="02040503050406030204" pitchFamily="18" charset="0"/>
                              </a:rPr>
                              <m:t>,</m:t>
                            </m:r>
                            <m:r>
                              <a:rPr lang="en-US" sz="2400" i="1">
                                <a:latin typeface="Cambria Math" panose="02040503050406030204" pitchFamily="18" charset="0"/>
                              </a:rPr>
                              <m:t>𝑒</m:t>
                            </m:r>
                          </m:e>
                          <m:sub>
                            <m:r>
                              <a:rPr lang="en-US" sz="2400" i="1">
                                <a:latin typeface="Cambria Math" panose="02040503050406030204" pitchFamily="18" charset="0"/>
                              </a:rPr>
                              <m:t>4</m:t>
                            </m:r>
                          </m:sub>
                        </m:sSub>
                      </m:sub>
                    </m:sSub>
                    <m:r>
                      <m:rPr>
                        <m:nor/>
                      </m:rPr>
                      <a:rPr lang="en-US" sz="2400" dirty="0"/>
                      <m:t>=</m:t>
                    </m:r>
                    <m:d>
                      <m:dPr>
                        <m:ctrlPr>
                          <a:rPr lang="en-US" sz="2400" i="1" dirty="0">
                            <a:latin typeface="Cambria Math" panose="02040503050406030204" pitchFamily="18" charset="0"/>
                          </a:rPr>
                        </m:ctrlPr>
                      </m:dPr>
                      <m:e>
                        <m:m>
                          <m:mPr>
                            <m:mcs>
                              <m:mc>
                                <m:mcPr>
                                  <m:count m:val="3"/>
                                  <m:mcJc m:val="center"/>
                                </m:mcPr>
                              </m:mc>
                            </m:mcs>
                            <m:ctrlPr>
                              <a:rPr lang="en-US" sz="2400" i="1" dirty="0">
                                <a:latin typeface="Cambria Math" panose="02040503050406030204" pitchFamily="18" charset="0"/>
                              </a:rPr>
                            </m:ctrlPr>
                          </m:mPr>
                          <m:mr>
                            <m:e>
                              <m:r>
                                <a:rPr lang="en-US" sz="2400" i="1">
                                  <a:latin typeface="Cambria Math" panose="02040503050406030204" pitchFamily="18" charset="0"/>
                                </a:rPr>
                                <m:t>0</m:t>
                              </m:r>
                            </m:e>
                            <m:e>
                              <m:sSub>
                                <m:sSubPr>
                                  <m:ctrlPr>
                                    <a:rPr lang="en-US" sz="2400" i="1">
                                      <a:latin typeface="Cambria Math" panose="02040503050406030204" pitchFamily="18" charset="0"/>
                                    </a:rPr>
                                  </m:ctrlPr>
                                </m:sSubPr>
                                <m:e>
                                  <m:r>
                                    <a:rPr lang="en-US" sz="2400" i="1">
                                      <a:latin typeface="Cambria Math" panose="02040503050406030204" pitchFamily="18" charset="0"/>
                                    </a:rPr>
                                    <m:t>𝑋</m:t>
                                  </m:r>
                                </m:e>
                                <m:sub>
                                  <m:r>
                                    <a:rPr lang="en-US" sz="2400" i="1">
                                      <a:latin typeface="Cambria Math" panose="02040503050406030204" pitchFamily="18" charset="0"/>
                                    </a:rPr>
                                    <m:t>0</m:t>
                                  </m:r>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𝑒</m:t>
                                      </m:r>
                                    </m:e>
                                    <m:sub>
                                      <m:r>
                                        <a:rPr lang="en-US" sz="2400" i="1">
                                          <a:latin typeface="Cambria Math" panose="02040503050406030204" pitchFamily="18" charset="0"/>
                                        </a:rPr>
                                        <m:t>4</m:t>
                                      </m:r>
                                    </m:sub>
                                  </m:sSub>
                                </m:sub>
                              </m:sSub>
                            </m:e>
                            <m:e>
                              <m:r>
                                <a:rPr lang="en-US" sz="2400" i="1" dirty="0">
                                  <a:latin typeface="Cambria Math" panose="02040503050406030204" pitchFamily="18" charset="0"/>
                                </a:rPr>
                                <m:t>0</m:t>
                              </m:r>
                            </m:e>
                          </m:mr>
                          <m:mr>
                            <m:e>
                              <m:sSub>
                                <m:sSubPr>
                                  <m:ctrlPr>
                                    <a:rPr lang="en-US" sz="2400" i="1">
                                      <a:latin typeface="Cambria Math" panose="02040503050406030204" pitchFamily="18" charset="0"/>
                                    </a:rPr>
                                  </m:ctrlPr>
                                </m:sSubPr>
                                <m:e>
                                  <m:r>
                                    <a:rPr lang="en-US" sz="2400" i="1">
                                      <a:latin typeface="Cambria Math" panose="02040503050406030204" pitchFamily="18" charset="0"/>
                                    </a:rPr>
                                    <m:t>𝑋</m:t>
                                  </m:r>
                                </m:e>
                                <m:sub>
                                  <m:r>
                                    <a:rPr lang="en-US" sz="2400" i="1">
                                      <a:latin typeface="Cambria Math" panose="02040503050406030204" pitchFamily="18" charset="0"/>
                                    </a:rPr>
                                    <m:t>0</m:t>
                                  </m:r>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𝑒</m:t>
                                      </m:r>
                                    </m:e>
                                    <m:sub>
                                      <m:r>
                                        <a:rPr lang="en-US" sz="2400" i="1">
                                          <a:latin typeface="Cambria Math" panose="02040503050406030204" pitchFamily="18" charset="0"/>
                                        </a:rPr>
                                        <m:t>5</m:t>
                                      </m:r>
                                    </m:sub>
                                  </m:sSub>
                                </m:sub>
                              </m:sSub>
                            </m:e>
                            <m:e>
                              <m:r>
                                <a:rPr lang="en-US" sz="2400" i="1">
                                  <a:latin typeface="Cambria Math" panose="02040503050406030204" pitchFamily="18" charset="0"/>
                                </a:rPr>
                                <m:t>0</m:t>
                              </m:r>
                            </m:e>
                            <m:e>
                              <m:r>
                                <a:rPr lang="en-US" sz="2400" b="0" i="1" smtClean="0">
                                  <a:latin typeface="Cambria Math" panose="02040503050406030204" pitchFamily="18" charset="0"/>
                                </a:rPr>
                                <m:t>0</m:t>
                              </m:r>
                            </m:e>
                          </m:mr>
                          <m:mr>
                            <m:e>
                              <m:r>
                                <a:rPr lang="en-US" sz="2400" b="0" i="1" smtClean="0">
                                  <a:latin typeface="Cambria Math" panose="02040503050406030204" pitchFamily="18" charset="0"/>
                                </a:rPr>
                                <m:t>0</m:t>
                              </m:r>
                            </m:e>
                            <m:e>
                              <m:r>
                                <a:rPr lang="en-US" sz="2400" i="1" dirty="0">
                                  <a:latin typeface="Cambria Math" panose="02040503050406030204" pitchFamily="18" charset="0"/>
                                </a:rPr>
                                <m:t>0</m:t>
                              </m:r>
                            </m:e>
                            <m:e>
                              <m:sSub>
                                <m:sSubPr>
                                  <m:ctrlPr>
                                    <a:rPr lang="en-US" sz="2400" i="1">
                                      <a:latin typeface="Cambria Math" panose="02040503050406030204" pitchFamily="18" charset="0"/>
                                    </a:rPr>
                                  </m:ctrlPr>
                                </m:sSubPr>
                                <m:e>
                                  <m:r>
                                    <a:rPr lang="en-US" sz="2400" i="1">
                                      <a:latin typeface="Cambria Math" panose="02040503050406030204" pitchFamily="18" charset="0"/>
                                    </a:rPr>
                                    <m:t>𝑋</m:t>
                                  </m:r>
                                </m:e>
                                <m:sub>
                                  <m:r>
                                    <a:rPr lang="en-US" sz="2400" i="1">
                                      <a:latin typeface="Cambria Math" panose="02040503050406030204" pitchFamily="18" charset="0"/>
                                    </a:rPr>
                                    <m:t>0</m:t>
                                  </m:r>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𝑒</m:t>
                                      </m:r>
                                    </m:e>
                                    <m:sub>
                                      <m:r>
                                        <a:rPr lang="en-US" sz="2400" i="1">
                                          <a:latin typeface="Cambria Math" panose="02040503050406030204" pitchFamily="18" charset="0"/>
                                        </a:rPr>
                                        <m:t>3</m:t>
                                      </m:r>
                                    </m:sub>
                                  </m:sSub>
                                </m:sub>
                              </m:sSub>
                            </m:e>
                          </m:mr>
                        </m:m>
                      </m:e>
                    </m:d>
                  </m:oMath>
                </a14:m>
                <a:endParaRPr lang="en-US" sz="2400" dirty="0"/>
              </a:p>
              <a:p>
                <a:pPr marL="0" indent="0" algn="l" rtl="0">
                  <a:buNone/>
                </a:pPr>
                <a:r>
                  <a:rPr lang="en-US" sz="2400" dirty="0"/>
                  <a:t>                             </a:t>
                </a:r>
                <a:r>
                  <a:rPr lang="en-US" sz="2400" dirty="0" smtClean="0"/>
                  <a:t> </a:t>
                </a:r>
                <a14:m>
                  <m:oMath xmlns:m="http://schemas.openxmlformats.org/officeDocument/2006/math">
                    <m:r>
                      <m:rPr>
                        <m:sty m:val="p"/>
                      </m:rPr>
                      <a:rPr lang="en-US" sz="2400" b="0" i="0" smtClean="0">
                        <a:latin typeface="Cambria Math" panose="02040503050406030204" pitchFamily="18" charset="0"/>
                      </a:rPr>
                      <m:t>det</m:t>
                    </m:r>
                    <m:r>
                      <a:rPr lang="en-US" sz="2400" b="0" i="0" smtClean="0">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𝐴</m:t>
                        </m:r>
                      </m:e>
                      <m:sub>
                        <m:sSub>
                          <m:sSubPr>
                            <m:ctrlPr>
                              <a:rPr lang="en-US" sz="2400" i="1">
                                <a:latin typeface="Cambria Math" panose="02040503050406030204" pitchFamily="18" charset="0"/>
                              </a:rPr>
                            </m:ctrlPr>
                          </m:sSubPr>
                          <m:e>
                            <m:r>
                              <a:rPr lang="en-US" sz="2400" b="0" i="1" smtClean="0">
                                <a:latin typeface="Cambria Math" panose="02040503050406030204" pitchFamily="18" charset="0"/>
                              </a:rPr>
                              <m:t>𝑟</m:t>
                            </m:r>
                            <m:r>
                              <a:rPr lang="en-US" sz="2400" b="0" i="1" smtClean="0">
                                <a:latin typeface="Cambria Math" panose="02040503050406030204" pitchFamily="18" charset="0"/>
                              </a:rPr>
                              <m:t>,</m:t>
                            </m:r>
                            <m:r>
                              <a:rPr lang="en-US" sz="2400" i="1">
                                <a:latin typeface="Cambria Math" panose="02040503050406030204" pitchFamily="18" charset="0"/>
                              </a:rPr>
                              <m:t>𝑒</m:t>
                            </m:r>
                          </m:e>
                          <m:sub>
                            <m:r>
                              <a:rPr lang="en-US" sz="2400" i="1">
                                <a:latin typeface="Cambria Math" panose="02040503050406030204" pitchFamily="18" charset="0"/>
                              </a:rPr>
                              <m:t>4</m:t>
                            </m:r>
                          </m:sub>
                        </m:sSub>
                      </m:sub>
                    </m:sSub>
                    <m:r>
                      <a:rPr lang="en-US" sz="2400" b="0" i="1" smtClean="0">
                        <a:latin typeface="Cambria Math" panose="02040503050406030204" pitchFamily="18" charset="0"/>
                      </a:rPr>
                      <m:t>)</m:t>
                    </m:r>
                  </m:oMath>
                </a14:m>
                <a:r>
                  <a:rPr lang="en-US" sz="2400" dirty="0"/>
                  <a:t> =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𝑋</m:t>
                        </m:r>
                      </m:e>
                      <m:sub>
                        <m:r>
                          <a:rPr lang="en-US" sz="2400" i="1">
                            <a:latin typeface="Cambria Math" panose="02040503050406030204" pitchFamily="18" charset="0"/>
                          </a:rPr>
                          <m:t>0</m:t>
                        </m:r>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𝑒</m:t>
                            </m:r>
                          </m:e>
                          <m:sub>
                            <m:r>
                              <a:rPr lang="en-US" sz="2400" i="1">
                                <a:latin typeface="Cambria Math" panose="02040503050406030204" pitchFamily="18" charset="0"/>
                              </a:rPr>
                              <m:t>4</m:t>
                            </m:r>
                          </m:sub>
                        </m:sSub>
                      </m:sub>
                    </m:sSub>
                    <m:sSub>
                      <m:sSubPr>
                        <m:ctrlPr>
                          <a:rPr lang="en-US" sz="2400" i="1">
                            <a:latin typeface="Cambria Math" panose="02040503050406030204" pitchFamily="18" charset="0"/>
                          </a:rPr>
                        </m:ctrlPr>
                      </m:sSubPr>
                      <m:e>
                        <m:r>
                          <a:rPr lang="en-US" sz="2400" i="1">
                            <a:latin typeface="Cambria Math" panose="02040503050406030204" pitchFamily="18" charset="0"/>
                          </a:rPr>
                          <m:t>𝑋</m:t>
                        </m:r>
                      </m:e>
                      <m:sub>
                        <m:r>
                          <a:rPr lang="en-US" sz="2400" i="1">
                            <a:latin typeface="Cambria Math" panose="02040503050406030204" pitchFamily="18" charset="0"/>
                          </a:rPr>
                          <m:t>0</m:t>
                        </m:r>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𝑒</m:t>
                            </m:r>
                          </m:e>
                          <m:sub>
                            <m:r>
                              <a:rPr lang="en-US" sz="2400" i="1">
                                <a:latin typeface="Cambria Math" panose="02040503050406030204" pitchFamily="18" charset="0"/>
                              </a:rPr>
                              <m:t>5</m:t>
                            </m:r>
                          </m:sub>
                        </m:sSub>
                      </m:sub>
                    </m:sSub>
                    <m:sSub>
                      <m:sSubPr>
                        <m:ctrlPr>
                          <a:rPr lang="en-US" sz="2400" i="1">
                            <a:latin typeface="Cambria Math" panose="02040503050406030204" pitchFamily="18" charset="0"/>
                          </a:rPr>
                        </m:ctrlPr>
                      </m:sSubPr>
                      <m:e>
                        <m:r>
                          <a:rPr lang="en-US" sz="2400" i="1">
                            <a:latin typeface="Cambria Math" panose="02040503050406030204" pitchFamily="18" charset="0"/>
                          </a:rPr>
                          <m:t>𝑋</m:t>
                        </m:r>
                      </m:e>
                      <m:sub>
                        <m:r>
                          <a:rPr lang="en-US" sz="2400" i="1">
                            <a:latin typeface="Cambria Math" panose="02040503050406030204" pitchFamily="18" charset="0"/>
                          </a:rPr>
                          <m:t>0</m:t>
                        </m:r>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𝑒</m:t>
                            </m:r>
                          </m:e>
                          <m:sub>
                            <m:r>
                              <a:rPr lang="en-US" sz="2400" b="0" i="1" smtClean="0">
                                <a:latin typeface="Cambria Math" panose="02040503050406030204" pitchFamily="18" charset="0"/>
                              </a:rPr>
                              <m:t>3</m:t>
                            </m:r>
                          </m:sub>
                        </m:sSub>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𝑋</m:t>
                        </m:r>
                      </m:e>
                      <m:sub>
                        <m:r>
                          <a:rPr lang="en-US" sz="2400" b="0" i="1" smtClean="0">
                            <a:latin typeface="Cambria Math" panose="02040503050406030204" pitchFamily="18" charset="0"/>
                          </a:rPr>
                          <m:t>0</m:t>
                        </m:r>
                        <m:r>
                          <a:rPr lang="en-US" sz="2400" b="0" i="1" smtClean="0">
                            <a:latin typeface="Cambria Math" panose="02040503050406030204" pitchFamily="18" charset="0"/>
                          </a:rPr>
                          <m:t>,</m:t>
                        </m:r>
                        <m:r>
                          <a:rPr lang="en-US" sz="2400" b="0" i="1" smtClean="0">
                            <a:latin typeface="Cambria Math" panose="02040503050406030204" pitchFamily="18" charset="0"/>
                          </a:rPr>
                          <m:t>𝑀</m:t>
                        </m:r>
                        <m:r>
                          <a:rPr lang="en-US" sz="2400" b="0" i="1" smtClean="0">
                            <a:latin typeface="Cambria Math" panose="02040503050406030204" pitchFamily="18" charset="0"/>
                          </a:rPr>
                          <m:t>2</m:t>
                        </m:r>
                      </m:sub>
                    </m:sSub>
                  </m:oMath>
                </a14:m>
                <a:endParaRPr lang="en-US" sz="2400" dirty="0"/>
              </a:p>
              <a:p>
                <a:pPr marL="0" indent="0" algn="l" rtl="0">
                  <a:buNone/>
                </a:pPr>
                <a:r>
                  <a:rPr lang="en-US" sz="1900" dirty="0"/>
                  <a:t>(its determinant is a sum over all perfect matchings which contain e</a:t>
                </a:r>
                <a:r>
                  <a:rPr lang="en-US" sz="1900" dirty="0" smtClean="0"/>
                  <a:t>).</a:t>
                </a:r>
                <a:endParaRPr lang="en-US" sz="1900" dirty="0"/>
              </a:p>
            </p:txBody>
          </p:sp>
        </mc:Choice>
        <mc:Fallback xmlns="">
          <p:sp>
            <p:nvSpPr>
              <p:cNvPr id="3" name="מציין מיקום תוכן 2"/>
              <p:cNvSpPr>
                <a:spLocks noGrp="1" noRot="1" noChangeAspect="1" noMove="1" noResize="1" noEditPoints="1" noAdjustHandles="1" noChangeArrowheads="1" noChangeShapeType="1" noTextEdit="1"/>
              </p:cNvSpPr>
              <p:nvPr>
                <p:ph idx="1"/>
              </p:nvPr>
            </p:nvSpPr>
            <p:spPr>
              <a:xfrm>
                <a:off x="2592923" y="1739900"/>
                <a:ext cx="9420111" cy="5118100"/>
              </a:xfrm>
              <a:blipFill rotWithShape="0">
                <a:blip r:embed="rId2"/>
                <a:stretch>
                  <a:fillRect l="-970" t="-952" b="-1190"/>
                </a:stretch>
              </a:blipFill>
            </p:spPr>
            <p:txBody>
              <a:bodyPr/>
              <a:lstStyle/>
              <a:p>
                <a:r>
                  <a:rPr lang="he-IL">
                    <a:noFill/>
                  </a:rPr>
                  <a:t> </a:t>
                </a:r>
              </a:p>
            </p:txBody>
          </p:sp>
        </mc:Fallback>
      </mc:AlternateContent>
      <p:sp>
        <p:nvSpPr>
          <p:cNvPr id="4" name="TextBox 3"/>
          <p:cNvSpPr txBox="1"/>
          <p:nvPr/>
        </p:nvSpPr>
        <p:spPr>
          <a:xfrm>
            <a:off x="5638800" y="3289300"/>
            <a:ext cx="65" cy="276999"/>
          </a:xfrm>
          <a:prstGeom prst="rect">
            <a:avLst/>
          </a:prstGeom>
          <a:noFill/>
        </p:spPr>
        <p:txBody>
          <a:bodyPr wrap="none" lIns="0" tIns="0" rIns="0" bIns="0" rtlCol="1">
            <a:spAutoFit/>
          </a:bodyPr>
          <a:lstStyle/>
          <a:p>
            <a:endParaRPr lang="he-IL" dirty="0"/>
          </a:p>
        </p:txBody>
      </p:sp>
      <p:sp>
        <p:nvSpPr>
          <p:cNvPr id="6" name="אליפסה 5"/>
          <p:cNvSpPr/>
          <p:nvPr/>
        </p:nvSpPr>
        <p:spPr>
          <a:xfrm>
            <a:off x="2780135" y="2391840"/>
            <a:ext cx="279400" cy="279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 name="אליפסה 6"/>
          <p:cNvSpPr/>
          <p:nvPr/>
        </p:nvSpPr>
        <p:spPr>
          <a:xfrm>
            <a:off x="2780135" y="3289300"/>
            <a:ext cx="279400" cy="279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אליפסה 7"/>
          <p:cNvSpPr/>
          <p:nvPr/>
        </p:nvSpPr>
        <p:spPr>
          <a:xfrm>
            <a:off x="2780135" y="4186760"/>
            <a:ext cx="279400" cy="279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אליפסה 8"/>
          <p:cNvSpPr/>
          <p:nvPr/>
        </p:nvSpPr>
        <p:spPr>
          <a:xfrm>
            <a:off x="4735219" y="2391840"/>
            <a:ext cx="279400" cy="279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 name="אליפסה 9"/>
          <p:cNvSpPr/>
          <p:nvPr/>
        </p:nvSpPr>
        <p:spPr>
          <a:xfrm>
            <a:off x="4735219" y="3289300"/>
            <a:ext cx="279400" cy="279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1" name="אליפסה 10"/>
          <p:cNvSpPr/>
          <p:nvPr/>
        </p:nvSpPr>
        <p:spPr>
          <a:xfrm>
            <a:off x="4735219" y="4186760"/>
            <a:ext cx="279400" cy="279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cxnSp>
        <p:nvCxnSpPr>
          <p:cNvPr id="12" name="מחבר ישר 11"/>
          <p:cNvCxnSpPr/>
          <p:nvPr/>
        </p:nvCxnSpPr>
        <p:spPr>
          <a:xfrm>
            <a:off x="3059535" y="2531540"/>
            <a:ext cx="167568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מחבר ישר 12"/>
          <p:cNvCxnSpPr/>
          <p:nvPr/>
        </p:nvCxnSpPr>
        <p:spPr>
          <a:xfrm>
            <a:off x="3059535" y="3427799"/>
            <a:ext cx="167568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מחבר ישר 13"/>
          <p:cNvCxnSpPr/>
          <p:nvPr/>
        </p:nvCxnSpPr>
        <p:spPr>
          <a:xfrm>
            <a:off x="3059535" y="4299358"/>
            <a:ext cx="167568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15" name="TextBox 14"/>
          <p:cNvSpPr txBox="1"/>
          <p:nvPr/>
        </p:nvSpPr>
        <p:spPr>
          <a:xfrm>
            <a:off x="2780135" y="2391840"/>
            <a:ext cx="238483" cy="307777"/>
          </a:xfrm>
          <a:prstGeom prst="rect">
            <a:avLst/>
          </a:prstGeom>
          <a:noFill/>
        </p:spPr>
        <p:txBody>
          <a:bodyPr wrap="square" rtlCol="1">
            <a:spAutoFit/>
          </a:bodyPr>
          <a:lstStyle/>
          <a:p>
            <a:r>
              <a:rPr lang="en-US" sz="1400" dirty="0" smtClean="0">
                <a:solidFill>
                  <a:schemeClr val="bg1"/>
                </a:solidFill>
              </a:rPr>
              <a:t>1</a:t>
            </a:r>
            <a:endParaRPr lang="he-IL" sz="1400" dirty="0">
              <a:solidFill>
                <a:schemeClr val="bg1"/>
              </a:solidFill>
            </a:endParaRPr>
          </a:p>
        </p:txBody>
      </p:sp>
      <p:sp>
        <p:nvSpPr>
          <p:cNvPr id="16" name="TextBox 15"/>
          <p:cNvSpPr txBox="1"/>
          <p:nvPr/>
        </p:nvSpPr>
        <p:spPr>
          <a:xfrm>
            <a:off x="2780134" y="3273910"/>
            <a:ext cx="238483" cy="307777"/>
          </a:xfrm>
          <a:prstGeom prst="rect">
            <a:avLst/>
          </a:prstGeom>
          <a:noFill/>
        </p:spPr>
        <p:txBody>
          <a:bodyPr wrap="square" rtlCol="1">
            <a:spAutoFit/>
          </a:bodyPr>
          <a:lstStyle/>
          <a:p>
            <a:r>
              <a:rPr lang="en-US" sz="1400" dirty="0" smtClean="0">
                <a:solidFill>
                  <a:schemeClr val="bg1"/>
                </a:solidFill>
              </a:rPr>
              <a:t>2</a:t>
            </a:r>
            <a:endParaRPr lang="he-IL" sz="1400" dirty="0">
              <a:solidFill>
                <a:schemeClr val="bg1"/>
              </a:solidFill>
            </a:endParaRPr>
          </a:p>
        </p:txBody>
      </p:sp>
      <p:sp>
        <p:nvSpPr>
          <p:cNvPr id="17" name="TextBox 16"/>
          <p:cNvSpPr txBox="1"/>
          <p:nvPr/>
        </p:nvSpPr>
        <p:spPr>
          <a:xfrm>
            <a:off x="2780134" y="4172571"/>
            <a:ext cx="238483" cy="307777"/>
          </a:xfrm>
          <a:prstGeom prst="rect">
            <a:avLst/>
          </a:prstGeom>
          <a:noFill/>
        </p:spPr>
        <p:txBody>
          <a:bodyPr wrap="square" rtlCol="1">
            <a:spAutoFit/>
          </a:bodyPr>
          <a:lstStyle/>
          <a:p>
            <a:r>
              <a:rPr lang="en-US" sz="1400" dirty="0" smtClean="0">
                <a:solidFill>
                  <a:schemeClr val="bg1"/>
                </a:solidFill>
              </a:rPr>
              <a:t>3</a:t>
            </a:r>
            <a:endParaRPr lang="he-IL" sz="1400" dirty="0">
              <a:solidFill>
                <a:schemeClr val="bg1"/>
              </a:solidFill>
            </a:endParaRPr>
          </a:p>
        </p:txBody>
      </p:sp>
      <p:sp>
        <p:nvSpPr>
          <p:cNvPr id="18" name="TextBox 17"/>
          <p:cNvSpPr txBox="1"/>
          <p:nvPr/>
        </p:nvSpPr>
        <p:spPr>
          <a:xfrm>
            <a:off x="4735218" y="2365737"/>
            <a:ext cx="238483" cy="307777"/>
          </a:xfrm>
          <a:prstGeom prst="rect">
            <a:avLst/>
          </a:prstGeom>
          <a:noFill/>
        </p:spPr>
        <p:txBody>
          <a:bodyPr wrap="square" rtlCol="1">
            <a:spAutoFit/>
          </a:bodyPr>
          <a:lstStyle/>
          <a:p>
            <a:r>
              <a:rPr lang="en-US" sz="1400" dirty="0" smtClean="0">
                <a:solidFill>
                  <a:schemeClr val="bg1"/>
                </a:solidFill>
              </a:rPr>
              <a:t>4</a:t>
            </a:r>
            <a:endParaRPr lang="he-IL" sz="1400" dirty="0">
              <a:solidFill>
                <a:schemeClr val="bg1"/>
              </a:solidFill>
            </a:endParaRPr>
          </a:p>
        </p:txBody>
      </p:sp>
      <p:sp>
        <p:nvSpPr>
          <p:cNvPr id="19" name="TextBox 18"/>
          <p:cNvSpPr txBox="1"/>
          <p:nvPr/>
        </p:nvSpPr>
        <p:spPr>
          <a:xfrm>
            <a:off x="4735219" y="3283769"/>
            <a:ext cx="238483" cy="307777"/>
          </a:xfrm>
          <a:prstGeom prst="rect">
            <a:avLst/>
          </a:prstGeom>
          <a:noFill/>
        </p:spPr>
        <p:txBody>
          <a:bodyPr wrap="square" rtlCol="1">
            <a:spAutoFit/>
          </a:bodyPr>
          <a:lstStyle/>
          <a:p>
            <a:r>
              <a:rPr lang="en-US" sz="1400" dirty="0" smtClean="0">
                <a:solidFill>
                  <a:schemeClr val="bg1"/>
                </a:solidFill>
              </a:rPr>
              <a:t>5</a:t>
            </a:r>
            <a:endParaRPr lang="he-IL" sz="1400" dirty="0">
              <a:solidFill>
                <a:schemeClr val="bg1"/>
              </a:solidFill>
            </a:endParaRPr>
          </a:p>
        </p:txBody>
      </p:sp>
      <p:sp>
        <p:nvSpPr>
          <p:cNvPr id="20" name="TextBox 19"/>
          <p:cNvSpPr txBox="1"/>
          <p:nvPr/>
        </p:nvSpPr>
        <p:spPr>
          <a:xfrm>
            <a:off x="4735218" y="4170169"/>
            <a:ext cx="238483" cy="307777"/>
          </a:xfrm>
          <a:prstGeom prst="rect">
            <a:avLst/>
          </a:prstGeom>
          <a:noFill/>
        </p:spPr>
        <p:txBody>
          <a:bodyPr wrap="square" rtlCol="1">
            <a:spAutoFit/>
          </a:bodyPr>
          <a:lstStyle/>
          <a:p>
            <a:r>
              <a:rPr lang="en-US" sz="1400" dirty="0" smtClean="0">
                <a:solidFill>
                  <a:schemeClr val="bg1"/>
                </a:solidFill>
              </a:rPr>
              <a:t>6</a:t>
            </a:r>
            <a:endParaRPr lang="he-IL" sz="1400" dirty="0">
              <a:solidFill>
                <a:schemeClr val="bg1"/>
              </a:solidFill>
            </a:endParaRPr>
          </a:p>
        </p:txBody>
      </p:sp>
      <p:cxnSp>
        <p:nvCxnSpPr>
          <p:cNvPr id="21" name="מחבר ישר 20"/>
          <p:cNvCxnSpPr/>
          <p:nvPr/>
        </p:nvCxnSpPr>
        <p:spPr>
          <a:xfrm>
            <a:off x="3064631" y="2572477"/>
            <a:ext cx="1670586" cy="82919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מחבר ישר 21"/>
          <p:cNvCxnSpPr>
            <a:stCxn id="7" idx="6"/>
            <a:endCxn id="18" idx="1"/>
          </p:cNvCxnSpPr>
          <p:nvPr/>
        </p:nvCxnSpPr>
        <p:spPr>
          <a:xfrm flipV="1">
            <a:off x="3059535" y="2519626"/>
            <a:ext cx="1675683" cy="90937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מחבר ישר 22"/>
          <p:cNvCxnSpPr>
            <a:endCxn id="19" idx="1"/>
          </p:cNvCxnSpPr>
          <p:nvPr/>
        </p:nvCxnSpPr>
        <p:spPr>
          <a:xfrm flipV="1">
            <a:off x="3059535" y="3437658"/>
            <a:ext cx="1675684" cy="84751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5" name="TextBox 24"/>
              <p:cNvSpPr txBox="1"/>
              <p:nvPr/>
            </p:nvSpPr>
            <p:spPr>
              <a:xfrm>
                <a:off x="3141363" y="2212762"/>
                <a:ext cx="238483" cy="307777"/>
              </a:xfrm>
              <a:prstGeom prst="rect">
                <a:avLst/>
              </a:prstGeom>
              <a:noFill/>
            </p:spPr>
            <p:txBody>
              <a:bodyPr wrap="square" rtlCol="1">
                <a:spAutoFit/>
              </a:bodyPr>
              <a:lstStyle/>
              <a:p>
                <a:pPr/>
                <a14:m>
                  <m:oMathPara xmlns:m="http://schemas.openxmlformats.org/officeDocument/2006/math">
                    <m:oMathParaPr>
                      <m:jc m:val="centerGroup"/>
                    </m:oMathParaPr>
                    <m:oMath xmlns:m="http://schemas.openxmlformats.org/officeDocument/2006/math">
                      <m:sSub>
                        <m:sSubPr>
                          <m:ctrlPr>
                            <a:rPr lang="he-IL" sz="1400" i="1" smtClean="0">
                              <a:latin typeface="Cambria Math" panose="02040503050406030204" pitchFamily="18" charset="0"/>
                            </a:rPr>
                          </m:ctrlPr>
                        </m:sSubPr>
                        <m:e>
                          <m:r>
                            <a:rPr lang="en-US" sz="1400" b="0" i="1" smtClean="0">
                              <a:latin typeface="Cambria Math" panose="02040503050406030204" pitchFamily="18" charset="0"/>
                            </a:rPr>
                            <m:t>𝑒</m:t>
                          </m:r>
                        </m:e>
                        <m:sub>
                          <m:r>
                            <a:rPr lang="he-IL" sz="1400" b="0" i="1" smtClean="0">
                              <a:latin typeface="Cambria Math" panose="02040503050406030204" pitchFamily="18" charset="0"/>
                            </a:rPr>
                            <m:t>1</m:t>
                          </m:r>
                        </m:sub>
                      </m:sSub>
                    </m:oMath>
                  </m:oMathPara>
                </a14:m>
                <a:endParaRPr lang="he-IL" sz="1400" dirty="0"/>
              </a:p>
            </p:txBody>
          </p:sp>
        </mc:Choice>
        <mc:Fallback xmlns="">
          <p:sp>
            <p:nvSpPr>
              <p:cNvPr id="25" name="TextBox 24"/>
              <p:cNvSpPr txBox="1">
                <a:spLocks noRot="1" noChangeAspect="1" noMove="1" noResize="1" noEditPoints="1" noAdjustHandles="1" noChangeArrowheads="1" noChangeShapeType="1" noTextEdit="1"/>
              </p:cNvSpPr>
              <p:nvPr/>
            </p:nvSpPr>
            <p:spPr>
              <a:xfrm>
                <a:off x="3141363" y="2212762"/>
                <a:ext cx="238483" cy="307777"/>
              </a:xfrm>
              <a:prstGeom prst="rect">
                <a:avLst/>
              </a:prstGeom>
              <a:blipFill rotWithShape="0">
                <a:blip r:embed="rId3"/>
                <a:stretch>
                  <a:fillRect t="-4000" r="-74359" b="-20000"/>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3153600" y="3349682"/>
                <a:ext cx="238483" cy="307777"/>
              </a:xfrm>
              <a:prstGeom prst="rect">
                <a:avLst/>
              </a:prstGeom>
              <a:noFill/>
            </p:spPr>
            <p:txBody>
              <a:bodyPr wrap="square" rtlCol="1">
                <a:spAutoFit/>
              </a:bodyPr>
              <a:lstStyle/>
              <a:p>
                <a:pPr/>
                <a14:m>
                  <m:oMathPara xmlns:m="http://schemas.openxmlformats.org/officeDocument/2006/math">
                    <m:oMathParaPr>
                      <m:jc m:val="centerGroup"/>
                    </m:oMathParaPr>
                    <m:oMath xmlns:m="http://schemas.openxmlformats.org/officeDocument/2006/math">
                      <m:sSub>
                        <m:sSubPr>
                          <m:ctrlPr>
                            <a:rPr lang="he-IL" sz="1400" i="1" smtClean="0">
                              <a:latin typeface="Cambria Math" panose="02040503050406030204" pitchFamily="18" charset="0"/>
                            </a:rPr>
                          </m:ctrlPr>
                        </m:sSubPr>
                        <m:e>
                          <m:r>
                            <a:rPr lang="en-US" sz="1400" b="0" i="1" smtClean="0">
                              <a:latin typeface="Cambria Math" panose="02040503050406030204" pitchFamily="18" charset="0"/>
                            </a:rPr>
                            <m:t>𝑒</m:t>
                          </m:r>
                        </m:e>
                        <m:sub>
                          <m:r>
                            <a:rPr lang="he-IL" sz="1400" b="0" i="1" smtClean="0">
                              <a:latin typeface="Cambria Math" panose="02040503050406030204" pitchFamily="18" charset="0"/>
                            </a:rPr>
                            <m:t>2</m:t>
                          </m:r>
                        </m:sub>
                      </m:sSub>
                    </m:oMath>
                  </m:oMathPara>
                </a14:m>
                <a:endParaRPr lang="he-IL" sz="1400" dirty="0"/>
              </a:p>
            </p:txBody>
          </p:sp>
        </mc:Choice>
        <mc:Fallback xmlns="">
          <p:sp>
            <p:nvSpPr>
              <p:cNvPr id="26" name="TextBox 25"/>
              <p:cNvSpPr txBox="1">
                <a:spLocks noRot="1" noChangeAspect="1" noMove="1" noResize="1" noEditPoints="1" noAdjustHandles="1" noChangeArrowheads="1" noChangeShapeType="1" noTextEdit="1"/>
              </p:cNvSpPr>
              <p:nvPr/>
            </p:nvSpPr>
            <p:spPr>
              <a:xfrm>
                <a:off x="3153600" y="3349682"/>
                <a:ext cx="238483" cy="307777"/>
              </a:xfrm>
              <a:prstGeom prst="rect">
                <a:avLst/>
              </a:prstGeom>
              <a:blipFill rotWithShape="0">
                <a:blip r:embed="rId4"/>
                <a:stretch>
                  <a:fillRect t="-1961" r="-74359" b="-19608"/>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27" name="TextBox 26"/>
              <p:cNvSpPr txBox="1"/>
              <p:nvPr/>
            </p:nvSpPr>
            <p:spPr>
              <a:xfrm>
                <a:off x="3153601" y="4218246"/>
                <a:ext cx="238483" cy="307777"/>
              </a:xfrm>
              <a:prstGeom prst="rect">
                <a:avLst/>
              </a:prstGeom>
              <a:noFill/>
            </p:spPr>
            <p:txBody>
              <a:bodyPr wrap="square" rtlCol="1">
                <a:spAutoFit/>
              </a:bodyPr>
              <a:lstStyle/>
              <a:p>
                <a:pPr/>
                <a14:m>
                  <m:oMathPara xmlns:m="http://schemas.openxmlformats.org/officeDocument/2006/math">
                    <m:oMathParaPr>
                      <m:jc m:val="centerGroup"/>
                    </m:oMathParaPr>
                    <m:oMath xmlns:m="http://schemas.openxmlformats.org/officeDocument/2006/math">
                      <m:sSub>
                        <m:sSubPr>
                          <m:ctrlPr>
                            <a:rPr lang="he-IL" sz="1400" i="1" smtClean="0">
                              <a:latin typeface="Cambria Math" panose="02040503050406030204" pitchFamily="18" charset="0"/>
                            </a:rPr>
                          </m:ctrlPr>
                        </m:sSubPr>
                        <m:e>
                          <m:r>
                            <a:rPr lang="en-US" sz="1400" b="0" i="1" smtClean="0">
                              <a:latin typeface="Cambria Math" panose="02040503050406030204" pitchFamily="18" charset="0"/>
                            </a:rPr>
                            <m:t>𝑒</m:t>
                          </m:r>
                        </m:e>
                        <m:sub>
                          <m:r>
                            <a:rPr lang="he-IL" sz="1400" b="0" i="1" smtClean="0">
                              <a:latin typeface="Cambria Math" panose="02040503050406030204" pitchFamily="18" charset="0"/>
                            </a:rPr>
                            <m:t>3</m:t>
                          </m:r>
                        </m:sub>
                      </m:sSub>
                    </m:oMath>
                  </m:oMathPara>
                </a14:m>
                <a:endParaRPr lang="he-IL" sz="1400" dirty="0"/>
              </a:p>
            </p:txBody>
          </p:sp>
        </mc:Choice>
        <mc:Fallback xmlns="">
          <p:sp>
            <p:nvSpPr>
              <p:cNvPr id="27" name="TextBox 26"/>
              <p:cNvSpPr txBox="1">
                <a:spLocks noRot="1" noChangeAspect="1" noMove="1" noResize="1" noEditPoints="1" noAdjustHandles="1" noChangeArrowheads="1" noChangeShapeType="1" noTextEdit="1"/>
              </p:cNvSpPr>
              <p:nvPr/>
            </p:nvSpPr>
            <p:spPr>
              <a:xfrm>
                <a:off x="3153601" y="4218246"/>
                <a:ext cx="238483" cy="307777"/>
              </a:xfrm>
              <a:prstGeom prst="rect">
                <a:avLst/>
              </a:prstGeom>
              <a:blipFill rotWithShape="0">
                <a:blip r:embed="rId5"/>
                <a:stretch>
                  <a:fillRect t="-4000" r="-74359" b="-20000"/>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28" name="TextBox 27"/>
              <p:cNvSpPr txBox="1"/>
              <p:nvPr/>
            </p:nvSpPr>
            <p:spPr>
              <a:xfrm>
                <a:off x="3025593" y="2607623"/>
                <a:ext cx="238483" cy="307777"/>
              </a:xfrm>
              <a:prstGeom prst="rect">
                <a:avLst/>
              </a:prstGeom>
              <a:noFill/>
            </p:spPr>
            <p:txBody>
              <a:bodyPr wrap="square" rtlCol="1">
                <a:spAutoFit/>
              </a:bodyPr>
              <a:lstStyle/>
              <a:p>
                <a:pPr/>
                <a14:m>
                  <m:oMathPara xmlns:m="http://schemas.openxmlformats.org/officeDocument/2006/math">
                    <m:oMathParaPr>
                      <m:jc m:val="centerGroup"/>
                    </m:oMathParaPr>
                    <m:oMath xmlns:m="http://schemas.openxmlformats.org/officeDocument/2006/math">
                      <m:sSub>
                        <m:sSubPr>
                          <m:ctrlPr>
                            <a:rPr lang="he-IL" sz="1400" i="1" smtClean="0">
                              <a:latin typeface="Cambria Math" panose="02040503050406030204" pitchFamily="18" charset="0"/>
                            </a:rPr>
                          </m:ctrlPr>
                        </m:sSubPr>
                        <m:e>
                          <m:r>
                            <a:rPr lang="en-US" sz="1400" b="0" i="1" smtClean="0">
                              <a:latin typeface="Cambria Math" panose="02040503050406030204" pitchFamily="18" charset="0"/>
                            </a:rPr>
                            <m:t>𝑒</m:t>
                          </m:r>
                        </m:e>
                        <m:sub>
                          <m:r>
                            <a:rPr lang="he-IL" sz="1400" b="0" i="1" smtClean="0">
                              <a:latin typeface="Cambria Math" panose="02040503050406030204" pitchFamily="18" charset="0"/>
                            </a:rPr>
                            <m:t>4</m:t>
                          </m:r>
                        </m:sub>
                      </m:sSub>
                    </m:oMath>
                  </m:oMathPara>
                </a14:m>
                <a:endParaRPr lang="he-IL" sz="1400" dirty="0"/>
              </a:p>
            </p:txBody>
          </p:sp>
        </mc:Choice>
        <mc:Fallback xmlns="">
          <p:sp>
            <p:nvSpPr>
              <p:cNvPr id="28" name="TextBox 27"/>
              <p:cNvSpPr txBox="1">
                <a:spLocks noRot="1" noChangeAspect="1" noMove="1" noResize="1" noEditPoints="1" noAdjustHandles="1" noChangeArrowheads="1" noChangeShapeType="1" noTextEdit="1"/>
              </p:cNvSpPr>
              <p:nvPr/>
            </p:nvSpPr>
            <p:spPr>
              <a:xfrm>
                <a:off x="3025593" y="2607623"/>
                <a:ext cx="238483" cy="307777"/>
              </a:xfrm>
              <a:prstGeom prst="rect">
                <a:avLst/>
              </a:prstGeom>
              <a:blipFill rotWithShape="0">
                <a:blip r:embed="rId6"/>
                <a:stretch>
                  <a:fillRect t="-4000" r="-74359" b="-20000"/>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29" name="TextBox 28"/>
              <p:cNvSpPr txBox="1"/>
              <p:nvPr/>
            </p:nvSpPr>
            <p:spPr>
              <a:xfrm>
                <a:off x="3950877" y="3707526"/>
                <a:ext cx="238483" cy="307777"/>
              </a:xfrm>
              <a:prstGeom prst="rect">
                <a:avLst/>
              </a:prstGeom>
              <a:noFill/>
            </p:spPr>
            <p:txBody>
              <a:bodyPr wrap="square" rtlCol="1">
                <a:spAutoFit/>
              </a:bodyPr>
              <a:lstStyle/>
              <a:p>
                <a:pPr/>
                <a14:m>
                  <m:oMathPara xmlns:m="http://schemas.openxmlformats.org/officeDocument/2006/math">
                    <m:oMathParaPr>
                      <m:jc m:val="centerGroup"/>
                    </m:oMathParaPr>
                    <m:oMath xmlns:m="http://schemas.openxmlformats.org/officeDocument/2006/math">
                      <m:sSub>
                        <m:sSubPr>
                          <m:ctrlPr>
                            <a:rPr lang="he-IL" sz="1400" i="1" smtClean="0">
                              <a:latin typeface="Cambria Math" panose="02040503050406030204" pitchFamily="18" charset="0"/>
                            </a:rPr>
                          </m:ctrlPr>
                        </m:sSubPr>
                        <m:e>
                          <m:r>
                            <a:rPr lang="en-US" sz="1400" b="0" i="1" smtClean="0">
                              <a:latin typeface="Cambria Math" panose="02040503050406030204" pitchFamily="18" charset="0"/>
                            </a:rPr>
                            <m:t>𝑒</m:t>
                          </m:r>
                        </m:e>
                        <m:sub>
                          <m:r>
                            <a:rPr lang="he-IL" sz="1400" b="0" i="1" smtClean="0">
                              <a:latin typeface="Cambria Math" panose="02040503050406030204" pitchFamily="18" charset="0"/>
                            </a:rPr>
                            <m:t>6</m:t>
                          </m:r>
                        </m:sub>
                      </m:sSub>
                    </m:oMath>
                  </m:oMathPara>
                </a14:m>
                <a:endParaRPr lang="he-IL" sz="1400" dirty="0"/>
              </a:p>
            </p:txBody>
          </p:sp>
        </mc:Choice>
        <mc:Fallback xmlns="">
          <p:sp>
            <p:nvSpPr>
              <p:cNvPr id="29" name="TextBox 28"/>
              <p:cNvSpPr txBox="1">
                <a:spLocks noRot="1" noChangeAspect="1" noMove="1" noResize="1" noEditPoints="1" noAdjustHandles="1" noChangeArrowheads="1" noChangeShapeType="1" noTextEdit="1"/>
              </p:cNvSpPr>
              <p:nvPr/>
            </p:nvSpPr>
            <p:spPr>
              <a:xfrm>
                <a:off x="3950877" y="3707526"/>
                <a:ext cx="238483" cy="307777"/>
              </a:xfrm>
              <a:prstGeom prst="rect">
                <a:avLst/>
              </a:prstGeom>
              <a:blipFill rotWithShape="0">
                <a:blip r:embed="rId7"/>
                <a:stretch>
                  <a:fillRect t="-3922" r="-74359" b="-19608"/>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30" name="TextBox 29"/>
              <p:cNvSpPr txBox="1"/>
              <p:nvPr/>
            </p:nvSpPr>
            <p:spPr>
              <a:xfrm>
                <a:off x="4277313" y="2658821"/>
                <a:ext cx="238483" cy="307777"/>
              </a:xfrm>
              <a:prstGeom prst="rect">
                <a:avLst/>
              </a:prstGeom>
              <a:noFill/>
            </p:spPr>
            <p:txBody>
              <a:bodyPr wrap="square" rtlCol="1">
                <a:spAutoFit/>
              </a:bodyPr>
              <a:lstStyle/>
              <a:p>
                <a:pPr/>
                <a14:m>
                  <m:oMathPara xmlns:m="http://schemas.openxmlformats.org/officeDocument/2006/math">
                    <m:oMathParaPr>
                      <m:jc m:val="centerGroup"/>
                    </m:oMathParaPr>
                    <m:oMath xmlns:m="http://schemas.openxmlformats.org/officeDocument/2006/math">
                      <m:sSub>
                        <m:sSubPr>
                          <m:ctrlPr>
                            <a:rPr lang="he-IL" sz="1400" i="1" smtClean="0">
                              <a:latin typeface="Cambria Math" panose="02040503050406030204" pitchFamily="18" charset="0"/>
                            </a:rPr>
                          </m:ctrlPr>
                        </m:sSubPr>
                        <m:e>
                          <m:r>
                            <a:rPr lang="en-US" sz="1400" b="0" i="1" smtClean="0">
                              <a:latin typeface="Cambria Math" panose="02040503050406030204" pitchFamily="18" charset="0"/>
                            </a:rPr>
                            <m:t>𝑒</m:t>
                          </m:r>
                        </m:e>
                        <m:sub>
                          <m:r>
                            <a:rPr lang="he-IL" sz="1400" b="0" i="1" smtClean="0">
                              <a:latin typeface="Cambria Math" panose="02040503050406030204" pitchFamily="18" charset="0"/>
                            </a:rPr>
                            <m:t>5</m:t>
                          </m:r>
                        </m:sub>
                      </m:sSub>
                    </m:oMath>
                  </m:oMathPara>
                </a14:m>
                <a:endParaRPr lang="he-IL" sz="1400" dirty="0"/>
              </a:p>
            </p:txBody>
          </p:sp>
        </mc:Choice>
        <mc:Fallback xmlns="">
          <p:sp>
            <p:nvSpPr>
              <p:cNvPr id="30" name="TextBox 29"/>
              <p:cNvSpPr txBox="1">
                <a:spLocks noRot="1" noChangeAspect="1" noMove="1" noResize="1" noEditPoints="1" noAdjustHandles="1" noChangeArrowheads="1" noChangeShapeType="1" noTextEdit="1"/>
              </p:cNvSpPr>
              <p:nvPr/>
            </p:nvSpPr>
            <p:spPr>
              <a:xfrm>
                <a:off x="4277313" y="2658821"/>
                <a:ext cx="238483" cy="307777"/>
              </a:xfrm>
              <a:prstGeom prst="rect">
                <a:avLst/>
              </a:prstGeom>
              <a:blipFill rotWithShape="0">
                <a:blip r:embed="rId8"/>
                <a:stretch>
                  <a:fillRect t="-3922" r="-74359" b="-19608"/>
                </a:stretch>
              </a:blipFill>
            </p:spPr>
            <p:txBody>
              <a:bodyPr/>
              <a:lstStyle/>
              <a:p>
                <a:r>
                  <a:rPr lang="he-IL">
                    <a:noFill/>
                  </a:rPr>
                  <a:t> </a:t>
                </a:r>
              </a:p>
            </p:txBody>
          </p:sp>
        </mc:Fallback>
      </mc:AlternateContent>
      <p:sp>
        <p:nvSpPr>
          <p:cNvPr id="31" name="TextBox 30"/>
          <p:cNvSpPr txBox="1"/>
          <p:nvPr/>
        </p:nvSpPr>
        <p:spPr>
          <a:xfrm>
            <a:off x="3712394" y="2251991"/>
            <a:ext cx="238483" cy="307777"/>
          </a:xfrm>
          <a:prstGeom prst="rect">
            <a:avLst/>
          </a:prstGeom>
          <a:noFill/>
        </p:spPr>
        <p:txBody>
          <a:bodyPr wrap="square" rtlCol="1">
            <a:spAutoFit/>
          </a:bodyPr>
          <a:lstStyle/>
          <a:p>
            <a:r>
              <a:rPr lang="en-US" sz="1400" b="1" dirty="0" smtClean="0">
                <a:solidFill>
                  <a:srgbClr val="00B050"/>
                </a:solidFill>
              </a:rPr>
              <a:t>2</a:t>
            </a:r>
            <a:endParaRPr lang="he-IL" sz="1400" b="1" dirty="0">
              <a:solidFill>
                <a:srgbClr val="00B050"/>
              </a:solidFill>
            </a:endParaRPr>
          </a:p>
        </p:txBody>
      </p:sp>
      <p:sp>
        <p:nvSpPr>
          <p:cNvPr id="32" name="TextBox 31"/>
          <p:cNvSpPr txBox="1"/>
          <p:nvPr/>
        </p:nvSpPr>
        <p:spPr>
          <a:xfrm>
            <a:off x="3688328" y="4269180"/>
            <a:ext cx="238483" cy="307777"/>
          </a:xfrm>
          <a:prstGeom prst="rect">
            <a:avLst/>
          </a:prstGeom>
          <a:noFill/>
        </p:spPr>
        <p:txBody>
          <a:bodyPr wrap="square" rtlCol="1">
            <a:spAutoFit/>
          </a:bodyPr>
          <a:lstStyle/>
          <a:p>
            <a:r>
              <a:rPr lang="en-US" sz="1400" b="1" dirty="0" smtClean="0">
                <a:solidFill>
                  <a:srgbClr val="00B050"/>
                </a:solidFill>
              </a:rPr>
              <a:t>2</a:t>
            </a:r>
            <a:endParaRPr lang="he-IL" sz="1400" b="1" dirty="0">
              <a:solidFill>
                <a:srgbClr val="00B050"/>
              </a:solidFill>
            </a:endParaRPr>
          </a:p>
        </p:txBody>
      </p:sp>
      <p:sp>
        <p:nvSpPr>
          <p:cNvPr id="34" name="TextBox 33"/>
          <p:cNvSpPr txBox="1"/>
          <p:nvPr/>
        </p:nvSpPr>
        <p:spPr>
          <a:xfrm>
            <a:off x="4437400" y="2588340"/>
            <a:ext cx="238483" cy="307777"/>
          </a:xfrm>
          <a:prstGeom prst="rect">
            <a:avLst/>
          </a:prstGeom>
          <a:noFill/>
        </p:spPr>
        <p:txBody>
          <a:bodyPr wrap="square" rtlCol="1">
            <a:spAutoFit/>
          </a:bodyPr>
          <a:lstStyle/>
          <a:p>
            <a:r>
              <a:rPr lang="en-US" sz="1400" b="1" dirty="0" smtClean="0">
                <a:solidFill>
                  <a:srgbClr val="00B050"/>
                </a:solidFill>
              </a:rPr>
              <a:t>3</a:t>
            </a:r>
            <a:endParaRPr lang="he-IL" sz="1400" b="1" dirty="0">
              <a:solidFill>
                <a:srgbClr val="00B050"/>
              </a:solidFill>
            </a:endParaRPr>
          </a:p>
        </p:txBody>
      </p:sp>
      <p:sp>
        <p:nvSpPr>
          <p:cNvPr id="35" name="TextBox 34"/>
          <p:cNvSpPr txBox="1"/>
          <p:nvPr/>
        </p:nvSpPr>
        <p:spPr>
          <a:xfrm>
            <a:off x="3244620" y="2725161"/>
            <a:ext cx="238483" cy="307777"/>
          </a:xfrm>
          <a:prstGeom prst="rect">
            <a:avLst/>
          </a:prstGeom>
          <a:noFill/>
        </p:spPr>
        <p:txBody>
          <a:bodyPr wrap="square" rtlCol="1">
            <a:spAutoFit/>
          </a:bodyPr>
          <a:lstStyle/>
          <a:p>
            <a:r>
              <a:rPr lang="en-US" sz="1400" b="1" dirty="0" smtClean="0">
                <a:solidFill>
                  <a:srgbClr val="00B050"/>
                </a:solidFill>
              </a:rPr>
              <a:t>3</a:t>
            </a:r>
            <a:endParaRPr lang="he-IL" sz="1400" b="1" dirty="0">
              <a:solidFill>
                <a:srgbClr val="00B050"/>
              </a:solidFill>
            </a:endParaRPr>
          </a:p>
        </p:txBody>
      </p:sp>
      <p:sp>
        <p:nvSpPr>
          <p:cNvPr id="38" name="TextBox 37"/>
          <p:cNvSpPr txBox="1"/>
          <p:nvPr/>
        </p:nvSpPr>
        <p:spPr>
          <a:xfrm>
            <a:off x="3688328" y="3383385"/>
            <a:ext cx="238483" cy="307777"/>
          </a:xfrm>
          <a:prstGeom prst="rect">
            <a:avLst/>
          </a:prstGeom>
          <a:noFill/>
        </p:spPr>
        <p:txBody>
          <a:bodyPr wrap="square" rtlCol="1">
            <a:spAutoFit/>
          </a:bodyPr>
          <a:lstStyle/>
          <a:p>
            <a:r>
              <a:rPr lang="en-US" sz="1400" b="1" dirty="0" smtClean="0">
                <a:solidFill>
                  <a:srgbClr val="00B050"/>
                </a:solidFill>
              </a:rPr>
              <a:t>2</a:t>
            </a:r>
            <a:endParaRPr lang="he-IL" sz="1400" b="1" dirty="0">
              <a:solidFill>
                <a:srgbClr val="00B050"/>
              </a:solidFill>
            </a:endParaRPr>
          </a:p>
        </p:txBody>
      </p:sp>
      <p:sp>
        <p:nvSpPr>
          <p:cNvPr id="39" name="TextBox 38"/>
          <p:cNvSpPr txBox="1"/>
          <p:nvPr/>
        </p:nvSpPr>
        <p:spPr>
          <a:xfrm>
            <a:off x="3797009" y="3833175"/>
            <a:ext cx="238483" cy="307777"/>
          </a:xfrm>
          <a:prstGeom prst="rect">
            <a:avLst/>
          </a:prstGeom>
          <a:noFill/>
        </p:spPr>
        <p:txBody>
          <a:bodyPr wrap="square" rtlCol="1">
            <a:spAutoFit/>
          </a:bodyPr>
          <a:lstStyle/>
          <a:p>
            <a:r>
              <a:rPr lang="en-US" sz="1400" b="1" dirty="0" smtClean="0">
                <a:solidFill>
                  <a:srgbClr val="00B050"/>
                </a:solidFill>
              </a:rPr>
              <a:t>3</a:t>
            </a:r>
            <a:endParaRPr lang="he-IL" sz="1400" b="1" dirty="0">
              <a:solidFill>
                <a:srgbClr val="00B050"/>
              </a:solidFill>
            </a:endParaRPr>
          </a:p>
        </p:txBody>
      </p:sp>
    </p:spTree>
    <p:extLst>
      <p:ext uri="{BB962C8B-B14F-4D97-AF65-F5344CB8AC3E}">
        <p14:creationId xmlns:p14="http://schemas.microsoft.com/office/powerpoint/2010/main" val="1925172949"/>
      </p:ext>
    </p:extLst>
  </p:cSld>
  <p:clrMapOvr>
    <a:masterClrMapping/>
  </p:clrMapOvr>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dirty="0"/>
              <a:t>Theorem </a:t>
            </a:r>
            <a:r>
              <a:rPr lang="en-US" dirty="0" smtClean="0"/>
              <a:t>4.4 (</a:t>
            </a:r>
            <a:r>
              <a:rPr lang="en-US" dirty="0"/>
              <a:t>cont.)</a:t>
            </a:r>
            <a:endParaRPr lang="he-IL" dirty="0"/>
          </a:p>
        </p:txBody>
      </p:sp>
      <mc:AlternateContent xmlns:mc="http://schemas.openxmlformats.org/markup-compatibility/2006" xmlns:a14="http://schemas.microsoft.com/office/drawing/2010/main">
        <mc:Choice Requires="a14">
          <p:sp>
            <p:nvSpPr>
              <p:cNvPr id="3" name="מציין מיקום תוכן 2"/>
              <p:cNvSpPr>
                <a:spLocks noGrp="1"/>
              </p:cNvSpPr>
              <p:nvPr>
                <p:ph idx="1"/>
              </p:nvPr>
            </p:nvSpPr>
            <p:spPr>
              <a:xfrm>
                <a:off x="2589211" y="1484851"/>
                <a:ext cx="9272589" cy="5373149"/>
              </a:xfrm>
            </p:spPr>
            <p:txBody>
              <a:bodyPr>
                <a:normAutofit lnSpcReduction="10000"/>
              </a:bodyPr>
              <a:lstStyle/>
              <a:p>
                <a:pPr marL="0" indent="0" algn="l" rtl="0">
                  <a:buNone/>
                </a:pPr>
                <a:r>
                  <a:rPr lang="en-US" sz="2400" dirty="0" smtClean="0"/>
                  <a:t>So, </a:t>
                </a:r>
                <a:r>
                  <a:rPr lang="en-US" sz="2400" dirty="0" err="1" smtClean="0"/>
                  <a:t>det</a:t>
                </a:r>
                <a:r>
                  <a:rPr lang="en-US" sz="2400" dirty="0" smtClean="0"/>
                  <a:t>(</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𝐴</m:t>
                        </m:r>
                      </m:e>
                      <m:sub>
                        <m:r>
                          <a:rPr lang="en-US" sz="2400" b="0" i="1" smtClean="0">
                            <a:latin typeface="Cambria Math" panose="02040503050406030204" pitchFamily="18" charset="0"/>
                          </a:rPr>
                          <m:t>𝑟</m:t>
                        </m:r>
                        <m:r>
                          <a:rPr lang="en-US" sz="2400" b="0" i="1" smtClean="0">
                            <a:latin typeface="Cambria Math" panose="02040503050406030204" pitchFamily="18" charset="0"/>
                          </a:rPr>
                          <m:t>,</m:t>
                        </m:r>
                        <m:r>
                          <a:rPr lang="en-US" sz="2400" i="1">
                            <a:latin typeface="Cambria Math" panose="02040503050406030204" pitchFamily="18" charset="0"/>
                          </a:rPr>
                          <m:t>𝑒</m:t>
                        </m:r>
                      </m:sub>
                    </m:sSub>
                  </m:oMath>
                </a14:m>
                <a:r>
                  <a:rPr lang="en-US" sz="2400" dirty="0"/>
                  <a:t>) = </a:t>
                </a:r>
                <a14:m>
                  <m:oMath xmlns:m="http://schemas.openxmlformats.org/officeDocument/2006/math">
                    <m:nary>
                      <m:naryPr>
                        <m:chr m:val="∑"/>
                        <m:supHide m:val="on"/>
                        <m:ctrlPr>
                          <a:rPr lang="en-US" sz="2800" i="1">
                            <a:latin typeface="Cambria Math" panose="02040503050406030204" pitchFamily="18" charset="0"/>
                          </a:rPr>
                        </m:ctrlPr>
                      </m:naryPr>
                      <m:sub>
                        <m:m>
                          <m:mPr>
                            <m:mcs>
                              <m:mc>
                                <m:mcPr>
                                  <m:count m:val="1"/>
                                  <m:mcJc m:val="center"/>
                                </m:mcPr>
                              </m:mc>
                            </m:mcs>
                            <m:ctrlPr>
                              <a:rPr lang="en-US" sz="2800" i="1">
                                <a:latin typeface="Cambria Math" panose="02040503050406030204" pitchFamily="18" charset="0"/>
                              </a:rPr>
                            </m:ctrlPr>
                          </m:mPr>
                          <m:mr>
                            <m:e>
                              <m:r>
                                <m:rPr>
                                  <m:brk m:alnAt="7"/>
                                </m:rPr>
                                <a:rPr lang="en-US" sz="2800" i="1">
                                  <a:latin typeface="Cambria Math" panose="02040503050406030204" pitchFamily="18" charset="0"/>
                                </a:rPr>
                                <m:t>𝑀</m:t>
                              </m:r>
                              <m:r>
                                <a:rPr lang="en-US" sz="2800" i="1">
                                  <a:latin typeface="Cambria Math" panose="02040503050406030204" pitchFamily="18" charset="0"/>
                                </a:rPr>
                                <m:t> </m:t>
                              </m:r>
                              <m:r>
                                <a:rPr lang="en-US" sz="2800" i="1">
                                  <a:latin typeface="Cambria Math" panose="02040503050406030204" pitchFamily="18" charset="0"/>
                                </a:rPr>
                                <m:t>𝑝𝑚</m:t>
                              </m:r>
                              <m:r>
                                <a:rPr lang="en-US" sz="2800" i="1">
                                  <a:latin typeface="Cambria Math" panose="02040503050406030204" pitchFamily="18" charset="0"/>
                                </a:rPr>
                                <m:t> </m:t>
                              </m:r>
                              <m:r>
                                <a:rPr lang="en-US" sz="2800" i="1">
                                  <a:latin typeface="Cambria Math" panose="02040503050406030204" pitchFamily="18" charset="0"/>
                                </a:rPr>
                                <m:t>𝑖𝑛</m:t>
                              </m:r>
                              <m:r>
                                <a:rPr lang="en-US" sz="2800" i="1">
                                  <a:latin typeface="Cambria Math" panose="02040503050406030204" pitchFamily="18" charset="0"/>
                                </a:rPr>
                                <m:t> </m:t>
                              </m:r>
                              <m:sSub>
                                <m:sSubPr>
                                  <m:ctrlPr>
                                    <a:rPr lang="en-US" sz="2800" i="1">
                                      <a:latin typeface="Cambria Math" panose="02040503050406030204" pitchFamily="18" charset="0"/>
                                    </a:rPr>
                                  </m:ctrlPr>
                                </m:sSubPr>
                                <m:e>
                                  <m:r>
                                    <a:rPr lang="en-US" sz="2800" i="1">
                                      <a:latin typeface="Cambria Math" panose="02040503050406030204" pitchFamily="18" charset="0"/>
                                    </a:rPr>
                                    <m:t>𝐻</m:t>
                                  </m:r>
                                </m:e>
                                <m:sub>
                                  <m:r>
                                    <a:rPr lang="en-US" sz="2800" i="1">
                                      <a:latin typeface="Cambria Math" panose="02040503050406030204" pitchFamily="18" charset="0"/>
                                    </a:rPr>
                                    <m:t>𝑟</m:t>
                                  </m:r>
                                </m:sub>
                              </m:sSub>
                            </m:e>
                          </m:mr>
                          <m:mr>
                            <m:e>
                              <m:r>
                                <a:rPr lang="en-US" sz="2800" i="1">
                                  <a:latin typeface="Cambria Math" panose="02040503050406030204" pitchFamily="18" charset="0"/>
                                </a:rPr>
                                <m:t>𝑒</m:t>
                              </m:r>
                              <m:r>
                                <m:rPr>
                                  <m:brk m:alnAt="7"/>
                                </m:rPr>
                                <a:rPr lang="en-US" sz="2800" i="1">
                                  <a:latin typeface="Cambria Math" panose="02040503050406030204" pitchFamily="18" charset="0"/>
                                </a:rPr>
                                <m:t>∈</m:t>
                              </m:r>
                              <m:r>
                                <a:rPr lang="en-US" sz="2800" i="1">
                                  <a:latin typeface="Cambria Math" panose="02040503050406030204" pitchFamily="18" charset="0"/>
                                </a:rPr>
                                <m:t>𝑀</m:t>
                              </m:r>
                            </m:e>
                          </m:mr>
                        </m:m>
                      </m:sub>
                      <m:sup/>
                      <m:e>
                        <m:r>
                          <a:rPr lang="en-US" sz="2800" i="1">
                            <a:latin typeface="Cambria Math" panose="02040503050406030204" pitchFamily="18" charset="0"/>
                          </a:rPr>
                          <m:t>𝑠𝑔𝑛</m:t>
                        </m:r>
                        <m:r>
                          <a:rPr lang="en-US" sz="2800" i="1">
                            <a:latin typeface="Cambria Math" panose="02040503050406030204" pitchFamily="18" charset="0"/>
                          </a:rPr>
                          <m:t>(</m:t>
                        </m:r>
                        <m:r>
                          <a:rPr lang="en-US" sz="2800" i="1">
                            <a:latin typeface="Cambria Math" panose="02040503050406030204" pitchFamily="18" charset="0"/>
                          </a:rPr>
                          <m:t>𝑀</m:t>
                        </m:r>
                        <m:r>
                          <a:rPr lang="en-US" sz="2800" i="1">
                            <a:latin typeface="Cambria Math" panose="02040503050406030204" pitchFamily="18" charset="0"/>
                          </a:rPr>
                          <m:t>)</m:t>
                        </m:r>
                        <m:sSubSup>
                          <m:sSubSupPr>
                            <m:ctrlPr>
                              <a:rPr lang="en-US" sz="2400" i="1" dirty="0">
                                <a:latin typeface="Cambria Math" panose="02040503050406030204" pitchFamily="18" charset="0"/>
                              </a:rPr>
                            </m:ctrlPr>
                          </m:sSubSupPr>
                          <m:e>
                            <m:r>
                              <a:rPr lang="en-US" sz="2400" b="0" i="1" dirty="0" smtClean="0">
                                <a:latin typeface="Cambria Math" panose="02040503050406030204" pitchFamily="18" charset="0"/>
                              </a:rPr>
                              <m:t>𝑥</m:t>
                            </m:r>
                          </m:e>
                          <m:sub>
                            <m:r>
                              <a:rPr lang="en-US" sz="2400" i="1" dirty="0">
                                <a:latin typeface="Cambria Math" panose="02040503050406030204" pitchFamily="18" charset="0"/>
                              </a:rPr>
                              <m:t>𝑟</m:t>
                            </m:r>
                          </m:sub>
                          <m:sup>
                            <m:sSub>
                              <m:sSubPr>
                                <m:ctrlPr>
                                  <a:rPr lang="en-US" sz="2400" i="1" dirty="0">
                                    <a:latin typeface="Cambria Math" panose="02040503050406030204" pitchFamily="18" charset="0"/>
                                  </a:rPr>
                                </m:ctrlPr>
                              </m:sSubPr>
                              <m:e>
                                <m:r>
                                  <a:rPr lang="en-US" sz="2400" i="1" dirty="0">
                                    <a:latin typeface="Cambria Math" panose="02040503050406030204" pitchFamily="18" charset="0"/>
                                  </a:rPr>
                                  <m:t>𝑤</m:t>
                                </m:r>
                              </m:e>
                              <m:sub>
                                <m:r>
                                  <a:rPr lang="en-US" sz="2400" i="1" dirty="0">
                                    <a:latin typeface="Cambria Math" panose="02040503050406030204" pitchFamily="18" charset="0"/>
                                  </a:rPr>
                                  <m:t>𝑟</m:t>
                                </m:r>
                              </m:sub>
                            </m:sSub>
                            <m:r>
                              <a:rPr lang="en-US" sz="2400" i="1" dirty="0">
                                <a:latin typeface="Cambria Math" panose="02040503050406030204" pitchFamily="18" charset="0"/>
                              </a:rPr>
                              <m:t>(</m:t>
                            </m:r>
                            <m:r>
                              <a:rPr lang="en-US" sz="2400" b="0" i="1" dirty="0" smtClean="0">
                                <a:latin typeface="Cambria Math" panose="02040503050406030204" pitchFamily="18" charset="0"/>
                              </a:rPr>
                              <m:t>𝑀</m:t>
                            </m:r>
                            <m:r>
                              <a:rPr lang="en-US" sz="2400" b="0" i="1" dirty="0" smtClean="0">
                                <a:latin typeface="Cambria Math" panose="02040503050406030204" pitchFamily="18" charset="0"/>
                              </a:rPr>
                              <m:t>)</m:t>
                            </m:r>
                          </m:sup>
                        </m:sSubSup>
                        <m:r>
                          <m:rPr>
                            <m:nor/>
                          </m:rPr>
                          <a:rPr lang="en-US" sz="2400" dirty="0"/>
                          <m:t>…</m:t>
                        </m:r>
                        <m:sSubSup>
                          <m:sSubSupPr>
                            <m:ctrlPr>
                              <a:rPr lang="en-US" sz="2400" i="1" dirty="0">
                                <a:latin typeface="Cambria Math" panose="02040503050406030204" pitchFamily="18" charset="0"/>
                              </a:rPr>
                            </m:ctrlPr>
                          </m:sSubSupPr>
                          <m:e>
                            <m:r>
                              <a:rPr lang="en-US" sz="2400" b="0" i="1" dirty="0" smtClean="0">
                                <a:latin typeface="Cambria Math" panose="02040503050406030204" pitchFamily="18" charset="0"/>
                              </a:rPr>
                              <m:t>𝑥</m:t>
                            </m:r>
                          </m:e>
                          <m:sub>
                            <m:r>
                              <a:rPr lang="en-US" sz="2400" i="1" dirty="0">
                                <a:latin typeface="Cambria Math" panose="02040503050406030204" pitchFamily="18" charset="0"/>
                              </a:rPr>
                              <m:t>𝑘</m:t>
                            </m:r>
                            <m:r>
                              <a:rPr lang="en-US" sz="2400" i="1" dirty="0">
                                <a:latin typeface="Cambria Math" panose="02040503050406030204" pitchFamily="18" charset="0"/>
                              </a:rPr>
                              <m:t>−</m:t>
                            </m:r>
                            <m:r>
                              <a:rPr lang="en-US" sz="2400" i="1" dirty="0">
                                <a:latin typeface="Cambria Math" panose="02040503050406030204" pitchFamily="18" charset="0"/>
                              </a:rPr>
                              <m:t>1</m:t>
                            </m:r>
                          </m:sub>
                          <m:sup>
                            <m:sSub>
                              <m:sSubPr>
                                <m:ctrlPr>
                                  <a:rPr lang="en-US" sz="2400" i="1" dirty="0">
                                    <a:latin typeface="Cambria Math" panose="02040503050406030204" pitchFamily="18" charset="0"/>
                                  </a:rPr>
                                </m:ctrlPr>
                              </m:sSubPr>
                              <m:e>
                                <m:r>
                                  <a:rPr lang="en-US" sz="2400" i="1" dirty="0">
                                    <a:latin typeface="Cambria Math" panose="02040503050406030204" pitchFamily="18" charset="0"/>
                                  </a:rPr>
                                  <m:t>𝑤</m:t>
                                </m:r>
                              </m:e>
                              <m:sub>
                                <m:r>
                                  <a:rPr lang="en-US" sz="2400" i="1" dirty="0">
                                    <a:latin typeface="Cambria Math" panose="02040503050406030204" pitchFamily="18" charset="0"/>
                                  </a:rPr>
                                  <m:t>𝑘</m:t>
                                </m:r>
                                <m:r>
                                  <a:rPr lang="en-US" sz="2400" i="1" dirty="0">
                                    <a:latin typeface="Cambria Math" panose="02040503050406030204" pitchFamily="18" charset="0"/>
                                  </a:rPr>
                                  <m:t>−</m:t>
                                </m:r>
                                <m:r>
                                  <a:rPr lang="en-US" sz="2400" i="1" dirty="0">
                                    <a:latin typeface="Cambria Math" panose="02040503050406030204" pitchFamily="18" charset="0"/>
                                  </a:rPr>
                                  <m:t>1</m:t>
                                </m:r>
                              </m:sub>
                            </m:sSub>
                            <m:r>
                              <a:rPr lang="en-US" sz="2400" i="1" dirty="0">
                                <a:latin typeface="Cambria Math" panose="02040503050406030204" pitchFamily="18" charset="0"/>
                              </a:rPr>
                              <m:t>(</m:t>
                            </m:r>
                            <m:r>
                              <a:rPr lang="en-US" sz="2400" b="0" i="1" dirty="0" smtClean="0">
                                <a:latin typeface="Cambria Math" panose="02040503050406030204" pitchFamily="18" charset="0"/>
                              </a:rPr>
                              <m:t>𝑀</m:t>
                            </m:r>
                            <m:r>
                              <a:rPr lang="en-US" sz="2400" b="0" i="1" dirty="0" smtClean="0">
                                <a:latin typeface="Cambria Math" panose="02040503050406030204" pitchFamily="18" charset="0"/>
                              </a:rPr>
                              <m:t>)</m:t>
                            </m:r>
                          </m:sup>
                        </m:sSubSup>
                      </m:e>
                    </m:nary>
                  </m:oMath>
                </a14:m>
                <a:r>
                  <a:rPr lang="en-US" sz="2400" dirty="0" smtClean="0"/>
                  <a:t>.</a:t>
                </a:r>
              </a:p>
              <a:p>
                <a:pPr marL="0" indent="0" algn="l" rtl="0">
                  <a:buNone/>
                </a:pPr>
                <a:r>
                  <a:rPr lang="en-US" sz="2400" dirty="0" smtClean="0"/>
                  <a:t>Consider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𝑐</m:t>
                        </m:r>
                      </m:e>
                      <m:sub>
                        <m:r>
                          <a:rPr lang="en-US" sz="2400" i="1">
                            <a:latin typeface="Cambria Math" panose="02040503050406030204" pitchFamily="18" charset="0"/>
                          </a:rPr>
                          <m:t>𝑟</m:t>
                        </m:r>
                        <m:r>
                          <a:rPr lang="en-US" sz="2400" i="1">
                            <a:latin typeface="Cambria Math" panose="02040503050406030204" pitchFamily="18" charset="0"/>
                          </a:rPr>
                          <m:t>,</m:t>
                        </m:r>
                        <m:r>
                          <a:rPr lang="en-US" sz="2400" i="1">
                            <a:latin typeface="Cambria Math" panose="02040503050406030204" pitchFamily="18" charset="0"/>
                          </a:rPr>
                          <m:t>𝑒</m:t>
                        </m:r>
                      </m:sub>
                    </m:sSub>
                  </m:oMath>
                </a14:m>
                <a:r>
                  <a:rPr lang="en-US" sz="2400" dirty="0" smtClean="0"/>
                  <a:t> the coefficient (a polynomial) of </a:t>
                </a:r>
                <a14:m>
                  <m:oMath xmlns:m="http://schemas.openxmlformats.org/officeDocument/2006/math">
                    <m:sSubSup>
                      <m:sSubSupPr>
                        <m:ctrlPr>
                          <a:rPr lang="en-US" sz="2400" i="1" smtClean="0">
                            <a:latin typeface="Cambria Math" panose="02040503050406030204" pitchFamily="18" charset="0"/>
                          </a:rPr>
                        </m:ctrlPr>
                      </m:sSubSupPr>
                      <m:e>
                        <m:r>
                          <a:rPr lang="en-US" sz="2400" b="0" i="1" smtClean="0">
                            <a:latin typeface="Cambria Math" panose="02040503050406030204" pitchFamily="18" charset="0"/>
                          </a:rPr>
                          <m:t>𝑋</m:t>
                        </m:r>
                      </m:e>
                      <m:sub>
                        <m:r>
                          <a:rPr lang="en-US" sz="2400" b="0" i="1" smtClean="0">
                            <a:latin typeface="Cambria Math" panose="02040503050406030204" pitchFamily="18" charset="0"/>
                          </a:rPr>
                          <m:t>𝑟</m:t>
                        </m:r>
                      </m:sub>
                      <m:sup>
                        <m:sSubSup>
                          <m:sSubSupPr>
                            <m:ctrlPr>
                              <a:rPr lang="en-US" sz="2400" i="1" smtClean="0">
                                <a:latin typeface="Cambria Math" panose="02040503050406030204" pitchFamily="18" charset="0"/>
                              </a:rPr>
                            </m:ctrlPr>
                          </m:sSubSupPr>
                          <m:e>
                            <m:r>
                              <a:rPr lang="en-US" sz="2400" b="0" i="1" smtClean="0">
                                <a:latin typeface="Cambria Math" panose="02040503050406030204" pitchFamily="18" charset="0"/>
                              </a:rPr>
                              <m:t>𝑤</m:t>
                            </m:r>
                          </m:e>
                          <m:sub>
                            <m:r>
                              <a:rPr lang="en-US" sz="2400" b="0" i="1" smtClean="0">
                                <a:latin typeface="Cambria Math" panose="02040503050406030204" pitchFamily="18" charset="0"/>
                              </a:rPr>
                              <m:t>𝑟</m:t>
                            </m:r>
                          </m:sub>
                          <m:sup>
                            <m:r>
                              <a:rPr lang="en-US" sz="2400" b="0" i="1" smtClean="0">
                                <a:latin typeface="Cambria Math" panose="02040503050406030204" pitchFamily="18" charset="0"/>
                              </a:rPr>
                              <m:t>∗</m:t>
                            </m:r>
                          </m:sup>
                        </m:sSubSup>
                      </m:sup>
                    </m:sSubSup>
                  </m:oMath>
                </a14:m>
                <a:r>
                  <a:rPr lang="en-US" sz="2400" dirty="0" smtClean="0"/>
                  <a:t> in </a:t>
                </a:r>
                <a:r>
                  <a:rPr lang="en-US" sz="2400" dirty="0" err="1" smtClean="0"/>
                  <a:t>det</a:t>
                </a:r>
                <a:r>
                  <a:rPr lang="en-US" sz="2400" dirty="0" smtClean="0"/>
                  <a:t>(</a:t>
                </a:r>
                <a14:m>
                  <m:oMath xmlns:m="http://schemas.openxmlformats.org/officeDocument/2006/math">
                    <m:sSub>
                      <m:sSubPr>
                        <m:ctrlPr>
                          <a:rPr lang="he-IL" sz="2400" i="1">
                            <a:latin typeface="Cambria Math" panose="02040503050406030204" pitchFamily="18" charset="0"/>
                          </a:rPr>
                        </m:ctrlPr>
                      </m:sSubPr>
                      <m:e>
                        <m:r>
                          <a:rPr lang="en-US" sz="2400" i="1">
                            <a:latin typeface="Cambria Math" panose="02040503050406030204" pitchFamily="18" charset="0"/>
                          </a:rPr>
                          <m:t>𝐴</m:t>
                        </m:r>
                      </m:e>
                      <m:sub>
                        <m:r>
                          <a:rPr lang="en-US" sz="2400" b="0" i="1" smtClean="0">
                            <a:latin typeface="Cambria Math" panose="02040503050406030204" pitchFamily="18" charset="0"/>
                          </a:rPr>
                          <m:t>𝑟</m:t>
                        </m:r>
                        <m:r>
                          <a:rPr lang="en-US" sz="2400" b="0" i="1" smtClean="0">
                            <a:latin typeface="Cambria Math" panose="02040503050406030204" pitchFamily="18" charset="0"/>
                          </a:rPr>
                          <m:t>,</m:t>
                        </m:r>
                        <m:r>
                          <a:rPr lang="en-US" sz="2400" i="1">
                            <a:latin typeface="Cambria Math" panose="02040503050406030204" pitchFamily="18" charset="0"/>
                          </a:rPr>
                          <m:t>𝑒</m:t>
                        </m:r>
                      </m:sub>
                    </m:sSub>
                  </m:oMath>
                </a14:m>
                <a:r>
                  <a:rPr lang="en-US" sz="2400" dirty="0" smtClean="0"/>
                  <a:t>),</a:t>
                </a:r>
              </a:p>
              <a:p>
                <a:pPr marL="0" indent="0" algn="ctr" rtl="0">
                  <a:buNone/>
                </a:pP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𝑐</m:t>
                        </m:r>
                      </m:e>
                      <m:sub>
                        <m:r>
                          <a:rPr lang="en-US" sz="2400" b="0" i="1" smtClean="0">
                            <a:latin typeface="Cambria Math" panose="02040503050406030204" pitchFamily="18" charset="0"/>
                          </a:rPr>
                          <m:t>𝑟</m:t>
                        </m:r>
                        <m:r>
                          <a:rPr lang="en-US" sz="2400" b="0" i="1" smtClean="0">
                            <a:latin typeface="Cambria Math" panose="02040503050406030204" pitchFamily="18" charset="0"/>
                          </a:rPr>
                          <m:t>,</m:t>
                        </m:r>
                        <m:r>
                          <a:rPr lang="en-US" sz="2400" i="1">
                            <a:latin typeface="Cambria Math" panose="02040503050406030204" pitchFamily="18" charset="0"/>
                          </a:rPr>
                          <m:t>𝑒</m:t>
                        </m:r>
                      </m:sub>
                    </m:sSub>
                  </m:oMath>
                </a14:m>
                <a:r>
                  <a:rPr lang="en-US" sz="2400" dirty="0" smtClean="0"/>
                  <a:t> = </a:t>
                </a:r>
                <a14:m>
                  <m:oMath xmlns:m="http://schemas.openxmlformats.org/officeDocument/2006/math">
                    <m:nary>
                      <m:naryPr>
                        <m:chr m:val="∑"/>
                        <m:supHide m:val="on"/>
                        <m:ctrlPr>
                          <a:rPr lang="en-US" sz="2400" i="1">
                            <a:latin typeface="Cambria Math" panose="02040503050406030204" pitchFamily="18" charset="0"/>
                          </a:rPr>
                        </m:ctrlPr>
                      </m:naryPr>
                      <m:sub>
                        <m:m>
                          <m:mPr>
                            <m:mcs>
                              <m:mc>
                                <m:mcPr>
                                  <m:count m:val="1"/>
                                  <m:mcJc m:val="center"/>
                                </m:mcPr>
                              </m:mc>
                            </m:mcs>
                            <m:ctrlPr>
                              <a:rPr lang="en-US" sz="2400" i="1" smtClean="0">
                                <a:latin typeface="Cambria Math" panose="02040503050406030204" pitchFamily="18" charset="0"/>
                              </a:rPr>
                            </m:ctrlPr>
                          </m:mPr>
                          <m:mr>
                            <m:e>
                              <m:r>
                                <m:rPr>
                                  <m:brk m:alnAt="7"/>
                                </m:rPr>
                                <a:rPr lang="en-US" sz="2400" i="1">
                                  <a:latin typeface="Cambria Math" panose="02040503050406030204" pitchFamily="18" charset="0"/>
                                </a:rPr>
                                <m:t>𝑀</m:t>
                              </m:r>
                              <m:r>
                                <a:rPr lang="en-US" sz="2400" i="1">
                                  <a:latin typeface="Cambria Math" panose="02040503050406030204" pitchFamily="18" charset="0"/>
                                </a:rPr>
                                <m:t> </m:t>
                              </m:r>
                              <m:r>
                                <a:rPr lang="en-US" sz="2400" i="1">
                                  <a:latin typeface="Cambria Math" panose="02040503050406030204" pitchFamily="18" charset="0"/>
                                </a:rPr>
                                <m:t>𝑝𝑚</m:t>
                              </m:r>
                              <m:r>
                                <a:rPr lang="en-US" sz="2400" i="1">
                                  <a:latin typeface="Cambria Math" panose="02040503050406030204" pitchFamily="18" charset="0"/>
                                </a:rPr>
                                <m:t> </m:t>
                              </m:r>
                              <m:r>
                                <a:rPr lang="en-US" sz="2400" i="1">
                                  <a:latin typeface="Cambria Math" panose="02040503050406030204" pitchFamily="18" charset="0"/>
                                </a:rPr>
                                <m:t>𝑖𝑛</m:t>
                              </m:r>
                              <m:r>
                                <a:rPr lang="en-US" sz="2400" i="1">
                                  <a:latin typeface="Cambria Math" panose="02040503050406030204" pitchFamily="18" charset="0"/>
                                </a:rPr>
                                <m:t> </m:t>
                              </m:r>
                              <m:sSub>
                                <m:sSubPr>
                                  <m:ctrlPr>
                                    <a:rPr lang="en-US" sz="2400" i="1">
                                      <a:latin typeface="Cambria Math" panose="02040503050406030204" pitchFamily="18" charset="0"/>
                                    </a:rPr>
                                  </m:ctrlPr>
                                </m:sSubPr>
                                <m:e>
                                  <m:r>
                                    <a:rPr lang="en-US" sz="2400" i="1">
                                      <a:latin typeface="Cambria Math" panose="02040503050406030204" pitchFamily="18" charset="0"/>
                                    </a:rPr>
                                    <m:t>𝐻</m:t>
                                  </m:r>
                                </m:e>
                                <m:sub>
                                  <m:r>
                                    <a:rPr lang="en-US" sz="2400" i="1">
                                      <a:latin typeface="Cambria Math" panose="02040503050406030204" pitchFamily="18" charset="0"/>
                                    </a:rPr>
                                    <m:t>𝑟</m:t>
                                  </m:r>
                                </m:sub>
                              </m:sSub>
                            </m:e>
                          </m:mr>
                          <m:mr>
                            <m:e>
                              <m:sSub>
                                <m:sSubPr>
                                  <m:ctrlPr>
                                    <a:rPr lang="en-US" sz="2400" i="1" smtClean="0">
                                      <a:latin typeface="Cambria Math" panose="02040503050406030204" pitchFamily="18" charset="0"/>
                                    </a:rPr>
                                  </m:ctrlPr>
                                </m:sSubPr>
                                <m:e>
                                  <m:r>
                                    <a:rPr lang="en-US" sz="2400" i="1">
                                      <a:latin typeface="Cambria Math" panose="02040503050406030204" pitchFamily="18" charset="0"/>
                                    </a:rPr>
                                    <m:t>𝑒</m:t>
                                  </m:r>
                                  <m:r>
                                    <a:rPr lang="en-US" sz="2400" i="1">
                                      <a:latin typeface="Cambria Math" panose="02040503050406030204" pitchFamily="18" charset="0"/>
                                    </a:rPr>
                                    <m:t>∈</m:t>
                                  </m:r>
                                  <m:r>
                                    <a:rPr lang="en-US" sz="2400" i="1">
                                      <a:latin typeface="Cambria Math" panose="02040503050406030204" pitchFamily="18" charset="0"/>
                                    </a:rPr>
                                    <m:t>𝑀</m:t>
                                  </m:r>
                                  <m:r>
                                    <a:rPr lang="en-US" sz="2400" b="0" i="1" smtClean="0">
                                      <a:latin typeface="Cambria Math" panose="02040503050406030204" pitchFamily="18" charset="0"/>
                                    </a:rPr>
                                    <m:t>,   </m:t>
                                  </m:r>
                                  <m:r>
                                    <a:rPr lang="en-US" sz="2400" b="0" i="1" smtClean="0">
                                      <a:latin typeface="Cambria Math" panose="02040503050406030204" pitchFamily="18" charset="0"/>
                                    </a:rPr>
                                    <m:t>𝑤</m:t>
                                  </m:r>
                                </m:e>
                                <m:sub>
                                  <m:r>
                                    <a:rPr lang="en-US" sz="2400" b="0" i="1" smtClean="0">
                                      <a:latin typeface="Cambria Math" panose="02040503050406030204" pitchFamily="18" charset="0"/>
                                    </a:rPr>
                                    <m:t>𝑟</m:t>
                                  </m:r>
                                </m:sub>
                              </m:sSub>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𝑀</m:t>
                                  </m:r>
                                </m:e>
                              </m:d>
                              <m:r>
                                <a:rPr lang="en-US" sz="2400" b="0" i="1" smtClean="0">
                                  <a:latin typeface="Cambria Math" panose="02040503050406030204" pitchFamily="18" charset="0"/>
                                </a:rPr>
                                <m:t>=</m:t>
                              </m:r>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𝑤</m:t>
                                  </m:r>
                                </m:e>
                                <m:sub>
                                  <m:r>
                                    <a:rPr lang="en-US" sz="2400" b="0" i="1" smtClean="0">
                                      <a:latin typeface="Cambria Math" panose="02040503050406030204" pitchFamily="18" charset="0"/>
                                    </a:rPr>
                                    <m:t>𝑟</m:t>
                                  </m:r>
                                </m:sub>
                                <m:sup>
                                  <m:r>
                                    <a:rPr lang="en-US" sz="2400" b="0" i="1" smtClean="0">
                                      <a:latin typeface="Cambria Math" panose="02040503050406030204" pitchFamily="18" charset="0"/>
                                    </a:rPr>
                                    <m:t>∗</m:t>
                                  </m:r>
                                </m:sup>
                              </m:sSubSup>
                              <m:r>
                                <a:rPr lang="en-US" sz="2400" b="0" i="1" smtClean="0">
                                  <a:latin typeface="Cambria Math" panose="02040503050406030204" pitchFamily="18" charset="0"/>
                                </a:rPr>
                                <m:t>  </m:t>
                              </m:r>
                            </m:e>
                          </m:mr>
                        </m:m>
                      </m:sub>
                      <m:sup/>
                      <m:e>
                        <m:r>
                          <a:rPr lang="en-US" sz="2400" i="1">
                            <a:latin typeface="Cambria Math" panose="02040503050406030204" pitchFamily="18" charset="0"/>
                          </a:rPr>
                          <m:t>𝑠𝑔𝑛</m:t>
                        </m:r>
                        <m:r>
                          <a:rPr lang="en-US" sz="2400" i="1">
                            <a:latin typeface="Cambria Math" panose="02040503050406030204" pitchFamily="18" charset="0"/>
                          </a:rPr>
                          <m:t>(</m:t>
                        </m:r>
                        <m:r>
                          <a:rPr lang="en-US" sz="2400" i="1">
                            <a:latin typeface="Cambria Math" panose="02040503050406030204" pitchFamily="18" charset="0"/>
                          </a:rPr>
                          <m:t>𝑀</m:t>
                        </m:r>
                        <m:r>
                          <a:rPr lang="en-US" sz="2400" i="1">
                            <a:latin typeface="Cambria Math" panose="02040503050406030204" pitchFamily="18" charset="0"/>
                          </a:rPr>
                          <m:t>)</m:t>
                        </m:r>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𝑋</m:t>
                            </m:r>
                          </m:e>
                          <m:sub>
                            <m:r>
                              <a:rPr lang="en-US" sz="2400" b="0" i="1" smtClean="0">
                                <a:latin typeface="Cambria Math" panose="02040503050406030204" pitchFamily="18" charset="0"/>
                              </a:rPr>
                              <m:t>𝑟</m:t>
                            </m:r>
                            <m:r>
                              <a:rPr lang="en-US" sz="2400" b="0" i="1" smtClean="0">
                                <a:latin typeface="Cambria Math" panose="02040503050406030204" pitchFamily="18" charset="0"/>
                              </a:rPr>
                              <m:t>+</m:t>
                            </m:r>
                            <m:r>
                              <a:rPr lang="en-US" sz="2400" b="0" i="1" smtClean="0">
                                <a:latin typeface="Cambria Math" panose="02040503050406030204" pitchFamily="18" charset="0"/>
                              </a:rPr>
                              <m:t>1</m:t>
                            </m:r>
                            <m:r>
                              <a:rPr lang="en-US" sz="2400" b="0" i="1" smtClean="0">
                                <a:latin typeface="Cambria Math" panose="02040503050406030204" pitchFamily="18" charset="0"/>
                              </a:rPr>
                              <m:t>,</m:t>
                            </m:r>
                            <m:r>
                              <a:rPr lang="en-US" sz="2400" b="0" i="1" smtClean="0">
                                <a:latin typeface="Cambria Math" panose="02040503050406030204" pitchFamily="18" charset="0"/>
                              </a:rPr>
                              <m:t>𝑀</m:t>
                            </m:r>
                          </m:sub>
                        </m:sSub>
                      </m:e>
                    </m:nary>
                  </m:oMath>
                </a14:m>
                <a:endParaRPr lang="en-US" sz="2400" dirty="0" smtClean="0"/>
              </a:p>
              <a:p>
                <a:pPr marL="0" indent="0" algn="l" rtl="0">
                  <a:buNone/>
                </a:pPr>
                <a:endParaRPr lang="en-US" sz="2400" dirty="0" smtClean="0"/>
              </a:p>
              <a:p>
                <a:pPr marL="0" indent="0" algn="l" rtl="0">
                  <a:buNone/>
                </a:pPr>
                <a:endParaRPr lang="en-US" sz="2400" dirty="0"/>
              </a:p>
              <a:p>
                <a:pPr marL="0" indent="0" algn="l" rtl="0">
                  <a:buNone/>
                </a:pPr>
                <a:endParaRPr lang="en-US" sz="2400" dirty="0" smtClean="0"/>
              </a:p>
              <a:p>
                <a:pPr marL="0" indent="0" algn="l" rtl="0">
                  <a:buNone/>
                </a:pPr>
                <a:endParaRPr lang="en-US" sz="2400" dirty="0" smtClean="0"/>
              </a:p>
              <a:p>
                <a:pPr marL="0" indent="0" algn="l" rtl="0">
                  <a:buNone/>
                </a:pPr>
                <a:endParaRPr lang="en-US" sz="2400" dirty="0" smtClean="0"/>
              </a:p>
              <a:p>
                <a:pPr marL="0" indent="0" algn="l" rtl="0">
                  <a:buNone/>
                </a:pPr>
                <a:endParaRPr lang="en-US" sz="2400" dirty="0" smtClean="0"/>
              </a:p>
              <a:p>
                <a:pPr marL="0" indent="0" algn="l" rtl="0">
                  <a:buNone/>
                </a:pPr>
                <a:r>
                  <a:rPr lang="en-US" sz="700" dirty="0">
                    <a:solidFill>
                      <a:srgbClr val="C9ECF9"/>
                    </a:solidFill>
                  </a:rPr>
                  <a:t>z</a:t>
                </a:r>
              </a:p>
            </p:txBody>
          </p:sp>
        </mc:Choice>
        <mc:Fallback xmlns="">
          <p:sp>
            <p:nvSpPr>
              <p:cNvPr id="3" name="מציין מיקום תוכן 2"/>
              <p:cNvSpPr>
                <a:spLocks noGrp="1" noRot="1" noChangeAspect="1" noMove="1" noResize="1" noEditPoints="1" noAdjustHandles="1" noChangeArrowheads="1" noChangeShapeType="1" noTextEdit="1"/>
              </p:cNvSpPr>
              <p:nvPr>
                <p:ph idx="1"/>
              </p:nvPr>
            </p:nvSpPr>
            <p:spPr>
              <a:xfrm>
                <a:off x="2589211" y="1484851"/>
                <a:ext cx="9272589" cy="5373149"/>
              </a:xfrm>
              <a:blipFill rotWithShape="0">
                <a:blip r:embed="rId2"/>
                <a:stretch>
                  <a:fillRect l="-1052" t="-114" r="-197"/>
                </a:stretch>
              </a:blipFill>
            </p:spPr>
            <p:txBody>
              <a:bodyPr/>
              <a:lstStyle/>
              <a:p>
                <a:r>
                  <a:rPr lang="he-IL">
                    <a:noFill/>
                  </a:rPr>
                  <a:t> </a:t>
                </a:r>
              </a:p>
            </p:txBody>
          </p:sp>
        </mc:Fallback>
      </mc:AlternateContent>
      <p:sp>
        <p:nvSpPr>
          <p:cNvPr id="4" name="TextBox 3"/>
          <p:cNvSpPr txBox="1"/>
          <p:nvPr/>
        </p:nvSpPr>
        <p:spPr>
          <a:xfrm>
            <a:off x="3844173" y="3919835"/>
            <a:ext cx="3204595" cy="923330"/>
          </a:xfrm>
          <a:prstGeom prst="rect">
            <a:avLst/>
          </a:prstGeom>
          <a:no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wrap="square" rtlCol="1">
            <a:spAutoFit/>
          </a:bodyPr>
          <a:lstStyle/>
          <a:p>
            <a:r>
              <a:rPr lang="en-US" dirty="0" smtClean="0"/>
              <a:t>We will use this polynomial to decide if edge e should move on to phase r+1</a:t>
            </a:r>
            <a:endParaRPr lang="he-IL" dirty="0"/>
          </a:p>
        </p:txBody>
      </p:sp>
      <p:cxnSp>
        <p:nvCxnSpPr>
          <p:cNvPr id="6" name="מחבר חץ ישר 5"/>
          <p:cNvCxnSpPr/>
          <p:nvPr/>
        </p:nvCxnSpPr>
        <p:spPr>
          <a:xfrm flipV="1">
            <a:off x="4999839" y="3254929"/>
            <a:ext cx="1" cy="794118"/>
          </a:xfrm>
          <a:prstGeom prst="straightConnector1">
            <a:avLst/>
          </a:prstGeo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0354953"/>
      </p:ext>
    </p:extLst>
  </p:cSld>
  <p:clrMapOvr>
    <a:masterClrMapping/>
  </p:clrMapOvr>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r>
              <a:rPr lang="en-US" dirty="0"/>
              <a:t>Theorem </a:t>
            </a:r>
            <a:r>
              <a:rPr lang="en-US" dirty="0" smtClean="0"/>
              <a:t>4.4 (</a:t>
            </a:r>
            <a:r>
              <a:rPr lang="en-US" dirty="0"/>
              <a:t>cont.)</a:t>
            </a:r>
            <a:endParaRPr lang="he-IL" sz="2800" dirty="0"/>
          </a:p>
        </p:txBody>
      </p:sp>
      <mc:AlternateContent xmlns:mc="http://schemas.openxmlformats.org/markup-compatibility/2006" xmlns:a14="http://schemas.microsoft.com/office/drawing/2010/main">
        <mc:Choice Requires="a14">
          <p:sp>
            <p:nvSpPr>
              <p:cNvPr id="3" name="מציין מיקום תוכן 2"/>
              <p:cNvSpPr>
                <a:spLocks noGrp="1"/>
              </p:cNvSpPr>
              <p:nvPr>
                <p:ph idx="1"/>
              </p:nvPr>
            </p:nvSpPr>
            <p:spPr>
              <a:xfrm>
                <a:off x="2592923" y="1739900"/>
                <a:ext cx="9420111" cy="5118100"/>
              </a:xfrm>
            </p:spPr>
            <p:txBody>
              <a:bodyPr>
                <a:normAutofit/>
              </a:bodyPr>
              <a:lstStyle/>
              <a:p>
                <a:pPr marL="0" indent="0" algn="l" rtl="0">
                  <a:buNone/>
                </a:pPr>
                <a:r>
                  <a:rPr lang="en-US" sz="2400" dirty="0" smtClean="0"/>
                  <a:t>Example: </a:t>
                </a:r>
                <a:r>
                  <a:rPr lang="en-US" dirty="0" smtClean="0"/>
                  <a:t>(two matchings: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𝑀</m:t>
                        </m:r>
                      </m:e>
                      <m:sub>
                        <m:r>
                          <a:rPr lang="en-US" b="0" i="1" smtClean="0">
                            <a:latin typeface="Cambria Math" panose="02040503050406030204" pitchFamily="18" charset="0"/>
                          </a:rPr>
                          <m:t>1</m:t>
                        </m:r>
                      </m:sub>
                    </m:sSub>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𝑒</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𝑒</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𝑒</m:t>
                            </m:r>
                          </m:e>
                          <m:sub>
                            <m:r>
                              <a:rPr lang="en-US" b="0" i="1" smtClean="0">
                                <a:latin typeface="Cambria Math" panose="02040503050406030204" pitchFamily="18" charset="0"/>
                              </a:rPr>
                              <m:t>3</m:t>
                            </m:r>
                          </m:sub>
                        </m:sSub>
                      </m:e>
                    </m:d>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𝑀</m:t>
                        </m:r>
                      </m:e>
                      <m:sub>
                        <m:r>
                          <a:rPr lang="en-US" b="0" i="1" smtClean="0">
                            <a:latin typeface="Cambria Math" panose="02040503050406030204" pitchFamily="18" charset="0"/>
                          </a:rPr>
                          <m:t>2</m:t>
                        </m:r>
                      </m:sub>
                    </m:sSub>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𝑒</m:t>
                            </m:r>
                          </m:e>
                          <m:sub>
                            <m:r>
                              <a:rPr lang="en-US" b="0" i="1" smtClean="0">
                                <a:latin typeface="Cambria Math" panose="02040503050406030204" pitchFamily="18" charset="0"/>
                              </a:rPr>
                              <m:t>3</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𝑒</m:t>
                            </m:r>
                          </m:e>
                          <m:sub>
                            <m:r>
                              <a:rPr lang="en-US" b="0" i="1" smtClean="0">
                                <a:latin typeface="Cambria Math" panose="02040503050406030204" pitchFamily="18" charset="0"/>
                              </a:rPr>
                              <m:t>4</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𝑒</m:t>
                            </m:r>
                          </m:e>
                          <m:sub>
                            <m:r>
                              <a:rPr lang="en-US" b="0" i="1" smtClean="0">
                                <a:latin typeface="Cambria Math" panose="02040503050406030204" pitchFamily="18" charset="0"/>
                              </a:rPr>
                              <m:t>5</m:t>
                            </m:r>
                          </m:sub>
                        </m:sSub>
                      </m:e>
                    </m:d>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𝑀</m:t>
                        </m:r>
                      </m:e>
                      <m:sub>
                        <m:r>
                          <a:rPr lang="en-US" b="0" i="1" smtClean="0">
                            <a:latin typeface="Cambria Math" panose="02040503050406030204" pitchFamily="18" charset="0"/>
                          </a:rPr>
                          <m:t>1</m:t>
                        </m:r>
                      </m:sub>
                    </m:sSub>
                    <m:r>
                      <a:rPr lang="en-US" b="0" i="1" smtClean="0">
                        <a:latin typeface="Cambria Math" panose="02040503050406030204" pitchFamily="18" charset="0"/>
                      </a:rPr>
                      <m:t> </m:t>
                    </m:r>
                    <m:r>
                      <a:rPr lang="en-US" b="0" i="1" smtClean="0">
                        <a:latin typeface="Cambria Math" panose="02040503050406030204" pitchFamily="18" charset="0"/>
                      </a:rPr>
                      <m:t>𝑖𝑠</m:t>
                    </m:r>
                    <m:r>
                      <a:rPr lang="en-US" b="0" i="1" smtClean="0">
                        <a:latin typeface="Cambria Math" panose="02040503050406030204" pitchFamily="18" charset="0"/>
                      </a:rPr>
                      <m:t> </m:t>
                    </m:r>
                    <m:r>
                      <a:rPr lang="en-US" b="0" i="1" smtClean="0">
                        <a:latin typeface="Cambria Math" panose="02040503050406030204" pitchFamily="18" charset="0"/>
                      </a:rPr>
                      <m:t>𝑚𝑖𝑛𝑖𝑚𝑎𝑙</m:t>
                    </m:r>
                  </m:oMath>
                </a14:m>
                <a:r>
                  <a:rPr lang="en-US" dirty="0" smtClean="0"/>
                  <a:t>)</a:t>
                </a:r>
                <a:endParaRPr lang="en-US" dirty="0"/>
              </a:p>
              <a:p>
                <a:pPr marL="0" indent="0" algn="l" rtl="0">
                  <a:buNone/>
                </a:pPr>
                <a:r>
                  <a:rPr lang="en-US" sz="2400" dirty="0" smtClean="0"/>
                  <a:t>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  </m:t>
                        </m:r>
                        <m:r>
                          <a:rPr lang="en-US" sz="2000" i="1">
                            <a:latin typeface="Cambria Math" panose="02040503050406030204" pitchFamily="18" charset="0"/>
                          </a:rPr>
                          <m:t>𝐴</m:t>
                        </m:r>
                      </m:e>
                      <m:sub>
                        <m:r>
                          <a:rPr lang="en-US" sz="2000" b="0" i="1" smtClean="0">
                            <a:latin typeface="Cambria Math" panose="02040503050406030204" pitchFamily="18" charset="0"/>
                          </a:rPr>
                          <m:t>0</m:t>
                        </m:r>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𝑒</m:t>
                            </m:r>
                          </m:e>
                          <m:sub>
                            <m:r>
                              <a:rPr lang="en-US" sz="2000" i="1">
                                <a:latin typeface="Cambria Math" panose="02040503050406030204" pitchFamily="18" charset="0"/>
                              </a:rPr>
                              <m:t>3</m:t>
                            </m:r>
                          </m:sub>
                        </m:sSub>
                      </m:sub>
                    </m:sSub>
                  </m:oMath>
                </a14:m>
                <a:r>
                  <a:rPr lang="en-US" sz="2000" dirty="0"/>
                  <a:t>=</a:t>
                </a:r>
                <a14:m>
                  <m:oMath xmlns:m="http://schemas.openxmlformats.org/officeDocument/2006/math">
                    <m:d>
                      <m:dPr>
                        <m:ctrlPr>
                          <a:rPr lang="en-US" sz="2000" i="1" dirty="0">
                            <a:latin typeface="Cambria Math" panose="02040503050406030204" pitchFamily="18" charset="0"/>
                          </a:rPr>
                        </m:ctrlPr>
                      </m:dPr>
                      <m:e>
                        <m:m>
                          <m:mPr>
                            <m:mcs>
                              <m:mc>
                                <m:mcPr>
                                  <m:count m:val="3"/>
                                  <m:mcJc m:val="center"/>
                                </m:mcPr>
                              </m:mc>
                            </m:mcs>
                            <m:ctrlPr>
                              <a:rPr lang="en-US" sz="2000" i="1" dirty="0">
                                <a:latin typeface="Cambria Math" panose="02040503050406030204" pitchFamily="18" charset="0"/>
                              </a:rPr>
                            </m:ctrlPr>
                          </m:mPr>
                          <m:mr>
                            <m:e>
                              <m:sSub>
                                <m:sSubPr>
                                  <m:ctrlPr>
                                    <a:rPr lang="en-US" sz="2000" i="1">
                                      <a:latin typeface="Cambria Math" panose="02040503050406030204" pitchFamily="18" charset="0"/>
                                    </a:rPr>
                                  </m:ctrlPr>
                                </m:sSubPr>
                                <m:e>
                                  <m:r>
                                    <a:rPr lang="en-US" sz="2000" i="1">
                                      <a:latin typeface="Cambria Math" panose="02040503050406030204" pitchFamily="18" charset="0"/>
                                    </a:rPr>
                                    <m:t>𝑋</m:t>
                                  </m:r>
                                </m:e>
                                <m:sub>
                                  <m:r>
                                    <a:rPr lang="en-US" sz="2000" i="1">
                                      <a:latin typeface="Cambria Math" panose="02040503050406030204" pitchFamily="18" charset="0"/>
                                    </a:rPr>
                                    <m:t>0</m:t>
                                  </m:r>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𝑒</m:t>
                                      </m:r>
                                    </m:e>
                                    <m:sub>
                                      <m:r>
                                        <a:rPr lang="en-US" sz="2000" i="1">
                                          <a:latin typeface="Cambria Math" panose="02040503050406030204" pitchFamily="18" charset="0"/>
                                        </a:rPr>
                                        <m:t>1</m:t>
                                      </m:r>
                                    </m:sub>
                                  </m:sSub>
                                </m:sub>
                              </m:sSub>
                            </m:e>
                            <m:e>
                              <m:sSub>
                                <m:sSubPr>
                                  <m:ctrlPr>
                                    <a:rPr lang="en-US" sz="2000" i="1">
                                      <a:latin typeface="Cambria Math" panose="02040503050406030204" pitchFamily="18" charset="0"/>
                                    </a:rPr>
                                  </m:ctrlPr>
                                </m:sSubPr>
                                <m:e>
                                  <m:r>
                                    <a:rPr lang="en-US" sz="2000" i="1">
                                      <a:latin typeface="Cambria Math" panose="02040503050406030204" pitchFamily="18" charset="0"/>
                                    </a:rPr>
                                    <m:t>𝑋</m:t>
                                  </m:r>
                                </m:e>
                                <m:sub>
                                  <m:r>
                                    <a:rPr lang="en-US" sz="2000" i="1">
                                      <a:latin typeface="Cambria Math" panose="02040503050406030204" pitchFamily="18" charset="0"/>
                                    </a:rPr>
                                    <m:t>0</m:t>
                                  </m:r>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𝑒</m:t>
                                      </m:r>
                                    </m:e>
                                    <m:sub>
                                      <m:r>
                                        <a:rPr lang="en-US" sz="2000" i="1">
                                          <a:latin typeface="Cambria Math" panose="02040503050406030204" pitchFamily="18" charset="0"/>
                                        </a:rPr>
                                        <m:t>4</m:t>
                                      </m:r>
                                    </m:sub>
                                  </m:sSub>
                                </m:sub>
                              </m:sSub>
                            </m:e>
                            <m:e>
                              <m:r>
                                <a:rPr lang="en-US" sz="2000" i="1" dirty="0">
                                  <a:latin typeface="Cambria Math" panose="02040503050406030204" pitchFamily="18" charset="0"/>
                                </a:rPr>
                                <m:t>0</m:t>
                              </m:r>
                            </m:e>
                          </m:mr>
                          <m:mr>
                            <m:e>
                              <m:sSub>
                                <m:sSubPr>
                                  <m:ctrlPr>
                                    <a:rPr lang="en-US" sz="2000" i="1">
                                      <a:latin typeface="Cambria Math" panose="02040503050406030204" pitchFamily="18" charset="0"/>
                                    </a:rPr>
                                  </m:ctrlPr>
                                </m:sSubPr>
                                <m:e>
                                  <m:r>
                                    <a:rPr lang="en-US" sz="2000" i="1">
                                      <a:latin typeface="Cambria Math" panose="02040503050406030204" pitchFamily="18" charset="0"/>
                                    </a:rPr>
                                    <m:t>𝑋</m:t>
                                  </m:r>
                                </m:e>
                                <m:sub>
                                  <m:r>
                                    <a:rPr lang="en-US" sz="2000" i="1">
                                      <a:latin typeface="Cambria Math" panose="02040503050406030204" pitchFamily="18" charset="0"/>
                                    </a:rPr>
                                    <m:t>0</m:t>
                                  </m:r>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𝑒</m:t>
                                      </m:r>
                                    </m:e>
                                    <m:sub>
                                      <m:r>
                                        <a:rPr lang="en-US" sz="2000" i="1">
                                          <a:latin typeface="Cambria Math" panose="02040503050406030204" pitchFamily="18" charset="0"/>
                                        </a:rPr>
                                        <m:t>5</m:t>
                                      </m:r>
                                    </m:sub>
                                  </m:sSub>
                                </m:sub>
                              </m:sSub>
                            </m:e>
                            <m:e>
                              <m:sSub>
                                <m:sSubPr>
                                  <m:ctrlPr>
                                    <a:rPr lang="en-US" sz="2000" i="1">
                                      <a:latin typeface="Cambria Math" panose="02040503050406030204" pitchFamily="18" charset="0"/>
                                    </a:rPr>
                                  </m:ctrlPr>
                                </m:sSubPr>
                                <m:e>
                                  <m:r>
                                    <a:rPr lang="en-US" sz="2000" i="1">
                                      <a:latin typeface="Cambria Math" panose="02040503050406030204" pitchFamily="18" charset="0"/>
                                    </a:rPr>
                                    <m:t>𝑋</m:t>
                                  </m:r>
                                </m:e>
                                <m:sub>
                                  <m:r>
                                    <a:rPr lang="en-US" sz="2000" i="1">
                                      <a:latin typeface="Cambria Math" panose="02040503050406030204" pitchFamily="18" charset="0"/>
                                    </a:rPr>
                                    <m:t>0</m:t>
                                  </m:r>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𝑒</m:t>
                                      </m:r>
                                    </m:e>
                                    <m:sub>
                                      <m:r>
                                        <a:rPr lang="en-US" sz="2000" i="1">
                                          <a:latin typeface="Cambria Math" panose="02040503050406030204" pitchFamily="18" charset="0"/>
                                        </a:rPr>
                                        <m:t>2</m:t>
                                      </m:r>
                                    </m:sub>
                                  </m:sSub>
                                </m:sub>
                              </m:sSub>
                            </m:e>
                            <m:e>
                              <m:r>
                                <a:rPr lang="en-US" sz="2000" i="1">
                                  <a:latin typeface="Cambria Math" panose="02040503050406030204" pitchFamily="18" charset="0"/>
                                </a:rPr>
                                <m:t>0</m:t>
                              </m:r>
                            </m:e>
                          </m:mr>
                          <m:mr>
                            <m:e>
                              <m:r>
                                <a:rPr lang="en-US" sz="2000" i="1" dirty="0">
                                  <a:latin typeface="Cambria Math" panose="02040503050406030204" pitchFamily="18" charset="0"/>
                                </a:rPr>
                                <m:t>0</m:t>
                              </m:r>
                            </m:e>
                            <m:e>
                              <m:r>
                                <a:rPr lang="en-US" sz="2000" i="1">
                                  <a:latin typeface="Cambria Math" panose="02040503050406030204" pitchFamily="18" charset="0"/>
                                </a:rPr>
                                <m:t>0</m:t>
                              </m:r>
                            </m:e>
                            <m:e>
                              <m:sSub>
                                <m:sSubPr>
                                  <m:ctrlPr>
                                    <a:rPr lang="en-US" sz="2000" i="1">
                                      <a:latin typeface="Cambria Math" panose="02040503050406030204" pitchFamily="18" charset="0"/>
                                    </a:rPr>
                                  </m:ctrlPr>
                                </m:sSubPr>
                                <m:e>
                                  <m:r>
                                    <a:rPr lang="en-US" sz="2000" i="1">
                                      <a:latin typeface="Cambria Math" panose="02040503050406030204" pitchFamily="18" charset="0"/>
                                    </a:rPr>
                                    <m:t>𝑋</m:t>
                                  </m:r>
                                </m:e>
                                <m:sub>
                                  <m:r>
                                    <a:rPr lang="en-US" sz="2000" i="1">
                                      <a:latin typeface="Cambria Math" panose="02040503050406030204" pitchFamily="18" charset="0"/>
                                    </a:rPr>
                                    <m:t>0</m:t>
                                  </m:r>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𝑒</m:t>
                                      </m:r>
                                    </m:e>
                                    <m:sub>
                                      <m:r>
                                        <a:rPr lang="en-US" sz="2000" i="1">
                                          <a:latin typeface="Cambria Math" panose="02040503050406030204" pitchFamily="18" charset="0"/>
                                        </a:rPr>
                                        <m:t>3</m:t>
                                      </m:r>
                                    </m:sub>
                                  </m:sSub>
                                </m:sub>
                              </m:sSub>
                            </m:e>
                          </m:mr>
                        </m:m>
                      </m:e>
                    </m:d>
                  </m:oMath>
                </a14:m>
                <a:endParaRPr lang="en-US" sz="2000" dirty="0"/>
              </a:p>
              <a:p>
                <a:pPr marL="0" indent="0" algn="l" rtl="0">
                  <a:buNone/>
                </a:pPr>
                <a:r>
                  <a:rPr lang="en-US" sz="2000" dirty="0"/>
                  <a:t>                              </a:t>
                </a:r>
                <a14:m>
                  <m:oMath xmlns:m="http://schemas.openxmlformats.org/officeDocument/2006/math">
                    <m:func>
                      <m:funcPr>
                        <m:ctrlPr>
                          <a:rPr lang="en-US" sz="2000" i="1">
                            <a:latin typeface="Cambria Math" panose="02040503050406030204" pitchFamily="18" charset="0"/>
                          </a:rPr>
                        </m:ctrlPr>
                      </m:funcPr>
                      <m:fName>
                        <m:r>
                          <a:rPr lang="en-US" sz="2000">
                            <a:latin typeface="Cambria Math" panose="02040503050406030204" pitchFamily="18" charset="0"/>
                          </a:rPr>
                          <m:t>         </m:t>
                        </m:r>
                        <m:r>
                          <m:rPr>
                            <m:sty m:val="p"/>
                          </m:rPr>
                          <a:rPr lang="en-US" sz="2000">
                            <a:latin typeface="Cambria Math" panose="02040503050406030204" pitchFamily="18" charset="0"/>
                          </a:rPr>
                          <m:t>det</m:t>
                        </m:r>
                      </m:fName>
                      <m:e>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𝐴</m:t>
                                </m:r>
                              </m:e>
                              <m:sub>
                                <m:sSub>
                                  <m:sSubPr>
                                    <m:ctrlPr>
                                      <a:rPr lang="en-US" sz="2000" i="1">
                                        <a:latin typeface="Cambria Math" panose="02040503050406030204" pitchFamily="18" charset="0"/>
                                      </a:rPr>
                                    </m:ctrlPr>
                                  </m:sSubPr>
                                  <m:e>
                                    <m:r>
                                      <a:rPr lang="en-US" sz="2000" b="0" i="1" smtClean="0">
                                        <a:latin typeface="Cambria Math" panose="02040503050406030204" pitchFamily="18" charset="0"/>
                                      </a:rPr>
                                      <m:t>0</m:t>
                                    </m:r>
                                    <m:r>
                                      <a:rPr lang="en-US" sz="2000" b="0" i="1" smtClean="0">
                                        <a:latin typeface="Cambria Math" panose="02040503050406030204" pitchFamily="18" charset="0"/>
                                      </a:rPr>
                                      <m:t>,</m:t>
                                    </m:r>
                                    <m:r>
                                      <a:rPr lang="en-US" sz="2000" i="1">
                                        <a:latin typeface="Cambria Math" panose="02040503050406030204" pitchFamily="18" charset="0"/>
                                      </a:rPr>
                                      <m:t>𝑒</m:t>
                                    </m:r>
                                  </m:e>
                                  <m:sub>
                                    <m:r>
                                      <a:rPr lang="en-US" sz="2000" i="1">
                                        <a:latin typeface="Cambria Math" panose="02040503050406030204" pitchFamily="18" charset="0"/>
                                      </a:rPr>
                                      <m:t>3</m:t>
                                    </m:r>
                                  </m:sub>
                                </m:sSub>
                              </m:sub>
                            </m:sSub>
                          </m:e>
                        </m:d>
                      </m:e>
                    </m:func>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𝑋</m:t>
                        </m:r>
                      </m:e>
                      <m:sub>
                        <m:r>
                          <a:rPr lang="en-US" sz="2000" i="1">
                            <a:latin typeface="Cambria Math" panose="02040503050406030204" pitchFamily="18" charset="0"/>
                          </a:rPr>
                          <m:t>0</m:t>
                        </m:r>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𝑒</m:t>
                            </m:r>
                          </m:e>
                          <m:sub>
                            <m:r>
                              <a:rPr lang="en-US" sz="2000" i="1">
                                <a:latin typeface="Cambria Math" panose="02040503050406030204" pitchFamily="18" charset="0"/>
                              </a:rPr>
                              <m:t>3</m:t>
                            </m:r>
                          </m:sub>
                        </m:sSub>
                      </m:sub>
                    </m:sSub>
                    <m:sSub>
                      <m:sSubPr>
                        <m:ctrlPr>
                          <a:rPr lang="en-US" sz="2000" i="1">
                            <a:latin typeface="Cambria Math" panose="02040503050406030204" pitchFamily="18" charset="0"/>
                          </a:rPr>
                        </m:ctrlPr>
                      </m:sSubPr>
                      <m:e>
                        <m:r>
                          <a:rPr lang="en-US" sz="2000" i="1">
                            <a:latin typeface="Cambria Math" panose="02040503050406030204" pitchFamily="18" charset="0"/>
                          </a:rPr>
                          <m:t>𝑋</m:t>
                        </m:r>
                      </m:e>
                      <m:sub>
                        <m:r>
                          <a:rPr lang="en-US" sz="2000" i="1">
                            <a:latin typeface="Cambria Math" panose="02040503050406030204" pitchFamily="18" charset="0"/>
                          </a:rPr>
                          <m:t>0</m:t>
                        </m:r>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𝑒</m:t>
                            </m:r>
                          </m:e>
                          <m:sub>
                            <m:r>
                              <a:rPr lang="en-US" sz="2000" i="1">
                                <a:latin typeface="Cambria Math" panose="02040503050406030204" pitchFamily="18" charset="0"/>
                              </a:rPr>
                              <m:t>1</m:t>
                            </m:r>
                          </m:sub>
                        </m:sSub>
                      </m:sub>
                    </m:sSub>
                    <m:sSub>
                      <m:sSubPr>
                        <m:ctrlPr>
                          <a:rPr lang="en-US" sz="2000" i="1">
                            <a:latin typeface="Cambria Math" panose="02040503050406030204" pitchFamily="18" charset="0"/>
                          </a:rPr>
                        </m:ctrlPr>
                      </m:sSubPr>
                      <m:e>
                        <m:r>
                          <a:rPr lang="en-US" sz="2000" i="1">
                            <a:latin typeface="Cambria Math" panose="02040503050406030204" pitchFamily="18" charset="0"/>
                          </a:rPr>
                          <m:t>𝑋</m:t>
                        </m:r>
                      </m:e>
                      <m:sub>
                        <m:r>
                          <a:rPr lang="en-US" sz="2000" i="1">
                            <a:latin typeface="Cambria Math" panose="02040503050406030204" pitchFamily="18" charset="0"/>
                          </a:rPr>
                          <m:t>0</m:t>
                        </m:r>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𝑒</m:t>
                            </m:r>
                          </m:e>
                          <m:sub>
                            <m:r>
                              <a:rPr lang="en-US" sz="2000" i="1">
                                <a:latin typeface="Cambria Math" panose="02040503050406030204" pitchFamily="18" charset="0"/>
                              </a:rPr>
                              <m:t>2</m:t>
                            </m:r>
                          </m:sub>
                        </m:sSub>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𝑋</m:t>
                        </m:r>
                      </m:e>
                      <m:sub>
                        <m:r>
                          <a:rPr lang="en-US" sz="2000" i="1">
                            <a:latin typeface="Cambria Math" panose="02040503050406030204" pitchFamily="18" charset="0"/>
                          </a:rPr>
                          <m:t>0</m:t>
                        </m:r>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𝑒</m:t>
                            </m:r>
                          </m:e>
                          <m:sub>
                            <m:r>
                              <a:rPr lang="en-US" sz="2000" i="1">
                                <a:latin typeface="Cambria Math" panose="02040503050406030204" pitchFamily="18" charset="0"/>
                              </a:rPr>
                              <m:t>3</m:t>
                            </m:r>
                          </m:sub>
                        </m:sSub>
                      </m:sub>
                    </m:sSub>
                    <m:sSub>
                      <m:sSubPr>
                        <m:ctrlPr>
                          <a:rPr lang="en-US" sz="2000" i="1">
                            <a:latin typeface="Cambria Math" panose="02040503050406030204" pitchFamily="18" charset="0"/>
                          </a:rPr>
                        </m:ctrlPr>
                      </m:sSubPr>
                      <m:e>
                        <m:r>
                          <a:rPr lang="en-US" sz="2000" i="1">
                            <a:latin typeface="Cambria Math" panose="02040503050406030204" pitchFamily="18" charset="0"/>
                          </a:rPr>
                          <m:t>𝑋</m:t>
                        </m:r>
                      </m:e>
                      <m:sub>
                        <m:r>
                          <a:rPr lang="en-US" sz="2000" i="1">
                            <a:latin typeface="Cambria Math" panose="02040503050406030204" pitchFamily="18" charset="0"/>
                          </a:rPr>
                          <m:t>0</m:t>
                        </m:r>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𝑒</m:t>
                            </m:r>
                          </m:e>
                          <m:sub>
                            <m:r>
                              <a:rPr lang="en-US" sz="2000" i="1">
                                <a:latin typeface="Cambria Math" panose="02040503050406030204" pitchFamily="18" charset="0"/>
                              </a:rPr>
                              <m:t>4</m:t>
                            </m:r>
                          </m:sub>
                        </m:sSub>
                      </m:sub>
                    </m:sSub>
                    <m:sSub>
                      <m:sSubPr>
                        <m:ctrlPr>
                          <a:rPr lang="en-US" sz="2000" i="1">
                            <a:latin typeface="Cambria Math" panose="02040503050406030204" pitchFamily="18" charset="0"/>
                          </a:rPr>
                        </m:ctrlPr>
                      </m:sSubPr>
                      <m:e>
                        <m:r>
                          <a:rPr lang="en-US" sz="2000" i="1">
                            <a:latin typeface="Cambria Math" panose="02040503050406030204" pitchFamily="18" charset="0"/>
                          </a:rPr>
                          <m:t>𝑋</m:t>
                        </m:r>
                      </m:e>
                      <m:sub>
                        <m:r>
                          <a:rPr lang="en-US" sz="2000" i="1">
                            <a:latin typeface="Cambria Math" panose="02040503050406030204" pitchFamily="18" charset="0"/>
                          </a:rPr>
                          <m:t>0</m:t>
                        </m:r>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𝑒</m:t>
                            </m:r>
                          </m:e>
                          <m:sub>
                            <m:r>
                              <a:rPr lang="en-US" sz="2000" i="1">
                                <a:latin typeface="Cambria Math" panose="02040503050406030204" pitchFamily="18" charset="0"/>
                              </a:rPr>
                              <m:t>5</m:t>
                            </m:r>
                          </m:sub>
                        </m:sSub>
                      </m:sub>
                    </m:sSub>
                  </m:oMath>
                </a14:m>
                <a:endParaRPr lang="en-US" sz="2000" dirty="0" smtClean="0"/>
              </a:p>
            </p:txBody>
          </p:sp>
        </mc:Choice>
        <mc:Fallback xmlns="">
          <p:sp>
            <p:nvSpPr>
              <p:cNvPr id="3" name="מציין מיקום תוכן 2"/>
              <p:cNvSpPr>
                <a:spLocks noGrp="1" noRot="1" noChangeAspect="1" noMove="1" noResize="1" noEditPoints="1" noAdjustHandles="1" noChangeArrowheads="1" noChangeShapeType="1" noTextEdit="1"/>
              </p:cNvSpPr>
              <p:nvPr>
                <p:ph idx="1"/>
              </p:nvPr>
            </p:nvSpPr>
            <p:spPr>
              <a:xfrm>
                <a:off x="2592923" y="1739900"/>
                <a:ext cx="9420111" cy="5118100"/>
              </a:xfrm>
              <a:blipFill rotWithShape="0">
                <a:blip r:embed="rId2"/>
                <a:stretch>
                  <a:fillRect l="-970" t="-952"/>
                </a:stretch>
              </a:blipFill>
            </p:spPr>
            <p:txBody>
              <a:bodyPr/>
              <a:lstStyle/>
              <a:p>
                <a:r>
                  <a:rPr lang="he-IL">
                    <a:noFill/>
                  </a:rPr>
                  <a:t> </a:t>
                </a:r>
              </a:p>
            </p:txBody>
          </p:sp>
        </mc:Fallback>
      </mc:AlternateContent>
      <p:sp>
        <p:nvSpPr>
          <p:cNvPr id="4" name="TextBox 3"/>
          <p:cNvSpPr txBox="1"/>
          <p:nvPr/>
        </p:nvSpPr>
        <p:spPr>
          <a:xfrm>
            <a:off x="5638800" y="3289300"/>
            <a:ext cx="65" cy="276999"/>
          </a:xfrm>
          <a:prstGeom prst="rect">
            <a:avLst/>
          </a:prstGeom>
          <a:noFill/>
        </p:spPr>
        <p:txBody>
          <a:bodyPr wrap="none" lIns="0" tIns="0" rIns="0" bIns="0" rtlCol="1">
            <a:spAutoFit/>
          </a:bodyPr>
          <a:lstStyle/>
          <a:p>
            <a:endParaRPr lang="he-IL" dirty="0"/>
          </a:p>
        </p:txBody>
      </p:sp>
      <p:sp>
        <p:nvSpPr>
          <p:cNvPr id="6" name="אליפסה 5"/>
          <p:cNvSpPr/>
          <p:nvPr/>
        </p:nvSpPr>
        <p:spPr>
          <a:xfrm>
            <a:off x="2780135" y="2391840"/>
            <a:ext cx="279400" cy="279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 name="אליפסה 6"/>
          <p:cNvSpPr/>
          <p:nvPr/>
        </p:nvSpPr>
        <p:spPr>
          <a:xfrm>
            <a:off x="2780135" y="3289300"/>
            <a:ext cx="279400" cy="279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אליפסה 7"/>
          <p:cNvSpPr/>
          <p:nvPr/>
        </p:nvSpPr>
        <p:spPr>
          <a:xfrm>
            <a:off x="2780135" y="4186760"/>
            <a:ext cx="279400" cy="279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אליפסה 8"/>
          <p:cNvSpPr/>
          <p:nvPr/>
        </p:nvSpPr>
        <p:spPr>
          <a:xfrm>
            <a:off x="4735219" y="2391840"/>
            <a:ext cx="279400" cy="279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 name="אליפסה 9"/>
          <p:cNvSpPr/>
          <p:nvPr/>
        </p:nvSpPr>
        <p:spPr>
          <a:xfrm>
            <a:off x="4735219" y="3289300"/>
            <a:ext cx="279400" cy="279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1" name="אליפסה 10"/>
          <p:cNvSpPr/>
          <p:nvPr/>
        </p:nvSpPr>
        <p:spPr>
          <a:xfrm>
            <a:off x="4735219" y="4186760"/>
            <a:ext cx="279400" cy="279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cxnSp>
        <p:nvCxnSpPr>
          <p:cNvPr id="12" name="מחבר ישר 11"/>
          <p:cNvCxnSpPr/>
          <p:nvPr/>
        </p:nvCxnSpPr>
        <p:spPr>
          <a:xfrm>
            <a:off x="3059535" y="2531540"/>
            <a:ext cx="167568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מחבר ישר 12"/>
          <p:cNvCxnSpPr/>
          <p:nvPr/>
        </p:nvCxnSpPr>
        <p:spPr>
          <a:xfrm>
            <a:off x="3059535" y="3427799"/>
            <a:ext cx="167568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מחבר ישר 13"/>
          <p:cNvCxnSpPr/>
          <p:nvPr/>
        </p:nvCxnSpPr>
        <p:spPr>
          <a:xfrm>
            <a:off x="3059535" y="4299358"/>
            <a:ext cx="167568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15" name="TextBox 14"/>
          <p:cNvSpPr txBox="1"/>
          <p:nvPr/>
        </p:nvSpPr>
        <p:spPr>
          <a:xfrm>
            <a:off x="2780135" y="2391840"/>
            <a:ext cx="238483" cy="307777"/>
          </a:xfrm>
          <a:prstGeom prst="rect">
            <a:avLst/>
          </a:prstGeom>
          <a:noFill/>
        </p:spPr>
        <p:txBody>
          <a:bodyPr wrap="square" rtlCol="1">
            <a:spAutoFit/>
          </a:bodyPr>
          <a:lstStyle/>
          <a:p>
            <a:r>
              <a:rPr lang="en-US" sz="1400" dirty="0" smtClean="0">
                <a:solidFill>
                  <a:schemeClr val="bg1"/>
                </a:solidFill>
              </a:rPr>
              <a:t>1</a:t>
            </a:r>
            <a:endParaRPr lang="he-IL" sz="1400" dirty="0">
              <a:solidFill>
                <a:schemeClr val="bg1"/>
              </a:solidFill>
            </a:endParaRPr>
          </a:p>
        </p:txBody>
      </p:sp>
      <p:sp>
        <p:nvSpPr>
          <p:cNvPr id="16" name="TextBox 15"/>
          <p:cNvSpPr txBox="1"/>
          <p:nvPr/>
        </p:nvSpPr>
        <p:spPr>
          <a:xfrm>
            <a:off x="2780134" y="3273910"/>
            <a:ext cx="238483" cy="307777"/>
          </a:xfrm>
          <a:prstGeom prst="rect">
            <a:avLst/>
          </a:prstGeom>
          <a:noFill/>
        </p:spPr>
        <p:txBody>
          <a:bodyPr wrap="square" rtlCol="1">
            <a:spAutoFit/>
          </a:bodyPr>
          <a:lstStyle/>
          <a:p>
            <a:r>
              <a:rPr lang="en-US" sz="1400" dirty="0" smtClean="0">
                <a:solidFill>
                  <a:schemeClr val="bg1"/>
                </a:solidFill>
              </a:rPr>
              <a:t>2</a:t>
            </a:r>
            <a:endParaRPr lang="he-IL" sz="1400" dirty="0">
              <a:solidFill>
                <a:schemeClr val="bg1"/>
              </a:solidFill>
            </a:endParaRPr>
          </a:p>
        </p:txBody>
      </p:sp>
      <p:sp>
        <p:nvSpPr>
          <p:cNvPr id="17" name="TextBox 16"/>
          <p:cNvSpPr txBox="1"/>
          <p:nvPr/>
        </p:nvSpPr>
        <p:spPr>
          <a:xfrm>
            <a:off x="2780134" y="4172571"/>
            <a:ext cx="238483" cy="307777"/>
          </a:xfrm>
          <a:prstGeom prst="rect">
            <a:avLst/>
          </a:prstGeom>
          <a:noFill/>
        </p:spPr>
        <p:txBody>
          <a:bodyPr wrap="square" rtlCol="1">
            <a:spAutoFit/>
          </a:bodyPr>
          <a:lstStyle/>
          <a:p>
            <a:r>
              <a:rPr lang="en-US" sz="1400" dirty="0" smtClean="0">
                <a:solidFill>
                  <a:schemeClr val="bg1"/>
                </a:solidFill>
              </a:rPr>
              <a:t>3</a:t>
            </a:r>
            <a:endParaRPr lang="he-IL" sz="1400" dirty="0">
              <a:solidFill>
                <a:schemeClr val="bg1"/>
              </a:solidFill>
            </a:endParaRPr>
          </a:p>
        </p:txBody>
      </p:sp>
      <p:sp>
        <p:nvSpPr>
          <p:cNvPr id="18" name="TextBox 17"/>
          <p:cNvSpPr txBox="1"/>
          <p:nvPr/>
        </p:nvSpPr>
        <p:spPr>
          <a:xfrm>
            <a:off x="4735218" y="2365737"/>
            <a:ext cx="238483" cy="307777"/>
          </a:xfrm>
          <a:prstGeom prst="rect">
            <a:avLst/>
          </a:prstGeom>
          <a:noFill/>
        </p:spPr>
        <p:txBody>
          <a:bodyPr wrap="square" rtlCol="1">
            <a:spAutoFit/>
          </a:bodyPr>
          <a:lstStyle/>
          <a:p>
            <a:r>
              <a:rPr lang="en-US" sz="1400" dirty="0" smtClean="0">
                <a:solidFill>
                  <a:schemeClr val="bg1"/>
                </a:solidFill>
              </a:rPr>
              <a:t>4</a:t>
            </a:r>
            <a:endParaRPr lang="he-IL" sz="1400" dirty="0">
              <a:solidFill>
                <a:schemeClr val="bg1"/>
              </a:solidFill>
            </a:endParaRPr>
          </a:p>
        </p:txBody>
      </p:sp>
      <p:sp>
        <p:nvSpPr>
          <p:cNvPr id="19" name="TextBox 18"/>
          <p:cNvSpPr txBox="1"/>
          <p:nvPr/>
        </p:nvSpPr>
        <p:spPr>
          <a:xfrm>
            <a:off x="4735219" y="3283769"/>
            <a:ext cx="238483" cy="307777"/>
          </a:xfrm>
          <a:prstGeom prst="rect">
            <a:avLst/>
          </a:prstGeom>
          <a:noFill/>
        </p:spPr>
        <p:txBody>
          <a:bodyPr wrap="square" rtlCol="1">
            <a:spAutoFit/>
          </a:bodyPr>
          <a:lstStyle/>
          <a:p>
            <a:r>
              <a:rPr lang="en-US" sz="1400" dirty="0" smtClean="0">
                <a:solidFill>
                  <a:schemeClr val="bg1"/>
                </a:solidFill>
              </a:rPr>
              <a:t>5</a:t>
            </a:r>
            <a:endParaRPr lang="he-IL" sz="1400" dirty="0">
              <a:solidFill>
                <a:schemeClr val="bg1"/>
              </a:solidFill>
            </a:endParaRPr>
          </a:p>
        </p:txBody>
      </p:sp>
      <p:sp>
        <p:nvSpPr>
          <p:cNvPr id="20" name="TextBox 19"/>
          <p:cNvSpPr txBox="1"/>
          <p:nvPr/>
        </p:nvSpPr>
        <p:spPr>
          <a:xfrm>
            <a:off x="4735218" y="4170169"/>
            <a:ext cx="238483" cy="307777"/>
          </a:xfrm>
          <a:prstGeom prst="rect">
            <a:avLst/>
          </a:prstGeom>
          <a:noFill/>
        </p:spPr>
        <p:txBody>
          <a:bodyPr wrap="square" rtlCol="1">
            <a:spAutoFit/>
          </a:bodyPr>
          <a:lstStyle/>
          <a:p>
            <a:r>
              <a:rPr lang="en-US" sz="1400" dirty="0" smtClean="0">
                <a:solidFill>
                  <a:schemeClr val="bg1"/>
                </a:solidFill>
              </a:rPr>
              <a:t>6</a:t>
            </a:r>
            <a:endParaRPr lang="he-IL" sz="1400" dirty="0">
              <a:solidFill>
                <a:schemeClr val="bg1"/>
              </a:solidFill>
            </a:endParaRPr>
          </a:p>
        </p:txBody>
      </p:sp>
      <p:cxnSp>
        <p:nvCxnSpPr>
          <p:cNvPr id="21" name="מחבר ישר 20"/>
          <p:cNvCxnSpPr/>
          <p:nvPr/>
        </p:nvCxnSpPr>
        <p:spPr>
          <a:xfrm>
            <a:off x="3064631" y="2572477"/>
            <a:ext cx="1670586" cy="82919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מחבר ישר 21"/>
          <p:cNvCxnSpPr>
            <a:stCxn id="7" idx="6"/>
            <a:endCxn id="18" idx="1"/>
          </p:cNvCxnSpPr>
          <p:nvPr/>
        </p:nvCxnSpPr>
        <p:spPr>
          <a:xfrm flipV="1">
            <a:off x="3059535" y="2519626"/>
            <a:ext cx="1675683" cy="90937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מחבר ישר 22"/>
          <p:cNvCxnSpPr>
            <a:endCxn id="19" idx="1"/>
          </p:cNvCxnSpPr>
          <p:nvPr/>
        </p:nvCxnSpPr>
        <p:spPr>
          <a:xfrm flipV="1">
            <a:off x="3059535" y="3437658"/>
            <a:ext cx="1675684" cy="84751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5" name="TextBox 24"/>
              <p:cNvSpPr txBox="1"/>
              <p:nvPr/>
            </p:nvSpPr>
            <p:spPr>
              <a:xfrm>
                <a:off x="3141363" y="2212762"/>
                <a:ext cx="238483" cy="307777"/>
              </a:xfrm>
              <a:prstGeom prst="rect">
                <a:avLst/>
              </a:prstGeom>
              <a:noFill/>
            </p:spPr>
            <p:txBody>
              <a:bodyPr wrap="square" rtlCol="1">
                <a:spAutoFit/>
              </a:bodyPr>
              <a:lstStyle/>
              <a:p>
                <a:pPr/>
                <a14:m>
                  <m:oMathPara xmlns:m="http://schemas.openxmlformats.org/officeDocument/2006/math">
                    <m:oMathParaPr>
                      <m:jc m:val="centerGroup"/>
                    </m:oMathParaPr>
                    <m:oMath xmlns:m="http://schemas.openxmlformats.org/officeDocument/2006/math">
                      <m:sSub>
                        <m:sSubPr>
                          <m:ctrlPr>
                            <a:rPr lang="he-IL" sz="1400" i="1" smtClean="0">
                              <a:latin typeface="Cambria Math" panose="02040503050406030204" pitchFamily="18" charset="0"/>
                            </a:rPr>
                          </m:ctrlPr>
                        </m:sSubPr>
                        <m:e>
                          <m:r>
                            <a:rPr lang="en-US" sz="1400" b="0" i="1" smtClean="0">
                              <a:latin typeface="Cambria Math" panose="02040503050406030204" pitchFamily="18" charset="0"/>
                            </a:rPr>
                            <m:t>𝑒</m:t>
                          </m:r>
                        </m:e>
                        <m:sub>
                          <m:r>
                            <a:rPr lang="he-IL" sz="1400" b="0" i="1" smtClean="0">
                              <a:latin typeface="Cambria Math" panose="02040503050406030204" pitchFamily="18" charset="0"/>
                            </a:rPr>
                            <m:t>1</m:t>
                          </m:r>
                        </m:sub>
                      </m:sSub>
                    </m:oMath>
                  </m:oMathPara>
                </a14:m>
                <a:endParaRPr lang="he-IL" sz="1400" dirty="0"/>
              </a:p>
            </p:txBody>
          </p:sp>
        </mc:Choice>
        <mc:Fallback xmlns="">
          <p:sp>
            <p:nvSpPr>
              <p:cNvPr id="25" name="TextBox 24"/>
              <p:cNvSpPr txBox="1">
                <a:spLocks noRot="1" noChangeAspect="1" noMove="1" noResize="1" noEditPoints="1" noAdjustHandles="1" noChangeArrowheads="1" noChangeShapeType="1" noTextEdit="1"/>
              </p:cNvSpPr>
              <p:nvPr/>
            </p:nvSpPr>
            <p:spPr>
              <a:xfrm>
                <a:off x="3141363" y="2212762"/>
                <a:ext cx="238483" cy="307777"/>
              </a:xfrm>
              <a:prstGeom prst="rect">
                <a:avLst/>
              </a:prstGeom>
              <a:blipFill rotWithShape="0">
                <a:blip r:embed="rId3"/>
                <a:stretch>
                  <a:fillRect t="-4000" r="-74359" b="-20000"/>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3153600" y="3349682"/>
                <a:ext cx="238483" cy="307777"/>
              </a:xfrm>
              <a:prstGeom prst="rect">
                <a:avLst/>
              </a:prstGeom>
              <a:noFill/>
            </p:spPr>
            <p:txBody>
              <a:bodyPr wrap="square" rtlCol="1">
                <a:spAutoFit/>
              </a:bodyPr>
              <a:lstStyle/>
              <a:p>
                <a:pPr/>
                <a14:m>
                  <m:oMathPara xmlns:m="http://schemas.openxmlformats.org/officeDocument/2006/math">
                    <m:oMathParaPr>
                      <m:jc m:val="centerGroup"/>
                    </m:oMathParaPr>
                    <m:oMath xmlns:m="http://schemas.openxmlformats.org/officeDocument/2006/math">
                      <m:sSub>
                        <m:sSubPr>
                          <m:ctrlPr>
                            <a:rPr lang="he-IL" sz="1400" i="1" smtClean="0">
                              <a:latin typeface="Cambria Math" panose="02040503050406030204" pitchFamily="18" charset="0"/>
                            </a:rPr>
                          </m:ctrlPr>
                        </m:sSubPr>
                        <m:e>
                          <m:r>
                            <a:rPr lang="en-US" sz="1400" b="0" i="1" smtClean="0">
                              <a:latin typeface="Cambria Math" panose="02040503050406030204" pitchFamily="18" charset="0"/>
                            </a:rPr>
                            <m:t>𝑒</m:t>
                          </m:r>
                        </m:e>
                        <m:sub>
                          <m:r>
                            <a:rPr lang="he-IL" sz="1400" b="0" i="1" smtClean="0">
                              <a:latin typeface="Cambria Math" panose="02040503050406030204" pitchFamily="18" charset="0"/>
                            </a:rPr>
                            <m:t>2</m:t>
                          </m:r>
                        </m:sub>
                      </m:sSub>
                    </m:oMath>
                  </m:oMathPara>
                </a14:m>
                <a:endParaRPr lang="he-IL" sz="1400" dirty="0"/>
              </a:p>
            </p:txBody>
          </p:sp>
        </mc:Choice>
        <mc:Fallback xmlns="">
          <p:sp>
            <p:nvSpPr>
              <p:cNvPr id="26" name="TextBox 25"/>
              <p:cNvSpPr txBox="1">
                <a:spLocks noRot="1" noChangeAspect="1" noMove="1" noResize="1" noEditPoints="1" noAdjustHandles="1" noChangeArrowheads="1" noChangeShapeType="1" noTextEdit="1"/>
              </p:cNvSpPr>
              <p:nvPr/>
            </p:nvSpPr>
            <p:spPr>
              <a:xfrm>
                <a:off x="3153600" y="3349682"/>
                <a:ext cx="238483" cy="307777"/>
              </a:xfrm>
              <a:prstGeom prst="rect">
                <a:avLst/>
              </a:prstGeom>
              <a:blipFill rotWithShape="0">
                <a:blip r:embed="rId4"/>
                <a:stretch>
                  <a:fillRect t="-1961" r="-74359" b="-19608"/>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27" name="TextBox 26"/>
              <p:cNvSpPr txBox="1"/>
              <p:nvPr/>
            </p:nvSpPr>
            <p:spPr>
              <a:xfrm>
                <a:off x="3153601" y="4218246"/>
                <a:ext cx="238483" cy="307777"/>
              </a:xfrm>
              <a:prstGeom prst="rect">
                <a:avLst/>
              </a:prstGeom>
              <a:noFill/>
            </p:spPr>
            <p:txBody>
              <a:bodyPr wrap="square" rtlCol="1">
                <a:spAutoFit/>
              </a:bodyPr>
              <a:lstStyle/>
              <a:p>
                <a:pPr/>
                <a14:m>
                  <m:oMathPara xmlns:m="http://schemas.openxmlformats.org/officeDocument/2006/math">
                    <m:oMathParaPr>
                      <m:jc m:val="centerGroup"/>
                    </m:oMathParaPr>
                    <m:oMath xmlns:m="http://schemas.openxmlformats.org/officeDocument/2006/math">
                      <m:sSub>
                        <m:sSubPr>
                          <m:ctrlPr>
                            <a:rPr lang="he-IL" sz="1400" i="1" smtClean="0">
                              <a:latin typeface="Cambria Math" panose="02040503050406030204" pitchFamily="18" charset="0"/>
                            </a:rPr>
                          </m:ctrlPr>
                        </m:sSubPr>
                        <m:e>
                          <m:r>
                            <a:rPr lang="en-US" sz="1400" b="0" i="1" smtClean="0">
                              <a:latin typeface="Cambria Math" panose="02040503050406030204" pitchFamily="18" charset="0"/>
                            </a:rPr>
                            <m:t>𝑒</m:t>
                          </m:r>
                        </m:e>
                        <m:sub>
                          <m:r>
                            <a:rPr lang="he-IL" sz="1400" b="0" i="1" smtClean="0">
                              <a:latin typeface="Cambria Math" panose="02040503050406030204" pitchFamily="18" charset="0"/>
                            </a:rPr>
                            <m:t>3</m:t>
                          </m:r>
                        </m:sub>
                      </m:sSub>
                    </m:oMath>
                  </m:oMathPara>
                </a14:m>
                <a:endParaRPr lang="he-IL" sz="1400" dirty="0"/>
              </a:p>
            </p:txBody>
          </p:sp>
        </mc:Choice>
        <mc:Fallback xmlns="">
          <p:sp>
            <p:nvSpPr>
              <p:cNvPr id="27" name="TextBox 26"/>
              <p:cNvSpPr txBox="1">
                <a:spLocks noRot="1" noChangeAspect="1" noMove="1" noResize="1" noEditPoints="1" noAdjustHandles="1" noChangeArrowheads="1" noChangeShapeType="1" noTextEdit="1"/>
              </p:cNvSpPr>
              <p:nvPr/>
            </p:nvSpPr>
            <p:spPr>
              <a:xfrm>
                <a:off x="3153601" y="4218246"/>
                <a:ext cx="238483" cy="307777"/>
              </a:xfrm>
              <a:prstGeom prst="rect">
                <a:avLst/>
              </a:prstGeom>
              <a:blipFill rotWithShape="0">
                <a:blip r:embed="rId5"/>
                <a:stretch>
                  <a:fillRect t="-4000" r="-74359" b="-20000"/>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28" name="TextBox 27"/>
              <p:cNvSpPr txBox="1"/>
              <p:nvPr/>
            </p:nvSpPr>
            <p:spPr>
              <a:xfrm>
                <a:off x="3025593" y="2607623"/>
                <a:ext cx="238483" cy="307777"/>
              </a:xfrm>
              <a:prstGeom prst="rect">
                <a:avLst/>
              </a:prstGeom>
              <a:noFill/>
            </p:spPr>
            <p:txBody>
              <a:bodyPr wrap="square" rtlCol="1">
                <a:spAutoFit/>
              </a:bodyPr>
              <a:lstStyle/>
              <a:p>
                <a:pPr/>
                <a14:m>
                  <m:oMathPara xmlns:m="http://schemas.openxmlformats.org/officeDocument/2006/math">
                    <m:oMathParaPr>
                      <m:jc m:val="centerGroup"/>
                    </m:oMathParaPr>
                    <m:oMath xmlns:m="http://schemas.openxmlformats.org/officeDocument/2006/math">
                      <m:sSub>
                        <m:sSubPr>
                          <m:ctrlPr>
                            <a:rPr lang="he-IL" sz="1400" i="1" smtClean="0">
                              <a:latin typeface="Cambria Math" panose="02040503050406030204" pitchFamily="18" charset="0"/>
                            </a:rPr>
                          </m:ctrlPr>
                        </m:sSubPr>
                        <m:e>
                          <m:r>
                            <a:rPr lang="en-US" sz="1400" b="0" i="1" smtClean="0">
                              <a:latin typeface="Cambria Math" panose="02040503050406030204" pitchFamily="18" charset="0"/>
                            </a:rPr>
                            <m:t>𝑒</m:t>
                          </m:r>
                        </m:e>
                        <m:sub>
                          <m:r>
                            <a:rPr lang="he-IL" sz="1400" b="0" i="1" smtClean="0">
                              <a:latin typeface="Cambria Math" panose="02040503050406030204" pitchFamily="18" charset="0"/>
                            </a:rPr>
                            <m:t>4</m:t>
                          </m:r>
                        </m:sub>
                      </m:sSub>
                    </m:oMath>
                  </m:oMathPara>
                </a14:m>
                <a:endParaRPr lang="he-IL" sz="1400" dirty="0"/>
              </a:p>
            </p:txBody>
          </p:sp>
        </mc:Choice>
        <mc:Fallback xmlns="">
          <p:sp>
            <p:nvSpPr>
              <p:cNvPr id="28" name="TextBox 27"/>
              <p:cNvSpPr txBox="1">
                <a:spLocks noRot="1" noChangeAspect="1" noMove="1" noResize="1" noEditPoints="1" noAdjustHandles="1" noChangeArrowheads="1" noChangeShapeType="1" noTextEdit="1"/>
              </p:cNvSpPr>
              <p:nvPr/>
            </p:nvSpPr>
            <p:spPr>
              <a:xfrm>
                <a:off x="3025593" y="2607623"/>
                <a:ext cx="238483" cy="307777"/>
              </a:xfrm>
              <a:prstGeom prst="rect">
                <a:avLst/>
              </a:prstGeom>
              <a:blipFill rotWithShape="0">
                <a:blip r:embed="rId6"/>
                <a:stretch>
                  <a:fillRect t="-4000" r="-74359" b="-20000"/>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29" name="TextBox 28"/>
              <p:cNvSpPr txBox="1"/>
              <p:nvPr/>
            </p:nvSpPr>
            <p:spPr>
              <a:xfrm>
                <a:off x="3950877" y="3707526"/>
                <a:ext cx="238483" cy="307777"/>
              </a:xfrm>
              <a:prstGeom prst="rect">
                <a:avLst/>
              </a:prstGeom>
              <a:noFill/>
            </p:spPr>
            <p:txBody>
              <a:bodyPr wrap="square" rtlCol="1">
                <a:spAutoFit/>
              </a:bodyPr>
              <a:lstStyle/>
              <a:p>
                <a:pPr/>
                <a14:m>
                  <m:oMathPara xmlns:m="http://schemas.openxmlformats.org/officeDocument/2006/math">
                    <m:oMathParaPr>
                      <m:jc m:val="centerGroup"/>
                    </m:oMathParaPr>
                    <m:oMath xmlns:m="http://schemas.openxmlformats.org/officeDocument/2006/math">
                      <m:sSub>
                        <m:sSubPr>
                          <m:ctrlPr>
                            <a:rPr lang="he-IL" sz="1400" i="1" smtClean="0">
                              <a:latin typeface="Cambria Math" panose="02040503050406030204" pitchFamily="18" charset="0"/>
                            </a:rPr>
                          </m:ctrlPr>
                        </m:sSubPr>
                        <m:e>
                          <m:r>
                            <a:rPr lang="en-US" sz="1400" b="0" i="1" smtClean="0">
                              <a:latin typeface="Cambria Math" panose="02040503050406030204" pitchFamily="18" charset="0"/>
                            </a:rPr>
                            <m:t>𝑒</m:t>
                          </m:r>
                        </m:e>
                        <m:sub>
                          <m:r>
                            <a:rPr lang="he-IL" sz="1400" b="0" i="1" smtClean="0">
                              <a:latin typeface="Cambria Math" panose="02040503050406030204" pitchFamily="18" charset="0"/>
                            </a:rPr>
                            <m:t>6</m:t>
                          </m:r>
                        </m:sub>
                      </m:sSub>
                    </m:oMath>
                  </m:oMathPara>
                </a14:m>
                <a:endParaRPr lang="he-IL" sz="1400" dirty="0"/>
              </a:p>
            </p:txBody>
          </p:sp>
        </mc:Choice>
        <mc:Fallback xmlns="">
          <p:sp>
            <p:nvSpPr>
              <p:cNvPr id="29" name="TextBox 28"/>
              <p:cNvSpPr txBox="1">
                <a:spLocks noRot="1" noChangeAspect="1" noMove="1" noResize="1" noEditPoints="1" noAdjustHandles="1" noChangeArrowheads="1" noChangeShapeType="1" noTextEdit="1"/>
              </p:cNvSpPr>
              <p:nvPr/>
            </p:nvSpPr>
            <p:spPr>
              <a:xfrm>
                <a:off x="3950877" y="3707526"/>
                <a:ext cx="238483" cy="307777"/>
              </a:xfrm>
              <a:prstGeom prst="rect">
                <a:avLst/>
              </a:prstGeom>
              <a:blipFill rotWithShape="0">
                <a:blip r:embed="rId7"/>
                <a:stretch>
                  <a:fillRect t="-3922" r="-74359" b="-19608"/>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30" name="TextBox 29"/>
              <p:cNvSpPr txBox="1"/>
              <p:nvPr/>
            </p:nvSpPr>
            <p:spPr>
              <a:xfrm>
                <a:off x="4277313" y="2658821"/>
                <a:ext cx="238483" cy="307777"/>
              </a:xfrm>
              <a:prstGeom prst="rect">
                <a:avLst/>
              </a:prstGeom>
              <a:noFill/>
            </p:spPr>
            <p:txBody>
              <a:bodyPr wrap="square" rtlCol="1">
                <a:spAutoFit/>
              </a:bodyPr>
              <a:lstStyle/>
              <a:p>
                <a:pPr/>
                <a14:m>
                  <m:oMathPara xmlns:m="http://schemas.openxmlformats.org/officeDocument/2006/math">
                    <m:oMathParaPr>
                      <m:jc m:val="centerGroup"/>
                    </m:oMathParaPr>
                    <m:oMath xmlns:m="http://schemas.openxmlformats.org/officeDocument/2006/math">
                      <m:sSub>
                        <m:sSubPr>
                          <m:ctrlPr>
                            <a:rPr lang="he-IL" sz="1400" i="1" smtClean="0">
                              <a:latin typeface="Cambria Math" panose="02040503050406030204" pitchFamily="18" charset="0"/>
                            </a:rPr>
                          </m:ctrlPr>
                        </m:sSubPr>
                        <m:e>
                          <m:r>
                            <a:rPr lang="en-US" sz="1400" b="0" i="1" smtClean="0">
                              <a:latin typeface="Cambria Math" panose="02040503050406030204" pitchFamily="18" charset="0"/>
                            </a:rPr>
                            <m:t>𝑒</m:t>
                          </m:r>
                        </m:e>
                        <m:sub>
                          <m:r>
                            <a:rPr lang="he-IL" sz="1400" b="0" i="1" smtClean="0">
                              <a:latin typeface="Cambria Math" panose="02040503050406030204" pitchFamily="18" charset="0"/>
                            </a:rPr>
                            <m:t>5</m:t>
                          </m:r>
                        </m:sub>
                      </m:sSub>
                    </m:oMath>
                  </m:oMathPara>
                </a14:m>
                <a:endParaRPr lang="he-IL" sz="1400" dirty="0"/>
              </a:p>
            </p:txBody>
          </p:sp>
        </mc:Choice>
        <mc:Fallback xmlns="">
          <p:sp>
            <p:nvSpPr>
              <p:cNvPr id="30" name="TextBox 29"/>
              <p:cNvSpPr txBox="1">
                <a:spLocks noRot="1" noChangeAspect="1" noMove="1" noResize="1" noEditPoints="1" noAdjustHandles="1" noChangeArrowheads="1" noChangeShapeType="1" noTextEdit="1"/>
              </p:cNvSpPr>
              <p:nvPr/>
            </p:nvSpPr>
            <p:spPr>
              <a:xfrm>
                <a:off x="4277313" y="2658821"/>
                <a:ext cx="238483" cy="307777"/>
              </a:xfrm>
              <a:prstGeom prst="rect">
                <a:avLst/>
              </a:prstGeom>
              <a:blipFill rotWithShape="0">
                <a:blip r:embed="rId8"/>
                <a:stretch>
                  <a:fillRect t="-3922" r="-74359" b="-19608"/>
                </a:stretch>
              </a:blipFill>
            </p:spPr>
            <p:txBody>
              <a:bodyPr/>
              <a:lstStyle/>
              <a:p>
                <a:r>
                  <a:rPr lang="he-IL">
                    <a:noFill/>
                  </a:rPr>
                  <a:t> </a:t>
                </a:r>
              </a:p>
            </p:txBody>
          </p:sp>
        </mc:Fallback>
      </mc:AlternateContent>
      <p:sp>
        <p:nvSpPr>
          <p:cNvPr id="31" name="TextBox 30"/>
          <p:cNvSpPr txBox="1"/>
          <p:nvPr/>
        </p:nvSpPr>
        <p:spPr>
          <a:xfrm>
            <a:off x="3712394" y="2251991"/>
            <a:ext cx="238483" cy="307777"/>
          </a:xfrm>
          <a:prstGeom prst="rect">
            <a:avLst/>
          </a:prstGeom>
          <a:noFill/>
        </p:spPr>
        <p:txBody>
          <a:bodyPr wrap="square" rtlCol="1">
            <a:spAutoFit/>
          </a:bodyPr>
          <a:lstStyle/>
          <a:p>
            <a:r>
              <a:rPr lang="en-US" sz="1400" b="1" dirty="0" smtClean="0">
                <a:solidFill>
                  <a:srgbClr val="00B050"/>
                </a:solidFill>
              </a:rPr>
              <a:t>2</a:t>
            </a:r>
            <a:endParaRPr lang="he-IL" sz="1400" b="1" dirty="0">
              <a:solidFill>
                <a:srgbClr val="00B050"/>
              </a:solidFill>
            </a:endParaRPr>
          </a:p>
        </p:txBody>
      </p:sp>
      <p:sp>
        <p:nvSpPr>
          <p:cNvPr id="32" name="TextBox 31"/>
          <p:cNvSpPr txBox="1"/>
          <p:nvPr/>
        </p:nvSpPr>
        <p:spPr>
          <a:xfrm>
            <a:off x="3688328" y="4269180"/>
            <a:ext cx="238483" cy="307777"/>
          </a:xfrm>
          <a:prstGeom prst="rect">
            <a:avLst/>
          </a:prstGeom>
          <a:noFill/>
        </p:spPr>
        <p:txBody>
          <a:bodyPr wrap="square" rtlCol="1">
            <a:spAutoFit/>
          </a:bodyPr>
          <a:lstStyle/>
          <a:p>
            <a:r>
              <a:rPr lang="en-US" sz="1400" b="1" dirty="0" smtClean="0">
                <a:solidFill>
                  <a:srgbClr val="00B050"/>
                </a:solidFill>
              </a:rPr>
              <a:t>2</a:t>
            </a:r>
            <a:endParaRPr lang="he-IL" sz="1400" b="1" dirty="0">
              <a:solidFill>
                <a:srgbClr val="00B050"/>
              </a:solidFill>
            </a:endParaRPr>
          </a:p>
        </p:txBody>
      </p:sp>
      <p:sp>
        <p:nvSpPr>
          <p:cNvPr id="34" name="TextBox 33"/>
          <p:cNvSpPr txBox="1"/>
          <p:nvPr/>
        </p:nvSpPr>
        <p:spPr>
          <a:xfrm>
            <a:off x="4437400" y="2588340"/>
            <a:ext cx="238483" cy="307777"/>
          </a:xfrm>
          <a:prstGeom prst="rect">
            <a:avLst/>
          </a:prstGeom>
          <a:noFill/>
        </p:spPr>
        <p:txBody>
          <a:bodyPr wrap="square" rtlCol="1">
            <a:spAutoFit/>
          </a:bodyPr>
          <a:lstStyle/>
          <a:p>
            <a:r>
              <a:rPr lang="en-US" sz="1400" b="1" dirty="0" smtClean="0">
                <a:solidFill>
                  <a:srgbClr val="00B050"/>
                </a:solidFill>
              </a:rPr>
              <a:t>3</a:t>
            </a:r>
            <a:endParaRPr lang="he-IL" sz="1400" b="1" dirty="0">
              <a:solidFill>
                <a:srgbClr val="00B050"/>
              </a:solidFill>
            </a:endParaRPr>
          </a:p>
        </p:txBody>
      </p:sp>
      <p:sp>
        <p:nvSpPr>
          <p:cNvPr id="35" name="TextBox 34"/>
          <p:cNvSpPr txBox="1"/>
          <p:nvPr/>
        </p:nvSpPr>
        <p:spPr>
          <a:xfrm>
            <a:off x="3244620" y="2725161"/>
            <a:ext cx="238483" cy="307777"/>
          </a:xfrm>
          <a:prstGeom prst="rect">
            <a:avLst/>
          </a:prstGeom>
          <a:noFill/>
        </p:spPr>
        <p:txBody>
          <a:bodyPr wrap="square" rtlCol="1">
            <a:spAutoFit/>
          </a:bodyPr>
          <a:lstStyle/>
          <a:p>
            <a:r>
              <a:rPr lang="en-US" sz="1400" b="1" dirty="0" smtClean="0">
                <a:solidFill>
                  <a:srgbClr val="00B050"/>
                </a:solidFill>
              </a:rPr>
              <a:t>3</a:t>
            </a:r>
            <a:endParaRPr lang="he-IL" sz="1400" b="1" dirty="0">
              <a:solidFill>
                <a:srgbClr val="00B050"/>
              </a:solidFill>
            </a:endParaRPr>
          </a:p>
        </p:txBody>
      </p:sp>
      <p:sp>
        <p:nvSpPr>
          <p:cNvPr id="38" name="TextBox 37"/>
          <p:cNvSpPr txBox="1"/>
          <p:nvPr/>
        </p:nvSpPr>
        <p:spPr>
          <a:xfrm>
            <a:off x="3688328" y="3383385"/>
            <a:ext cx="238483" cy="307777"/>
          </a:xfrm>
          <a:prstGeom prst="rect">
            <a:avLst/>
          </a:prstGeom>
          <a:noFill/>
        </p:spPr>
        <p:txBody>
          <a:bodyPr wrap="square" rtlCol="1">
            <a:spAutoFit/>
          </a:bodyPr>
          <a:lstStyle/>
          <a:p>
            <a:r>
              <a:rPr lang="en-US" sz="1400" b="1" dirty="0" smtClean="0">
                <a:solidFill>
                  <a:srgbClr val="00B050"/>
                </a:solidFill>
              </a:rPr>
              <a:t>2</a:t>
            </a:r>
            <a:endParaRPr lang="he-IL" sz="1400" b="1" dirty="0">
              <a:solidFill>
                <a:srgbClr val="00B050"/>
              </a:solidFill>
            </a:endParaRPr>
          </a:p>
        </p:txBody>
      </p:sp>
      <p:sp>
        <p:nvSpPr>
          <p:cNvPr id="39" name="TextBox 38"/>
          <p:cNvSpPr txBox="1"/>
          <p:nvPr/>
        </p:nvSpPr>
        <p:spPr>
          <a:xfrm>
            <a:off x="3797009" y="3833175"/>
            <a:ext cx="238483" cy="307777"/>
          </a:xfrm>
          <a:prstGeom prst="rect">
            <a:avLst/>
          </a:prstGeom>
          <a:noFill/>
        </p:spPr>
        <p:txBody>
          <a:bodyPr wrap="square" rtlCol="1">
            <a:spAutoFit/>
          </a:bodyPr>
          <a:lstStyle/>
          <a:p>
            <a:r>
              <a:rPr lang="en-US" sz="1400" b="1" dirty="0" smtClean="0">
                <a:solidFill>
                  <a:srgbClr val="00B050"/>
                </a:solidFill>
              </a:rPr>
              <a:t>3</a:t>
            </a:r>
            <a:endParaRPr lang="he-IL" sz="1400" b="1" dirty="0">
              <a:solidFill>
                <a:srgbClr val="00B050"/>
              </a:solidFill>
            </a:endParaRPr>
          </a:p>
        </p:txBody>
      </p:sp>
    </p:spTree>
    <p:extLst>
      <p:ext uri="{BB962C8B-B14F-4D97-AF65-F5344CB8AC3E}">
        <p14:creationId xmlns:p14="http://schemas.microsoft.com/office/powerpoint/2010/main" val="806984802"/>
      </p:ext>
    </p:extLst>
  </p:cSld>
  <p:clrMapOvr>
    <a:masterClrMapping/>
  </p:clrMapOvr>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r>
              <a:rPr lang="en-US" dirty="0"/>
              <a:t>Theorem </a:t>
            </a:r>
            <a:r>
              <a:rPr lang="en-US" dirty="0" smtClean="0"/>
              <a:t>4.4 (</a:t>
            </a:r>
            <a:r>
              <a:rPr lang="en-US" dirty="0"/>
              <a:t>cont.)</a:t>
            </a:r>
            <a:endParaRPr lang="he-IL" sz="2800" dirty="0"/>
          </a:p>
        </p:txBody>
      </p:sp>
      <mc:AlternateContent xmlns:mc="http://schemas.openxmlformats.org/markup-compatibility/2006" xmlns:a14="http://schemas.microsoft.com/office/drawing/2010/main">
        <mc:Choice Requires="a14">
          <p:sp>
            <p:nvSpPr>
              <p:cNvPr id="3" name="מציין מיקום תוכן 2"/>
              <p:cNvSpPr>
                <a:spLocks noGrp="1"/>
              </p:cNvSpPr>
              <p:nvPr>
                <p:ph idx="1"/>
              </p:nvPr>
            </p:nvSpPr>
            <p:spPr>
              <a:xfrm>
                <a:off x="2592923" y="1739900"/>
                <a:ext cx="9420111" cy="5118100"/>
              </a:xfrm>
            </p:spPr>
            <p:txBody>
              <a:bodyPr>
                <a:normAutofit/>
              </a:bodyPr>
              <a:lstStyle/>
              <a:p>
                <a:pPr marL="0" indent="0" algn="l" rtl="0">
                  <a:buNone/>
                </a:pPr>
                <a:r>
                  <a:rPr lang="en-US" sz="2400" dirty="0" smtClean="0"/>
                  <a:t>Example: </a:t>
                </a:r>
                <a:r>
                  <a:rPr lang="en-US" dirty="0" smtClean="0"/>
                  <a:t>(two matchings: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𝑀</m:t>
                        </m:r>
                      </m:e>
                      <m:sub>
                        <m:r>
                          <a:rPr lang="en-US" b="0" i="1" smtClean="0">
                            <a:latin typeface="Cambria Math" panose="02040503050406030204" pitchFamily="18" charset="0"/>
                          </a:rPr>
                          <m:t>1</m:t>
                        </m:r>
                      </m:sub>
                    </m:sSub>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𝑒</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𝑒</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𝑒</m:t>
                            </m:r>
                          </m:e>
                          <m:sub>
                            <m:r>
                              <a:rPr lang="en-US" b="0" i="1" smtClean="0">
                                <a:latin typeface="Cambria Math" panose="02040503050406030204" pitchFamily="18" charset="0"/>
                              </a:rPr>
                              <m:t>3</m:t>
                            </m:r>
                          </m:sub>
                        </m:sSub>
                      </m:e>
                    </m:d>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𝑀</m:t>
                        </m:r>
                      </m:e>
                      <m:sub>
                        <m:r>
                          <a:rPr lang="en-US" b="0" i="1" smtClean="0">
                            <a:latin typeface="Cambria Math" panose="02040503050406030204" pitchFamily="18" charset="0"/>
                          </a:rPr>
                          <m:t>2</m:t>
                        </m:r>
                      </m:sub>
                    </m:sSub>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𝑒</m:t>
                            </m:r>
                          </m:e>
                          <m:sub>
                            <m:r>
                              <a:rPr lang="en-US" b="0" i="1" smtClean="0">
                                <a:latin typeface="Cambria Math" panose="02040503050406030204" pitchFamily="18" charset="0"/>
                              </a:rPr>
                              <m:t>3</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𝑒</m:t>
                            </m:r>
                          </m:e>
                          <m:sub>
                            <m:r>
                              <a:rPr lang="en-US" b="0" i="1" smtClean="0">
                                <a:latin typeface="Cambria Math" panose="02040503050406030204" pitchFamily="18" charset="0"/>
                              </a:rPr>
                              <m:t>4</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𝑒</m:t>
                            </m:r>
                          </m:e>
                          <m:sub>
                            <m:r>
                              <a:rPr lang="en-US" b="0" i="1" smtClean="0">
                                <a:latin typeface="Cambria Math" panose="02040503050406030204" pitchFamily="18" charset="0"/>
                              </a:rPr>
                              <m:t>5</m:t>
                            </m:r>
                          </m:sub>
                        </m:sSub>
                      </m:e>
                    </m:d>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𝑀</m:t>
                        </m:r>
                      </m:e>
                      <m:sub>
                        <m:r>
                          <a:rPr lang="en-US" b="0" i="1" smtClean="0">
                            <a:latin typeface="Cambria Math" panose="02040503050406030204" pitchFamily="18" charset="0"/>
                          </a:rPr>
                          <m:t>1</m:t>
                        </m:r>
                      </m:sub>
                    </m:sSub>
                    <m:r>
                      <a:rPr lang="en-US" b="0" i="1" smtClean="0">
                        <a:latin typeface="Cambria Math" panose="02040503050406030204" pitchFamily="18" charset="0"/>
                      </a:rPr>
                      <m:t> </m:t>
                    </m:r>
                    <m:r>
                      <a:rPr lang="en-US" b="0" i="1" smtClean="0">
                        <a:latin typeface="Cambria Math" panose="02040503050406030204" pitchFamily="18" charset="0"/>
                      </a:rPr>
                      <m:t>𝑖𝑠</m:t>
                    </m:r>
                    <m:r>
                      <a:rPr lang="en-US" b="0" i="1" smtClean="0">
                        <a:latin typeface="Cambria Math" panose="02040503050406030204" pitchFamily="18" charset="0"/>
                      </a:rPr>
                      <m:t> </m:t>
                    </m:r>
                    <m:r>
                      <a:rPr lang="en-US" b="0" i="1" smtClean="0">
                        <a:latin typeface="Cambria Math" panose="02040503050406030204" pitchFamily="18" charset="0"/>
                      </a:rPr>
                      <m:t>𝑚𝑖𝑛𝑖𝑚𝑎𝑙</m:t>
                    </m:r>
                  </m:oMath>
                </a14:m>
                <a:r>
                  <a:rPr lang="en-US" dirty="0" smtClean="0"/>
                  <a:t>)</a:t>
                </a:r>
                <a:endParaRPr lang="en-US" dirty="0"/>
              </a:p>
              <a:p>
                <a:pPr marL="0" indent="0" algn="l" rtl="0">
                  <a:buNone/>
                </a:pPr>
                <a:r>
                  <a:rPr lang="en-US" sz="2400" dirty="0" smtClean="0"/>
                  <a:t>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  </m:t>
                        </m:r>
                        <m:r>
                          <a:rPr lang="en-US" sz="2000" i="1">
                            <a:latin typeface="Cambria Math" panose="02040503050406030204" pitchFamily="18" charset="0"/>
                          </a:rPr>
                          <m:t>𝐴</m:t>
                        </m:r>
                      </m:e>
                      <m:sub>
                        <m:r>
                          <a:rPr lang="en-US" sz="2000" b="0" i="1" smtClean="0">
                            <a:latin typeface="Cambria Math" panose="02040503050406030204" pitchFamily="18" charset="0"/>
                          </a:rPr>
                          <m:t>0</m:t>
                        </m:r>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𝑒</m:t>
                            </m:r>
                          </m:e>
                          <m:sub>
                            <m:r>
                              <a:rPr lang="en-US" sz="2000" i="1">
                                <a:latin typeface="Cambria Math" panose="02040503050406030204" pitchFamily="18" charset="0"/>
                              </a:rPr>
                              <m:t>3</m:t>
                            </m:r>
                          </m:sub>
                        </m:sSub>
                      </m:sub>
                    </m:sSub>
                  </m:oMath>
                </a14:m>
                <a:r>
                  <a:rPr lang="en-US" sz="2000" dirty="0"/>
                  <a:t>=</a:t>
                </a:r>
                <a14:m>
                  <m:oMath xmlns:m="http://schemas.openxmlformats.org/officeDocument/2006/math">
                    <m:d>
                      <m:dPr>
                        <m:ctrlPr>
                          <a:rPr lang="en-US" sz="2000" i="1" dirty="0">
                            <a:latin typeface="Cambria Math" panose="02040503050406030204" pitchFamily="18" charset="0"/>
                          </a:rPr>
                        </m:ctrlPr>
                      </m:dPr>
                      <m:e>
                        <m:m>
                          <m:mPr>
                            <m:mcs>
                              <m:mc>
                                <m:mcPr>
                                  <m:count m:val="3"/>
                                  <m:mcJc m:val="center"/>
                                </m:mcPr>
                              </m:mc>
                            </m:mcs>
                            <m:ctrlPr>
                              <a:rPr lang="en-US" sz="2000" i="1" dirty="0">
                                <a:latin typeface="Cambria Math" panose="02040503050406030204" pitchFamily="18" charset="0"/>
                              </a:rPr>
                            </m:ctrlPr>
                          </m:mPr>
                          <m:mr>
                            <m:e>
                              <m:sSub>
                                <m:sSubPr>
                                  <m:ctrlPr>
                                    <a:rPr lang="en-US" sz="2000" i="1">
                                      <a:latin typeface="Cambria Math" panose="02040503050406030204" pitchFamily="18" charset="0"/>
                                    </a:rPr>
                                  </m:ctrlPr>
                                </m:sSubPr>
                                <m:e>
                                  <m:r>
                                    <a:rPr lang="en-US" sz="2000" i="1">
                                      <a:latin typeface="Cambria Math" panose="02040503050406030204" pitchFamily="18" charset="0"/>
                                    </a:rPr>
                                    <m:t>𝑋</m:t>
                                  </m:r>
                                </m:e>
                                <m:sub>
                                  <m:r>
                                    <a:rPr lang="en-US" sz="2000" i="1">
                                      <a:latin typeface="Cambria Math" panose="02040503050406030204" pitchFamily="18" charset="0"/>
                                    </a:rPr>
                                    <m:t>0</m:t>
                                  </m:r>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𝑒</m:t>
                                      </m:r>
                                    </m:e>
                                    <m:sub>
                                      <m:r>
                                        <a:rPr lang="en-US" sz="2000" i="1">
                                          <a:latin typeface="Cambria Math" panose="02040503050406030204" pitchFamily="18" charset="0"/>
                                        </a:rPr>
                                        <m:t>1</m:t>
                                      </m:r>
                                    </m:sub>
                                  </m:sSub>
                                </m:sub>
                              </m:sSub>
                            </m:e>
                            <m:e>
                              <m:sSub>
                                <m:sSubPr>
                                  <m:ctrlPr>
                                    <a:rPr lang="en-US" sz="2000" i="1">
                                      <a:latin typeface="Cambria Math" panose="02040503050406030204" pitchFamily="18" charset="0"/>
                                    </a:rPr>
                                  </m:ctrlPr>
                                </m:sSubPr>
                                <m:e>
                                  <m:r>
                                    <a:rPr lang="en-US" sz="2000" i="1">
                                      <a:latin typeface="Cambria Math" panose="02040503050406030204" pitchFamily="18" charset="0"/>
                                    </a:rPr>
                                    <m:t>𝑋</m:t>
                                  </m:r>
                                </m:e>
                                <m:sub>
                                  <m:r>
                                    <a:rPr lang="en-US" sz="2000" i="1">
                                      <a:latin typeface="Cambria Math" panose="02040503050406030204" pitchFamily="18" charset="0"/>
                                    </a:rPr>
                                    <m:t>0</m:t>
                                  </m:r>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𝑒</m:t>
                                      </m:r>
                                    </m:e>
                                    <m:sub>
                                      <m:r>
                                        <a:rPr lang="en-US" sz="2000" i="1">
                                          <a:latin typeface="Cambria Math" panose="02040503050406030204" pitchFamily="18" charset="0"/>
                                        </a:rPr>
                                        <m:t>4</m:t>
                                      </m:r>
                                    </m:sub>
                                  </m:sSub>
                                </m:sub>
                              </m:sSub>
                            </m:e>
                            <m:e>
                              <m:r>
                                <a:rPr lang="en-US" sz="2000" i="1" dirty="0">
                                  <a:latin typeface="Cambria Math" panose="02040503050406030204" pitchFamily="18" charset="0"/>
                                </a:rPr>
                                <m:t>0</m:t>
                              </m:r>
                            </m:e>
                          </m:mr>
                          <m:mr>
                            <m:e>
                              <m:sSub>
                                <m:sSubPr>
                                  <m:ctrlPr>
                                    <a:rPr lang="en-US" sz="2000" i="1">
                                      <a:latin typeface="Cambria Math" panose="02040503050406030204" pitchFamily="18" charset="0"/>
                                    </a:rPr>
                                  </m:ctrlPr>
                                </m:sSubPr>
                                <m:e>
                                  <m:r>
                                    <a:rPr lang="en-US" sz="2000" i="1">
                                      <a:latin typeface="Cambria Math" panose="02040503050406030204" pitchFamily="18" charset="0"/>
                                    </a:rPr>
                                    <m:t>𝑋</m:t>
                                  </m:r>
                                </m:e>
                                <m:sub>
                                  <m:r>
                                    <a:rPr lang="en-US" sz="2000" i="1">
                                      <a:latin typeface="Cambria Math" panose="02040503050406030204" pitchFamily="18" charset="0"/>
                                    </a:rPr>
                                    <m:t>0</m:t>
                                  </m:r>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𝑒</m:t>
                                      </m:r>
                                    </m:e>
                                    <m:sub>
                                      <m:r>
                                        <a:rPr lang="en-US" sz="2000" i="1">
                                          <a:latin typeface="Cambria Math" panose="02040503050406030204" pitchFamily="18" charset="0"/>
                                        </a:rPr>
                                        <m:t>5</m:t>
                                      </m:r>
                                    </m:sub>
                                  </m:sSub>
                                </m:sub>
                              </m:sSub>
                            </m:e>
                            <m:e>
                              <m:sSub>
                                <m:sSubPr>
                                  <m:ctrlPr>
                                    <a:rPr lang="en-US" sz="2000" i="1">
                                      <a:latin typeface="Cambria Math" panose="02040503050406030204" pitchFamily="18" charset="0"/>
                                    </a:rPr>
                                  </m:ctrlPr>
                                </m:sSubPr>
                                <m:e>
                                  <m:r>
                                    <a:rPr lang="en-US" sz="2000" i="1">
                                      <a:latin typeface="Cambria Math" panose="02040503050406030204" pitchFamily="18" charset="0"/>
                                    </a:rPr>
                                    <m:t>𝑋</m:t>
                                  </m:r>
                                </m:e>
                                <m:sub>
                                  <m:r>
                                    <a:rPr lang="en-US" sz="2000" i="1">
                                      <a:latin typeface="Cambria Math" panose="02040503050406030204" pitchFamily="18" charset="0"/>
                                    </a:rPr>
                                    <m:t>0</m:t>
                                  </m:r>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𝑒</m:t>
                                      </m:r>
                                    </m:e>
                                    <m:sub>
                                      <m:r>
                                        <a:rPr lang="en-US" sz="2000" i="1">
                                          <a:latin typeface="Cambria Math" panose="02040503050406030204" pitchFamily="18" charset="0"/>
                                        </a:rPr>
                                        <m:t>2</m:t>
                                      </m:r>
                                    </m:sub>
                                  </m:sSub>
                                </m:sub>
                              </m:sSub>
                            </m:e>
                            <m:e>
                              <m:r>
                                <a:rPr lang="en-US" sz="2000" i="1">
                                  <a:latin typeface="Cambria Math" panose="02040503050406030204" pitchFamily="18" charset="0"/>
                                </a:rPr>
                                <m:t>0</m:t>
                              </m:r>
                            </m:e>
                          </m:mr>
                          <m:mr>
                            <m:e>
                              <m:r>
                                <a:rPr lang="en-US" sz="2000" i="1" dirty="0">
                                  <a:latin typeface="Cambria Math" panose="02040503050406030204" pitchFamily="18" charset="0"/>
                                </a:rPr>
                                <m:t>0</m:t>
                              </m:r>
                            </m:e>
                            <m:e>
                              <m:r>
                                <a:rPr lang="en-US" sz="2000" i="1">
                                  <a:latin typeface="Cambria Math" panose="02040503050406030204" pitchFamily="18" charset="0"/>
                                </a:rPr>
                                <m:t>0</m:t>
                              </m:r>
                            </m:e>
                            <m:e>
                              <m:sSub>
                                <m:sSubPr>
                                  <m:ctrlPr>
                                    <a:rPr lang="en-US" sz="2000" i="1">
                                      <a:latin typeface="Cambria Math" panose="02040503050406030204" pitchFamily="18" charset="0"/>
                                    </a:rPr>
                                  </m:ctrlPr>
                                </m:sSubPr>
                                <m:e>
                                  <m:r>
                                    <a:rPr lang="en-US" sz="2000" i="1">
                                      <a:latin typeface="Cambria Math" panose="02040503050406030204" pitchFamily="18" charset="0"/>
                                    </a:rPr>
                                    <m:t>𝑋</m:t>
                                  </m:r>
                                </m:e>
                                <m:sub>
                                  <m:r>
                                    <a:rPr lang="en-US" sz="2000" i="1">
                                      <a:latin typeface="Cambria Math" panose="02040503050406030204" pitchFamily="18" charset="0"/>
                                    </a:rPr>
                                    <m:t>0</m:t>
                                  </m:r>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𝑒</m:t>
                                      </m:r>
                                    </m:e>
                                    <m:sub>
                                      <m:r>
                                        <a:rPr lang="en-US" sz="2000" i="1">
                                          <a:latin typeface="Cambria Math" panose="02040503050406030204" pitchFamily="18" charset="0"/>
                                        </a:rPr>
                                        <m:t>3</m:t>
                                      </m:r>
                                    </m:sub>
                                  </m:sSub>
                                </m:sub>
                              </m:sSub>
                            </m:e>
                          </m:mr>
                        </m:m>
                      </m:e>
                    </m:d>
                  </m:oMath>
                </a14:m>
                <a:endParaRPr lang="en-US" sz="2000" dirty="0"/>
              </a:p>
              <a:p>
                <a:pPr marL="0" indent="0" algn="l" rtl="0">
                  <a:buNone/>
                </a:pPr>
                <a:r>
                  <a:rPr lang="en-US" sz="2000" dirty="0"/>
                  <a:t>                              </a:t>
                </a:r>
                <a14:m>
                  <m:oMath xmlns:m="http://schemas.openxmlformats.org/officeDocument/2006/math">
                    <m:func>
                      <m:funcPr>
                        <m:ctrlPr>
                          <a:rPr lang="en-US" sz="2000" i="1">
                            <a:latin typeface="Cambria Math" panose="02040503050406030204" pitchFamily="18" charset="0"/>
                          </a:rPr>
                        </m:ctrlPr>
                      </m:funcPr>
                      <m:fName>
                        <m:r>
                          <a:rPr lang="en-US" sz="2000">
                            <a:latin typeface="Cambria Math" panose="02040503050406030204" pitchFamily="18" charset="0"/>
                          </a:rPr>
                          <m:t>         </m:t>
                        </m:r>
                        <m:r>
                          <m:rPr>
                            <m:sty m:val="p"/>
                          </m:rPr>
                          <a:rPr lang="en-US" sz="2000">
                            <a:latin typeface="Cambria Math" panose="02040503050406030204" pitchFamily="18" charset="0"/>
                          </a:rPr>
                          <m:t>det</m:t>
                        </m:r>
                      </m:fName>
                      <m:e>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𝐴</m:t>
                                </m:r>
                              </m:e>
                              <m:sub>
                                <m:sSub>
                                  <m:sSubPr>
                                    <m:ctrlPr>
                                      <a:rPr lang="en-US" sz="2000" i="1">
                                        <a:latin typeface="Cambria Math" panose="02040503050406030204" pitchFamily="18" charset="0"/>
                                      </a:rPr>
                                    </m:ctrlPr>
                                  </m:sSubPr>
                                  <m:e>
                                    <m:r>
                                      <a:rPr lang="en-US" sz="2000" b="0" i="1" smtClean="0">
                                        <a:latin typeface="Cambria Math" panose="02040503050406030204" pitchFamily="18" charset="0"/>
                                      </a:rPr>
                                      <m:t>0</m:t>
                                    </m:r>
                                    <m:r>
                                      <a:rPr lang="en-US" sz="2000" b="0" i="1" smtClean="0">
                                        <a:latin typeface="Cambria Math" panose="02040503050406030204" pitchFamily="18" charset="0"/>
                                      </a:rPr>
                                      <m:t>,</m:t>
                                    </m:r>
                                    <m:r>
                                      <a:rPr lang="en-US" sz="2000" i="1">
                                        <a:latin typeface="Cambria Math" panose="02040503050406030204" pitchFamily="18" charset="0"/>
                                      </a:rPr>
                                      <m:t>𝑒</m:t>
                                    </m:r>
                                  </m:e>
                                  <m:sub>
                                    <m:r>
                                      <a:rPr lang="en-US" sz="2000" i="1">
                                        <a:latin typeface="Cambria Math" panose="02040503050406030204" pitchFamily="18" charset="0"/>
                                      </a:rPr>
                                      <m:t>3</m:t>
                                    </m:r>
                                  </m:sub>
                                </m:sSub>
                              </m:sub>
                            </m:sSub>
                          </m:e>
                        </m:d>
                      </m:e>
                    </m:func>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𝑋</m:t>
                        </m:r>
                      </m:e>
                      <m:sub>
                        <m:r>
                          <a:rPr lang="en-US" sz="2000" i="1">
                            <a:latin typeface="Cambria Math" panose="02040503050406030204" pitchFamily="18" charset="0"/>
                          </a:rPr>
                          <m:t>0</m:t>
                        </m:r>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𝑒</m:t>
                            </m:r>
                          </m:e>
                          <m:sub>
                            <m:r>
                              <a:rPr lang="en-US" sz="2000" i="1">
                                <a:latin typeface="Cambria Math" panose="02040503050406030204" pitchFamily="18" charset="0"/>
                              </a:rPr>
                              <m:t>3</m:t>
                            </m:r>
                          </m:sub>
                        </m:sSub>
                      </m:sub>
                    </m:sSub>
                    <m:sSub>
                      <m:sSubPr>
                        <m:ctrlPr>
                          <a:rPr lang="en-US" sz="2000" i="1">
                            <a:latin typeface="Cambria Math" panose="02040503050406030204" pitchFamily="18" charset="0"/>
                          </a:rPr>
                        </m:ctrlPr>
                      </m:sSubPr>
                      <m:e>
                        <m:r>
                          <a:rPr lang="en-US" sz="2000" i="1">
                            <a:latin typeface="Cambria Math" panose="02040503050406030204" pitchFamily="18" charset="0"/>
                          </a:rPr>
                          <m:t>𝑋</m:t>
                        </m:r>
                      </m:e>
                      <m:sub>
                        <m:r>
                          <a:rPr lang="en-US" sz="2000" i="1">
                            <a:latin typeface="Cambria Math" panose="02040503050406030204" pitchFamily="18" charset="0"/>
                          </a:rPr>
                          <m:t>0</m:t>
                        </m:r>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𝑒</m:t>
                            </m:r>
                          </m:e>
                          <m:sub>
                            <m:r>
                              <a:rPr lang="en-US" sz="2000" i="1">
                                <a:latin typeface="Cambria Math" panose="02040503050406030204" pitchFamily="18" charset="0"/>
                              </a:rPr>
                              <m:t>1</m:t>
                            </m:r>
                          </m:sub>
                        </m:sSub>
                      </m:sub>
                    </m:sSub>
                    <m:sSub>
                      <m:sSubPr>
                        <m:ctrlPr>
                          <a:rPr lang="en-US" sz="2000" i="1">
                            <a:latin typeface="Cambria Math" panose="02040503050406030204" pitchFamily="18" charset="0"/>
                          </a:rPr>
                        </m:ctrlPr>
                      </m:sSubPr>
                      <m:e>
                        <m:r>
                          <a:rPr lang="en-US" sz="2000" i="1">
                            <a:latin typeface="Cambria Math" panose="02040503050406030204" pitchFamily="18" charset="0"/>
                          </a:rPr>
                          <m:t>𝑋</m:t>
                        </m:r>
                      </m:e>
                      <m:sub>
                        <m:r>
                          <a:rPr lang="en-US" sz="2000" i="1">
                            <a:latin typeface="Cambria Math" panose="02040503050406030204" pitchFamily="18" charset="0"/>
                          </a:rPr>
                          <m:t>0</m:t>
                        </m:r>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𝑒</m:t>
                            </m:r>
                          </m:e>
                          <m:sub>
                            <m:r>
                              <a:rPr lang="en-US" sz="2000" i="1">
                                <a:latin typeface="Cambria Math" panose="02040503050406030204" pitchFamily="18" charset="0"/>
                              </a:rPr>
                              <m:t>2</m:t>
                            </m:r>
                          </m:sub>
                        </m:sSub>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𝑋</m:t>
                        </m:r>
                      </m:e>
                      <m:sub>
                        <m:r>
                          <a:rPr lang="en-US" sz="2000" i="1">
                            <a:latin typeface="Cambria Math" panose="02040503050406030204" pitchFamily="18" charset="0"/>
                          </a:rPr>
                          <m:t>0</m:t>
                        </m:r>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𝑒</m:t>
                            </m:r>
                          </m:e>
                          <m:sub>
                            <m:r>
                              <a:rPr lang="en-US" sz="2000" i="1">
                                <a:latin typeface="Cambria Math" panose="02040503050406030204" pitchFamily="18" charset="0"/>
                              </a:rPr>
                              <m:t>3</m:t>
                            </m:r>
                          </m:sub>
                        </m:sSub>
                      </m:sub>
                    </m:sSub>
                    <m:sSub>
                      <m:sSubPr>
                        <m:ctrlPr>
                          <a:rPr lang="en-US" sz="2000" i="1">
                            <a:latin typeface="Cambria Math" panose="02040503050406030204" pitchFamily="18" charset="0"/>
                          </a:rPr>
                        </m:ctrlPr>
                      </m:sSubPr>
                      <m:e>
                        <m:r>
                          <a:rPr lang="en-US" sz="2000" i="1">
                            <a:latin typeface="Cambria Math" panose="02040503050406030204" pitchFamily="18" charset="0"/>
                          </a:rPr>
                          <m:t>𝑋</m:t>
                        </m:r>
                      </m:e>
                      <m:sub>
                        <m:r>
                          <a:rPr lang="en-US" sz="2000" i="1">
                            <a:latin typeface="Cambria Math" panose="02040503050406030204" pitchFamily="18" charset="0"/>
                          </a:rPr>
                          <m:t>0</m:t>
                        </m:r>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𝑒</m:t>
                            </m:r>
                          </m:e>
                          <m:sub>
                            <m:r>
                              <a:rPr lang="en-US" sz="2000" i="1">
                                <a:latin typeface="Cambria Math" panose="02040503050406030204" pitchFamily="18" charset="0"/>
                              </a:rPr>
                              <m:t>4</m:t>
                            </m:r>
                          </m:sub>
                        </m:sSub>
                      </m:sub>
                    </m:sSub>
                    <m:sSub>
                      <m:sSubPr>
                        <m:ctrlPr>
                          <a:rPr lang="en-US" sz="2000" i="1">
                            <a:latin typeface="Cambria Math" panose="02040503050406030204" pitchFamily="18" charset="0"/>
                          </a:rPr>
                        </m:ctrlPr>
                      </m:sSubPr>
                      <m:e>
                        <m:r>
                          <a:rPr lang="en-US" sz="2000" i="1">
                            <a:latin typeface="Cambria Math" panose="02040503050406030204" pitchFamily="18" charset="0"/>
                          </a:rPr>
                          <m:t>𝑋</m:t>
                        </m:r>
                      </m:e>
                      <m:sub>
                        <m:r>
                          <a:rPr lang="en-US" sz="2000" i="1">
                            <a:latin typeface="Cambria Math" panose="02040503050406030204" pitchFamily="18" charset="0"/>
                          </a:rPr>
                          <m:t>0</m:t>
                        </m:r>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𝑒</m:t>
                            </m:r>
                          </m:e>
                          <m:sub>
                            <m:r>
                              <a:rPr lang="en-US" sz="2000" i="1">
                                <a:latin typeface="Cambria Math" panose="02040503050406030204" pitchFamily="18" charset="0"/>
                              </a:rPr>
                              <m:t>5</m:t>
                            </m:r>
                          </m:sub>
                        </m:sSub>
                      </m:sub>
                    </m:sSub>
                    <m:r>
                      <a:rPr lang="en-US" sz="2000" i="1">
                        <a:latin typeface="Cambria Math" panose="02040503050406030204" pitchFamily="18" charset="0"/>
                      </a:rPr>
                      <m:t>=</m:t>
                    </m:r>
                  </m:oMath>
                </a14:m>
                <a:endParaRPr lang="en-US" sz="2000" dirty="0"/>
              </a:p>
              <a:p>
                <a:pPr marL="0" indent="0" algn="l" rtl="0">
                  <a:buNone/>
                </a:pPr>
                <a:r>
                  <a:rPr lang="en-US" sz="2400" dirty="0"/>
                  <a:t>                               </a:t>
                </a:r>
                <a14:m>
                  <m:oMath xmlns:m="http://schemas.openxmlformats.org/officeDocument/2006/math">
                    <m:r>
                      <a:rPr lang="en-US" sz="2000" i="1">
                        <a:latin typeface="Cambria Math" panose="02040503050406030204" pitchFamily="18" charset="0"/>
                      </a:rPr>
                      <m:t>=</m:t>
                    </m:r>
                    <m:sSubSup>
                      <m:sSubSupPr>
                        <m:ctrlPr>
                          <a:rPr lang="en-US" sz="2000" i="1">
                            <a:latin typeface="Cambria Math" panose="02040503050406030204" pitchFamily="18" charset="0"/>
                          </a:rPr>
                        </m:ctrlPr>
                      </m:sSubSupPr>
                      <m:e>
                        <m:r>
                          <a:rPr lang="en-US" sz="2000" i="1">
                            <a:latin typeface="Cambria Math" panose="02040503050406030204" pitchFamily="18" charset="0"/>
                          </a:rPr>
                          <m:t>𝑥</m:t>
                        </m:r>
                      </m:e>
                      <m:sub>
                        <m:r>
                          <a:rPr lang="en-US" sz="2000" i="1">
                            <a:latin typeface="Cambria Math" panose="02040503050406030204" pitchFamily="18" charset="0"/>
                          </a:rPr>
                          <m:t>0</m:t>
                        </m:r>
                      </m:sub>
                      <m:sup>
                        <m:sSub>
                          <m:sSubPr>
                            <m:ctrlPr>
                              <a:rPr lang="en-US" sz="2000" i="1">
                                <a:latin typeface="Cambria Math" panose="02040503050406030204" pitchFamily="18" charset="0"/>
                              </a:rPr>
                            </m:ctrlPr>
                          </m:sSubPr>
                          <m:e>
                            <m:r>
                              <a:rPr lang="en-US" sz="2000" i="1">
                                <a:latin typeface="Cambria Math" panose="02040503050406030204" pitchFamily="18" charset="0"/>
                              </a:rPr>
                              <m:t>𝑤</m:t>
                            </m:r>
                          </m:e>
                          <m:sub>
                            <m:r>
                              <a:rPr lang="en-US" sz="2000" i="1">
                                <a:latin typeface="Cambria Math" panose="02040503050406030204" pitchFamily="18" charset="0"/>
                              </a:rPr>
                              <m:t>0</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𝑒</m:t>
                            </m:r>
                          </m:e>
                          <m:sub>
                            <m:r>
                              <a:rPr lang="en-US" sz="2000" i="1">
                                <a:latin typeface="Cambria Math" panose="02040503050406030204" pitchFamily="18" charset="0"/>
                              </a:rPr>
                              <m:t>3</m:t>
                            </m:r>
                          </m:sub>
                        </m:sSub>
                        <m:r>
                          <a:rPr lang="en-US" sz="2000" i="1">
                            <a:latin typeface="Cambria Math" panose="02040503050406030204" pitchFamily="18" charset="0"/>
                          </a:rPr>
                          <m:t>)</m:t>
                        </m:r>
                      </m:sup>
                    </m:sSubSup>
                    <m:r>
                      <a:rPr lang="en-US" sz="2000" i="1">
                        <a:latin typeface="Cambria Math" panose="02040503050406030204" pitchFamily="18" charset="0"/>
                      </a:rPr>
                      <m:t>…</m:t>
                    </m:r>
                    <m:sSubSup>
                      <m:sSubSupPr>
                        <m:ctrlPr>
                          <a:rPr lang="en-US" sz="2000" i="1">
                            <a:latin typeface="Cambria Math" panose="02040503050406030204" pitchFamily="18" charset="0"/>
                          </a:rPr>
                        </m:ctrlPr>
                      </m:sSubSupPr>
                      <m:e>
                        <m:r>
                          <a:rPr lang="en-US" sz="2000" i="1">
                            <a:latin typeface="Cambria Math" panose="02040503050406030204" pitchFamily="18" charset="0"/>
                          </a:rPr>
                          <m:t>𝑥</m:t>
                        </m:r>
                      </m:e>
                      <m:sub>
                        <m:r>
                          <a:rPr lang="en-US" sz="2000" i="1">
                            <a:latin typeface="Cambria Math" panose="02040503050406030204" pitchFamily="18" charset="0"/>
                          </a:rPr>
                          <m:t>𝑘</m:t>
                        </m:r>
                        <m:r>
                          <a:rPr lang="en-US" sz="2000" i="1">
                            <a:latin typeface="Cambria Math" panose="02040503050406030204" pitchFamily="18" charset="0"/>
                          </a:rPr>
                          <m:t>−</m:t>
                        </m:r>
                        <m:r>
                          <a:rPr lang="en-US" sz="2000" i="1">
                            <a:latin typeface="Cambria Math" panose="02040503050406030204" pitchFamily="18" charset="0"/>
                          </a:rPr>
                          <m:t>1</m:t>
                        </m:r>
                      </m:sub>
                      <m:sup>
                        <m:sSub>
                          <m:sSubPr>
                            <m:ctrlPr>
                              <a:rPr lang="en-US" sz="2000" i="1">
                                <a:latin typeface="Cambria Math" panose="02040503050406030204" pitchFamily="18" charset="0"/>
                              </a:rPr>
                            </m:ctrlPr>
                          </m:sSubPr>
                          <m:e>
                            <m:r>
                              <a:rPr lang="en-US" sz="2000" i="1">
                                <a:latin typeface="Cambria Math" panose="02040503050406030204" pitchFamily="18" charset="0"/>
                              </a:rPr>
                              <m:t>𝑤</m:t>
                            </m:r>
                          </m:e>
                          <m:sub>
                            <m:r>
                              <a:rPr lang="en-US" sz="2000" i="1">
                                <a:latin typeface="Cambria Math" panose="02040503050406030204" pitchFamily="18" charset="0"/>
                              </a:rPr>
                              <m:t>𝑘</m:t>
                            </m:r>
                            <m:r>
                              <a:rPr lang="en-US" sz="2000" i="1">
                                <a:latin typeface="Cambria Math" panose="02040503050406030204" pitchFamily="18" charset="0"/>
                              </a:rPr>
                              <m:t>−</m:t>
                            </m:r>
                            <m:r>
                              <a:rPr lang="en-US" sz="2000" i="1">
                                <a:latin typeface="Cambria Math" panose="02040503050406030204" pitchFamily="18" charset="0"/>
                              </a:rPr>
                              <m:t>1</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𝑒</m:t>
                            </m:r>
                          </m:e>
                          <m:sub>
                            <m:r>
                              <a:rPr lang="en-US" sz="2000" i="1">
                                <a:latin typeface="Cambria Math" panose="02040503050406030204" pitchFamily="18" charset="0"/>
                              </a:rPr>
                              <m:t>3</m:t>
                            </m:r>
                          </m:sub>
                        </m:sSub>
                        <m:r>
                          <a:rPr lang="en-US" sz="2000" i="1">
                            <a:latin typeface="Cambria Math" panose="02040503050406030204" pitchFamily="18" charset="0"/>
                          </a:rPr>
                          <m:t>)</m:t>
                        </m:r>
                      </m:sup>
                    </m:sSubSup>
                    <m:sSubSup>
                      <m:sSubSupPr>
                        <m:ctrlPr>
                          <a:rPr lang="en-US" sz="2000" i="1">
                            <a:latin typeface="Cambria Math" panose="02040503050406030204" pitchFamily="18" charset="0"/>
                          </a:rPr>
                        </m:ctrlPr>
                      </m:sSubSupPr>
                      <m:e>
                        <m:r>
                          <a:rPr lang="en-US" sz="2000" i="1">
                            <a:latin typeface="Cambria Math" panose="02040503050406030204" pitchFamily="18" charset="0"/>
                          </a:rPr>
                          <m:t>𝑥</m:t>
                        </m:r>
                      </m:e>
                      <m:sub>
                        <m:r>
                          <a:rPr lang="en-US" sz="2000" i="1">
                            <a:latin typeface="Cambria Math" panose="02040503050406030204" pitchFamily="18" charset="0"/>
                          </a:rPr>
                          <m:t>0</m:t>
                        </m:r>
                      </m:sub>
                      <m:sup>
                        <m:sSub>
                          <m:sSubPr>
                            <m:ctrlPr>
                              <a:rPr lang="en-US" sz="2000" i="1">
                                <a:latin typeface="Cambria Math" panose="02040503050406030204" pitchFamily="18" charset="0"/>
                              </a:rPr>
                            </m:ctrlPr>
                          </m:sSubPr>
                          <m:e>
                            <m:r>
                              <a:rPr lang="en-US" sz="2000" i="1">
                                <a:latin typeface="Cambria Math" panose="02040503050406030204" pitchFamily="18" charset="0"/>
                              </a:rPr>
                              <m:t>𝑤</m:t>
                            </m:r>
                          </m:e>
                          <m:sub>
                            <m:r>
                              <a:rPr lang="en-US" sz="2000" i="1">
                                <a:latin typeface="Cambria Math" panose="02040503050406030204" pitchFamily="18" charset="0"/>
                              </a:rPr>
                              <m:t>0</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𝑒</m:t>
                            </m:r>
                          </m:e>
                          <m:sub>
                            <m:r>
                              <a:rPr lang="en-US" sz="2000" i="1">
                                <a:latin typeface="Cambria Math" panose="02040503050406030204" pitchFamily="18" charset="0"/>
                              </a:rPr>
                              <m:t>1</m:t>
                            </m:r>
                          </m:sub>
                        </m:sSub>
                        <m:r>
                          <a:rPr lang="en-US" sz="2000" i="1">
                            <a:latin typeface="Cambria Math" panose="02040503050406030204" pitchFamily="18" charset="0"/>
                          </a:rPr>
                          <m:t>)</m:t>
                        </m:r>
                      </m:sup>
                    </m:sSubSup>
                    <m:r>
                      <a:rPr lang="en-US" sz="2000" i="1">
                        <a:latin typeface="Cambria Math" panose="02040503050406030204" pitchFamily="18" charset="0"/>
                      </a:rPr>
                      <m:t>…</m:t>
                    </m:r>
                    <m:sSubSup>
                      <m:sSubSupPr>
                        <m:ctrlPr>
                          <a:rPr lang="en-US" sz="2000" i="1">
                            <a:latin typeface="Cambria Math" panose="02040503050406030204" pitchFamily="18" charset="0"/>
                          </a:rPr>
                        </m:ctrlPr>
                      </m:sSubSupPr>
                      <m:e>
                        <m:r>
                          <a:rPr lang="en-US" sz="2000" i="1">
                            <a:latin typeface="Cambria Math" panose="02040503050406030204" pitchFamily="18" charset="0"/>
                          </a:rPr>
                          <m:t>𝑥</m:t>
                        </m:r>
                      </m:e>
                      <m:sub>
                        <m:r>
                          <a:rPr lang="en-US" sz="2000" i="1">
                            <a:latin typeface="Cambria Math" panose="02040503050406030204" pitchFamily="18" charset="0"/>
                          </a:rPr>
                          <m:t>𝑘</m:t>
                        </m:r>
                        <m:r>
                          <a:rPr lang="en-US" sz="2000" i="1">
                            <a:latin typeface="Cambria Math" panose="02040503050406030204" pitchFamily="18" charset="0"/>
                          </a:rPr>
                          <m:t>−</m:t>
                        </m:r>
                        <m:r>
                          <a:rPr lang="en-US" sz="2000" i="1">
                            <a:latin typeface="Cambria Math" panose="02040503050406030204" pitchFamily="18" charset="0"/>
                          </a:rPr>
                          <m:t>1</m:t>
                        </m:r>
                      </m:sub>
                      <m:sup>
                        <m:sSub>
                          <m:sSubPr>
                            <m:ctrlPr>
                              <a:rPr lang="en-US" sz="2000" i="1">
                                <a:latin typeface="Cambria Math" panose="02040503050406030204" pitchFamily="18" charset="0"/>
                              </a:rPr>
                            </m:ctrlPr>
                          </m:sSubPr>
                          <m:e>
                            <m:r>
                              <a:rPr lang="en-US" sz="2000" i="1">
                                <a:latin typeface="Cambria Math" panose="02040503050406030204" pitchFamily="18" charset="0"/>
                              </a:rPr>
                              <m:t>𝑤</m:t>
                            </m:r>
                          </m:e>
                          <m:sub>
                            <m:r>
                              <a:rPr lang="en-US" sz="2000" i="1">
                                <a:latin typeface="Cambria Math" panose="02040503050406030204" pitchFamily="18" charset="0"/>
                              </a:rPr>
                              <m:t>𝑘</m:t>
                            </m:r>
                            <m:r>
                              <a:rPr lang="en-US" sz="2000" i="1">
                                <a:latin typeface="Cambria Math" panose="02040503050406030204" pitchFamily="18" charset="0"/>
                              </a:rPr>
                              <m:t>−</m:t>
                            </m:r>
                            <m:r>
                              <a:rPr lang="en-US" sz="2000" i="1">
                                <a:latin typeface="Cambria Math" panose="02040503050406030204" pitchFamily="18" charset="0"/>
                              </a:rPr>
                              <m:t>1</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𝑒</m:t>
                            </m:r>
                          </m:e>
                          <m:sub>
                            <m:r>
                              <a:rPr lang="en-US" sz="2000" i="1">
                                <a:latin typeface="Cambria Math" panose="02040503050406030204" pitchFamily="18" charset="0"/>
                              </a:rPr>
                              <m:t>1</m:t>
                            </m:r>
                          </m:sub>
                        </m:sSub>
                        <m:r>
                          <a:rPr lang="en-US" sz="2000" i="1">
                            <a:latin typeface="Cambria Math" panose="02040503050406030204" pitchFamily="18" charset="0"/>
                          </a:rPr>
                          <m:t>)</m:t>
                        </m:r>
                      </m:sup>
                    </m:sSubSup>
                    <m:sSubSup>
                      <m:sSubSupPr>
                        <m:ctrlPr>
                          <a:rPr lang="en-US" sz="2000" i="1">
                            <a:latin typeface="Cambria Math" panose="02040503050406030204" pitchFamily="18" charset="0"/>
                          </a:rPr>
                        </m:ctrlPr>
                      </m:sSubSupPr>
                      <m:e>
                        <m:r>
                          <a:rPr lang="en-US" sz="2000" i="1">
                            <a:latin typeface="Cambria Math" panose="02040503050406030204" pitchFamily="18" charset="0"/>
                          </a:rPr>
                          <m:t>𝑥</m:t>
                        </m:r>
                      </m:e>
                      <m:sub>
                        <m:r>
                          <a:rPr lang="en-US" sz="2000" i="1">
                            <a:latin typeface="Cambria Math" panose="02040503050406030204" pitchFamily="18" charset="0"/>
                          </a:rPr>
                          <m:t>0</m:t>
                        </m:r>
                      </m:sub>
                      <m:sup>
                        <m:sSub>
                          <m:sSubPr>
                            <m:ctrlPr>
                              <a:rPr lang="en-US" sz="2000" i="1">
                                <a:latin typeface="Cambria Math" panose="02040503050406030204" pitchFamily="18" charset="0"/>
                              </a:rPr>
                            </m:ctrlPr>
                          </m:sSubPr>
                          <m:e>
                            <m:r>
                              <a:rPr lang="en-US" sz="2000" i="1">
                                <a:latin typeface="Cambria Math" panose="02040503050406030204" pitchFamily="18" charset="0"/>
                              </a:rPr>
                              <m:t>𝑤</m:t>
                            </m:r>
                          </m:e>
                          <m:sub>
                            <m:r>
                              <a:rPr lang="en-US" sz="2000" i="1">
                                <a:latin typeface="Cambria Math" panose="02040503050406030204" pitchFamily="18" charset="0"/>
                              </a:rPr>
                              <m:t>0</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𝑒</m:t>
                            </m:r>
                          </m:e>
                          <m:sub>
                            <m:r>
                              <a:rPr lang="en-US" sz="2000" i="1">
                                <a:latin typeface="Cambria Math" panose="02040503050406030204" pitchFamily="18" charset="0"/>
                              </a:rPr>
                              <m:t>2</m:t>
                            </m:r>
                          </m:sub>
                        </m:sSub>
                        <m:r>
                          <a:rPr lang="en-US" sz="2000" i="1">
                            <a:latin typeface="Cambria Math" panose="02040503050406030204" pitchFamily="18" charset="0"/>
                          </a:rPr>
                          <m:t>)</m:t>
                        </m:r>
                      </m:sup>
                    </m:sSubSup>
                    <m:r>
                      <a:rPr lang="en-US" sz="2000" i="1">
                        <a:latin typeface="Cambria Math" panose="02040503050406030204" pitchFamily="18" charset="0"/>
                      </a:rPr>
                      <m:t>…</m:t>
                    </m:r>
                    <m:sSubSup>
                      <m:sSubSupPr>
                        <m:ctrlPr>
                          <a:rPr lang="en-US" sz="2000" i="1">
                            <a:latin typeface="Cambria Math" panose="02040503050406030204" pitchFamily="18" charset="0"/>
                          </a:rPr>
                        </m:ctrlPr>
                      </m:sSubSupPr>
                      <m:e>
                        <m:r>
                          <a:rPr lang="en-US" sz="2000" i="1">
                            <a:latin typeface="Cambria Math" panose="02040503050406030204" pitchFamily="18" charset="0"/>
                          </a:rPr>
                          <m:t>𝑥</m:t>
                        </m:r>
                      </m:e>
                      <m:sub>
                        <m:r>
                          <a:rPr lang="en-US" sz="2000" i="1">
                            <a:latin typeface="Cambria Math" panose="02040503050406030204" pitchFamily="18" charset="0"/>
                          </a:rPr>
                          <m:t>𝑘</m:t>
                        </m:r>
                        <m:r>
                          <a:rPr lang="en-US" sz="2000" i="1">
                            <a:latin typeface="Cambria Math" panose="02040503050406030204" pitchFamily="18" charset="0"/>
                          </a:rPr>
                          <m:t>−</m:t>
                        </m:r>
                        <m:r>
                          <a:rPr lang="en-US" sz="2000" i="1">
                            <a:latin typeface="Cambria Math" panose="02040503050406030204" pitchFamily="18" charset="0"/>
                          </a:rPr>
                          <m:t>1</m:t>
                        </m:r>
                      </m:sub>
                      <m:sup>
                        <m:sSub>
                          <m:sSubPr>
                            <m:ctrlPr>
                              <a:rPr lang="en-US" sz="2000" i="1">
                                <a:latin typeface="Cambria Math" panose="02040503050406030204" pitchFamily="18" charset="0"/>
                              </a:rPr>
                            </m:ctrlPr>
                          </m:sSubPr>
                          <m:e>
                            <m:r>
                              <a:rPr lang="en-US" sz="2000" i="1">
                                <a:latin typeface="Cambria Math" panose="02040503050406030204" pitchFamily="18" charset="0"/>
                              </a:rPr>
                              <m:t>𝑤</m:t>
                            </m:r>
                          </m:e>
                          <m:sub>
                            <m:r>
                              <a:rPr lang="en-US" sz="2000" i="1">
                                <a:latin typeface="Cambria Math" panose="02040503050406030204" pitchFamily="18" charset="0"/>
                              </a:rPr>
                              <m:t>𝑘</m:t>
                            </m:r>
                            <m:r>
                              <a:rPr lang="en-US" sz="2000" i="1">
                                <a:latin typeface="Cambria Math" panose="02040503050406030204" pitchFamily="18" charset="0"/>
                              </a:rPr>
                              <m:t>−</m:t>
                            </m:r>
                            <m:r>
                              <a:rPr lang="en-US" sz="2000" i="1">
                                <a:latin typeface="Cambria Math" panose="02040503050406030204" pitchFamily="18" charset="0"/>
                              </a:rPr>
                              <m:t>1</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𝑒</m:t>
                            </m:r>
                          </m:e>
                          <m:sub>
                            <m:r>
                              <a:rPr lang="en-US" sz="2000" i="1">
                                <a:latin typeface="Cambria Math" panose="02040503050406030204" pitchFamily="18" charset="0"/>
                              </a:rPr>
                              <m:t>2</m:t>
                            </m:r>
                          </m:sub>
                        </m:sSub>
                        <m:r>
                          <a:rPr lang="en-US" sz="2000" i="1">
                            <a:latin typeface="Cambria Math" panose="02040503050406030204" pitchFamily="18" charset="0"/>
                          </a:rPr>
                          <m:t>)</m:t>
                        </m:r>
                      </m:sup>
                    </m:sSubSup>
                  </m:oMath>
                </a14:m>
                <a:endParaRPr lang="en-US" sz="2000" dirty="0"/>
              </a:p>
              <a:p>
                <a:pPr marL="0" indent="0" algn="l" rtl="0">
                  <a:buNone/>
                </a:pPr>
                <a:r>
                  <a:rPr lang="en-US" sz="2000" dirty="0"/>
                  <a:t>          </a:t>
                </a:r>
                <a:r>
                  <a:rPr lang="en-US" sz="2000" dirty="0" smtClean="0"/>
                  <a:t>                            - </a:t>
                </a:r>
                <a14:m>
                  <m:oMath xmlns:m="http://schemas.openxmlformats.org/officeDocument/2006/math">
                    <m:sSubSup>
                      <m:sSubSupPr>
                        <m:ctrlPr>
                          <a:rPr lang="en-US" sz="2000" i="1">
                            <a:latin typeface="Cambria Math" panose="02040503050406030204" pitchFamily="18" charset="0"/>
                          </a:rPr>
                        </m:ctrlPr>
                      </m:sSubSupPr>
                      <m:e>
                        <m:r>
                          <a:rPr lang="en-US" sz="2000" i="1">
                            <a:latin typeface="Cambria Math" panose="02040503050406030204" pitchFamily="18" charset="0"/>
                          </a:rPr>
                          <m:t>𝑥</m:t>
                        </m:r>
                      </m:e>
                      <m:sub>
                        <m:r>
                          <a:rPr lang="en-US" sz="2000" i="1">
                            <a:latin typeface="Cambria Math" panose="02040503050406030204" pitchFamily="18" charset="0"/>
                          </a:rPr>
                          <m:t>0</m:t>
                        </m:r>
                      </m:sub>
                      <m:sup>
                        <m:sSub>
                          <m:sSubPr>
                            <m:ctrlPr>
                              <a:rPr lang="en-US" sz="2000" i="1">
                                <a:latin typeface="Cambria Math" panose="02040503050406030204" pitchFamily="18" charset="0"/>
                              </a:rPr>
                            </m:ctrlPr>
                          </m:sSubPr>
                          <m:e>
                            <m:r>
                              <a:rPr lang="en-US" sz="2000" i="1">
                                <a:latin typeface="Cambria Math" panose="02040503050406030204" pitchFamily="18" charset="0"/>
                              </a:rPr>
                              <m:t>𝑤</m:t>
                            </m:r>
                          </m:e>
                          <m:sub>
                            <m:r>
                              <a:rPr lang="en-US" sz="2000" i="1">
                                <a:latin typeface="Cambria Math" panose="02040503050406030204" pitchFamily="18" charset="0"/>
                              </a:rPr>
                              <m:t>0</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𝑒</m:t>
                            </m:r>
                          </m:e>
                          <m:sub>
                            <m:r>
                              <a:rPr lang="en-US" sz="2000" i="1">
                                <a:latin typeface="Cambria Math" panose="02040503050406030204" pitchFamily="18" charset="0"/>
                              </a:rPr>
                              <m:t>3</m:t>
                            </m:r>
                          </m:sub>
                        </m:sSub>
                        <m:r>
                          <a:rPr lang="en-US" sz="2000" i="1">
                            <a:latin typeface="Cambria Math" panose="02040503050406030204" pitchFamily="18" charset="0"/>
                          </a:rPr>
                          <m:t>)</m:t>
                        </m:r>
                      </m:sup>
                    </m:sSubSup>
                    <m:r>
                      <a:rPr lang="en-US" sz="2000" i="1">
                        <a:latin typeface="Cambria Math" panose="02040503050406030204" pitchFamily="18" charset="0"/>
                      </a:rPr>
                      <m:t>…</m:t>
                    </m:r>
                    <m:sSubSup>
                      <m:sSubSupPr>
                        <m:ctrlPr>
                          <a:rPr lang="en-US" sz="2000" i="1">
                            <a:latin typeface="Cambria Math" panose="02040503050406030204" pitchFamily="18" charset="0"/>
                          </a:rPr>
                        </m:ctrlPr>
                      </m:sSubSupPr>
                      <m:e>
                        <m:r>
                          <a:rPr lang="en-US" sz="2000" i="1">
                            <a:latin typeface="Cambria Math" panose="02040503050406030204" pitchFamily="18" charset="0"/>
                          </a:rPr>
                          <m:t>𝑥</m:t>
                        </m:r>
                      </m:e>
                      <m:sub>
                        <m:r>
                          <a:rPr lang="en-US" sz="2000" i="1">
                            <a:latin typeface="Cambria Math" panose="02040503050406030204" pitchFamily="18" charset="0"/>
                          </a:rPr>
                          <m:t>𝑘</m:t>
                        </m:r>
                        <m:r>
                          <a:rPr lang="en-US" sz="2000" i="1">
                            <a:latin typeface="Cambria Math" panose="02040503050406030204" pitchFamily="18" charset="0"/>
                          </a:rPr>
                          <m:t>−</m:t>
                        </m:r>
                        <m:r>
                          <a:rPr lang="en-US" sz="2000" i="1">
                            <a:latin typeface="Cambria Math" panose="02040503050406030204" pitchFamily="18" charset="0"/>
                          </a:rPr>
                          <m:t>1</m:t>
                        </m:r>
                      </m:sub>
                      <m:sup>
                        <m:sSub>
                          <m:sSubPr>
                            <m:ctrlPr>
                              <a:rPr lang="en-US" sz="2000" i="1">
                                <a:latin typeface="Cambria Math" panose="02040503050406030204" pitchFamily="18" charset="0"/>
                              </a:rPr>
                            </m:ctrlPr>
                          </m:sSubPr>
                          <m:e>
                            <m:r>
                              <a:rPr lang="en-US" sz="2000" i="1">
                                <a:latin typeface="Cambria Math" panose="02040503050406030204" pitchFamily="18" charset="0"/>
                              </a:rPr>
                              <m:t>𝑤</m:t>
                            </m:r>
                          </m:e>
                          <m:sub>
                            <m:r>
                              <a:rPr lang="en-US" sz="2000" i="1">
                                <a:latin typeface="Cambria Math" panose="02040503050406030204" pitchFamily="18" charset="0"/>
                              </a:rPr>
                              <m:t>𝑘</m:t>
                            </m:r>
                            <m:r>
                              <a:rPr lang="en-US" sz="2000" i="1">
                                <a:latin typeface="Cambria Math" panose="02040503050406030204" pitchFamily="18" charset="0"/>
                              </a:rPr>
                              <m:t>−</m:t>
                            </m:r>
                            <m:r>
                              <a:rPr lang="en-US" sz="2000" i="1">
                                <a:latin typeface="Cambria Math" panose="02040503050406030204" pitchFamily="18" charset="0"/>
                              </a:rPr>
                              <m:t>1</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𝑒</m:t>
                            </m:r>
                          </m:e>
                          <m:sub>
                            <m:r>
                              <a:rPr lang="en-US" sz="2000" i="1">
                                <a:latin typeface="Cambria Math" panose="02040503050406030204" pitchFamily="18" charset="0"/>
                              </a:rPr>
                              <m:t>3</m:t>
                            </m:r>
                          </m:sub>
                        </m:sSub>
                        <m:r>
                          <a:rPr lang="en-US" sz="2000" i="1">
                            <a:latin typeface="Cambria Math" panose="02040503050406030204" pitchFamily="18" charset="0"/>
                          </a:rPr>
                          <m:t>)</m:t>
                        </m:r>
                      </m:sup>
                    </m:sSubSup>
                    <m:sSubSup>
                      <m:sSubSupPr>
                        <m:ctrlPr>
                          <a:rPr lang="en-US" sz="2000" i="1">
                            <a:latin typeface="Cambria Math" panose="02040503050406030204" pitchFamily="18" charset="0"/>
                          </a:rPr>
                        </m:ctrlPr>
                      </m:sSubSupPr>
                      <m:e>
                        <m:r>
                          <a:rPr lang="en-US" sz="2000" i="1">
                            <a:latin typeface="Cambria Math" panose="02040503050406030204" pitchFamily="18" charset="0"/>
                          </a:rPr>
                          <m:t>𝑥</m:t>
                        </m:r>
                      </m:e>
                      <m:sub>
                        <m:r>
                          <a:rPr lang="en-US" sz="2000" i="1">
                            <a:latin typeface="Cambria Math" panose="02040503050406030204" pitchFamily="18" charset="0"/>
                          </a:rPr>
                          <m:t>0</m:t>
                        </m:r>
                      </m:sub>
                      <m:sup>
                        <m:sSub>
                          <m:sSubPr>
                            <m:ctrlPr>
                              <a:rPr lang="en-US" sz="2000" i="1">
                                <a:latin typeface="Cambria Math" panose="02040503050406030204" pitchFamily="18" charset="0"/>
                              </a:rPr>
                            </m:ctrlPr>
                          </m:sSubPr>
                          <m:e>
                            <m:r>
                              <a:rPr lang="en-US" sz="2000" i="1">
                                <a:latin typeface="Cambria Math" panose="02040503050406030204" pitchFamily="18" charset="0"/>
                              </a:rPr>
                              <m:t>𝑤</m:t>
                            </m:r>
                          </m:e>
                          <m:sub>
                            <m:r>
                              <a:rPr lang="en-US" sz="2000" i="1">
                                <a:latin typeface="Cambria Math" panose="02040503050406030204" pitchFamily="18" charset="0"/>
                              </a:rPr>
                              <m:t>0</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𝑒</m:t>
                            </m:r>
                          </m:e>
                          <m:sub>
                            <m:r>
                              <a:rPr lang="en-US" sz="2000" i="1">
                                <a:latin typeface="Cambria Math" panose="02040503050406030204" pitchFamily="18" charset="0"/>
                              </a:rPr>
                              <m:t>4</m:t>
                            </m:r>
                          </m:sub>
                        </m:sSub>
                        <m:r>
                          <a:rPr lang="en-US" sz="2000" i="1">
                            <a:latin typeface="Cambria Math" panose="02040503050406030204" pitchFamily="18" charset="0"/>
                          </a:rPr>
                          <m:t>)</m:t>
                        </m:r>
                      </m:sup>
                    </m:sSubSup>
                    <m:r>
                      <a:rPr lang="en-US" sz="2000" i="1">
                        <a:latin typeface="Cambria Math" panose="02040503050406030204" pitchFamily="18" charset="0"/>
                      </a:rPr>
                      <m:t>…</m:t>
                    </m:r>
                    <m:sSubSup>
                      <m:sSubSupPr>
                        <m:ctrlPr>
                          <a:rPr lang="en-US" sz="2000" i="1">
                            <a:latin typeface="Cambria Math" panose="02040503050406030204" pitchFamily="18" charset="0"/>
                          </a:rPr>
                        </m:ctrlPr>
                      </m:sSubSupPr>
                      <m:e>
                        <m:r>
                          <a:rPr lang="en-US" sz="2000" i="1">
                            <a:latin typeface="Cambria Math" panose="02040503050406030204" pitchFamily="18" charset="0"/>
                          </a:rPr>
                          <m:t>𝑥</m:t>
                        </m:r>
                      </m:e>
                      <m:sub>
                        <m:r>
                          <a:rPr lang="en-US" sz="2000" i="1">
                            <a:latin typeface="Cambria Math" panose="02040503050406030204" pitchFamily="18" charset="0"/>
                          </a:rPr>
                          <m:t>𝑘</m:t>
                        </m:r>
                        <m:r>
                          <a:rPr lang="en-US" sz="2000" i="1">
                            <a:latin typeface="Cambria Math" panose="02040503050406030204" pitchFamily="18" charset="0"/>
                          </a:rPr>
                          <m:t>−</m:t>
                        </m:r>
                        <m:r>
                          <a:rPr lang="en-US" sz="2000" i="1">
                            <a:latin typeface="Cambria Math" panose="02040503050406030204" pitchFamily="18" charset="0"/>
                          </a:rPr>
                          <m:t>1</m:t>
                        </m:r>
                      </m:sub>
                      <m:sup>
                        <m:sSub>
                          <m:sSubPr>
                            <m:ctrlPr>
                              <a:rPr lang="en-US" sz="2000" i="1">
                                <a:latin typeface="Cambria Math" panose="02040503050406030204" pitchFamily="18" charset="0"/>
                              </a:rPr>
                            </m:ctrlPr>
                          </m:sSubPr>
                          <m:e>
                            <m:r>
                              <a:rPr lang="en-US" sz="2000" i="1">
                                <a:latin typeface="Cambria Math" panose="02040503050406030204" pitchFamily="18" charset="0"/>
                              </a:rPr>
                              <m:t>𝑤</m:t>
                            </m:r>
                          </m:e>
                          <m:sub>
                            <m:r>
                              <a:rPr lang="en-US" sz="2000" i="1">
                                <a:latin typeface="Cambria Math" panose="02040503050406030204" pitchFamily="18" charset="0"/>
                              </a:rPr>
                              <m:t>𝑘</m:t>
                            </m:r>
                            <m:r>
                              <a:rPr lang="en-US" sz="2000" i="1">
                                <a:latin typeface="Cambria Math" panose="02040503050406030204" pitchFamily="18" charset="0"/>
                              </a:rPr>
                              <m:t>−</m:t>
                            </m:r>
                            <m:r>
                              <a:rPr lang="en-US" sz="2000" i="1">
                                <a:latin typeface="Cambria Math" panose="02040503050406030204" pitchFamily="18" charset="0"/>
                              </a:rPr>
                              <m:t>1</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𝑒</m:t>
                            </m:r>
                          </m:e>
                          <m:sub>
                            <m:r>
                              <a:rPr lang="en-US" sz="2000" i="1">
                                <a:latin typeface="Cambria Math" panose="02040503050406030204" pitchFamily="18" charset="0"/>
                              </a:rPr>
                              <m:t>4</m:t>
                            </m:r>
                          </m:sub>
                        </m:sSub>
                        <m:r>
                          <a:rPr lang="en-US" sz="2000" i="1">
                            <a:latin typeface="Cambria Math" panose="02040503050406030204" pitchFamily="18" charset="0"/>
                          </a:rPr>
                          <m:t>)</m:t>
                        </m:r>
                      </m:sup>
                    </m:sSubSup>
                    <m:sSubSup>
                      <m:sSubSupPr>
                        <m:ctrlPr>
                          <a:rPr lang="en-US" sz="2000" i="1">
                            <a:latin typeface="Cambria Math" panose="02040503050406030204" pitchFamily="18" charset="0"/>
                          </a:rPr>
                        </m:ctrlPr>
                      </m:sSubSupPr>
                      <m:e>
                        <m:r>
                          <a:rPr lang="en-US" sz="2000" i="1">
                            <a:latin typeface="Cambria Math" panose="02040503050406030204" pitchFamily="18" charset="0"/>
                          </a:rPr>
                          <m:t>𝑥</m:t>
                        </m:r>
                      </m:e>
                      <m:sub>
                        <m:r>
                          <a:rPr lang="en-US" sz="2000" i="1">
                            <a:latin typeface="Cambria Math" panose="02040503050406030204" pitchFamily="18" charset="0"/>
                          </a:rPr>
                          <m:t>0</m:t>
                        </m:r>
                      </m:sub>
                      <m:sup>
                        <m:sSub>
                          <m:sSubPr>
                            <m:ctrlPr>
                              <a:rPr lang="en-US" sz="2000" i="1">
                                <a:latin typeface="Cambria Math" panose="02040503050406030204" pitchFamily="18" charset="0"/>
                              </a:rPr>
                            </m:ctrlPr>
                          </m:sSubPr>
                          <m:e>
                            <m:r>
                              <a:rPr lang="en-US" sz="2000" i="1">
                                <a:latin typeface="Cambria Math" panose="02040503050406030204" pitchFamily="18" charset="0"/>
                              </a:rPr>
                              <m:t>𝑤</m:t>
                            </m:r>
                          </m:e>
                          <m:sub>
                            <m:r>
                              <a:rPr lang="en-US" sz="2000" i="1">
                                <a:latin typeface="Cambria Math" panose="02040503050406030204" pitchFamily="18" charset="0"/>
                              </a:rPr>
                              <m:t>0</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𝑒</m:t>
                            </m:r>
                          </m:e>
                          <m:sub>
                            <m:r>
                              <a:rPr lang="en-US" sz="2000" i="1">
                                <a:latin typeface="Cambria Math" panose="02040503050406030204" pitchFamily="18" charset="0"/>
                              </a:rPr>
                              <m:t>5</m:t>
                            </m:r>
                          </m:sub>
                        </m:sSub>
                        <m:r>
                          <a:rPr lang="en-US" sz="2000" i="1">
                            <a:latin typeface="Cambria Math" panose="02040503050406030204" pitchFamily="18" charset="0"/>
                          </a:rPr>
                          <m:t>)</m:t>
                        </m:r>
                      </m:sup>
                    </m:sSubSup>
                    <m:r>
                      <a:rPr lang="en-US" sz="2000" i="1">
                        <a:latin typeface="Cambria Math" panose="02040503050406030204" pitchFamily="18" charset="0"/>
                      </a:rPr>
                      <m:t>…</m:t>
                    </m:r>
                    <m:sSubSup>
                      <m:sSubSupPr>
                        <m:ctrlPr>
                          <a:rPr lang="en-US" sz="2000" i="1">
                            <a:latin typeface="Cambria Math" panose="02040503050406030204" pitchFamily="18" charset="0"/>
                          </a:rPr>
                        </m:ctrlPr>
                      </m:sSubSupPr>
                      <m:e>
                        <m:r>
                          <a:rPr lang="en-US" sz="2000" i="1">
                            <a:latin typeface="Cambria Math" panose="02040503050406030204" pitchFamily="18" charset="0"/>
                          </a:rPr>
                          <m:t>𝑥</m:t>
                        </m:r>
                      </m:e>
                      <m:sub>
                        <m:r>
                          <a:rPr lang="en-US" sz="2000" i="1">
                            <a:latin typeface="Cambria Math" panose="02040503050406030204" pitchFamily="18" charset="0"/>
                          </a:rPr>
                          <m:t>𝑘</m:t>
                        </m:r>
                        <m:r>
                          <a:rPr lang="en-US" sz="2000" i="1">
                            <a:latin typeface="Cambria Math" panose="02040503050406030204" pitchFamily="18" charset="0"/>
                          </a:rPr>
                          <m:t>−</m:t>
                        </m:r>
                        <m:r>
                          <a:rPr lang="en-US" sz="2000" i="1">
                            <a:latin typeface="Cambria Math" panose="02040503050406030204" pitchFamily="18" charset="0"/>
                          </a:rPr>
                          <m:t>1</m:t>
                        </m:r>
                      </m:sub>
                      <m:sup>
                        <m:sSub>
                          <m:sSubPr>
                            <m:ctrlPr>
                              <a:rPr lang="en-US" sz="2000" i="1">
                                <a:latin typeface="Cambria Math" panose="02040503050406030204" pitchFamily="18" charset="0"/>
                              </a:rPr>
                            </m:ctrlPr>
                          </m:sSubPr>
                          <m:e>
                            <m:r>
                              <a:rPr lang="en-US" sz="2000" i="1">
                                <a:latin typeface="Cambria Math" panose="02040503050406030204" pitchFamily="18" charset="0"/>
                              </a:rPr>
                              <m:t>𝑤</m:t>
                            </m:r>
                          </m:e>
                          <m:sub>
                            <m:r>
                              <a:rPr lang="en-US" sz="2000" i="1">
                                <a:latin typeface="Cambria Math" panose="02040503050406030204" pitchFamily="18" charset="0"/>
                              </a:rPr>
                              <m:t>𝑘</m:t>
                            </m:r>
                            <m:r>
                              <a:rPr lang="en-US" sz="2000" i="1">
                                <a:latin typeface="Cambria Math" panose="02040503050406030204" pitchFamily="18" charset="0"/>
                              </a:rPr>
                              <m:t>−</m:t>
                            </m:r>
                            <m:r>
                              <a:rPr lang="en-US" sz="2000" i="1">
                                <a:latin typeface="Cambria Math" panose="02040503050406030204" pitchFamily="18" charset="0"/>
                              </a:rPr>
                              <m:t>1</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𝑒</m:t>
                            </m:r>
                          </m:e>
                          <m:sub>
                            <m:r>
                              <a:rPr lang="en-US" sz="2000" i="1">
                                <a:latin typeface="Cambria Math" panose="02040503050406030204" pitchFamily="18" charset="0"/>
                              </a:rPr>
                              <m:t>5</m:t>
                            </m:r>
                          </m:sub>
                        </m:sSub>
                        <m:r>
                          <a:rPr lang="en-US" sz="2000" i="1">
                            <a:latin typeface="Cambria Math" panose="02040503050406030204" pitchFamily="18" charset="0"/>
                          </a:rPr>
                          <m:t>)</m:t>
                        </m:r>
                      </m:sup>
                    </m:sSubSup>
                  </m:oMath>
                </a14:m>
                <a:endParaRPr lang="en-US" sz="2000" dirty="0" smtClean="0"/>
              </a:p>
            </p:txBody>
          </p:sp>
        </mc:Choice>
        <mc:Fallback xmlns="">
          <p:sp>
            <p:nvSpPr>
              <p:cNvPr id="3" name="מציין מיקום תוכן 2"/>
              <p:cNvSpPr>
                <a:spLocks noGrp="1" noRot="1" noChangeAspect="1" noMove="1" noResize="1" noEditPoints="1" noAdjustHandles="1" noChangeArrowheads="1" noChangeShapeType="1" noTextEdit="1"/>
              </p:cNvSpPr>
              <p:nvPr>
                <p:ph idx="1"/>
              </p:nvPr>
            </p:nvSpPr>
            <p:spPr>
              <a:xfrm>
                <a:off x="2592923" y="1739900"/>
                <a:ext cx="9420111" cy="5118100"/>
              </a:xfrm>
              <a:blipFill rotWithShape="0">
                <a:blip r:embed="rId2"/>
                <a:stretch>
                  <a:fillRect l="-970" t="-952"/>
                </a:stretch>
              </a:blipFill>
            </p:spPr>
            <p:txBody>
              <a:bodyPr/>
              <a:lstStyle/>
              <a:p>
                <a:r>
                  <a:rPr lang="he-IL">
                    <a:noFill/>
                  </a:rPr>
                  <a:t> </a:t>
                </a:r>
              </a:p>
            </p:txBody>
          </p:sp>
        </mc:Fallback>
      </mc:AlternateContent>
      <p:sp>
        <p:nvSpPr>
          <p:cNvPr id="4" name="TextBox 3"/>
          <p:cNvSpPr txBox="1"/>
          <p:nvPr/>
        </p:nvSpPr>
        <p:spPr>
          <a:xfrm>
            <a:off x="5638800" y="3289300"/>
            <a:ext cx="65" cy="276999"/>
          </a:xfrm>
          <a:prstGeom prst="rect">
            <a:avLst/>
          </a:prstGeom>
          <a:noFill/>
        </p:spPr>
        <p:txBody>
          <a:bodyPr wrap="none" lIns="0" tIns="0" rIns="0" bIns="0" rtlCol="1">
            <a:spAutoFit/>
          </a:bodyPr>
          <a:lstStyle/>
          <a:p>
            <a:endParaRPr lang="he-IL" dirty="0"/>
          </a:p>
        </p:txBody>
      </p:sp>
      <p:sp>
        <p:nvSpPr>
          <p:cNvPr id="6" name="אליפסה 5"/>
          <p:cNvSpPr/>
          <p:nvPr/>
        </p:nvSpPr>
        <p:spPr>
          <a:xfrm>
            <a:off x="2780135" y="2391840"/>
            <a:ext cx="279400" cy="279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 name="אליפסה 6"/>
          <p:cNvSpPr/>
          <p:nvPr/>
        </p:nvSpPr>
        <p:spPr>
          <a:xfrm>
            <a:off x="2780135" y="3289300"/>
            <a:ext cx="279400" cy="279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אליפסה 7"/>
          <p:cNvSpPr/>
          <p:nvPr/>
        </p:nvSpPr>
        <p:spPr>
          <a:xfrm>
            <a:off x="2780135" y="4186760"/>
            <a:ext cx="279400" cy="279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אליפסה 8"/>
          <p:cNvSpPr/>
          <p:nvPr/>
        </p:nvSpPr>
        <p:spPr>
          <a:xfrm>
            <a:off x="4735219" y="2391840"/>
            <a:ext cx="279400" cy="279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 name="אליפסה 9"/>
          <p:cNvSpPr/>
          <p:nvPr/>
        </p:nvSpPr>
        <p:spPr>
          <a:xfrm>
            <a:off x="4735219" y="3289300"/>
            <a:ext cx="279400" cy="279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1" name="אליפסה 10"/>
          <p:cNvSpPr/>
          <p:nvPr/>
        </p:nvSpPr>
        <p:spPr>
          <a:xfrm>
            <a:off x="4735219" y="4186760"/>
            <a:ext cx="279400" cy="279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cxnSp>
        <p:nvCxnSpPr>
          <p:cNvPr id="12" name="מחבר ישר 11"/>
          <p:cNvCxnSpPr/>
          <p:nvPr/>
        </p:nvCxnSpPr>
        <p:spPr>
          <a:xfrm>
            <a:off x="3059535" y="2531540"/>
            <a:ext cx="167568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מחבר ישר 12"/>
          <p:cNvCxnSpPr/>
          <p:nvPr/>
        </p:nvCxnSpPr>
        <p:spPr>
          <a:xfrm>
            <a:off x="3059535" y="3427799"/>
            <a:ext cx="167568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מחבר ישר 13"/>
          <p:cNvCxnSpPr/>
          <p:nvPr/>
        </p:nvCxnSpPr>
        <p:spPr>
          <a:xfrm>
            <a:off x="3059535" y="4299358"/>
            <a:ext cx="167568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15" name="TextBox 14"/>
          <p:cNvSpPr txBox="1"/>
          <p:nvPr/>
        </p:nvSpPr>
        <p:spPr>
          <a:xfrm>
            <a:off x="2780135" y="2391840"/>
            <a:ext cx="238483" cy="307777"/>
          </a:xfrm>
          <a:prstGeom prst="rect">
            <a:avLst/>
          </a:prstGeom>
          <a:noFill/>
        </p:spPr>
        <p:txBody>
          <a:bodyPr wrap="square" rtlCol="1">
            <a:spAutoFit/>
          </a:bodyPr>
          <a:lstStyle/>
          <a:p>
            <a:r>
              <a:rPr lang="en-US" sz="1400" dirty="0" smtClean="0">
                <a:solidFill>
                  <a:schemeClr val="bg1"/>
                </a:solidFill>
              </a:rPr>
              <a:t>1</a:t>
            </a:r>
            <a:endParaRPr lang="he-IL" sz="1400" dirty="0">
              <a:solidFill>
                <a:schemeClr val="bg1"/>
              </a:solidFill>
            </a:endParaRPr>
          </a:p>
        </p:txBody>
      </p:sp>
      <p:sp>
        <p:nvSpPr>
          <p:cNvPr id="16" name="TextBox 15"/>
          <p:cNvSpPr txBox="1"/>
          <p:nvPr/>
        </p:nvSpPr>
        <p:spPr>
          <a:xfrm>
            <a:off x="2780134" y="3273910"/>
            <a:ext cx="238483" cy="307777"/>
          </a:xfrm>
          <a:prstGeom prst="rect">
            <a:avLst/>
          </a:prstGeom>
          <a:noFill/>
        </p:spPr>
        <p:txBody>
          <a:bodyPr wrap="square" rtlCol="1">
            <a:spAutoFit/>
          </a:bodyPr>
          <a:lstStyle/>
          <a:p>
            <a:r>
              <a:rPr lang="en-US" sz="1400" dirty="0" smtClean="0">
                <a:solidFill>
                  <a:schemeClr val="bg1"/>
                </a:solidFill>
              </a:rPr>
              <a:t>2</a:t>
            </a:r>
            <a:endParaRPr lang="he-IL" sz="1400" dirty="0">
              <a:solidFill>
                <a:schemeClr val="bg1"/>
              </a:solidFill>
            </a:endParaRPr>
          </a:p>
        </p:txBody>
      </p:sp>
      <p:sp>
        <p:nvSpPr>
          <p:cNvPr id="17" name="TextBox 16"/>
          <p:cNvSpPr txBox="1"/>
          <p:nvPr/>
        </p:nvSpPr>
        <p:spPr>
          <a:xfrm>
            <a:off x="2780134" y="4172571"/>
            <a:ext cx="238483" cy="307777"/>
          </a:xfrm>
          <a:prstGeom prst="rect">
            <a:avLst/>
          </a:prstGeom>
          <a:noFill/>
        </p:spPr>
        <p:txBody>
          <a:bodyPr wrap="square" rtlCol="1">
            <a:spAutoFit/>
          </a:bodyPr>
          <a:lstStyle/>
          <a:p>
            <a:r>
              <a:rPr lang="en-US" sz="1400" dirty="0" smtClean="0">
                <a:solidFill>
                  <a:schemeClr val="bg1"/>
                </a:solidFill>
              </a:rPr>
              <a:t>3</a:t>
            </a:r>
            <a:endParaRPr lang="he-IL" sz="1400" dirty="0">
              <a:solidFill>
                <a:schemeClr val="bg1"/>
              </a:solidFill>
            </a:endParaRPr>
          </a:p>
        </p:txBody>
      </p:sp>
      <p:sp>
        <p:nvSpPr>
          <p:cNvPr id="18" name="TextBox 17"/>
          <p:cNvSpPr txBox="1"/>
          <p:nvPr/>
        </p:nvSpPr>
        <p:spPr>
          <a:xfrm>
            <a:off x="4735218" y="2365737"/>
            <a:ext cx="238483" cy="307777"/>
          </a:xfrm>
          <a:prstGeom prst="rect">
            <a:avLst/>
          </a:prstGeom>
          <a:noFill/>
        </p:spPr>
        <p:txBody>
          <a:bodyPr wrap="square" rtlCol="1">
            <a:spAutoFit/>
          </a:bodyPr>
          <a:lstStyle/>
          <a:p>
            <a:r>
              <a:rPr lang="en-US" sz="1400" dirty="0" smtClean="0">
                <a:solidFill>
                  <a:schemeClr val="bg1"/>
                </a:solidFill>
              </a:rPr>
              <a:t>4</a:t>
            </a:r>
            <a:endParaRPr lang="he-IL" sz="1400" dirty="0">
              <a:solidFill>
                <a:schemeClr val="bg1"/>
              </a:solidFill>
            </a:endParaRPr>
          </a:p>
        </p:txBody>
      </p:sp>
      <p:sp>
        <p:nvSpPr>
          <p:cNvPr id="19" name="TextBox 18"/>
          <p:cNvSpPr txBox="1"/>
          <p:nvPr/>
        </p:nvSpPr>
        <p:spPr>
          <a:xfrm>
            <a:off x="4735219" y="3283769"/>
            <a:ext cx="238483" cy="307777"/>
          </a:xfrm>
          <a:prstGeom prst="rect">
            <a:avLst/>
          </a:prstGeom>
          <a:noFill/>
        </p:spPr>
        <p:txBody>
          <a:bodyPr wrap="square" rtlCol="1">
            <a:spAutoFit/>
          </a:bodyPr>
          <a:lstStyle/>
          <a:p>
            <a:r>
              <a:rPr lang="en-US" sz="1400" dirty="0" smtClean="0">
                <a:solidFill>
                  <a:schemeClr val="bg1"/>
                </a:solidFill>
              </a:rPr>
              <a:t>5</a:t>
            </a:r>
            <a:endParaRPr lang="he-IL" sz="1400" dirty="0">
              <a:solidFill>
                <a:schemeClr val="bg1"/>
              </a:solidFill>
            </a:endParaRPr>
          </a:p>
        </p:txBody>
      </p:sp>
      <p:sp>
        <p:nvSpPr>
          <p:cNvPr id="20" name="TextBox 19"/>
          <p:cNvSpPr txBox="1"/>
          <p:nvPr/>
        </p:nvSpPr>
        <p:spPr>
          <a:xfrm>
            <a:off x="4735218" y="4170169"/>
            <a:ext cx="238483" cy="307777"/>
          </a:xfrm>
          <a:prstGeom prst="rect">
            <a:avLst/>
          </a:prstGeom>
          <a:noFill/>
        </p:spPr>
        <p:txBody>
          <a:bodyPr wrap="square" rtlCol="1">
            <a:spAutoFit/>
          </a:bodyPr>
          <a:lstStyle/>
          <a:p>
            <a:r>
              <a:rPr lang="en-US" sz="1400" dirty="0" smtClean="0">
                <a:solidFill>
                  <a:schemeClr val="bg1"/>
                </a:solidFill>
              </a:rPr>
              <a:t>6</a:t>
            </a:r>
            <a:endParaRPr lang="he-IL" sz="1400" dirty="0">
              <a:solidFill>
                <a:schemeClr val="bg1"/>
              </a:solidFill>
            </a:endParaRPr>
          </a:p>
        </p:txBody>
      </p:sp>
      <p:cxnSp>
        <p:nvCxnSpPr>
          <p:cNvPr id="21" name="מחבר ישר 20"/>
          <p:cNvCxnSpPr/>
          <p:nvPr/>
        </p:nvCxnSpPr>
        <p:spPr>
          <a:xfrm>
            <a:off x="3064631" y="2572477"/>
            <a:ext cx="1670586" cy="82919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מחבר ישר 21"/>
          <p:cNvCxnSpPr>
            <a:stCxn id="7" idx="6"/>
            <a:endCxn id="18" idx="1"/>
          </p:cNvCxnSpPr>
          <p:nvPr/>
        </p:nvCxnSpPr>
        <p:spPr>
          <a:xfrm flipV="1">
            <a:off x="3059535" y="2519626"/>
            <a:ext cx="1675683" cy="90937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מחבר ישר 22"/>
          <p:cNvCxnSpPr>
            <a:endCxn id="19" idx="1"/>
          </p:cNvCxnSpPr>
          <p:nvPr/>
        </p:nvCxnSpPr>
        <p:spPr>
          <a:xfrm flipV="1">
            <a:off x="3059535" y="3437658"/>
            <a:ext cx="1675684" cy="84751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5" name="TextBox 24"/>
              <p:cNvSpPr txBox="1"/>
              <p:nvPr/>
            </p:nvSpPr>
            <p:spPr>
              <a:xfrm>
                <a:off x="3141363" y="2212762"/>
                <a:ext cx="238483" cy="307777"/>
              </a:xfrm>
              <a:prstGeom prst="rect">
                <a:avLst/>
              </a:prstGeom>
              <a:noFill/>
            </p:spPr>
            <p:txBody>
              <a:bodyPr wrap="square" rtlCol="1">
                <a:spAutoFit/>
              </a:bodyPr>
              <a:lstStyle/>
              <a:p>
                <a:pPr/>
                <a14:m>
                  <m:oMathPara xmlns:m="http://schemas.openxmlformats.org/officeDocument/2006/math">
                    <m:oMathParaPr>
                      <m:jc m:val="centerGroup"/>
                    </m:oMathParaPr>
                    <m:oMath xmlns:m="http://schemas.openxmlformats.org/officeDocument/2006/math">
                      <m:sSub>
                        <m:sSubPr>
                          <m:ctrlPr>
                            <a:rPr lang="he-IL" sz="1400" i="1" smtClean="0">
                              <a:latin typeface="Cambria Math" panose="02040503050406030204" pitchFamily="18" charset="0"/>
                            </a:rPr>
                          </m:ctrlPr>
                        </m:sSubPr>
                        <m:e>
                          <m:r>
                            <a:rPr lang="en-US" sz="1400" b="0" i="1" smtClean="0">
                              <a:latin typeface="Cambria Math" panose="02040503050406030204" pitchFamily="18" charset="0"/>
                            </a:rPr>
                            <m:t>𝑒</m:t>
                          </m:r>
                        </m:e>
                        <m:sub>
                          <m:r>
                            <a:rPr lang="he-IL" sz="1400" b="0" i="1" smtClean="0">
                              <a:latin typeface="Cambria Math" panose="02040503050406030204" pitchFamily="18" charset="0"/>
                            </a:rPr>
                            <m:t>1</m:t>
                          </m:r>
                        </m:sub>
                      </m:sSub>
                    </m:oMath>
                  </m:oMathPara>
                </a14:m>
                <a:endParaRPr lang="he-IL" sz="1400" dirty="0"/>
              </a:p>
            </p:txBody>
          </p:sp>
        </mc:Choice>
        <mc:Fallback xmlns="">
          <p:sp>
            <p:nvSpPr>
              <p:cNvPr id="25" name="TextBox 24"/>
              <p:cNvSpPr txBox="1">
                <a:spLocks noRot="1" noChangeAspect="1" noMove="1" noResize="1" noEditPoints="1" noAdjustHandles="1" noChangeArrowheads="1" noChangeShapeType="1" noTextEdit="1"/>
              </p:cNvSpPr>
              <p:nvPr/>
            </p:nvSpPr>
            <p:spPr>
              <a:xfrm>
                <a:off x="3141363" y="2212762"/>
                <a:ext cx="238483" cy="307777"/>
              </a:xfrm>
              <a:prstGeom prst="rect">
                <a:avLst/>
              </a:prstGeom>
              <a:blipFill rotWithShape="0">
                <a:blip r:embed="rId3"/>
                <a:stretch>
                  <a:fillRect t="-4000" r="-74359" b="-20000"/>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3153600" y="3349682"/>
                <a:ext cx="238483" cy="307777"/>
              </a:xfrm>
              <a:prstGeom prst="rect">
                <a:avLst/>
              </a:prstGeom>
              <a:noFill/>
            </p:spPr>
            <p:txBody>
              <a:bodyPr wrap="square" rtlCol="1">
                <a:spAutoFit/>
              </a:bodyPr>
              <a:lstStyle/>
              <a:p>
                <a:pPr/>
                <a14:m>
                  <m:oMathPara xmlns:m="http://schemas.openxmlformats.org/officeDocument/2006/math">
                    <m:oMathParaPr>
                      <m:jc m:val="centerGroup"/>
                    </m:oMathParaPr>
                    <m:oMath xmlns:m="http://schemas.openxmlformats.org/officeDocument/2006/math">
                      <m:sSub>
                        <m:sSubPr>
                          <m:ctrlPr>
                            <a:rPr lang="he-IL" sz="1400" i="1" smtClean="0">
                              <a:latin typeface="Cambria Math" panose="02040503050406030204" pitchFamily="18" charset="0"/>
                            </a:rPr>
                          </m:ctrlPr>
                        </m:sSubPr>
                        <m:e>
                          <m:r>
                            <a:rPr lang="en-US" sz="1400" b="0" i="1" smtClean="0">
                              <a:latin typeface="Cambria Math" panose="02040503050406030204" pitchFamily="18" charset="0"/>
                            </a:rPr>
                            <m:t>𝑒</m:t>
                          </m:r>
                        </m:e>
                        <m:sub>
                          <m:r>
                            <a:rPr lang="he-IL" sz="1400" b="0" i="1" smtClean="0">
                              <a:latin typeface="Cambria Math" panose="02040503050406030204" pitchFamily="18" charset="0"/>
                            </a:rPr>
                            <m:t>2</m:t>
                          </m:r>
                        </m:sub>
                      </m:sSub>
                    </m:oMath>
                  </m:oMathPara>
                </a14:m>
                <a:endParaRPr lang="he-IL" sz="1400" dirty="0"/>
              </a:p>
            </p:txBody>
          </p:sp>
        </mc:Choice>
        <mc:Fallback xmlns="">
          <p:sp>
            <p:nvSpPr>
              <p:cNvPr id="26" name="TextBox 25"/>
              <p:cNvSpPr txBox="1">
                <a:spLocks noRot="1" noChangeAspect="1" noMove="1" noResize="1" noEditPoints="1" noAdjustHandles="1" noChangeArrowheads="1" noChangeShapeType="1" noTextEdit="1"/>
              </p:cNvSpPr>
              <p:nvPr/>
            </p:nvSpPr>
            <p:spPr>
              <a:xfrm>
                <a:off x="3153600" y="3349682"/>
                <a:ext cx="238483" cy="307777"/>
              </a:xfrm>
              <a:prstGeom prst="rect">
                <a:avLst/>
              </a:prstGeom>
              <a:blipFill rotWithShape="0">
                <a:blip r:embed="rId4"/>
                <a:stretch>
                  <a:fillRect t="-1961" r="-74359" b="-19608"/>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27" name="TextBox 26"/>
              <p:cNvSpPr txBox="1"/>
              <p:nvPr/>
            </p:nvSpPr>
            <p:spPr>
              <a:xfrm>
                <a:off x="3153601" y="4218246"/>
                <a:ext cx="238483" cy="307777"/>
              </a:xfrm>
              <a:prstGeom prst="rect">
                <a:avLst/>
              </a:prstGeom>
              <a:noFill/>
            </p:spPr>
            <p:txBody>
              <a:bodyPr wrap="square" rtlCol="1">
                <a:spAutoFit/>
              </a:bodyPr>
              <a:lstStyle/>
              <a:p>
                <a:pPr/>
                <a14:m>
                  <m:oMathPara xmlns:m="http://schemas.openxmlformats.org/officeDocument/2006/math">
                    <m:oMathParaPr>
                      <m:jc m:val="centerGroup"/>
                    </m:oMathParaPr>
                    <m:oMath xmlns:m="http://schemas.openxmlformats.org/officeDocument/2006/math">
                      <m:sSub>
                        <m:sSubPr>
                          <m:ctrlPr>
                            <a:rPr lang="he-IL" sz="1400" i="1" smtClean="0">
                              <a:latin typeface="Cambria Math" panose="02040503050406030204" pitchFamily="18" charset="0"/>
                            </a:rPr>
                          </m:ctrlPr>
                        </m:sSubPr>
                        <m:e>
                          <m:r>
                            <a:rPr lang="en-US" sz="1400" b="0" i="1" smtClean="0">
                              <a:latin typeface="Cambria Math" panose="02040503050406030204" pitchFamily="18" charset="0"/>
                            </a:rPr>
                            <m:t>𝑒</m:t>
                          </m:r>
                        </m:e>
                        <m:sub>
                          <m:r>
                            <a:rPr lang="he-IL" sz="1400" b="0" i="1" smtClean="0">
                              <a:latin typeface="Cambria Math" panose="02040503050406030204" pitchFamily="18" charset="0"/>
                            </a:rPr>
                            <m:t>3</m:t>
                          </m:r>
                        </m:sub>
                      </m:sSub>
                    </m:oMath>
                  </m:oMathPara>
                </a14:m>
                <a:endParaRPr lang="he-IL" sz="1400" dirty="0"/>
              </a:p>
            </p:txBody>
          </p:sp>
        </mc:Choice>
        <mc:Fallback xmlns="">
          <p:sp>
            <p:nvSpPr>
              <p:cNvPr id="27" name="TextBox 26"/>
              <p:cNvSpPr txBox="1">
                <a:spLocks noRot="1" noChangeAspect="1" noMove="1" noResize="1" noEditPoints="1" noAdjustHandles="1" noChangeArrowheads="1" noChangeShapeType="1" noTextEdit="1"/>
              </p:cNvSpPr>
              <p:nvPr/>
            </p:nvSpPr>
            <p:spPr>
              <a:xfrm>
                <a:off x="3153601" y="4218246"/>
                <a:ext cx="238483" cy="307777"/>
              </a:xfrm>
              <a:prstGeom prst="rect">
                <a:avLst/>
              </a:prstGeom>
              <a:blipFill rotWithShape="0">
                <a:blip r:embed="rId5"/>
                <a:stretch>
                  <a:fillRect t="-4000" r="-74359" b="-20000"/>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28" name="TextBox 27"/>
              <p:cNvSpPr txBox="1"/>
              <p:nvPr/>
            </p:nvSpPr>
            <p:spPr>
              <a:xfrm>
                <a:off x="3025593" y="2607623"/>
                <a:ext cx="238483" cy="307777"/>
              </a:xfrm>
              <a:prstGeom prst="rect">
                <a:avLst/>
              </a:prstGeom>
              <a:noFill/>
            </p:spPr>
            <p:txBody>
              <a:bodyPr wrap="square" rtlCol="1">
                <a:spAutoFit/>
              </a:bodyPr>
              <a:lstStyle/>
              <a:p>
                <a:pPr/>
                <a14:m>
                  <m:oMathPara xmlns:m="http://schemas.openxmlformats.org/officeDocument/2006/math">
                    <m:oMathParaPr>
                      <m:jc m:val="centerGroup"/>
                    </m:oMathParaPr>
                    <m:oMath xmlns:m="http://schemas.openxmlformats.org/officeDocument/2006/math">
                      <m:sSub>
                        <m:sSubPr>
                          <m:ctrlPr>
                            <a:rPr lang="he-IL" sz="1400" i="1" smtClean="0">
                              <a:latin typeface="Cambria Math" panose="02040503050406030204" pitchFamily="18" charset="0"/>
                            </a:rPr>
                          </m:ctrlPr>
                        </m:sSubPr>
                        <m:e>
                          <m:r>
                            <a:rPr lang="en-US" sz="1400" b="0" i="1" smtClean="0">
                              <a:latin typeface="Cambria Math" panose="02040503050406030204" pitchFamily="18" charset="0"/>
                            </a:rPr>
                            <m:t>𝑒</m:t>
                          </m:r>
                        </m:e>
                        <m:sub>
                          <m:r>
                            <a:rPr lang="he-IL" sz="1400" b="0" i="1" smtClean="0">
                              <a:latin typeface="Cambria Math" panose="02040503050406030204" pitchFamily="18" charset="0"/>
                            </a:rPr>
                            <m:t>4</m:t>
                          </m:r>
                        </m:sub>
                      </m:sSub>
                    </m:oMath>
                  </m:oMathPara>
                </a14:m>
                <a:endParaRPr lang="he-IL" sz="1400" dirty="0"/>
              </a:p>
            </p:txBody>
          </p:sp>
        </mc:Choice>
        <mc:Fallback xmlns="">
          <p:sp>
            <p:nvSpPr>
              <p:cNvPr id="28" name="TextBox 27"/>
              <p:cNvSpPr txBox="1">
                <a:spLocks noRot="1" noChangeAspect="1" noMove="1" noResize="1" noEditPoints="1" noAdjustHandles="1" noChangeArrowheads="1" noChangeShapeType="1" noTextEdit="1"/>
              </p:cNvSpPr>
              <p:nvPr/>
            </p:nvSpPr>
            <p:spPr>
              <a:xfrm>
                <a:off x="3025593" y="2607623"/>
                <a:ext cx="238483" cy="307777"/>
              </a:xfrm>
              <a:prstGeom prst="rect">
                <a:avLst/>
              </a:prstGeom>
              <a:blipFill rotWithShape="0">
                <a:blip r:embed="rId6"/>
                <a:stretch>
                  <a:fillRect t="-4000" r="-74359" b="-20000"/>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29" name="TextBox 28"/>
              <p:cNvSpPr txBox="1"/>
              <p:nvPr/>
            </p:nvSpPr>
            <p:spPr>
              <a:xfrm>
                <a:off x="3950877" y="3707526"/>
                <a:ext cx="238483" cy="307777"/>
              </a:xfrm>
              <a:prstGeom prst="rect">
                <a:avLst/>
              </a:prstGeom>
              <a:noFill/>
            </p:spPr>
            <p:txBody>
              <a:bodyPr wrap="square" rtlCol="1">
                <a:spAutoFit/>
              </a:bodyPr>
              <a:lstStyle/>
              <a:p>
                <a:pPr/>
                <a14:m>
                  <m:oMathPara xmlns:m="http://schemas.openxmlformats.org/officeDocument/2006/math">
                    <m:oMathParaPr>
                      <m:jc m:val="centerGroup"/>
                    </m:oMathParaPr>
                    <m:oMath xmlns:m="http://schemas.openxmlformats.org/officeDocument/2006/math">
                      <m:sSub>
                        <m:sSubPr>
                          <m:ctrlPr>
                            <a:rPr lang="he-IL" sz="1400" i="1" smtClean="0">
                              <a:latin typeface="Cambria Math" panose="02040503050406030204" pitchFamily="18" charset="0"/>
                            </a:rPr>
                          </m:ctrlPr>
                        </m:sSubPr>
                        <m:e>
                          <m:r>
                            <a:rPr lang="en-US" sz="1400" b="0" i="1" smtClean="0">
                              <a:latin typeface="Cambria Math" panose="02040503050406030204" pitchFamily="18" charset="0"/>
                            </a:rPr>
                            <m:t>𝑒</m:t>
                          </m:r>
                        </m:e>
                        <m:sub>
                          <m:r>
                            <a:rPr lang="he-IL" sz="1400" b="0" i="1" smtClean="0">
                              <a:latin typeface="Cambria Math" panose="02040503050406030204" pitchFamily="18" charset="0"/>
                            </a:rPr>
                            <m:t>6</m:t>
                          </m:r>
                        </m:sub>
                      </m:sSub>
                    </m:oMath>
                  </m:oMathPara>
                </a14:m>
                <a:endParaRPr lang="he-IL" sz="1400" dirty="0"/>
              </a:p>
            </p:txBody>
          </p:sp>
        </mc:Choice>
        <mc:Fallback xmlns="">
          <p:sp>
            <p:nvSpPr>
              <p:cNvPr id="29" name="TextBox 28"/>
              <p:cNvSpPr txBox="1">
                <a:spLocks noRot="1" noChangeAspect="1" noMove="1" noResize="1" noEditPoints="1" noAdjustHandles="1" noChangeArrowheads="1" noChangeShapeType="1" noTextEdit="1"/>
              </p:cNvSpPr>
              <p:nvPr/>
            </p:nvSpPr>
            <p:spPr>
              <a:xfrm>
                <a:off x="3950877" y="3707526"/>
                <a:ext cx="238483" cy="307777"/>
              </a:xfrm>
              <a:prstGeom prst="rect">
                <a:avLst/>
              </a:prstGeom>
              <a:blipFill rotWithShape="0">
                <a:blip r:embed="rId7"/>
                <a:stretch>
                  <a:fillRect t="-3922" r="-74359" b="-19608"/>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30" name="TextBox 29"/>
              <p:cNvSpPr txBox="1"/>
              <p:nvPr/>
            </p:nvSpPr>
            <p:spPr>
              <a:xfrm>
                <a:off x="4277313" y="2658821"/>
                <a:ext cx="238483" cy="307777"/>
              </a:xfrm>
              <a:prstGeom prst="rect">
                <a:avLst/>
              </a:prstGeom>
              <a:noFill/>
            </p:spPr>
            <p:txBody>
              <a:bodyPr wrap="square" rtlCol="1">
                <a:spAutoFit/>
              </a:bodyPr>
              <a:lstStyle/>
              <a:p>
                <a:pPr/>
                <a14:m>
                  <m:oMathPara xmlns:m="http://schemas.openxmlformats.org/officeDocument/2006/math">
                    <m:oMathParaPr>
                      <m:jc m:val="centerGroup"/>
                    </m:oMathParaPr>
                    <m:oMath xmlns:m="http://schemas.openxmlformats.org/officeDocument/2006/math">
                      <m:sSub>
                        <m:sSubPr>
                          <m:ctrlPr>
                            <a:rPr lang="he-IL" sz="1400" i="1" smtClean="0">
                              <a:latin typeface="Cambria Math" panose="02040503050406030204" pitchFamily="18" charset="0"/>
                            </a:rPr>
                          </m:ctrlPr>
                        </m:sSubPr>
                        <m:e>
                          <m:r>
                            <a:rPr lang="en-US" sz="1400" b="0" i="1" smtClean="0">
                              <a:latin typeface="Cambria Math" panose="02040503050406030204" pitchFamily="18" charset="0"/>
                            </a:rPr>
                            <m:t>𝑒</m:t>
                          </m:r>
                        </m:e>
                        <m:sub>
                          <m:r>
                            <a:rPr lang="he-IL" sz="1400" b="0" i="1" smtClean="0">
                              <a:latin typeface="Cambria Math" panose="02040503050406030204" pitchFamily="18" charset="0"/>
                            </a:rPr>
                            <m:t>5</m:t>
                          </m:r>
                        </m:sub>
                      </m:sSub>
                    </m:oMath>
                  </m:oMathPara>
                </a14:m>
                <a:endParaRPr lang="he-IL" sz="1400" dirty="0"/>
              </a:p>
            </p:txBody>
          </p:sp>
        </mc:Choice>
        <mc:Fallback xmlns="">
          <p:sp>
            <p:nvSpPr>
              <p:cNvPr id="30" name="TextBox 29"/>
              <p:cNvSpPr txBox="1">
                <a:spLocks noRot="1" noChangeAspect="1" noMove="1" noResize="1" noEditPoints="1" noAdjustHandles="1" noChangeArrowheads="1" noChangeShapeType="1" noTextEdit="1"/>
              </p:cNvSpPr>
              <p:nvPr/>
            </p:nvSpPr>
            <p:spPr>
              <a:xfrm>
                <a:off x="4277313" y="2658821"/>
                <a:ext cx="238483" cy="307777"/>
              </a:xfrm>
              <a:prstGeom prst="rect">
                <a:avLst/>
              </a:prstGeom>
              <a:blipFill rotWithShape="0">
                <a:blip r:embed="rId8"/>
                <a:stretch>
                  <a:fillRect t="-3922" r="-74359" b="-19608"/>
                </a:stretch>
              </a:blipFill>
            </p:spPr>
            <p:txBody>
              <a:bodyPr/>
              <a:lstStyle/>
              <a:p>
                <a:r>
                  <a:rPr lang="he-IL">
                    <a:noFill/>
                  </a:rPr>
                  <a:t> </a:t>
                </a:r>
              </a:p>
            </p:txBody>
          </p:sp>
        </mc:Fallback>
      </mc:AlternateContent>
      <p:sp>
        <p:nvSpPr>
          <p:cNvPr id="31" name="TextBox 30"/>
          <p:cNvSpPr txBox="1"/>
          <p:nvPr/>
        </p:nvSpPr>
        <p:spPr>
          <a:xfrm>
            <a:off x="3712394" y="2251991"/>
            <a:ext cx="238483" cy="307777"/>
          </a:xfrm>
          <a:prstGeom prst="rect">
            <a:avLst/>
          </a:prstGeom>
          <a:noFill/>
        </p:spPr>
        <p:txBody>
          <a:bodyPr wrap="square" rtlCol="1">
            <a:spAutoFit/>
          </a:bodyPr>
          <a:lstStyle/>
          <a:p>
            <a:r>
              <a:rPr lang="en-US" sz="1400" b="1" dirty="0" smtClean="0">
                <a:solidFill>
                  <a:srgbClr val="00B050"/>
                </a:solidFill>
              </a:rPr>
              <a:t>2</a:t>
            </a:r>
            <a:endParaRPr lang="he-IL" sz="1400" b="1" dirty="0">
              <a:solidFill>
                <a:srgbClr val="00B050"/>
              </a:solidFill>
            </a:endParaRPr>
          </a:p>
        </p:txBody>
      </p:sp>
      <p:sp>
        <p:nvSpPr>
          <p:cNvPr id="32" name="TextBox 31"/>
          <p:cNvSpPr txBox="1"/>
          <p:nvPr/>
        </p:nvSpPr>
        <p:spPr>
          <a:xfrm>
            <a:off x="3688328" y="4269180"/>
            <a:ext cx="238483" cy="307777"/>
          </a:xfrm>
          <a:prstGeom prst="rect">
            <a:avLst/>
          </a:prstGeom>
          <a:noFill/>
        </p:spPr>
        <p:txBody>
          <a:bodyPr wrap="square" rtlCol="1">
            <a:spAutoFit/>
          </a:bodyPr>
          <a:lstStyle/>
          <a:p>
            <a:r>
              <a:rPr lang="en-US" sz="1400" b="1" dirty="0" smtClean="0">
                <a:solidFill>
                  <a:srgbClr val="00B050"/>
                </a:solidFill>
              </a:rPr>
              <a:t>2</a:t>
            </a:r>
            <a:endParaRPr lang="he-IL" sz="1400" b="1" dirty="0">
              <a:solidFill>
                <a:srgbClr val="00B050"/>
              </a:solidFill>
            </a:endParaRPr>
          </a:p>
        </p:txBody>
      </p:sp>
      <p:sp>
        <p:nvSpPr>
          <p:cNvPr id="34" name="TextBox 33"/>
          <p:cNvSpPr txBox="1"/>
          <p:nvPr/>
        </p:nvSpPr>
        <p:spPr>
          <a:xfrm>
            <a:off x="4437400" y="2588340"/>
            <a:ext cx="238483" cy="307777"/>
          </a:xfrm>
          <a:prstGeom prst="rect">
            <a:avLst/>
          </a:prstGeom>
          <a:noFill/>
        </p:spPr>
        <p:txBody>
          <a:bodyPr wrap="square" rtlCol="1">
            <a:spAutoFit/>
          </a:bodyPr>
          <a:lstStyle/>
          <a:p>
            <a:r>
              <a:rPr lang="en-US" sz="1400" b="1" dirty="0" smtClean="0">
                <a:solidFill>
                  <a:srgbClr val="00B050"/>
                </a:solidFill>
              </a:rPr>
              <a:t>3</a:t>
            </a:r>
            <a:endParaRPr lang="he-IL" sz="1400" b="1" dirty="0">
              <a:solidFill>
                <a:srgbClr val="00B050"/>
              </a:solidFill>
            </a:endParaRPr>
          </a:p>
        </p:txBody>
      </p:sp>
      <p:sp>
        <p:nvSpPr>
          <p:cNvPr id="35" name="TextBox 34"/>
          <p:cNvSpPr txBox="1"/>
          <p:nvPr/>
        </p:nvSpPr>
        <p:spPr>
          <a:xfrm>
            <a:off x="3244620" y="2725161"/>
            <a:ext cx="238483" cy="307777"/>
          </a:xfrm>
          <a:prstGeom prst="rect">
            <a:avLst/>
          </a:prstGeom>
          <a:noFill/>
        </p:spPr>
        <p:txBody>
          <a:bodyPr wrap="square" rtlCol="1">
            <a:spAutoFit/>
          </a:bodyPr>
          <a:lstStyle/>
          <a:p>
            <a:r>
              <a:rPr lang="en-US" sz="1400" b="1" dirty="0" smtClean="0">
                <a:solidFill>
                  <a:srgbClr val="00B050"/>
                </a:solidFill>
              </a:rPr>
              <a:t>3</a:t>
            </a:r>
            <a:endParaRPr lang="he-IL" sz="1400" b="1" dirty="0">
              <a:solidFill>
                <a:srgbClr val="00B050"/>
              </a:solidFill>
            </a:endParaRPr>
          </a:p>
        </p:txBody>
      </p:sp>
      <p:sp>
        <p:nvSpPr>
          <p:cNvPr id="38" name="TextBox 37"/>
          <p:cNvSpPr txBox="1"/>
          <p:nvPr/>
        </p:nvSpPr>
        <p:spPr>
          <a:xfrm>
            <a:off x="3688328" y="3383385"/>
            <a:ext cx="238483" cy="307777"/>
          </a:xfrm>
          <a:prstGeom prst="rect">
            <a:avLst/>
          </a:prstGeom>
          <a:noFill/>
        </p:spPr>
        <p:txBody>
          <a:bodyPr wrap="square" rtlCol="1">
            <a:spAutoFit/>
          </a:bodyPr>
          <a:lstStyle/>
          <a:p>
            <a:r>
              <a:rPr lang="en-US" sz="1400" b="1" dirty="0" smtClean="0">
                <a:solidFill>
                  <a:srgbClr val="00B050"/>
                </a:solidFill>
              </a:rPr>
              <a:t>2</a:t>
            </a:r>
            <a:endParaRPr lang="he-IL" sz="1400" b="1" dirty="0">
              <a:solidFill>
                <a:srgbClr val="00B050"/>
              </a:solidFill>
            </a:endParaRPr>
          </a:p>
        </p:txBody>
      </p:sp>
      <p:sp>
        <p:nvSpPr>
          <p:cNvPr id="39" name="TextBox 38"/>
          <p:cNvSpPr txBox="1"/>
          <p:nvPr/>
        </p:nvSpPr>
        <p:spPr>
          <a:xfrm>
            <a:off x="3797009" y="3833175"/>
            <a:ext cx="238483" cy="307777"/>
          </a:xfrm>
          <a:prstGeom prst="rect">
            <a:avLst/>
          </a:prstGeom>
          <a:noFill/>
        </p:spPr>
        <p:txBody>
          <a:bodyPr wrap="square" rtlCol="1">
            <a:spAutoFit/>
          </a:bodyPr>
          <a:lstStyle/>
          <a:p>
            <a:r>
              <a:rPr lang="en-US" sz="1400" b="1" dirty="0" smtClean="0">
                <a:solidFill>
                  <a:srgbClr val="00B050"/>
                </a:solidFill>
              </a:rPr>
              <a:t>3</a:t>
            </a:r>
            <a:endParaRPr lang="he-IL" sz="1400" b="1" dirty="0">
              <a:solidFill>
                <a:srgbClr val="00B050"/>
              </a:solidFill>
            </a:endParaRPr>
          </a:p>
        </p:txBody>
      </p:sp>
    </p:spTree>
    <p:extLst>
      <p:ext uri="{BB962C8B-B14F-4D97-AF65-F5344CB8AC3E}">
        <p14:creationId xmlns:p14="http://schemas.microsoft.com/office/powerpoint/2010/main" val="3854986345"/>
      </p:ext>
    </p:extLst>
  </p:cSld>
  <p:clrMapOvr>
    <a:masterClrMapping/>
  </p:clrMapOvr>
  <p:timing>
    <p:tnLst>
      <p:par>
        <p:cTn id="1" dur="indefinite" restart="never" nodeType="tmRoot"/>
      </p:par>
    </p:tn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r>
              <a:rPr lang="en-US" dirty="0"/>
              <a:t>Theorem </a:t>
            </a:r>
            <a:r>
              <a:rPr lang="en-US" dirty="0" smtClean="0"/>
              <a:t>4.4 (</a:t>
            </a:r>
            <a:r>
              <a:rPr lang="en-US" dirty="0"/>
              <a:t>cont.)</a:t>
            </a:r>
            <a:endParaRPr lang="he-IL" sz="2800" dirty="0"/>
          </a:p>
        </p:txBody>
      </p:sp>
      <mc:AlternateContent xmlns:mc="http://schemas.openxmlformats.org/markup-compatibility/2006" xmlns:a14="http://schemas.microsoft.com/office/drawing/2010/main">
        <mc:Choice Requires="a14">
          <p:sp>
            <p:nvSpPr>
              <p:cNvPr id="3" name="מציין מיקום תוכן 2"/>
              <p:cNvSpPr>
                <a:spLocks noGrp="1"/>
              </p:cNvSpPr>
              <p:nvPr>
                <p:ph idx="1"/>
              </p:nvPr>
            </p:nvSpPr>
            <p:spPr>
              <a:xfrm>
                <a:off x="2592923" y="1739900"/>
                <a:ext cx="9420111" cy="5118100"/>
              </a:xfrm>
            </p:spPr>
            <p:txBody>
              <a:bodyPr>
                <a:normAutofit/>
              </a:bodyPr>
              <a:lstStyle/>
              <a:p>
                <a:pPr marL="0" indent="0" algn="l" rtl="0">
                  <a:buNone/>
                </a:pPr>
                <a:r>
                  <a:rPr lang="en-US" sz="2400" dirty="0" smtClean="0"/>
                  <a:t>Example: </a:t>
                </a:r>
                <a:r>
                  <a:rPr lang="en-US" dirty="0" smtClean="0"/>
                  <a:t>(two matchings: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𝑀</m:t>
                        </m:r>
                      </m:e>
                      <m:sub>
                        <m:r>
                          <a:rPr lang="en-US" b="0" i="1" smtClean="0">
                            <a:latin typeface="Cambria Math" panose="02040503050406030204" pitchFamily="18" charset="0"/>
                          </a:rPr>
                          <m:t>1</m:t>
                        </m:r>
                      </m:sub>
                    </m:sSub>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𝑒</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𝑒</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𝑒</m:t>
                            </m:r>
                          </m:e>
                          <m:sub>
                            <m:r>
                              <a:rPr lang="en-US" b="0" i="1" smtClean="0">
                                <a:latin typeface="Cambria Math" panose="02040503050406030204" pitchFamily="18" charset="0"/>
                              </a:rPr>
                              <m:t>3</m:t>
                            </m:r>
                          </m:sub>
                        </m:sSub>
                      </m:e>
                    </m:d>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𝑀</m:t>
                        </m:r>
                      </m:e>
                      <m:sub>
                        <m:r>
                          <a:rPr lang="en-US" b="0" i="1" smtClean="0">
                            <a:latin typeface="Cambria Math" panose="02040503050406030204" pitchFamily="18" charset="0"/>
                          </a:rPr>
                          <m:t>2</m:t>
                        </m:r>
                      </m:sub>
                    </m:sSub>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𝑒</m:t>
                            </m:r>
                          </m:e>
                          <m:sub>
                            <m:r>
                              <a:rPr lang="en-US" b="0" i="1" smtClean="0">
                                <a:latin typeface="Cambria Math" panose="02040503050406030204" pitchFamily="18" charset="0"/>
                              </a:rPr>
                              <m:t>3</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𝑒</m:t>
                            </m:r>
                          </m:e>
                          <m:sub>
                            <m:r>
                              <a:rPr lang="en-US" b="0" i="1" smtClean="0">
                                <a:latin typeface="Cambria Math" panose="02040503050406030204" pitchFamily="18" charset="0"/>
                              </a:rPr>
                              <m:t>4</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𝑒</m:t>
                            </m:r>
                          </m:e>
                          <m:sub>
                            <m:r>
                              <a:rPr lang="en-US" b="0" i="1" smtClean="0">
                                <a:latin typeface="Cambria Math" panose="02040503050406030204" pitchFamily="18" charset="0"/>
                              </a:rPr>
                              <m:t>5</m:t>
                            </m:r>
                          </m:sub>
                        </m:sSub>
                      </m:e>
                    </m:d>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𝑀</m:t>
                        </m:r>
                      </m:e>
                      <m:sub>
                        <m:r>
                          <a:rPr lang="en-US" b="0" i="1" smtClean="0">
                            <a:latin typeface="Cambria Math" panose="02040503050406030204" pitchFamily="18" charset="0"/>
                          </a:rPr>
                          <m:t>1</m:t>
                        </m:r>
                      </m:sub>
                    </m:sSub>
                    <m:r>
                      <a:rPr lang="en-US" b="0" i="1" smtClean="0">
                        <a:latin typeface="Cambria Math" panose="02040503050406030204" pitchFamily="18" charset="0"/>
                      </a:rPr>
                      <m:t> </m:t>
                    </m:r>
                    <m:r>
                      <a:rPr lang="en-US" b="0" i="1" smtClean="0">
                        <a:latin typeface="Cambria Math" panose="02040503050406030204" pitchFamily="18" charset="0"/>
                      </a:rPr>
                      <m:t>𝑖𝑠</m:t>
                    </m:r>
                    <m:r>
                      <a:rPr lang="en-US" b="0" i="1" smtClean="0">
                        <a:latin typeface="Cambria Math" panose="02040503050406030204" pitchFamily="18" charset="0"/>
                      </a:rPr>
                      <m:t> </m:t>
                    </m:r>
                    <m:r>
                      <a:rPr lang="en-US" b="0" i="1" smtClean="0">
                        <a:latin typeface="Cambria Math" panose="02040503050406030204" pitchFamily="18" charset="0"/>
                      </a:rPr>
                      <m:t>𝑚𝑖𝑛𝑖𝑚𝑎𝑙</m:t>
                    </m:r>
                  </m:oMath>
                </a14:m>
                <a:r>
                  <a:rPr lang="en-US" dirty="0" smtClean="0"/>
                  <a:t>)</a:t>
                </a:r>
                <a:endParaRPr lang="en-US" dirty="0"/>
              </a:p>
              <a:p>
                <a:pPr marL="0" indent="0" algn="l" rtl="0">
                  <a:buNone/>
                </a:pPr>
                <a:r>
                  <a:rPr lang="en-US" sz="2400" dirty="0" smtClean="0"/>
                  <a:t>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  </m:t>
                        </m:r>
                        <m:r>
                          <a:rPr lang="en-US" sz="2000" i="1">
                            <a:latin typeface="Cambria Math" panose="02040503050406030204" pitchFamily="18" charset="0"/>
                          </a:rPr>
                          <m:t>𝐴</m:t>
                        </m:r>
                      </m:e>
                      <m:sub>
                        <m:r>
                          <a:rPr lang="en-US" sz="2000" b="0" i="1" smtClean="0">
                            <a:latin typeface="Cambria Math" panose="02040503050406030204" pitchFamily="18" charset="0"/>
                          </a:rPr>
                          <m:t>0</m:t>
                        </m:r>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𝑒</m:t>
                            </m:r>
                          </m:e>
                          <m:sub>
                            <m:r>
                              <a:rPr lang="en-US" sz="2000" i="1">
                                <a:latin typeface="Cambria Math" panose="02040503050406030204" pitchFamily="18" charset="0"/>
                              </a:rPr>
                              <m:t>3</m:t>
                            </m:r>
                          </m:sub>
                        </m:sSub>
                      </m:sub>
                    </m:sSub>
                  </m:oMath>
                </a14:m>
                <a:r>
                  <a:rPr lang="en-US" sz="2000" dirty="0"/>
                  <a:t>=</a:t>
                </a:r>
                <a14:m>
                  <m:oMath xmlns:m="http://schemas.openxmlformats.org/officeDocument/2006/math">
                    <m:d>
                      <m:dPr>
                        <m:ctrlPr>
                          <a:rPr lang="en-US" sz="2000" i="1" dirty="0">
                            <a:latin typeface="Cambria Math" panose="02040503050406030204" pitchFamily="18" charset="0"/>
                          </a:rPr>
                        </m:ctrlPr>
                      </m:dPr>
                      <m:e>
                        <m:m>
                          <m:mPr>
                            <m:mcs>
                              <m:mc>
                                <m:mcPr>
                                  <m:count m:val="3"/>
                                  <m:mcJc m:val="center"/>
                                </m:mcPr>
                              </m:mc>
                            </m:mcs>
                            <m:ctrlPr>
                              <a:rPr lang="en-US" sz="2000" i="1" dirty="0">
                                <a:latin typeface="Cambria Math" panose="02040503050406030204" pitchFamily="18" charset="0"/>
                              </a:rPr>
                            </m:ctrlPr>
                          </m:mPr>
                          <m:mr>
                            <m:e>
                              <m:sSub>
                                <m:sSubPr>
                                  <m:ctrlPr>
                                    <a:rPr lang="en-US" sz="2000" i="1">
                                      <a:latin typeface="Cambria Math" panose="02040503050406030204" pitchFamily="18" charset="0"/>
                                    </a:rPr>
                                  </m:ctrlPr>
                                </m:sSubPr>
                                <m:e>
                                  <m:r>
                                    <a:rPr lang="en-US" sz="2000" i="1">
                                      <a:latin typeface="Cambria Math" panose="02040503050406030204" pitchFamily="18" charset="0"/>
                                    </a:rPr>
                                    <m:t>𝑋</m:t>
                                  </m:r>
                                </m:e>
                                <m:sub>
                                  <m:r>
                                    <a:rPr lang="en-US" sz="2000" i="1">
                                      <a:latin typeface="Cambria Math" panose="02040503050406030204" pitchFamily="18" charset="0"/>
                                    </a:rPr>
                                    <m:t>0</m:t>
                                  </m:r>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𝑒</m:t>
                                      </m:r>
                                    </m:e>
                                    <m:sub>
                                      <m:r>
                                        <a:rPr lang="en-US" sz="2000" i="1">
                                          <a:latin typeface="Cambria Math" panose="02040503050406030204" pitchFamily="18" charset="0"/>
                                        </a:rPr>
                                        <m:t>1</m:t>
                                      </m:r>
                                    </m:sub>
                                  </m:sSub>
                                </m:sub>
                              </m:sSub>
                            </m:e>
                            <m:e>
                              <m:sSub>
                                <m:sSubPr>
                                  <m:ctrlPr>
                                    <a:rPr lang="en-US" sz="2000" i="1">
                                      <a:latin typeface="Cambria Math" panose="02040503050406030204" pitchFamily="18" charset="0"/>
                                    </a:rPr>
                                  </m:ctrlPr>
                                </m:sSubPr>
                                <m:e>
                                  <m:r>
                                    <a:rPr lang="en-US" sz="2000" i="1">
                                      <a:latin typeface="Cambria Math" panose="02040503050406030204" pitchFamily="18" charset="0"/>
                                    </a:rPr>
                                    <m:t>𝑋</m:t>
                                  </m:r>
                                </m:e>
                                <m:sub>
                                  <m:r>
                                    <a:rPr lang="en-US" sz="2000" i="1">
                                      <a:latin typeface="Cambria Math" panose="02040503050406030204" pitchFamily="18" charset="0"/>
                                    </a:rPr>
                                    <m:t>0</m:t>
                                  </m:r>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𝑒</m:t>
                                      </m:r>
                                    </m:e>
                                    <m:sub>
                                      <m:r>
                                        <a:rPr lang="en-US" sz="2000" i="1">
                                          <a:latin typeface="Cambria Math" panose="02040503050406030204" pitchFamily="18" charset="0"/>
                                        </a:rPr>
                                        <m:t>4</m:t>
                                      </m:r>
                                    </m:sub>
                                  </m:sSub>
                                </m:sub>
                              </m:sSub>
                            </m:e>
                            <m:e>
                              <m:r>
                                <a:rPr lang="en-US" sz="2000" i="1" dirty="0">
                                  <a:latin typeface="Cambria Math" panose="02040503050406030204" pitchFamily="18" charset="0"/>
                                </a:rPr>
                                <m:t>0</m:t>
                              </m:r>
                            </m:e>
                          </m:mr>
                          <m:mr>
                            <m:e>
                              <m:sSub>
                                <m:sSubPr>
                                  <m:ctrlPr>
                                    <a:rPr lang="en-US" sz="2000" i="1">
                                      <a:latin typeface="Cambria Math" panose="02040503050406030204" pitchFamily="18" charset="0"/>
                                    </a:rPr>
                                  </m:ctrlPr>
                                </m:sSubPr>
                                <m:e>
                                  <m:r>
                                    <a:rPr lang="en-US" sz="2000" i="1">
                                      <a:latin typeface="Cambria Math" panose="02040503050406030204" pitchFamily="18" charset="0"/>
                                    </a:rPr>
                                    <m:t>𝑋</m:t>
                                  </m:r>
                                </m:e>
                                <m:sub>
                                  <m:r>
                                    <a:rPr lang="en-US" sz="2000" i="1">
                                      <a:latin typeface="Cambria Math" panose="02040503050406030204" pitchFamily="18" charset="0"/>
                                    </a:rPr>
                                    <m:t>0</m:t>
                                  </m:r>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𝑒</m:t>
                                      </m:r>
                                    </m:e>
                                    <m:sub>
                                      <m:r>
                                        <a:rPr lang="en-US" sz="2000" i="1">
                                          <a:latin typeface="Cambria Math" panose="02040503050406030204" pitchFamily="18" charset="0"/>
                                        </a:rPr>
                                        <m:t>5</m:t>
                                      </m:r>
                                    </m:sub>
                                  </m:sSub>
                                </m:sub>
                              </m:sSub>
                            </m:e>
                            <m:e>
                              <m:sSub>
                                <m:sSubPr>
                                  <m:ctrlPr>
                                    <a:rPr lang="en-US" sz="2000" i="1">
                                      <a:latin typeface="Cambria Math" panose="02040503050406030204" pitchFamily="18" charset="0"/>
                                    </a:rPr>
                                  </m:ctrlPr>
                                </m:sSubPr>
                                <m:e>
                                  <m:r>
                                    <a:rPr lang="en-US" sz="2000" i="1">
                                      <a:latin typeface="Cambria Math" panose="02040503050406030204" pitchFamily="18" charset="0"/>
                                    </a:rPr>
                                    <m:t>𝑋</m:t>
                                  </m:r>
                                </m:e>
                                <m:sub>
                                  <m:r>
                                    <a:rPr lang="en-US" sz="2000" i="1">
                                      <a:latin typeface="Cambria Math" panose="02040503050406030204" pitchFamily="18" charset="0"/>
                                    </a:rPr>
                                    <m:t>0</m:t>
                                  </m:r>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𝑒</m:t>
                                      </m:r>
                                    </m:e>
                                    <m:sub>
                                      <m:r>
                                        <a:rPr lang="en-US" sz="2000" i="1">
                                          <a:latin typeface="Cambria Math" panose="02040503050406030204" pitchFamily="18" charset="0"/>
                                        </a:rPr>
                                        <m:t>2</m:t>
                                      </m:r>
                                    </m:sub>
                                  </m:sSub>
                                </m:sub>
                              </m:sSub>
                            </m:e>
                            <m:e>
                              <m:r>
                                <a:rPr lang="en-US" sz="2000" i="1">
                                  <a:latin typeface="Cambria Math" panose="02040503050406030204" pitchFamily="18" charset="0"/>
                                </a:rPr>
                                <m:t>0</m:t>
                              </m:r>
                            </m:e>
                          </m:mr>
                          <m:mr>
                            <m:e>
                              <m:r>
                                <a:rPr lang="en-US" sz="2000" i="1" dirty="0">
                                  <a:latin typeface="Cambria Math" panose="02040503050406030204" pitchFamily="18" charset="0"/>
                                </a:rPr>
                                <m:t>0</m:t>
                              </m:r>
                            </m:e>
                            <m:e>
                              <m:r>
                                <a:rPr lang="en-US" sz="2000" i="1">
                                  <a:latin typeface="Cambria Math" panose="02040503050406030204" pitchFamily="18" charset="0"/>
                                </a:rPr>
                                <m:t>0</m:t>
                              </m:r>
                            </m:e>
                            <m:e>
                              <m:sSub>
                                <m:sSubPr>
                                  <m:ctrlPr>
                                    <a:rPr lang="en-US" sz="2000" i="1">
                                      <a:latin typeface="Cambria Math" panose="02040503050406030204" pitchFamily="18" charset="0"/>
                                    </a:rPr>
                                  </m:ctrlPr>
                                </m:sSubPr>
                                <m:e>
                                  <m:r>
                                    <a:rPr lang="en-US" sz="2000" i="1">
                                      <a:latin typeface="Cambria Math" panose="02040503050406030204" pitchFamily="18" charset="0"/>
                                    </a:rPr>
                                    <m:t>𝑋</m:t>
                                  </m:r>
                                </m:e>
                                <m:sub>
                                  <m:r>
                                    <a:rPr lang="en-US" sz="2000" i="1">
                                      <a:latin typeface="Cambria Math" panose="02040503050406030204" pitchFamily="18" charset="0"/>
                                    </a:rPr>
                                    <m:t>0</m:t>
                                  </m:r>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𝑒</m:t>
                                      </m:r>
                                    </m:e>
                                    <m:sub>
                                      <m:r>
                                        <a:rPr lang="en-US" sz="2000" i="1">
                                          <a:latin typeface="Cambria Math" panose="02040503050406030204" pitchFamily="18" charset="0"/>
                                        </a:rPr>
                                        <m:t>3</m:t>
                                      </m:r>
                                    </m:sub>
                                  </m:sSub>
                                </m:sub>
                              </m:sSub>
                            </m:e>
                          </m:mr>
                        </m:m>
                      </m:e>
                    </m:d>
                  </m:oMath>
                </a14:m>
                <a:endParaRPr lang="en-US" sz="2000" dirty="0"/>
              </a:p>
              <a:p>
                <a:pPr marL="0" indent="0" algn="l" rtl="0">
                  <a:buNone/>
                </a:pPr>
                <a:r>
                  <a:rPr lang="en-US" sz="2000" dirty="0"/>
                  <a:t>                              </a:t>
                </a:r>
                <a14:m>
                  <m:oMath xmlns:m="http://schemas.openxmlformats.org/officeDocument/2006/math">
                    <m:func>
                      <m:funcPr>
                        <m:ctrlPr>
                          <a:rPr lang="en-US" sz="2000" i="1">
                            <a:latin typeface="Cambria Math" panose="02040503050406030204" pitchFamily="18" charset="0"/>
                          </a:rPr>
                        </m:ctrlPr>
                      </m:funcPr>
                      <m:fName>
                        <m:r>
                          <a:rPr lang="en-US" sz="2000">
                            <a:latin typeface="Cambria Math" panose="02040503050406030204" pitchFamily="18" charset="0"/>
                          </a:rPr>
                          <m:t>         </m:t>
                        </m:r>
                        <m:r>
                          <m:rPr>
                            <m:sty m:val="p"/>
                          </m:rPr>
                          <a:rPr lang="en-US" sz="2000">
                            <a:latin typeface="Cambria Math" panose="02040503050406030204" pitchFamily="18" charset="0"/>
                          </a:rPr>
                          <m:t>det</m:t>
                        </m:r>
                      </m:fName>
                      <m:e>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𝐴</m:t>
                                </m:r>
                              </m:e>
                              <m:sub>
                                <m:sSub>
                                  <m:sSubPr>
                                    <m:ctrlPr>
                                      <a:rPr lang="en-US" sz="2000" i="1">
                                        <a:latin typeface="Cambria Math" panose="02040503050406030204" pitchFamily="18" charset="0"/>
                                      </a:rPr>
                                    </m:ctrlPr>
                                  </m:sSubPr>
                                  <m:e>
                                    <m:r>
                                      <a:rPr lang="en-US" sz="2000" b="0" i="1" smtClean="0">
                                        <a:latin typeface="Cambria Math" panose="02040503050406030204" pitchFamily="18" charset="0"/>
                                      </a:rPr>
                                      <m:t>0</m:t>
                                    </m:r>
                                    <m:r>
                                      <a:rPr lang="en-US" sz="2000" b="0" i="1" smtClean="0">
                                        <a:latin typeface="Cambria Math" panose="02040503050406030204" pitchFamily="18" charset="0"/>
                                      </a:rPr>
                                      <m:t>,</m:t>
                                    </m:r>
                                    <m:r>
                                      <a:rPr lang="en-US" sz="2000" i="1">
                                        <a:latin typeface="Cambria Math" panose="02040503050406030204" pitchFamily="18" charset="0"/>
                                      </a:rPr>
                                      <m:t>𝑒</m:t>
                                    </m:r>
                                  </m:e>
                                  <m:sub>
                                    <m:r>
                                      <a:rPr lang="en-US" sz="2000" i="1">
                                        <a:latin typeface="Cambria Math" panose="02040503050406030204" pitchFamily="18" charset="0"/>
                                      </a:rPr>
                                      <m:t>3</m:t>
                                    </m:r>
                                  </m:sub>
                                </m:sSub>
                              </m:sub>
                            </m:sSub>
                          </m:e>
                        </m:d>
                      </m:e>
                    </m:func>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𝑋</m:t>
                        </m:r>
                      </m:e>
                      <m:sub>
                        <m:r>
                          <a:rPr lang="en-US" sz="2000" i="1">
                            <a:latin typeface="Cambria Math" panose="02040503050406030204" pitchFamily="18" charset="0"/>
                          </a:rPr>
                          <m:t>0</m:t>
                        </m:r>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𝑒</m:t>
                            </m:r>
                          </m:e>
                          <m:sub>
                            <m:r>
                              <a:rPr lang="en-US" sz="2000" i="1">
                                <a:latin typeface="Cambria Math" panose="02040503050406030204" pitchFamily="18" charset="0"/>
                              </a:rPr>
                              <m:t>3</m:t>
                            </m:r>
                          </m:sub>
                        </m:sSub>
                      </m:sub>
                    </m:sSub>
                    <m:sSub>
                      <m:sSubPr>
                        <m:ctrlPr>
                          <a:rPr lang="en-US" sz="2000" i="1">
                            <a:latin typeface="Cambria Math" panose="02040503050406030204" pitchFamily="18" charset="0"/>
                          </a:rPr>
                        </m:ctrlPr>
                      </m:sSubPr>
                      <m:e>
                        <m:r>
                          <a:rPr lang="en-US" sz="2000" i="1">
                            <a:latin typeface="Cambria Math" panose="02040503050406030204" pitchFamily="18" charset="0"/>
                          </a:rPr>
                          <m:t>𝑋</m:t>
                        </m:r>
                      </m:e>
                      <m:sub>
                        <m:r>
                          <a:rPr lang="en-US" sz="2000" i="1">
                            <a:latin typeface="Cambria Math" panose="02040503050406030204" pitchFamily="18" charset="0"/>
                          </a:rPr>
                          <m:t>0</m:t>
                        </m:r>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𝑒</m:t>
                            </m:r>
                          </m:e>
                          <m:sub>
                            <m:r>
                              <a:rPr lang="en-US" sz="2000" i="1">
                                <a:latin typeface="Cambria Math" panose="02040503050406030204" pitchFamily="18" charset="0"/>
                              </a:rPr>
                              <m:t>1</m:t>
                            </m:r>
                          </m:sub>
                        </m:sSub>
                      </m:sub>
                    </m:sSub>
                    <m:sSub>
                      <m:sSubPr>
                        <m:ctrlPr>
                          <a:rPr lang="en-US" sz="2000" i="1">
                            <a:latin typeface="Cambria Math" panose="02040503050406030204" pitchFamily="18" charset="0"/>
                          </a:rPr>
                        </m:ctrlPr>
                      </m:sSubPr>
                      <m:e>
                        <m:r>
                          <a:rPr lang="en-US" sz="2000" i="1">
                            <a:latin typeface="Cambria Math" panose="02040503050406030204" pitchFamily="18" charset="0"/>
                          </a:rPr>
                          <m:t>𝑋</m:t>
                        </m:r>
                      </m:e>
                      <m:sub>
                        <m:r>
                          <a:rPr lang="en-US" sz="2000" i="1">
                            <a:latin typeface="Cambria Math" panose="02040503050406030204" pitchFamily="18" charset="0"/>
                          </a:rPr>
                          <m:t>0</m:t>
                        </m:r>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𝑒</m:t>
                            </m:r>
                          </m:e>
                          <m:sub>
                            <m:r>
                              <a:rPr lang="en-US" sz="2000" i="1">
                                <a:latin typeface="Cambria Math" panose="02040503050406030204" pitchFamily="18" charset="0"/>
                              </a:rPr>
                              <m:t>2</m:t>
                            </m:r>
                          </m:sub>
                        </m:sSub>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𝑋</m:t>
                        </m:r>
                      </m:e>
                      <m:sub>
                        <m:r>
                          <a:rPr lang="en-US" sz="2000" i="1">
                            <a:latin typeface="Cambria Math" panose="02040503050406030204" pitchFamily="18" charset="0"/>
                          </a:rPr>
                          <m:t>0</m:t>
                        </m:r>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𝑒</m:t>
                            </m:r>
                          </m:e>
                          <m:sub>
                            <m:r>
                              <a:rPr lang="en-US" sz="2000" i="1">
                                <a:latin typeface="Cambria Math" panose="02040503050406030204" pitchFamily="18" charset="0"/>
                              </a:rPr>
                              <m:t>3</m:t>
                            </m:r>
                          </m:sub>
                        </m:sSub>
                      </m:sub>
                    </m:sSub>
                    <m:sSub>
                      <m:sSubPr>
                        <m:ctrlPr>
                          <a:rPr lang="en-US" sz="2000" i="1">
                            <a:latin typeface="Cambria Math" panose="02040503050406030204" pitchFamily="18" charset="0"/>
                          </a:rPr>
                        </m:ctrlPr>
                      </m:sSubPr>
                      <m:e>
                        <m:r>
                          <a:rPr lang="en-US" sz="2000" i="1">
                            <a:latin typeface="Cambria Math" panose="02040503050406030204" pitchFamily="18" charset="0"/>
                          </a:rPr>
                          <m:t>𝑋</m:t>
                        </m:r>
                      </m:e>
                      <m:sub>
                        <m:r>
                          <a:rPr lang="en-US" sz="2000" i="1">
                            <a:latin typeface="Cambria Math" panose="02040503050406030204" pitchFamily="18" charset="0"/>
                          </a:rPr>
                          <m:t>0</m:t>
                        </m:r>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𝑒</m:t>
                            </m:r>
                          </m:e>
                          <m:sub>
                            <m:r>
                              <a:rPr lang="en-US" sz="2000" i="1">
                                <a:latin typeface="Cambria Math" panose="02040503050406030204" pitchFamily="18" charset="0"/>
                              </a:rPr>
                              <m:t>4</m:t>
                            </m:r>
                          </m:sub>
                        </m:sSub>
                      </m:sub>
                    </m:sSub>
                    <m:sSub>
                      <m:sSubPr>
                        <m:ctrlPr>
                          <a:rPr lang="en-US" sz="2000" i="1">
                            <a:latin typeface="Cambria Math" panose="02040503050406030204" pitchFamily="18" charset="0"/>
                          </a:rPr>
                        </m:ctrlPr>
                      </m:sSubPr>
                      <m:e>
                        <m:r>
                          <a:rPr lang="en-US" sz="2000" i="1">
                            <a:latin typeface="Cambria Math" panose="02040503050406030204" pitchFamily="18" charset="0"/>
                          </a:rPr>
                          <m:t>𝑋</m:t>
                        </m:r>
                      </m:e>
                      <m:sub>
                        <m:r>
                          <a:rPr lang="en-US" sz="2000" i="1">
                            <a:latin typeface="Cambria Math" panose="02040503050406030204" pitchFamily="18" charset="0"/>
                          </a:rPr>
                          <m:t>0</m:t>
                        </m:r>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𝑒</m:t>
                            </m:r>
                          </m:e>
                          <m:sub>
                            <m:r>
                              <a:rPr lang="en-US" sz="2000" i="1">
                                <a:latin typeface="Cambria Math" panose="02040503050406030204" pitchFamily="18" charset="0"/>
                              </a:rPr>
                              <m:t>5</m:t>
                            </m:r>
                          </m:sub>
                        </m:sSub>
                      </m:sub>
                    </m:sSub>
                    <m:r>
                      <a:rPr lang="en-US" sz="2000" i="1">
                        <a:latin typeface="Cambria Math" panose="02040503050406030204" pitchFamily="18" charset="0"/>
                      </a:rPr>
                      <m:t>=</m:t>
                    </m:r>
                  </m:oMath>
                </a14:m>
                <a:endParaRPr lang="en-US" sz="2000" dirty="0"/>
              </a:p>
              <a:p>
                <a:pPr marL="0" indent="0" algn="l" rtl="0">
                  <a:buNone/>
                </a:pPr>
                <a:r>
                  <a:rPr lang="en-US" sz="2400" dirty="0"/>
                  <a:t>                               </a:t>
                </a:r>
                <a14:m>
                  <m:oMath xmlns:m="http://schemas.openxmlformats.org/officeDocument/2006/math">
                    <m:r>
                      <a:rPr lang="en-US" sz="2000" i="1">
                        <a:latin typeface="Cambria Math" panose="02040503050406030204" pitchFamily="18" charset="0"/>
                      </a:rPr>
                      <m:t>=</m:t>
                    </m:r>
                    <m:sSubSup>
                      <m:sSubSupPr>
                        <m:ctrlPr>
                          <a:rPr lang="en-US" sz="2000" i="1">
                            <a:latin typeface="Cambria Math" panose="02040503050406030204" pitchFamily="18" charset="0"/>
                          </a:rPr>
                        </m:ctrlPr>
                      </m:sSubSupPr>
                      <m:e>
                        <m:r>
                          <a:rPr lang="en-US" sz="2000" i="1">
                            <a:latin typeface="Cambria Math" panose="02040503050406030204" pitchFamily="18" charset="0"/>
                          </a:rPr>
                          <m:t>𝑥</m:t>
                        </m:r>
                      </m:e>
                      <m:sub>
                        <m:r>
                          <a:rPr lang="en-US" sz="2000" i="1">
                            <a:latin typeface="Cambria Math" panose="02040503050406030204" pitchFamily="18" charset="0"/>
                          </a:rPr>
                          <m:t>0</m:t>
                        </m:r>
                      </m:sub>
                      <m:sup>
                        <m:sSub>
                          <m:sSubPr>
                            <m:ctrlPr>
                              <a:rPr lang="en-US" sz="2000" i="1">
                                <a:latin typeface="Cambria Math" panose="02040503050406030204" pitchFamily="18" charset="0"/>
                              </a:rPr>
                            </m:ctrlPr>
                          </m:sSubPr>
                          <m:e>
                            <m:r>
                              <a:rPr lang="en-US" sz="2000" i="1">
                                <a:latin typeface="Cambria Math" panose="02040503050406030204" pitchFamily="18" charset="0"/>
                              </a:rPr>
                              <m:t>𝑤</m:t>
                            </m:r>
                          </m:e>
                          <m:sub>
                            <m:r>
                              <a:rPr lang="en-US" sz="2000" i="1">
                                <a:latin typeface="Cambria Math" panose="02040503050406030204" pitchFamily="18" charset="0"/>
                              </a:rPr>
                              <m:t>0</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𝑒</m:t>
                            </m:r>
                          </m:e>
                          <m:sub>
                            <m:r>
                              <a:rPr lang="en-US" sz="2000" i="1">
                                <a:latin typeface="Cambria Math" panose="02040503050406030204" pitchFamily="18" charset="0"/>
                              </a:rPr>
                              <m:t>3</m:t>
                            </m:r>
                          </m:sub>
                        </m:sSub>
                        <m:r>
                          <a:rPr lang="en-US" sz="2000" i="1">
                            <a:latin typeface="Cambria Math" panose="02040503050406030204" pitchFamily="18" charset="0"/>
                          </a:rPr>
                          <m:t>)</m:t>
                        </m:r>
                      </m:sup>
                    </m:sSubSup>
                    <m:r>
                      <a:rPr lang="en-US" sz="2000" i="1">
                        <a:latin typeface="Cambria Math" panose="02040503050406030204" pitchFamily="18" charset="0"/>
                      </a:rPr>
                      <m:t>…</m:t>
                    </m:r>
                    <m:sSubSup>
                      <m:sSubSupPr>
                        <m:ctrlPr>
                          <a:rPr lang="en-US" sz="2000" i="1">
                            <a:latin typeface="Cambria Math" panose="02040503050406030204" pitchFamily="18" charset="0"/>
                          </a:rPr>
                        </m:ctrlPr>
                      </m:sSubSupPr>
                      <m:e>
                        <m:r>
                          <a:rPr lang="en-US" sz="2000" i="1">
                            <a:latin typeface="Cambria Math" panose="02040503050406030204" pitchFamily="18" charset="0"/>
                          </a:rPr>
                          <m:t>𝑥</m:t>
                        </m:r>
                      </m:e>
                      <m:sub>
                        <m:r>
                          <a:rPr lang="en-US" sz="2000" i="1">
                            <a:latin typeface="Cambria Math" panose="02040503050406030204" pitchFamily="18" charset="0"/>
                          </a:rPr>
                          <m:t>𝑘</m:t>
                        </m:r>
                        <m:r>
                          <a:rPr lang="en-US" sz="2000" i="1">
                            <a:latin typeface="Cambria Math" panose="02040503050406030204" pitchFamily="18" charset="0"/>
                          </a:rPr>
                          <m:t>−</m:t>
                        </m:r>
                        <m:r>
                          <a:rPr lang="en-US" sz="2000" i="1">
                            <a:latin typeface="Cambria Math" panose="02040503050406030204" pitchFamily="18" charset="0"/>
                          </a:rPr>
                          <m:t>1</m:t>
                        </m:r>
                      </m:sub>
                      <m:sup>
                        <m:sSub>
                          <m:sSubPr>
                            <m:ctrlPr>
                              <a:rPr lang="en-US" sz="2000" i="1">
                                <a:latin typeface="Cambria Math" panose="02040503050406030204" pitchFamily="18" charset="0"/>
                              </a:rPr>
                            </m:ctrlPr>
                          </m:sSubPr>
                          <m:e>
                            <m:r>
                              <a:rPr lang="en-US" sz="2000" i="1">
                                <a:latin typeface="Cambria Math" panose="02040503050406030204" pitchFamily="18" charset="0"/>
                              </a:rPr>
                              <m:t>𝑤</m:t>
                            </m:r>
                          </m:e>
                          <m:sub>
                            <m:r>
                              <a:rPr lang="en-US" sz="2000" i="1">
                                <a:latin typeface="Cambria Math" panose="02040503050406030204" pitchFamily="18" charset="0"/>
                              </a:rPr>
                              <m:t>𝑘</m:t>
                            </m:r>
                            <m:r>
                              <a:rPr lang="en-US" sz="2000" i="1">
                                <a:latin typeface="Cambria Math" panose="02040503050406030204" pitchFamily="18" charset="0"/>
                              </a:rPr>
                              <m:t>−</m:t>
                            </m:r>
                            <m:r>
                              <a:rPr lang="en-US" sz="2000" i="1">
                                <a:latin typeface="Cambria Math" panose="02040503050406030204" pitchFamily="18" charset="0"/>
                              </a:rPr>
                              <m:t>1</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𝑒</m:t>
                            </m:r>
                          </m:e>
                          <m:sub>
                            <m:r>
                              <a:rPr lang="en-US" sz="2000" i="1">
                                <a:latin typeface="Cambria Math" panose="02040503050406030204" pitchFamily="18" charset="0"/>
                              </a:rPr>
                              <m:t>3</m:t>
                            </m:r>
                          </m:sub>
                        </m:sSub>
                        <m:r>
                          <a:rPr lang="en-US" sz="2000" i="1">
                            <a:latin typeface="Cambria Math" panose="02040503050406030204" pitchFamily="18" charset="0"/>
                          </a:rPr>
                          <m:t>)</m:t>
                        </m:r>
                      </m:sup>
                    </m:sSubSup>
                    <m:sSubSup>
                      <m:sSubSupPr>
                        <m:ctrlPr>
                          <a:rPr lang="en-US" sz="2000" i="1">
                            <a:latin typeface="Cambria Math" panose="02040503050406030204" pitchFamily="18" charset="0"/>
                          </a:rPr>
                        </m:ctrlPr>
                      </m:sSubSupPr>
                      <m:e>
                        <m:r>
                          <a:rPr lang="en-US" sz="2000" i="1">
                            <a:latin typeface="Cambria Math" panose="02040503050406030204" pitchFamily="18" charset="0"/>
                          </a:rPr>
                          <m:t>𝑥</m:t>
                        </m:r>
                      </m:e>
                      <m:sub>
                        <m:r>
                          <a:rPr lang="en-US" sz="2000" i="1">
                            <a:latin typeface="Cambria Math" panose="02040503050406030204" pitchFamily="18" charset="0"/>
                          </a:rPr>
                          <m:t>0</m:t>
                        </m:r>
                      </m:sub>
                      <m:sup>
                        <m:sSub>
                          <m:sSubPr>
                            <m:ctrlPr>
                              <a:rPr lang="en-US" sz="2000" i="1">
                                <a:latin typeface="Cambria Math" panose="02040503050406030204" pitchFamily="18" charset="0"/>
                              </a:rPr>
                            </m:ctrlPr>
                          </m:sSubPr>
                          <m:e>
                            <m:r>
                              <a:rPr lang="en-US" sz="2000" i="1">
                                <a:latin typeface="Cambria Math" panose="02040503050406030204" pitchFamily="18" charset="0"/>
                              </a:rPr>
                              <m:t>𝑤</m:t>
                            </m:r>
                          </m:e>
                          <m:sub>
                            <m:r>
                              <a:rPr lang="en-US" sz="2000" i="1">
                                <a:latin typeface="Cambria Math" panose="02040503050406030204" pitchFamily="18" charset="0"/>
                              </a:rPr>
                              <m:t>0</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𝑒</m:t>
                            </m:r>
                          </m:e>
                          <m:sub>
                            <m:r>
                              <a:rPr lang="en-US" sz="2000" i="1">
                                <a:latin typeface="Cambria Math" panose="02040503050406030204" pitchFamily="18" charset="0"/>
                              </a:rPr>
                              <m:t>1</m:t>
                            </m:r>
                          </m:sub>
                        </m:sSub>
                        <m:r>
                          <a:rPr lang="en-US" sz="2000" i="1">
                            <a:latin typeface="Cambria Math" panose="02040503050406030204" pitchFamily="18" charset="0"/>
                          </a:rPr>
                          <m:t>)</m:t>
                        </m:r>
                      </m:sup>
                    </m:sSubSup>
                    <m:r>
                      <a:rPr lang="en-US" sz="2000" i="1">
                        <a:latin typeface="Cambria Math" panose="02040503050406030204" pitchFamily="18" charset="0"/>
                      </a:rPr>
                      <m:t>…</m:t>
                    </m:r>
                    <m:sSubSup>
                      <m:sSubSupPr>
                        <m:ctrlPr>
                          <a:rPr lang="en-US" sz="2000" i="1">
                            <a:latin typeface="Cambria Math" panose="02040503050406030204" pitchFamily="18" charset="0"/>
                          </a:rPr>
                        </m:ctrlPr>
                      </m:sSubSupPr>
                      <m:e>
                        <m:r>
                          <a:rPr lang="en-US" sz="2000" i="1">
                            <a:latin typeface="Cambria Math" panose="02040503050406030204" pitchFamily="18" charset="0"/>
                          </a:rPr>
                          <m:t>𝑥</m:t>
                        </m:r>
                      </m:e>
                      <m:sub>
                        <m:r>
                          <a:rPr lang="en-US" sz="2000" i="1">
                            <a:latin typeface="Cambria Math" panose="02040503050406030204" pitchFamily="18" charset="0"/>
                          </a:rPr>
                          <m:t>𝑘</m:t>
                        </m:r>
                        <m:r>
                          <a:rPr lang="en-US" sz="2000" i="1">
                            <a:latin typeface="Cambria Math" panose="02040503050406030204" pitchFamily="18" charset="0"/>
                          </a:rPr>
                          <m:t>−</m:t>
                        </m:r>
                        <m:r>
                          <a:rPr lang="en-US" sz="2000" i="1">
                            <a:latin typeface="Cambria Math" panose="02040503050406030204" pitchFamily="18" charset="0"/>
                          </a:rPr>
                          <m:t>1</m:t>
                        </m:r>
                      </m:sub>
                      <m:sup>
                        <m:sSub>
                          <m:sSubPr>
                            <m:ctrlPr>
                              <a:rPr lang="en-US" sz="2000" i="1">
                                <a:latin typeface="Cambria Math" panose="02040503050406030204" pitchFamily="18" charset="0"/>
                              </a:rPr>
                            </m:ctrlPr>
                          </m:sSubPr>
                          <m:e>
                            <m:r>
                              <a:rPr lang="en-US" sz="2000" i="1">
                                <a:latin typeface="Cambria Math" panose="02040503050406030204" pitchFamily="18" charset="0"/>
                              </a:rPr>
                              <m:t>𝑤</m:t>
                            </m:r>
                          </m:e>
                          <m:sub>
                            <m:r>
                              <a:rPr lang="en-US" sz="2000" i="1">
                                <a:latin typeface="Cambria Math" panose="02040503050406030204" pitchFamily="18" charset="0"/>
                              </a:rPr>
                              <m:t>𝑘</m:t>
                            </m:r>
                            <m:r>
                              <a:rPr lang="en-US" sz="2000" i="1">
                                <a:latin typeface="Cambria Math" panose="02040503050406030204" pitchFamily="18" charset="0"/>
                              </a:rPr>
                              <m:t>−</m:t>
                            </m:r>
                            <m:r>
                              <a:rPr lang="en-US" sz="2000" i="1">
                                <a:latin typeface="Cambria Math" panose="02040503050406030204" pitchFamily="18" charset="0"/>
                              </a:rPr>
                              <m:t>1</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𝑒</m:t>
                            </m:r>
                          </m:e>
                          <m:sub>
                            <m:r>
                              <a:rPr lang="en-US" sz="2000" i="1">
                                <a:latin typeface="Cambria Math" panose="02040503050406030204" pitchFamily="18" charset="0"/>
                              </a:rPr>
                              <m:t>1</m:t>
                            </m:r>
                          </m:sub>
                        </m:sSub>
                        <m:r>
                          <a:rPr lang="en-US" sz="2000" i="1">
                            <a:latin typeface="Cambria Math" panose="02040503050406030204" pitchFamily="18" charset="0"/>
                          </a:rPr>
                          <m:t>)</m:t>
                        </m:r>
                      </m:sup>
                    </m:sSubSup>
                    <m:sSubSup>
                      <m:sSubSupPr>
                        <m:ctrlPr>
                          <a:rPr lang="en-US" sz="2000" i="1">
                            <a:latin typeface="Cambria Math" panose="02040503050406030204" pitchFamily="18" charset="0"/>
                          </a:rPr>
                        </m:ctrlPr>
                      </m:sSubSupPr>
                      <m:e>
                        <m:r>
                          <a:rPr lang="en-US" sz="2000" i="1">
                            <a:latin typeface="Cambria Math" panose="02040503050406030204" pitchFamily="18" charset="0"/>
                          </a:rPr>
                          <m:t>𝑥</m:t>
                        </m:r>
                      </m:e>
                      <m:sub>
                        <m:r>
                          <a:rPr lang="en-US" sz="2000" i="1">
                            <a:latin typeface="Cambria Math" panose="02040503050406030204" pitchFamily="18" charset="0"/>
                          </a:rPr>
                          <m:t>0</m:t>
                        </m:r>
                      </m:sub>
                      <m:sup>
                        <m:sSub>
                          <m:sSubPr>
                            <m:ctrlPr>
                              <a:rPr lang="en-US" sz="2000" i="1">
                                <a:latin typeface="Cambria Math" panose="02040503050406030204" pitchFamily="18" charset="0"/>
                              </a:rPr>
                            </m:ctrlPr>
                          </m:sSubPr>
                          <m:e>
                            <m:r>
                              <a:rPr lang="en-US" sz="2000" i="1">
                                <a:latin typeface="Cambria Math" panose="02040503050406030204" pitchFamily="18" charset="0"/>
                              </a:rPr>
                              <m:t>𝑤</m:t>
                            </m:r>
                          </m:e>
                          <m:sub>
                            <m:r>
                              <a:rPr lang="en-US" sz="2000" i="1">
                                <a:latin typeface="Cambria Math" panose="02040503050406030204" pitchFamily="18" charset="0"/>
                              </a:rPr>
                              <m:t>0</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𝑒</m:t>
                            </m:r>
                          </m:e>
                          <m:sub>
                            <m:r>
                              <a:rPr lang="en-US" sz="2000" i="1">
                                <a:latin typeface="Cambria Math" panose="02040503050406030204" pitchFamily="18" charset="0"/>
                              </a:rPr>
                              <m:t>2</m:t>
                            </m:r>
                          </m:sub>
                        </m:sSub>
                        <m:r>
                          <a:rPr lang="en-US" sz="2000" i="1">
                            <a:latin typeface="Cambria Math" panose="02040503050406030204" pitchFamily="18" charset="0"/>
                          </a:rPr>
                          <m:t>)</m:t>
                        </m:r>
                      </m:sup>
                    </m:sSubSup>
                    <m:r>
                      <a:rPr lang="en-US" sz="2000" i="1">
                        <a:latin typeface="Cambria Math" panose="02040503050406030204" pitchFamily="18" charset="0"/>
                      </a:rPr>
                      <m:t>…</m:t>
                    </m:r>
                    <m:sSubSup>
                      <m:sSubSupPr>
                        <m:ctrlPr>
                          <a:rPr lang="en-US" sz="2000" i="1">
                            <a:latin typeface="Cambria Math" panose="02040503050406030204" pitchFamily="18" charset="0"/>
                          </a:rPr>
                        </m:ctrlPr>
                      </m:sSubSupPr>
                      <m:e>
                        <m:r>
                          <a:rPr lang="en-US" sz="2000" i="1">
                            <a:latin typeface="Cambria Math" panose="02040503050406030204" pitchFamily="18" charset="0"/>
                          </a:rPr>
                          <m:t>𝑥</m:t>
                        </m:r>
                      </m:e>
                      <m:sub>
                        <m:r>
                          <a:rPr lang="en-US" sz="2000" i="1">
                            <a:latin typeface="Cambria Math" panose="02040503050406030204" pitchFamily="18" charset="0"/>
                          </a:rPr>
                          <m:t>𝑘</m:t>
                        </m:r>
                        <m:r>
                          <a:rPr lang="en-US" sz="2000" i="1">
                            <a:latin typeface="Cambria Math" panose="02040503050406030204" pitchFamily="18" charset="0"/>
                          </a:rPr>
                          <m:t>−</m:t>
                        </m:r>
                        <m:r>
                          <a:rPr lang="en-US" sz="2000" i="1">
                            <a:latin typeface="Cambria Math" panose="02040503050406030204" pitchFamily="18" charset="0"/>
                          </a:rPr>
                          <m:t>1</m:t>
                        </m:r>
                      </m:sub>
                      <m:sup>
                        <m:sSub>
                          <m:sSubPr>
                            <m:ctrlPr>
                              <a:rPr lang="en-US" sz="2000" i="1">
                                <a:latin typeface="Cambria Math" panose="02040503050406030204" pitchFamily="18" charset="0"/>
                              </a:rPr>
                            </m:ctrlPr>
                          </m:sSubPr>
                          <m:e>
                            <m:r>
                              <a:rPr lang="en-US" sz="2000" i="1">
                                <a:latin typeface="Cambria Math" panose="02040503050406030204" pitchFamily="18" charset="0"/>
                              </a:rPr>
                              <m:t>𝑤</m:t>
                            </m:r>
                          </m:e>
                          <m:sub>
                            <m:r>
                              <a:rPr lang="en-US" sz="2000" i="1">
                                <a:latin typeface="Cambria Math" panose="02040503050406030204" pitchFamily="18" charset="0"/>
                              </a:rPr>
                              <m:t>𝑘</m:t>
                            </m:r>
                            <m:r>
                              <a:rPr lang="en-US" sz="2000" i="1">
                                <a:latin typeface="Cambria Math" panose="02040503050406030204" pitchFamily="18" charset="0"/>
                              </a:rPr>
                              <m:t>−</m:t>
                            </m:r>
                            <m:r>
                              <a:rPr lang="en-US" sz="2000" i="1">
                                <a:latin typeface="Cambria Math" panose="02040503050406030204" pitchFamily="18" charset="0"/>
                              </a:rPr>
                              <m:t>1</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𝑒</m:t>
                            </m:r>
                          </m:e>
                          <m:sub>
                            <m:r>
                              <a:rPr lang="en-US" sz="2000" i="1">
                                <a:latin typeface="Cambria Math" panose="02040503050406030204" pitchFamily="18" charset="0"/>
                              </a:rPr>
                              <m:t>2</m:t>
                            </m:r>
                          </m:sub>
                        </m:sSub>
                        <m:r>
                          <a:rPr lang="en-US" sz="2000" i="1">
                            <a:latin typeface="Cambria Math" panose="02040503050406030204" pitchFamily="18" charset="0"/>
                          </a:rPr>
                          <m:t>)</m:t>
                        </m:r>
                      </m:sup>
                    </m:sSubSup>
                  </m:oMath>
                </a14:m>
                <a:endParaRPr lang="en-US" sz="2000" dirty="0"/>
              </a:p>
              <a:p>
                <a:pPr marL="0" indent="0" algn="l" rtl="0">
                  <a:buNone/>
                </a:pPr>
                <a:r>
                  <a:rPr lang="en-US" sz="2000" dirty="0"/>
                  <a:t>          </a:t>
                </a:r>
                <a:r>
                  <a:rPr lang="en-US" sz="2000" dirty="0" smtClean="0"/>
                  <a:t>                            - </a:t>
                </a:r>
                <a14:m>
                  <m:oMath xmlns:m="http://schemas.openxmlformats.org/officeDocument/2006/math">
                    <m:sSubSup>
                      <m:sSubSupPr>
                        <m:ctrlPr>
                          <a:rPr lang="en-US" sz="2000" i="1">
                            <a:latin typeface="Cambria Math" panose="02040503050406030204" pitchFamily="18" charset="0"/>
                          </a:rPr>
                        </m:ctrlPr>
                      </m:sSubSupPr>
                      <m:e>
                        <m:r>
                          <a:rPr lang="en-US" sz="2000" i="1">
                            <a:latin typeface="Cambria Math" panose="02040503050406030204" pitchFamily="18" charset="0"/>
                          </a:rPr>
                          <m:t>𝑥</m:t>
                        </m:r>
                      </m:e>
                      <m:sub>
                        <m:r>
                          <a:rPr lang="en-US" sz="2000" i="1">
                            <a:latin typeface="Cambria Math" panose="02040503050406030204" pitchFamily="18" charset="0"/>
                          </a:rPr>
                          <m:t>0</m:t>
                        </m:r>
                      </m:sub>
                      <m:sup>
                        <m:sSub>
                          <m:sSubPr>
                            <m:ctrlPr>
                              <a:rPr lang="en-US" sz="2000" i="1">
                                <a:latin typeface="Cambria Math" panose="02040503050406030204" pitchFamily="18" charset="0"/>
                              </a:rPr>
                            </m:ctrlPr>
                          </m:sSubPr>
                          <m:e>
                            <m:r>
                              <a:rPr lang="en-US" sz="2000" i="1">
                                <a:latin typeface="Cambria Math" panose="02040503050406030204" pitchFamily="18" charset="0"/>
                              </a:rPr>
                              <m:t>𝑤</m:t>
                            </m:r>
                          </m:e>
                          <m:sub>
                            <m:r>
                              <a:rPr lang="en-US" sz="2000" i="1">
                                <a:latin typeface="Cambria Math" panose="02040503050406030204" pitchFamily="18" charset="0"/>
                              </a:rPr>
                              <m:t>0</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𝑒</m:t>
                            </m:r>
                          </m:e>
                          <m:sub>
                            <m:r>
                              <a:rPr lang="en-US" sz="2000" i="1">
                                <a:latin typeface="Cambria Math" panose="02040503050406030204" pitchFamily="18" charset="0"/>
                              </a:rPr>
                              <m:t>3</m:t>
                            </m:r>
                          </m:sub>
                        </m:sSub>
                        <m:r>
                          <a:rPr lang="en-US" sz="2000" i="1">
                            <a:latin typeface="Cambria Math" panose="02040503050406030204" pitchFamily="18" charset="0"/>
                          </a:rPr>
                          <m:t>)</m:t>
                        </m:r>
                      </m:sup>
                    </m:sSubSup>
                    <m:r>
                      <a:rPr lang="en-US" sz="2000" i="1">
                        <a:latin typeface="Cambria Math" panose="02040503050406030204" pitchFamily="18" charset="0"/>
                      </a:rPr>
                      <m:t>…</m:t>
                    </m:r>
                    <m:sSubSup>
                      <m:sSubSupPr>
                        <m:ctrlPr>
                          <a:rPr lang="en-US" sz="2000" i="1">
                            <a:latin typeface="Cambria Math" panose="02040503050406030204" pitchFamily="18" charset="0"/>
                          </a:rPr>
                        </m:ctrlPr>
                      </m:sSubSupPr>
                      <m:e>
                        <m:r>
                          <a:rPr lang="en-US" sz="2000" i="1">
                            <a:latin typeface="Cambria Math" panose="02040503050406030204" pitchFamily="18" charset="0"/>
                          </a:rPr>
                          <m:t>𝑥</m:t>
                        </m:r>
                      </m:e>
                      <m:sub>
                        <m:r>
                          <a:rPr lang="en-US" sz="2000" i="1">
                            <a:latin typeface="Cambria Math" panose="02040503050406030204" pitchFamily="18" charset="0"/>
                          </a:rPr>
                          <m:t>𝑘</m:t>
                        </m:r>
                        <m:r>
                          <a:rPr lang="en-US" sz="2000" i="1">
                            <a:latin typeface="Cambria Math" panose="02040503050406030204" pitchFamily="18" charset="0"/>
                          </a:rPr>
                          <m:t>−</m:t>
                        </m:r>
                        <m:r>
                          <a:rPr lang="en-US" sz="2000" i="1">
                            <a:latin typeface="Cambria Math" panose="02040503050406030204" pitchFamily="18" charset="0"/>
                          </a:rPr>
                          <m:t>1</m:t>
                        </m:r>
                      </m:sub>
                      <m:sup>
                        <m:sSub>
                          <m:sSubPr>
                            <m:ctrlPr>
                              <a:rPr lang="en-US" sz="2000" i="1">
                                <a:latin typeface="Cambria Math" panose="02040503050406030204" pitchFamily="18" charset="0"/>
                              </a:rPr>
                            </m:ctrlPr>
                          </m:sSubPr>
                          <m:e>
                            <m:r>
                              <a:rPr lang="en-US" sz="2000" i="1">
                                <a:latin typeface="Cambria Math" panose="02040503050406030204" pitchFamily="18" charset="0"/>
                              </a:rPr>
                              <m:t>𝑤</m:t>
                            </m:r>
                          </m:e>
                          <m:sub>
                            <m:r>
                              <a:rPr lang="en-US" sz="2000" i="1">
                                <a:latin typeface="Cambria Math" panose="02040503050406030204" pitchFamily="18" charset="0"/>
                              </a:rPr>
                              <m:t>𝑘</m:t>
                            </m:r>
                            <m:r>
                              <a:rPr lang="en-US" sz="2000" i="1">
                                <a:latin typeface="Cambria Math" panose="02040503050406030204" pitchFamily="18" charset="0"/>
                              </a:rPr>
                              <m:t>−</m:t>
                            </m:r>
                            <m:r>
                              <a:rPr lang="en-US" sz="2000" i="1">
                                <a:latin typeface="Cambria Math" panose="02040503050406030204" pitchFamily="18" charset="0"/>
                              </a:rPr>
                              <m:t>1</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𝑒</m:t>
                            </m:r>
                          </m:e>
                          <m:sub>
                            <m:r>
                              <a:rPr lang="en-US" sz="2000" i="1">
                                <a:latin typeface="Cambria Math" panose="02040503050406030204" pitchFamily="18" charset="0"/>
                              </a:rPr>
                              <m:t>3</m:t>
                            </m:r>
                          </m:sub>
                        </m:sSub>
                        <m:r>
                          <a:rPr lang="en-US" sz="2000" i="1">
                            <a:latin typeface="Cambria Math" panose="02040503050406030204" pitchFamily="18" charset="0"/>
                          </a:rPr>
                          <m:t>)</m:t>
                        </m:r>
                      </m:sup>
                    </m:sSubSup>
                    <m:sSubSup>
                      <m:sSubSupPr>
                        <m:ctrlPr>
                          <a:rPr lang="en-US" sz="2000" i="1">
                            <a:latin typeface="Cambria Math" panose="02040503050406030204" pitchFamily="18" charset="0"/>
                          </a:rPr>
                        </m:ctrlPr>
                      </m:sSubSupPr>
                      <m:e>
                        <m:r>
                          <a:rPr lang="en-US" sz="2000" i="1">
                            <a:latin typeface="Cambria Math" panose="02040503050406030204" pitchFamily="18" charset="0"/>
                          </a:rPr>
                          <m:t>𝑥</m:t>
                        </m:r>
                      </m:e>
                      <m:sub>
                        <m:r>
                          <a:rPr lang="en-US" sz="2000" i="1">
                            <a:latin typeface="Cambria Math" panose="02040503050406030204" pitchFamily="18" charset="0"/>
                          </a:rPr>
                          <m:t>0</m:t>
                        </m:r>
                      </m:sub>
                      <m:sup>
                        <m:sSub>
                          <m:sSubPr>
                            <m:ctrlPr>
                              <a:rPr lang="en-US" sz="2000" i="1">
                                <a:latin typeface="Cambria Math" panose="02040503050406030204" pitchFamily="18" charset="0"/>
                              </a:rPr>
                            </m:ctrlPr>
                          </m:sSubPr>
                          <m:e>
                            <m:r>
                              <a:rPr lang="en-US" sz="2000" i="1">
                                <a:latin typeface="Cambria Math" panose="02040503050406030204" pitchFamily="18" charset="0"/>
                              </a:rPr>
                              <m:t>𝑤</m:t>
                            </m:r>
                          </m:e>
                          <m:sub>
                            <m:r>
                              <a:rPr lang="en-US" sz="2000" i="1">
                                <a:latin typeface="Cambria Math" panose="02040503050406030204" pitchFamily="18" charset="0"/>
                              </a:rPr>
                              <m:t>0</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𝑒</m:t>
                            </m:r>
                          </m:e>
                          <m:sub>
                            <m:r>
                              <a:rPr lang="en-US" sz="2000" i="1">
                                <a:latin typeface="Cambria Math" panose="02040503050406030204" pitchFamily="18" charset="0"/>
                              </a:rPr>
                              <m:t>4</m:t>
                            </m:r>
                          </m:sub>
                        </m:sSub>
                        <m:r>
                          <a:rPr lang="en-US" sz="2000" i="1">
                            <a:latin typeface="Cambria Math" panose="02040503050406030204" pitchFamily="18" charset="0"/>
                          </a:rPr>
                          <m:t>)</m:t>
                        </m:r>
                      </m:sup>
                    </m:sSubSup>
                    <m:r>
                      <a:rPr lang="en-US" sz="2000" i="1">
                        <a:latin typeface="Cambria Math" panose="02040503050406030204" pitchFamily="18" charset="0"/>
                      </a:rPr>
                      <m:t>…</m:t>
                    </m:r>
                    <m:sSubSup>
                      <m:sSubSupPr>
                        <m:ctrlPr>
                          <a:rPr lang="en-US" sz="2000" i="1">
                            <a:latin typeface="Cambria Math" panose="02040503050406030204" pitchFamily="18" charset="0"/>
                          </a:rPr>
                        </m:ctrlPr>
                      </m:sSubSupPr>
                      <m:e>
                        <m:r>
                          <a:rPr lang="en-US" sz="2000" i="1">
                            <a:latin typeface="Cambria Math" panose="02040503050406030204" pitchFamily="18" charset="0"/>
                          </a:rPr>
                          <m:t>𝑥</m:t>
                        </m:r>
                      </m:e>
                      <m:sub>
                        <m:r>
                          <a:rPr lang="en-US" sz="2000" i="1">
                            <a:latin typeface="Cambria Math" panose="02040503050406030204" pitchFamily="18" charset="0"/>
                          </a:rPr>
                          <m:t>𝑘</m:t>
                        </m:r>
                        <m:r>
                          <a:rPr lang="en-US" sz="2000" i="1">
                            <a:latin typeface="Cambria Math" panose="02040503050406030204" pitchFamily="18" charset="0"/>
                          </a:rPr>
                          <m:t>−</m:t>
                        </m:r>
                        <m:r>
                          <a:rPr lang="en-US" sz="2000" i="1">
                            <a:latin typeface="Cambria Math" panose="02040503050406030204" pitchFamily="18" charset="0"/>
                          </a:rPr>
                          <m:t>1</m:t>
                        </m:r>
                      </m:sub>
                      <m:sup>
                        <m:sSub>
                          <m:sSubPr>
                            <m:ctrlPr>
                              <a:rPr lang="en-US" sz="2000" i="1">
                                <a:latin typeface="Cambria Math" panose="02040503050406030204" pitchFamily="18" charset="0"/>
                              </a:rPr>
                            </m:ctrlPr>
                          </m:sSubPr>
                          <m:e>
                            <m:r>
                              <a:rPr lang="en-US" sz="2000" i="1">
                                <a:latin typeface="Cambria Math" panose="02040503050406030204" pitchFamily="18" charset="0"/>
                              </a:rPr>
                              <m:t>𝑤</m:t>
                            </m:r>
                          </m:e>
                          <m:sub>
                            <m:r>
                              <a:rPr lang="en-US" sz="2000" i="1">
                                <a:latin typeface="Cambria Math" panose="02040503050406030204" pitchFamily="18" charset="0"/>
                              </a:rPr>
                              <m:t>𝑘</m:t>
                            </m:r>
                            <m:r>
                              <a:rPr lang="en-US" sz="2000" i="1">
                                <a:latin typeface="Cambria Math" panose="02040503050406030204" pitchFamily="18" charset="0"/>
                              </a:rPr>
                              <m:t>−</m:t>
                            </m:r>
                            <m:r>
                              <a:rPr lang="en-US" sz="2000" i="1">
                                <a:latin typeface="Cambria Math" panose="02040503050406030204" pitchFamily="18" charset="0"/>
                              </a:rPr>
                              <m:t>1</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𝑒</m:t>
                            </m:r>
                          </m:e>
                          <m:sub>
                            <m:r>
                              <a:rPr lang="en-US" sz="2000" i="1">
                                <a:latin typeface="Cambria Math" panose="02040503050406030204" pitchFamily="18" charset="0"/>
                              </a:rPr>
                              <m:t>4</m:t>
                            </m:r>
                          </m:sub>
                        </m:sSub>
                        <m:r>
                          <a:rPr lang="en-US" sz="2000" i="1">
                            <a:latin typeface="Cambria Math" panose="02040503050406030204" pitchFamily="18" charset="0"/>
                          </a:rPr>
                          <m:t>)</m:t>
                        </m:r>
                      </m:sup>
                    </m:sSubSup>
                    <m:sSubSup>
                      <m:sSubSupPr>
                        <m:ctrlPr>
                          <a:rPr lang="en-US" sz="2000" i="1">
                            <a:latin typeface="Cambria Math" panose="02040503050406030204" pitchFamily="18" charset="0"/>
                          </a:rPr>
                        </m:ctrlPr>
                      </m:sSubSupPr>
                      <m:e>
                        <m:r>
                          <a:rPr lang="en-US" sz="2000" i="1">
                            <a:latin typeface="Cambria Math" panose="02040503050406030204" pitchFamily="18" charset="0"/>
                          </a:rPr>
                          <m:t>𝑥</m:t>
                        </m:r>
                      </m:e>
                      <m:sub>
                        <m:r>
                          <a:rPr lang="en-US" sz="2000" i="1">
                            <a:latin typeface="Cambria Math" panose="02040503050406030204" pitchFamily="18" charset="0"/>
                          </a:rPr>
                          <m:t>0</m:t>
                        </m:r>
                      </m:sub>
                      <m:sup>
                        <m:sSub>
                          <m:sSubPr>
                            <m:ctrlPr>
                              <a:rPr lang="en-US" sz="2000" i="1">
                                <a:latin typeface="Cambria Math" panose="02040503050406030204" pitchFamily="18" charset="0"/>
                              </a:rPr>
                            </m:ctrlPr>
                          </m:sSubPr>
                          <m:e>
                            <m:r>
                              <a:rPr lang="en-US" sz="2000" i="1">
                                <a:latin typeface="Cambria Math" panose="02040503050406030204" pitchFamily="18" charset="0"/>
                              </a:rPr>
                              <m:t>𝑤</m:t>
                            </m:r>
                          </m:e>
                          <m:sub>
                            <m:r>
                              <a:rPr lang="en-US" sz="2000" i="1">
                                <a:latin typeface="Cambria Math" panose="02040503050406030204" pitchFamily="18" charset="0"/>
                              </a:rPr>
                              <m:t>0</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𝑒</m:t>
                            </m:r>
                          </m:e>
                          <m:sub>
                            <m:r>
                              <a:rPr lang="en-US" sz="2000" i="1">
                                <a:latin typeface="Cambria Math" panose="02040503050406030204" pitchFamily="18" charset="0"/>
                              </a:rPr>
                              <m:t>5</m:t>
                            </m:r>
                          </m:sub>
                        </m:sSub>
                        <m:r>
                          <a:rPr lang="en-US" sz="2000" i="1">
                            <a:latin typeface="Cambria Math" panose="02040503050406030204" pitchFamily="18" charset="0"/>
                          </a:rPr>
                          <m:t>)</m:t>
                        </m:r>
                      </m:sup>
                    </m:sSubSup>
                    <m:r>
                      <a:rPr lang="en-US" sz="2000" i="1">
                        <a:latin typeface="Cambria Math" panose="02040503050406030204" pitchFamily="18" charset="0"/>
                      </a:rPr>
                      <m:t>…</m:t>
                    </m:r>
                    <m:sSubSup>
                      <m:sSubSupPr>
                        <m:ctrlPr>
                          <a:rPr lang="en-US" sz="2000" i="1">
                            <a:latin typeface="Cambria Math" panose="02040503050406030204" pitchFamily="18" charset="0"/>
                          </a:rPr>
                        </m:ctrlPr>
                      </m:sSubSupPr>
                      <m:e>
                        <m:r>
                          <a:rPr lang="en-US" sz="2000" i="1">
                            <a:latin typeface="Cambria Math" panose="02040503050406030204" pitchFamily="18" charset="0"/>
                          </a:rPr>
                          <m:t>𝑥</m:t>
                        </m:r>
                      </m:e>
                      <m:sub>
                        <m:r>
                          <a:rPr lang="en-US" sz="2000" i="1">
                            <a:latin typeface="Cambria Math" panose="02040503050406030204" pitchFamily="18" charset="0"/>
                          </a:rPr>
                          <m:t>𝑘</m:t>
                        </m:r>
                        <m:r>
                          <a:rPr lang="en-US" sz="2000" i="1">
                            <a:latin typeface="Cambria Math" panose="02040503050406030204" pitchFamily="18" charset="0"/>
                          </a:rPr>
                          <m:t>−</m:t>
                        </m:r>
                        <m:r>
                          <a:rPr lang="en-US" sz="2000" i="1">
                            <a:latin typeface="Cambria Math" panose="02040503050406030204" pitchFamily="18" charset="0"/>
                          </a:rPr>
                          <m:t>1</m:t>
                        </m:r>
                      </m:sub>
                      <m:sup>
                        <m:sSub>
                          <m:sSubPr>
                            <m:ctrlPr>
                              <a:rPr lang="en-US" sz="2000" i="1">
                                <a:latin typeface="Cambria Math" panose="02040503050406030204" pitchFamily="18" charset="0"/>
                              </a:rPr>
                            </m:ctrlPr>
                          </m:sSubPr>
                          <m:e>
                            <m:r>
                              <a:rPr lang="en-US" sz="2000" i="1">
                                <a:latin typeface="Cambria Math" panose="02040503050406030204" pitchFamily="18" charset="0"/>
                              </a:rPr>
                              <m:t>𝑤</m:t>
                            </m:r>
                          </m:e>
                          <m:sub>
                            <m:r>
                              <a:rPr lang="en-US" sz="2000" i="1">
                                <a:latin typeface="Cambria Math" panose="02040503050406030204" pitchFamily="18" charset="0"/>
                              </a:rPr>
                              <m:t>𝑘</m:t>
                            </m:r>
                            <m:r>
                              <a:rPr lang="en-US" sz="2000" i="1">
                                <a:latin typeface="Cambria Math" panose="02040503050406030204" pitchFamily="18" charset="0"/>
                              </a:rPr>
                              <m:t>−</m:t>
                            </m:r>
                            <m:r>
                              <a:rPr lang="en-US" sz="2000" i="1">
                                <a:latin typeface="Cambria Math" panose="02040503050406030204" pitchFamily="18" charset="0"/>
                              </a:rPr>
                              <m:t>1</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𝑒</m:t>
                            </m:r>
                          </m:e>
                          <m:sub>
                            <m:r>
                              <a:rPr lang="en-US" sz="2000" i="1">
                                <a:latin typeface="Cambria Math" panose="02040503050406030204" pitchFamily="18" charset="0"/>
                              </a:rPr>
                              <m:t>5</m:t>
                            </m:r>
                          </m:sub>
                        </m:sSub>
                        <m:r>
                          <a:rPr lang="en-US" sz="2000" i="1">
                            <a:latin typeface="Cambria Math" panose="02040503050406030204" pitchFamily="18" charset="0"/>
                          </a:rPr>
                          <m:t>)</m:t>
                        </m:r>
                      </m:sup>
                    </m:sSubSup>
                  </m:oMath>
                </a14:m>
                <a:r>
                  <a:rPr lang="en-US" sz="2000" dirty="0" smtClean="0"/>
                  <a:t>=</a:t>
                </a:r>
              </a:p>
              <a:p>
                <a:pPr marL="0" indent="0" algn="l" rtl="0">
                  <a:buNone/>
                </a:pPr>
                <a:r>
                  <a:rPr lang="en-US" sz="2000" dirty="0" smtClean="0"/>
                  <a:t>= </a:t>
                </a:r>
                <a14:m>
                  <m:oMath xmlns:m="http://schemas.openxmlformats.org/officeDocument/2006/math">
                    <m:sSubSup>
                      <m:sSubSupPr>
                        <m:ctrlPr>
                          <a:rPr lang="en-US" sz="2000" b="0" i="1" smtClean="0">
                            <a:latin typeface="Cambria Math" panose="02040503050406030204" pitchFamily="18" charset="0"/>
                          </a:rPr>
                        </m:ctrlPr>
                      </m:sSubSupPr>
                      <m:e>
                        <m:r>
                          <a:rPr lang="en-US" sz="2000" b="0" i="1" smtClean="0">
                            <a:latin typeface="Cambria Math" panose="02040503050406030204" pitchFamily="18" charset="0"/>
                          </a:rPr>
                          <m:t>𝑥</m:t>
                        </m:r>
                      </m:e>
                      <m:sub>
                        <m:r>
                          <a:rPr lang="en-US" sz="2000" b="0" i="1" smtClean="0">
                            <a:latin typeface="Cambria Math" panose="02040503050406030204" pitchFamily="18" charset="0"/>
                          </a:rPr>
                          <m:t>0</m:t>
                        </m:r>
                      </m:sub>
                      <m:sup>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𝑤</m:t>
                            </m:r>
                          </m:e>
                          <m:sub>
                            <m:r>
                              <a:rPr lang="en-US" sz="2000" b="0" i="1" smtClean="0">
                                <a:latin typeface="Cambria Math" panose="02040503050406030204" pitchFamily="18" charset="0"/>
                              </a:rPr>
                              <m:t>0</m:t>
                            </m:r>
                          </m:sub>
                        </m:sSub>
                        <m:d>
                          <m:dPr>
                            <m:ctrlPr>
                              <a:rPr lang="en-US" sz="2000" b="0" i="1" smtClean="0">
                                <a:latin typeface="Cambria Math" panose="02040503050406030204" pitchFamily="18" charset="0"/>
                              </a:rPr>
                            </m:ctrlPr>
                          </m:dPr>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𝑒</m:t>
                                </m:r>
                              </m:e>
                              <m:sub>
                                <m:r>
                                  <a:rPr lang="en-US" sz="2000" b="0" i="1" smtClean="0">
                                    <a:latin typeface="Cambria Math" panose="02040503050406030204" pitchFamily="18" charset="0"/>
                                  </a:rPr>
                                  <m:t>3</m:t>
                                </m:r>
                              </m:sub>
                            </m:sSub>
                          </m:e>
                        </m:d>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𝑤</m:t>
                            </m:r>
                          </m:e>
                          <m:sub>
                            <m:r>
                              <a:rPr lang="en-US" sz="2000" b="0" i="1" smtClean="0">
                                <a:latin typeface="Cambria Math" panose="02040503050406030204" pitchFamily="18" charset="0"/>
                              </a:rPr>
                              <m:t>0</m:t>
                            </m:r>
                          </m:sub>
                        </m:sSub>
                        <m:d>
                          <m:dPr>
                            <m:ctrlPr>
                              <a:rPr lang="en-US" sz="2000" b="0" i="1" smtClean="0">
                                <a:latin typeface="Cambria Math" panose="02040503050406030204" pitchFamily="18" charset="0"/>
                              </a:rPr>
                            </m:ctrlPr>
                          </m:dPr>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𝑒</m:t>
                                </m:r>
                              </m:e>
                              <m:sub>
                                <m:r>
                                  <a:rPr lang="en-US" sz="2000" b="0" i="1" smtClean="0">
                                    <a:latin typeface="Cambria Math" panose="02040503050406030204" pitchFamily="18" charset="0"/>
                                  </a:rPr>
                                  <m:t>1</m:t>
                                </m:r>
                              </m:sub>
                            </m:sSub>
                          </m:e>
                        </m:d>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𝑤</m:t>
                            </m:r>
                          </m:e>
                          <m:sub>
                            <m:r>
                              <a:rPr lang="en-US" sz="2000" b="0" i="1" smtClean="0">
                                <a:latin typeface="Cambria Math" panose="02040503050406030204" pitchFamily="18" charset="0"/>
                              </a:rPr>
                              <m:t>0</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𝑒</m:t>
                            </m:r>
                          </m:e>
                          <m:sub>
                            <m:r>
                              <a:rPr lang="en-US" sz="2000" b="0" i="1" smtClean="0">
                                <a:latin typeface="Cambria Math" panose="02040503050406030204" pitchFamily="18" charset="0"/>
                              </a:rPr>
                              <m:t>2</m:t>
                            </m:r>
                          </m:sub>
                        </m:sSub>
                        <m:r>
                          <a:rPr lang="en-US" sz="2000" b="0" i="1" smtClean="0">
                            <a:latin typeface="Cambria Math" panose="02040503050406030204" pitchFamily="18" charset="0"/>
                          </a:rPr>
                          <m:t>)</m:t>
                        </m:r>
                      </m:sup>
                    </m:sSubSup>
                    <m:r>
                      <a:rPr lang="en-US" sz="2000" b="0" i="1" smtClean="0">
                        <a:latin typeface="Cambria Math" panose="02040503050406030204" pitchFamily="18" charset="0"/>
                      </a:rPr>
                      <m:t>…</m:t>
                    </m:r>
                    <m:sSubSup>
                      <m:sSubSupPr>
                        <m:ctrlPr>
                          <a:rPr lang="en-US" sz="2000" i="1">
                            <a:latin typeface="Cambria Math" panose="02040503050406030204" pitchFamily="18" charset="0"/>
                          </a:rPr>
                        </m:ctrlPr>
                      </m:sSubSupPr>
                      <m:e>
                        <m:r>
                          <a:rPr lang="en-US" sz="2000" i="1">
                            <a:latin typeface="Cambria Math" panose="02040503050406030204" pitchFamily="18" charset="0"/>
                          </a:rPr>
                          <m:t>𝑥</m:t>
                        </m:r>
                      </m:e>
                      <m:sub>
                        <m:r>
                          <a:rPr lang="en-US" sz="2000" b="0" i="1" smtClean="0">
                            <a:latin typeface="Cambria Math" panose="02040503050406030204" pitchFamily="18" charset="0"/>
                          </a:rPr>
                          <m:t>𝑘</m:t>
                        </m:r>
                        <m:r>
                          <a:rPr lang="en-US" sz="2000" b="0" i="1" smtClean="0">
                            <a:latin typeface="Cambria Math" panose="02040503050406030204" pitchFamily="18" charset="0"/>
                          </a:rPr>
                          <m:t>−</m:t>
                        </m:r>
                        <m:r>
                          <a:rPr lang="en-US" sz="2000" b="0" i="1" smtClean="0">
                            <a:latin typeface="Cambria Math" panose="02040503050406030204" pitchFamily="18" charset="0"/>
                          </a:rPr>
                          <m:t>1</m:t>
                        </m:r>
                      </m:sub>
                      <m:sup>
                        <m:sSub>
                          <m:sSubPr>
                            <m:ctrlPr>
                              <a:rPr lang="en-US" sz="2000" i="1">
                                <a:latin typeface="Cambria Math" panose="02040503050406030204" pitchFamily="18" charset="0"/>
                              </a:rPr>
                            </m:ctrlPr>
                          </m:sSubPr>
                          <m:e>
                            <m:r>
                              <a:rPr lang="en-US" sz="2000" i="1">
                                <a:latin typeface="Cambria Math" panose="02040503050406030204" pitchFamily="18" charset="0"/>
                              </a:rPr>
                              <m:t>𝑤</m:t>
                            </m:r>
                          </m:e>
                          <m:sub>
                            <m:r>
                              <a:rPr lang="en-US" sz="2000" b="0" i="1" smtClean="0">
                                <a:latin typeface="Cambria Math" panose="02040503050406030204" pitchFamily="18" charset="0"/>
                              </a:rPr>
                              <m:t>𝑘</m:t>
                            </m:r>
                            <m:r>
                              <a:rPr lang="en-US" sz="2000" b="0" i="1" smtClean="0">
                                <a:latin typeface="Cambria Math" panose="02040503050406030204" pitchFamily="18" charset="0"/>
                              </a:rPr>
                              <m:t>−</m:t>
                            </m:r>
                            <m:r>
                              <a:rPr lang="en-US" sz="2000" b="0" i="1" smtClean="0">
                                <a:latin typeface="Cambria Math" panose="02040503050406030204" pitchFamily="18" charset="0"/>
                              </a:rPr>
                              <m:t>1</m:t>
                            </m:r>
                          </m:sub>
                        </m:sSub>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𝑒</m:t>
                                </m:r>
                              </m:e>
                              <m:sub>
                                <m:r>
                                  <a:rPr lang="en-US" sz="2000" i="1">
                                    <a:latin typeface="Cambria Math" panose="02040503050406030204" pitchFamily="18" charset="0"/>
                                  </a:rPr>
                                  <m:t>3</m:t>
                                </m:r>
                              </m:sub>
                            </m:sSub>
                          </m:e>
                        </m:d>
                        <m:r>
                          <a:rPr lang="en-US" sz="2000" i="1">
                            <a:latin typeface="Cambria Math" panose="02040503050406030204" pitchFamily="18" charset="0"/>
                          </a:rPr>
                          <m:t>+</m:t>
                        </m:r>
                        <m:sSub>
                          <m:sSubPr>
                            <m:ctrlPr>
                              <a:rPr lang="en-US" sz="2000" i="1" smtClean="0">
                                <a:latin typeface="Cambria Math" panose="02040503050406030204" pitchFamily="18" charset="0"/>
                              </a:rPr>
                            </m:ctrlPr>
                          </m:sSubPr>
                          <m:e>
                            <m:r>
                              <a:rPr lang="en-US" sz="2000" i="1">
                                <a:latin typeface="Cambria Math" panose="02040503050406030204" pitchFamily="18" charset="0"/>
                              </a:rPr>
                              <m:t>𝑤</m:t>
                            </m:r>
                          </m:e>
                          <m:sub>
                            <m:r>
                              <a:rPr lang="en-US" sz="2000" b="0" i="1" smtClean="0">
                                <a:latin typeface="Cambria Math" panose="02040503050406030204" pitchFamily="18" charset="0"/>
                              </a:rPr>
                              <m:t>𝑘</m:t>
                            </m:r>
                            <m:r>
                              <a:rPr lang="en-US" sz="2000" b="0" i="1" smtClean="0">
                                <a:latin typeface="Cambria Math" panose="02040503050406030204" pitchFamily="18" charset="0"/>
                              </a:rPr>
                              <m:t>−</m:t>
                            </m:r>
                            <m:r>
                              <a:rPr lang="en-US" sz="2000" b="0" i="1" smtClean="0">
                                <a:latin typeface="Cambria Math" panose="02040503050406030204" pitchFamily="18" charset="0"/>
                              </a:rPr>
                              <m:t>1</m:t>
                            </m:r>
                          </m:sub>
                        </m:sSub>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𝑒</m:t>
                                </m:r>
                              </m:e>
                              <m:sub>
                                <m:r>
                                  <a:rPr lang="en-US" sz="2000" i="1">
                                    <a:latin typeface="Cambria Math" panose="02040503050406030204" pitchFamily="18" charset="0"/>
                                  </a:rPr>
                                  <m:t>1</m:t>
                                </m:r>
                              </m:sub>
                            </m:sSub>
                          </m:e>
                        </m:d>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𝑤</m:t>
                            </m:r>
                          </m:e>
                          <m:sub>
                            <m:r>
                              <a:rPr lang="en-US" sz="2000" b="0" i="1" smtClean="0">
                                <a:latin typeface="Cambria Math" panose="02040503050406030204" pitchFamily="18" charset="0"/>
                              </a:rPr>
                              <m:t>𝑘</m:t>
                            </m:r>
                            <m:r>
                              <a:rPr lang="en-US" sz="2000" b="0" i="1" smtClean="0">
                                <a:latin typeface="Cambria Math" panose="02040503050406030204" pitchFamily="18" charset="0"/>
                              </a:rPr>
                              <m:t>−</m:t>
                            </m:r>
                            <m:r>
                              <a:rPr lang="en-US" sz="2000" b="0" i="1" smtClean="0">
                                <a:latin typeface="Cambria Math" panose="02040503050406030204" pitchFamily="18" charset="0"/>
                              </a:rPr>
                              <m:t>1</m:t>
                            </m:r>
                          </m:sub>
                        </m:sSub>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𝑒</m:t>
                                </m:r>
                              </m:e>
                              <m:sub>
                                <m:r>
                                  <a:rPr lang="en-US" sz="2000" i="1">
                                    <a:latin typeface="Cambria Math" panose="02040503050406030204" pitchFamily="18" charset="0"/>
                                  </a:rPr>
                                  <m:t>2</m:t>
                                </m:r>
                              </m:sub>
                            </m:sSub>
                          </m:e>
                        </m:d>
                      </m:sup>
                    </m:sSubSup>
                    <m:r>
                      <a:rPr lang="en-US" sz="2000" b="0" i="1" smtClean="0">
                        <a:latin typeface="Cambria Math" panose="02040503050406030204" pitchFamily="18" charset="0"/>
                      </a:rPr>
                      <m:t>−</m:t>
                    </m:r>
                  </m:oMath>
                </a14:m>
                <a:endParaRPr lang="en-US" sz="2000" b="0" dirty="0" smtClean="0"/>
              </a:p>
              <a:p>
                <a:pPr marL="0" indent="0" algn="l" rtl="0">
                  <a:buNone/>
                </a:pPr>
                <a:r>
                  <a:rPr lang="en-US" sz="2000" dirty="0" smtClean="0"/>
                  <a:t>   </a:t>
                </a:r>
                <a14:m>
                  <m:oMath xmlns:m="http://schemas.openxmlformats.org/officeDocument/2006/math">
                    <m:sSubSup>
                      <m:sSubSupPr>
                        <m:ctrlPr>
                          <a:rPr lang="en-US" sz="2000" i="1">
                            <a:latin typeface="Cambria Math" panose="02040503050406030204" pitchFamily="18" charset="0"/>
                          </a:rPr>
                        </m:ctrlPr>
                      </m:sSubSupPr>
                      <m:e>
                        <m:r>
                          <a:rPr lang="en-US" sz="2000" i="1">
                            <a:latin typeface="Cambria Math" panose="02040503050406030204" pitchFamily="18" charset="0"/>
                          </a:rPr>
                          <m:t>𝑥</m:t>
                        </m:r>
                      </m:e>
                      <m:sub>
                        <m:r>
                          <a:rPr lang="en-US" sz="2000" i="1">
                            <a:latin typeface="Cambria Math" panose="02040503050406030204" pitchFamily="18" charset="0"/>
                          </a:rPr>
                          <m:t>0</m:t>
                        </m:r>
                      </m:sub>
                      <m:sup>
                        <m:sSub>
                          <m:sSubPr>
                            <m:ctrlPr>
                              <a:rPr lang="en-US" sz="2000" i="1">
                                <a:latin typeface="Cambria Math" panose="02040503050406030204" pitchFamily="18" charset="0"/>
                              </a:rPr>
                            </m:ctrlPr>
                          </m:sSubPr>
                          <m:e>
                            <m:r>
                              <a:rPr lang="en-US" sz="2000" i="1">
                                <a:latin typeface="Cambria Math" panose="02040503050406030204" pitchFamily="18" charset="0"/>
                              </a:rPr>
                              <m:t>𝑤</m:t>
                            </m:r>
                          </m:e>
                          <m:sub>
                            <m:r>
                              <a:rPr lang="en-US" sz="2000" i="1">
                                <a:latin typeface="Cambria Math" panose="02040503050406030204" pitchFamily="18" charset="0"/>
                              </a:rPr>
                              <m:t>0</m:t>
                            </m:r>
                          </m:sub>
                        </m:sSub>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𝑒</m:t>
                                </m:r>
                              </m:e>
                              <m:sub>
                                <m:r>
                                  <a:rPr lang="en-US" sz="2000" i="1">
                                    <a:latin typeface="Cambria Math" panose="02040503050406030204" pitchFamily="18" charset="0"/>
                                  </a:rPr>
                                  <m:t>3</m:t>
                                </m:r>
                              </m:sub>
                            </m:sSub>
                          </m:e>
                        </m:d>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𝑤</m:t>
                            </m:r>
                          </m:e>
                          <m:sub>
                            <m:r>
                              <a:rPr lang="en-US" sz="2000" i="1">
                                <a:latin typeface="Cambria Math" panose="02040503050406030204" pitchFamily="18" charset="0"/>
                              </a:rPr>
                              <m:t>0</m:t>
                            </m:r>
                          </m:sub>
                        </m:sSub>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𝑒</m:t>
                                </m:r>
                              </m:e>
                              <m:sub>
                                <m:r>
                                  <a:rPr lang="en-US" sz="2000" b="0" i="1" smtClean="0">
                                    <a:latin typeface="Cambria Math" panose="02040503050406030204" pitchFamily="18" charset="0"/>
                                  </a:rPr>
                                  <m:t>4</m:t>
                                </m:r>
                              </m:sub>
                            </m:sSub>
                          </m:e>
                        </m:d>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𝑤</m:t>
                            </m:r>
                          </m:e>
                          <m:sub>
                            <m:r>
                              <a:rPr lang="en-US" sz="2000" i="1">
                                <a:latin typeface="Cambria Math" panose="02040503050406030204" pitchFamily="18" charset="0"/>
                              </a:rPr>
                              <m:t>0</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𝑒</m:t>
                            </m:r>
                          </m:e>
                          <m:sub>
                            <m:r>
                              <a:rPr lang="en-US" sz="2000" b="0" i="1" smtClean="0">
                                <a:latin typeface="Cambria Math" panose="02040503050406030204" pitchFamily="18" charset="0"/>
                              </a:rPr>
                              <m:t>5</m:t>
                            </m:r>
                          </m:sub>
                        </m:sSub>
                        <m:r>
                          <a:rPr lang="en-US" sz="2000" i="1">
                            <a:latin typeface="Cambria Math" panose="02040503050406030204" pitchFamily="18" charset="0"/>
                          </a:rPr>
                          <m:t>)</m:t>
                        </m:r>
                      </m:sup>
                    </m:sSubSup>
                    <m:r>
                      <a:rPr lang="en-US" sz="2000" i="1">
                        <a:latin typeface="Cambria Math" panose="02040503050406030204" pitchFamily="18" charset="0"/>
                      </a:rPr>
                      <m:t>…</m:t>
                    </m:r>
                    <m:sSubSup>
                      <m:sSubSupPr>
                        <m:ctrlPr>
                          <a:rPr lang="en-US" sz="2000" i="1">
                            <a:latin typeface="Cambria Math" panose="02040503050406030204" pitchFamily="18" charset="0"/>
                          </a:rPr>
                        </m:ctrlPr>
                      </m:sSubSupPr>
                      <m:e>
                        <m:r>
                          <a:rPr lang="en-US" sz="2000" i="1">
                            <a:latin typeface="Cambria Math" panose="02040503050406030204" pitchFamily="18" charset="0"/>
                          </a:rPr>
                          <m:t>𝑥</m:t>
                        </m:r>
                      </m:e>
                      <m:sub>
                        <m:r>
                          <a:rPr lang="en-US" sz="2000" i="1">
                            <a:latin typeface="Cambria Math" panose="02040503050406030204" pitchFamily="18" charset="0"/>
                          </a:rPr>
                          <m:t>𝑘</m:t>
                        </m:r>
                        <m:r>
                          <a:rPr lang="en-US" sz="2000" i="1">
                            <a:latin typeface="Cambria Math" panose="02040503050406030204" pitchFamily="18" charset="0"/>
                          </a:rPr>
                          <m:t>−</m:t>
                        </m:r>
                        <m:r>
                          <a:rPr lang="en-US" sz="2000" i="1">
                            <a:latin typeface="Cambria Math" panose="02040503050406030204" pitchFamily="18" charset="0"/>
                          </a:rPr>
                          <m:t>1</m:t>
                        </m:r>
                      </m:sub>
                      <m:sup>
                        <m:sSub>
                          <m:sSubPr>
                            <m:ctrlPr>
                              <a:rPr lang="en-US" sz="2000" i="1">
                                <a:latin typeface="Cambria Math" panose="02040503050406030204" pitchFamily="18" charset="0"/>
                              </a:rPr>
                            </m:ctrlPr>
                          </m:sSubPr>
                          <m:e>
                            <m:r>
                              <a:rPr lang="en-US" sz="2000" i="1">
                                <a:latin typeface="Cambria Math" panose="02040503050406030204" pitchFamily="18" charset="0"/>
                              </a:rPr>
                              <m:t>𝑤</m:t>
                            </m:r>
                          </m:e>
                          <m:sub>
                            <m:r>
                              <a:rPr lang="en-US" sz="2000" i="1">
                                <a:latin typeface="Cambria Math" panose="02040503050406030204" pitchFamily="18" charset="0"/>
                              </a:rPr>
                              <m:t>𝑘</m:t>
                            </m:r>
                            <m:r>
                              <a:rPr lang="en-US" sz="2000" i="1">
                                <a:latin typeface="Cambria Math" panose="02040503050406030204" pitchFamily="18" charset="0"/>
                              </a:rPr>
                              <m:t>−</m:t>
                            </m:r>
                            <m:r>
                              <a:rPr lang="en-US" sz="2000" i="1">
                                <a:latin typeface="Cambria Math" panose="02040503050406030204" pitchFamily="18" charset="0"/>
                              </a:rPr>
                              <m:t>1</m:t>
                            </m:r>
                          </m:sub>
                        </m:sSub>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𝑒</m:t>
                                </m:r>
                              </m:e>
                              <m:sub>
                                <m:r>
                                  <a:rPr lang="en-US" sz="2000" i="1">
                                    <a:latin typeface="Cambria Math" panose="02040503050406030204" pitchFamily="18" charset="0"/>
                                  </a:rPr>
                                  <m:t>3</m:t>
                                </m:r>
                              </m:sub>
                            </m:sSub>
                          </m:e>
                        </m:d>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𝑤</m:t>
                            </m:r>
                          </m:e>
                          <m:sub>
                            <m:r>
                              <a:rPr lang="en-US" sz="2000" i="1">
                                <a:latin typeface="Cambria Math" panose="02040503050406030204" pitchFamily="18" charset="0"/>
                              </a:rPr>
                              <m:t>𝑘</m:t>
                            </m:r>
                            <m:r>
                              <a:rPr lang="en-US" sz="2000" i="1">
                                <a:latin typeface="Cambria Math" panose="02040503050406030204" pitchFamily="18" charset="0"/>
                              </a:rPr>
                              <m:t>−</m:t>
                            </m:r>
                            <m:r>
                              <a:rPr lang="en-US" sz="2000" i="1">
                                <a:latin typeface="Cambria Math" panose="02040503050406030204" pitchFamily="18" charset="0"/>
                              </a:rPr>
                              <m:t>1</m:t>
                            </m:r>
                          </m:sub>
                        </m:sSub>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𝑒</m:t>
                                </m:r>
                              </m:e>
                              <m:sub>
                                <m:r>
                                  <a:rPr lang="en-US" sz="2000" b="0" i="1" smtClean="0">
                                    <a:latin typeface="Cambria Math" panose="02040503050406030204" pitchFamily="18" charset="0"/>
                                  </a:rPr>
                                  <m:t>4</m:t>
                                </m:r>
                              </m:sub>
                            </m:sSub>
                          </m:e>
                        </m:d>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𝑤</m:t>
                            </m:r>
                          </m:e>
                          <m:sub>
                            <m:r>
                              <a:rPr lang="en-US" sz="2000" i="1">
                                <a:latin typeface="Cambria Math" panose="02040503050406030204" pitchFamily="18" charset="0"/>
                              </a:rPr>
                              <m:t>𝑘</m:t>
                            </m:r>
                            <m:r>
                              <a:rPr lang="en-US" sz="2000" i="1">
                                <a:latin typeface="Cambria Math" panose="02040503050406030204" pitchFamily="18" charset="0"/>
                              </a:rPr>
                              <m:t>−</m:t>
                            </m:r>
                            <m:r>
                              <a:rPr lang="en-US" sz="2000" i="1">
                                <a:latin typeface="Cambria Math" panose="02040503050406030204" pitchFamily="18" charset="0"/>
                              </a:rPr>
                              <m:t>1</m:t>
                            </m:r>
                          </m:sub>
                        </m:sSub>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𝑒</m:t>
                                </m:r>
                              </m:e>
                              <m:sub>
                                <m:r>
                                  <a:rPr lang="en-US" sz="2000" b="0" i="1" smtClean="0">
                                    <a:latin typeface="Cambria Math" panose="02040503050406030204" pitchFamily="18" charset="0"/>
                                  </a:rPr>
                                  <m:t>5</m:t>
                                </m:r>
                              </m:sub>
                            </m:sSub>
                          </m:e>
                        </m:d>
                      </m:sup>
                    </m:sSubSup>
                  </m:oMath>
                </a14:m>
                <a:endParaRPr lang="en-US" sz="2000" dirty="0" smtClean="0"/>
              </a:p>
              <a:p>
                <a:pPr marL="0" indent="0" algn="l" rtl="0">
                  <a:buNone/>
                </a:pPr>
                <a:endParaRPr lang="en-US" sz="2000" dirty="0"/>
              </a:p>
            </p:txBody>
          </p:sp>
        </mc:Choice>
        <mc:Fallback xmlns="">
          <p:sp>
            <p:nvSpPr>
              <p:cNvPr id="3" name="מציין מיקום תוכן 2"/>
              <p:cNvSpPr>
                <a:spLocks noGrp="1" noRot="1" noChangeAspect="1" noMove="1" noResize="1" noEditPoints="1" noAdjustHandles="1" noChangeArrowheads="1" noChangeShapeType="1" noTextEdit="1"/>
              </p:cNvSpPr>
              <p:nvPr>
                <p:ph idx="1"/>
              </p:nvPr>
            </p:nvSpPr>
            <p:spPr>
              <a:xfrm>
                <a:off x="2592923" y="1739900"/>
                <a:ext cx="9420111" cy="5118100"/>
              </a:xfrm>
              <a:blipFill rotWithShape="0">
                <a:blip r:embed="rId2"/>
                <a:stretch>
                  <a:fillRect l="-970" t="-952"/>
                </a:stretch>
              </a:blipFill>
            </p:spPr>
            <p:txBody>
              <a:bodyPr/>
              <a:lstStyle/>
              <a:p>
                <a:r>
                  <a:rPr lang="he-IL">
                    <a:noFill/>
                  </a:rPr>
                  <a:t> </a:t>
                </a:r>
              </a:p>
            </p:txBody>
          </p:sp>
        </mc:Fallback>
      </mc:AlternateContent>
      <p:sp>
        <p:nvSpPr>
          <p:cNvPr id="4" name="TextBox 3"/>
          <p:cNvSpPr txBox="1"/>
          <p:nvPr/>
        </p:nvSpPr>
        <p:spPr>
          <a:xfrm>
            <a:off x="5638800" y="3289300"/>
            <a:ext cx="65" cy="276999"/>
          </a:xfrm>
          <a:prstGeom prst="rect">
            <a:avLst/>
          </a:prstGeom>
          <a:noFill/>
        </p:spPr>
        <p:txBody>
          <a:bodyPr wrap="none" lIns="0" tIns="0" rIns="0" bIns="0" rtlCol="1">
            <a:spAutoFit/>
          </a:bodyPr>
          <a:lstStyle/>
          <a:p>
            <a:endParaRPr lang="he-IL" dirty="0"/>
          </a:p>
        </p:txBody>
      </p:sp>
      <p:sp>
        <p:nvSpPr>
          <p:cNvPr id="6" name="אליפסה 5"/>
          <p:cNvSpPr/>
          <p:nvPr/>
        </p:nvSpPr>
        <p:spPr>
          <a:xfrm>
            <a:off x="2780135" y="2391840"/>
            <a:ext cx="279400" cy="279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 name="אליפסה 6"/>
          <p:cNvSpPr/>
          <p:nvPr/>
        </p:nvSpPr>
        <p:spPr>
          <a:xfrm>
            <a:off x="2780135" y="3289300"/>
            <a:ext cx="279400" cy="279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אליפסה 7"/>
          <p:cNvSpPr/>
          <p:nvPr/>
        </p:nvSpPr>
        <p:spPr>
          <a:xfrm>
            <a:off x="2780135" y="4186760"/>
            <a:ext cx="279400" cy="279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אליפסה 8"/>
          <p:cNvSpPr/>
          <p:nvPr/>
        </p:nvSpPr>
        <p:spPr>
          <a:xfrm>
            <a:off x="4735219" y="2391840"/>
            <a:ext cx="279400" cy="279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 name="אליפסה 9"/>
          <p:cNvSpPr/>
          <p:nvPr/>
        </p:nvSpPr>
        <p:spPr>
          <a:xfrm>
            <a:off x="4735219" y="3289300"/>
            <a:ext cx="279400" cy="279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1" name="אליפסה 10"/>
          <p:cNvSpPr/>
          <p:nvPr/>
        </p:nvSpPr>
        <p:spPr>
          <a:xfrm>
            <a:off x="4735219" y="4186760"/>
            <a:ext cx="279400" cy="279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cxnSp>
        <p:nvCxnSpPr>
          <p:cNvPr id="12" name="מחבר ישר 11"/>
          <p:cNvCxnSpPr/>
          <p:nvPr/>
        </p:nvCxnSpPr>
        <p:spPr>
          <a:xfrm>
            <a:off x="3059535" y="2531540"/>
            <a:ext cx="167568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מחבר ישר 12"/>
          <p:cNvCxnSpPr/>
          <p:nvPr/>
        </p:nvCxnSpPr>
        <p:spPr>
          <a:xfrm>
            <a:off x="3059535" y="3427799"/>
            <a:ext cx="167568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מחבר ישר 13"/>
          <p:cNvCxnSpPr/>
          <p:nvPr/>
        </p:nvCxnSpPr>
        <p:spPr>
          <a:xfrm>
            <a:off x="3059535" y="4299358"/>
            <a:ext cx="167568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15" name="TextBox 14"/>
          <p:cNvSpPr txBox="1"/>
          <p:nvPr/>
        </p:nvSpPr>
        <p:spPr>
          <a:xfrm>
            <a:off x="2780135" y="2391840"/>
            <a:ext cx="238483" cy="307777"/>
          </a:xfrm>
          <a:prstGeom prst="rect">
            <a:avLst/>
          </a:prstGeom>
          <a:noFill/>
        </p:spPr>
        <p:txBody>
          <a:bodyPr wrap="square" rtlCol="1">
            <a:spAutoFit/>
          </a:bodyPr>
          <a:lstStyle/>
          <a:p>
            <a:r>
              <a:rPr lang="en-US" sz="1400" dirty="0" smtClean="0">
                <a:solidFill>
                  <a:schemeClr val="bg1"/>
                </a:solidFill>
              </a:rPr>
              <a:t>1</a:t>
            </a:r>
            <a:endParaRPr lang="he-IL" sz="1400" dirty="0">
              <a:solidFill>
                <a:schemeClr val="bg1"/>
              </a:solidFill>
            </a:endParaRPr>
          </a:p>
        </p:txBody>
      </p:sp>
      <p:sp>
        <p:nvSpPr>
          <p:cNvPr id="16" name="TextBox 15"/>
          <p:cNvSpPr txBox="1"/>
          <p:nvPr/>
        </p:nvSpPr>
        <p:spPr>
          <a:xfrm>
            <a:off x="2780134" y="3273910"/>
            <a:ext cx="238483" cy="307777"/>
          </a:xfrm>
          <a:prstGeom prst="rect">
            <a:avLst/>
          </a:prstGeom>
          <a:noFill/>
        </p:spPr>
        <p:txBody>
          <a:bodyPr wrap="square" rtlCol="1">
            <a:spAutoFit/>
          </a:bodyPr>
          <a:lstStyle/>
          <a:p>
            <a:r>
              <a:rPr lang="en-US" sz="1400" dirty="0" smtClean="0">
                <a:solidFill>
                  <a:schemeClr val="bg1"/>
                </a:solidFill>
              </a:rPr>
              <a:t>2</a:t>
            </a:r>
            <a:endParaRPr lang="he-IL" sz="1400" dirty="0">
              <a:solidFill>
                <a:schemeClr val="bg1"/>
              </a:solidFill>
            </a:endParaRPr>
          </a:p>
        </p:txBody>
      </p:sp>
      <p:sp>
        <p:nvSpPr>
          <p:cNvPr id="17" name="TextBox 16"/>
          <p:cNvSpPr txBox="1"/>
          <p:nvPr/>
        </p:nvSpPr>
        <p:spPr>
          <a:xfrm>
            <a:off x="2780134" y="4172571"/>
            <a:ext cx="238483" cy="307777"/>
          </a:xfrm>
          <a:prstGeom prst="rect">
            <a:avLst/>
          </a:prstGeom>
          <a:noFill/>
        </p:spPr>
        <p:txBody>
          <a:bodyPr wrap="square" rtlCol="1">
            <a:spAutoFit/>
          </a:bodyPr>
          <a:lstStyle/>
          <a:p>
            <a:r>
              <a:rPr lang="en-US" sz="1400" dirty="0" smtClean="0">
                <a:solidFill>
                  <a:schemeClr val="bg1"/>
                </a:solidFill>
              </a:rPr>
              <a:t>3</a:t>
            </a:r>
            <a:endParaRPr lang="he-IL" sz="1400" dirty="0">
              <a:solidFill>
                <a:schemeClr val="bg1"/>
              </a:solidFill>
            </a:endParaRPr>
          </a:p>
        </p:txBody>
      </p:sp>
      <p:sp>
        <p:nvSpPr>
          <p:cNvPr id="18" name="TextBox 17"/>
          <p:cNvSpPr txBox="1"/>
          <p:nvPr/>
        </p:nvSpPr>
        <p:spPr>
          <a:xfrm>
            <a:off x="4735218" y="2365737"/>
            <a:ext cx="238483" cy="307777"/>
          </a:xfrm>
          <a:prstGeom prst="rect">
            <a:avLst/>
          </a:prstGeom>
          <a:noFill/>
        </p:spPr>
        <p:txBody>
          <a:bodyPr wrap="square" rtlCol="1">
            <a:spAutoFit/>
          </a:bodyPr>
          <a:lstStyle/>
          <a:p>
            <a:r>
              <a:rPr lang="en-US" sz="1400" dirty="0" smtClean="0">
                <a:solidFill>
                  <a:schemeClr val="bg1"/>
                </a:solidFill>
              </a:rPr>
              <a:t>4</a:t>
            </a:r>
            <a:endParaRPr lang="he-IL" sz="1400" dirty="0">
              <a:solidFill>
                <a:schemeClr val="bg1"/>
              </a:solidFill>
            </a:endParaRPr>
          </a:p>
        </p:txBody>
      </p:sp>
      <p:sp>
        <p:nvSpPr>
          <p:cNvPr id="19" name="TextBox 18"/>
          <p:cNvSpPr txBox="1"/>
          <p:nvPr/>
        </p:nvSpPr>
        <p:spPr>
          <a:xfrm>
            <a:off x="4735219" y="3283769"/>
            <a:ext cx="238483" cy="307777"/>
          </a:xfrm>
          <a:prstGeom prst="rect">
            <a:avLst/>
          </a:prstGeom>
          <a:noFill/>
        </p:spPr>
        <p:txBody>
          <a:bodyPr wrap="square" rtlCol="1">
            <a:spAutoFit/>
          </a:bodyPr>
          <a:lstStyle/>
          <a:p>
            <a:r>
              <a:rPr lang="en-US" sz="1400" dirty="0" smtClean="0">
                <a:solidFill>
                  <a:schemeClr val="bg1"/>
                </a:solidFill>
              </a:rPr>
              <a:t>5</a:t>
            </a:r>
            <a:endParaRPr lang="he-IL" sz="1400" dirty="0">
              <a:solidFill>
                <a:schemeClr val="bg1"/>
              </a:solidFill>
            </a:endParaRPr>
          </a:p>
        </p:txBody>
      </p:sp>
      <p:sp>
        <p:nvSpPr>
          <p:cNvPr id="20" name="TextBox 19"/>
          <p:cNvSpPr txBox="1"/>
          <p:nvPr/>
        </p:nvSpPr>
        <p:spPr>
          <a:xfrm>
            <a:off x="4735218" y="4170169"/>
            <a:ext cx="238483" cy="307777"/>
          </a:xfrm>
          <a:prstGeom prst="rect">
            <a:avLst/>
          </a:prstGeom>
          <a:noFill/>
        </p:spPr>
        <p:txBody>
          <a:bodyPr wrap="square" rtlCol="1">
            <a:spAutoFit/>
          </a:bodyPr>
          <a:lstStyle/>
          <a:p>
            <a:r>
              <a:rPr lang="en-US" sz="1400" dirty="0" smtClean="0">
                <a:solidFill>
                  <a:schemeClr val="bg1"/>
                </a:solidFill>
              </a:rPr>
              <a:t>6</a:t>
            </a:r>
            <a:endParaRPr lang="he-IL" sz="1400" dirty="0">
              <a:solidFill>
                <a:schemeClr val="bg1"/>
              </a:solidFill>
            </a:endParaRPr>
          </a:p>
        </p:txBody>
      </p:sp>
      <p:cxnSp>
        <p:nvCxnSpPr>
          <p:cNvPr id="21" name="מחבר ישר 20"/>
          <p:cNvCxnSpPr/>
          <p:nvPr/>
        </p:nvCxnSpPr>
        <p:spPr>
          <a:xfrm>
            <a:off x="3064631" y="2572477"/>
            <a:ext cx="1670586" cy="82919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מחבר ישר 21"/>
          <p:cNvCxnSpPr>
            <a:stCxn id="7" idx="6"/>
            <a:endCxn id="18" idx="1"/>
          </p:cNvCxnSpPr>
          <p:nvPr/>
        </p:nvCxnSpPr>
        <p:spPr>
          <a:xfrm flipV="1">
            <a:off x="3059535" y="2519626"/>
            <a:ext cx="1675683" cy="90937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מחבר ישר 22"/>
          <p:cNvCxnSpPr>
            <a:endCxn id="19" idx="1"/>
          </p:cNvCxnSpPr>
          <p:nvPr/>
        </p:nvCxnSpPr>
        <p:spPr>
          <a:xfrm flipV="1">
            <a:off x="3059535" y="3437658"/>
            <a:ext cx="1675684" cy="84751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5" name="TextBox 24"/>
              <p:cNvSpPr txBox="1"/>
              <p:nvPr/>
            </p:nvSpPr>
            <p:spPr>
              <a:xfrm>
                <a:off x="3141363" y="2212762"/>
                <a:ext cx="238483" cy="307777"/>
              </a:xfrm>
              <a:prstGeom prst="rect">
                <a:avLst/>
              </a:prstGeom>
              <a:noFill/>
            </p:spPr>
            <p:txBody>
              <a:bodyPr wrap="square" rtlCol="1">
                <a:spAutoFit/>
              </a:bodyPr>
              <a:lstStyle/>
              <a:p>
                <a:pPr/>
                <a14:m>
                  <m:oMathPara xmlns:m="http://schemas.openxmlformats.org/officeDocument/2006/math">
                    <m:oMathParaPr>
                      <m:jc m:val="centerGroup"/>
                    </m:oMathParaPr>
                    <m:oMath xmlns:m="http://schemas.openxmlformats.org/officeDocument/2006/math">
                      <m:sSub>
                        <m:sSubPr>
                          <m:ctrlPr>
                            <a:rPr lang="he-IL" sz="1400" i="1" smtClean="0">
                              <a:latin typeface="Cambria Math" panose="02040503050406030204" pitchFamily="18" charset="0"/>
                            </a:rPr>
                          </m:ctrlPr>
                        </m:sSubPr>
                        <m:e>
                          <m:r>
                            <a:rPr lang="en-US" sz="1400" b="0" i="1" smtClean="0">
                              <a:latin typeface="Cambria Math" panose="02040503050406030204" pitchFamily="18" charset="0"/>
                            </a:rPr>
                            <m:t>𝑒</m:t>
                          </m:r>
                        </m:e>
                        <m:sub>
                          <m:r>
                            <a:rPr lang="he-IL" sz="1400" b="0" i="1" smtClean="0">
                              <a:latin typeface="Cambria Math" panose="02040503050406030204" pitchFamily="18" charset="0"/>
                            </a:rPr>
                            <m:t>1</m:t>
                          </m:r>
                        </m:sub>
                      </m:sSub>
                    </m:oMath>
                  </m:oMathPara>
                </a14:m>
                <a:endParaRPr lang="he-IL" sz="1400" dirty="0"/>
              </a:p>
            </p:txBody>
          </p:sp>
        </mc:Choice>
        <mc:Fallback xmlns="">
          <p:sp>
            <p:nvSpPr>
              <p:cNvPr id="25" name="TextBox 24"/>
              <p:cNvSpPr txBox="1">
                <a:spLocks noRot="1" noChangeAspect="1" noMove="1" noResize="1" noEditPoints="1" noAdjustHandles="1" noChangeArrowheads="1" noChangeShapeType="1" noTextEdit="1"/>
              </p:cNvSpPr>
              <p:nvPr/>
            </p:nvSpPr>
            <p:spPr>
              <a:xfrm>
                <a:off x="3141363" y="2212762"/>
                <a:ext cx="238483" cy="307777"/>
              </a:xfrm>
              <a:prstGeom prst="rect">
                <a:avLst/>
              </a:prstGeom>
              <a:blipFill rotWithShape="0">
                <a:blip r:embed="rId3"/>
                <a:stretch>
                  <a:fillRect t="-4000" r="-74359" b="-20000"/>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3153600" y="3349682"/>
                <a:ext cx="238483" cy="307777"/>
              </a:xfrm>
              <a:prstGeom prst="rect">
                <a:avLst/>
              </a:prstGeom>
              <a:noFill/>
            </p:spPr>
            <p:txBody>
              <a:bodyPr wrap="square" rtlCol="1">
                <a:spAutoFit/>
              </a:bodyPr>
              <a:lstStyle/>
              <a:p>
                <a:pPr/>
                <a14:m>
                  <m:oMathPara xmlns:m="http://schemas.openxmlformats.org/officeDocument/2006/math">
                    <m:oMathParaPr>
                      <m:jc m:val="centerGroup"/>
                    </m:oMathParaPr>
                    <m:oMath xmlns:m="http://schemas.openxmlformats.org/officeDocument/2006/math">
                      <m:sSub>
                        <m:sSubPr>
                          <m:ctrlPr>
                            <a:rPr lang="he-IL" sz="1400" i="1" smtClean="0">
                              <a:latin typeface="Cambria Math" panose="02040503050406030204" pitchFamily="18" charset="0"/>
                            </a:rPr>
                          </m:ctrlPr>
                        </m:sSubPr>
                        <m:e>
                          <m:r>
                            <a:rPr lang="en-US" sz="1400" b="0" i="1" smtClean="0">
                              <a:latin typeface="Cambria Math" panose="02040503050406030204" pitchFamily="18" charset="0"/>
                            </a:rPr>
                            <m:t>𝑒</m:t>
                          </m:r>
                        </m:e>
                        <m:sub>
                          <m:r>
                            <a:rPr lang="he-IL" sz="1400" b="0" i="1" smtClean="0">
                              <a:latin typeface="Cambria Math" panose="02040503050406030204" pitchFamily="18" charset="0"/>
                            </a:rPr>
                            <m:t>2</m:t>
                          </m:r>
                        </m:sub>
                      </m:sSub>
                    </m:oMath>
                  </m:oMathPara>
                </a14:m>
                <a:endParaRPr lang="he-IL" sz="1400" dirty="0"/>
              </a:p>
            </p:txBody>
          </p:sp>
        </mc:Choice>
        <mc:Fallback xmlns="">
          <p:sp>
            <p:nvSpPr>
              <p:cNvPr id="26" name="TextBox 25"/>
              <p:cNvSpPr txBox="1">
                <a:spLocks noRot="1" noChangeAspect="1" noMove="1" noResize="1" noEditPoints="1" noAdjustHandles="1" noChangeArrowheads="1" noChangeShapeType="1" noTextEdit="1"/>
              </p:cNvSpPr>
              <p:nvPr/>
            </p:nvSpPr>
            <p:spPr>
              <a:xfrm>
                <a:off x="3153600" y="3349682"/>
                <a:ext cx="238483" cy="307777"/>
              </a:xfrm>
              <a:prstGeom prst="rect">
                <a:avLst/>
              </a:prstGeom>
              <a:blipFill rotWithShape="0">
                <a:blip r:embed="rId4"/>
                <a:stretch>
                  <a:fillRect t="-1961" r="-74359" b="-19608"/>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27" name="TextBox 26"/>
              <p:cNvSpPr txBox="1"/>
              <p:nvPr/>
            </p:nvSpPr>
            <p:spPr>
              <a:xfrm>
                <a:off x="3153601" y="4218246"/>
                <a:ext cx="238483" cy="307777"/>
              </a:xfrm>
              <a:prstGeom prst="rect">
                <a:avLst/>
              </a:prstGeom>
              <a:noFill/>
            </p:spPr>
            <p:txBody>
              <a:bodyPr wrap="square" rtlCol="1">
                <a:spAutoFit/>
              </a:bodyPr>
              <a:lstStyle/>
              <a:p>
                <a:pPr/>
                <a14:m>
                  <m:oMathPara xmlns:m="http://schemas.openxmlformats.org/officeDocument/2006/math">
                    <m:oMathParaPr>
                      <m:jc m:val="centerGroup"/>
                    </m:oMathParaPr>
                    <m:oMath xmlns:m="http://schemas.openxmlformats.org/officeDocument/2006/math">
                      <m:sSub>
                        <m:sSubPr>
                          <m:ctrlPr>
                            <a:rPr lang="he-IL" sz="1400" i="1" smtClean="0">
                              <a:latin typeface="Cambria Math" panose="02040503050406030204" pitchFamily="18" charset="0"/>
                            </a:rPr>
                          </m:ctrlPr>
                        </m:sSubPr>
                        <m:e>
                          <m:r>
                            <a:rPr lang="en-US" sz="1400" b="0" i="1" smtClean="0">
                              <a:latin typeface="Cambria Math" panose="02040503050406030204" pitchFamily="18" charset="0"/>
                            </a:rPr>
                            <m:t>𝑒</m:t>
                          </m:r>
                        </m:e>
                        <m:sub>
                          <m:r>
                            <a:rPr lang="he-IL" sz="1400" b="0" i="1" smtClean="0">
                              <a:latin typeface="Cambria Math" panose="02040503050406030204" pitchFamily="18" charset="0"/>
                            </a:rPr>
                            <m:t>3</m:t>
                          </m:r>
                        </m:sub>
                      </m:sSub>
                    </m:oMath>
                  </m:oMathPara>
                </a14:m>
                <a:endParaRPr lang="he-IL" sz="1400" dirty="0"/>
              </a:p>
            </p:txBody>
          </p:sp>
        </mc:Choice>
        <mc:Fallback xmlns="">
          <p:sp>
            <p:nvSpPr>
              <p:cNvPr id="27" name="TextBox 26"/>
              <p:cNvSpPr txBox="1">
                <a:spLocks noRot="1" noChangeAspect="1" noMove="1" noResize="1" noEditPoints="1" noAdjustHandles="1" noChangeArrowheads="1" noChangeShapeType="1" noTextEdit="1"/>
              </p:cNvSpPr>
              <p:nvPr/>
            </p:nvSpPr>
            <p:spPr>
              <a:xfrm>
                <a:off x="3153601" y="4218246"/>
                <a:ext cx="238483" cy="307777"/>
              </a:xfrm>
              <a:prstGeom prst="rect">
                <a:avLst/>
              </a:prstGeom>
              <a:blipFill rotWithShape="0">
                <a:blip r:embed="rId5"/>
                <a:stretch>
                  <a:fillRect t="-4000" r="-74359" b="-20000"/>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28" name="TextBox 27"/>
              <p:cNvSpPr txBox="1"/>
              <p:nvPr/>
            </p:nvSpPr>
            <p:spPr>
              <a:xfrm>
                <a:off x="3025593" y="2607623"/>
                <a:ext cx="238483" cy="307777"/>
              </a:xfrm>
              <a:prstGeom prst="rect">
                <a:avLst/>
              </a:prstGeom>
              <a:noFill/>
            </p:spPr>
            <p:txBody>
              <a:bodyPr wrap="square" rtlCol="1">
                <a:spAutoFit/>
              </a:bodyPr>
              <a:lstStyle/>
              <a:p>
                <a:pPr/>
                <a14:m>
                  <m:oMathPara xmlns:m="http://schemas.openxmlformats.org/officeDocument/2006/math">
                    <m:oMathParaPr>
                      <m:jc m:val="centerGroup"/>
                    </m:oMathParaPr>
                    <m:oMath xmlns:m="http://schemas.openxmlformats.org/officeDocument/2006/math">
                      <m:sSub>
                        <m:sSubPr>
                          <m:ctrlPr>
                            <a:rPr lang="he-IL" sz="1400" i="1" smtClean="0">
                              <a:latin typeface="Cambria Math" panose="02040503050406030204" pitchFamily="18" charset="0"/>
                            </a:rPr>
                          </m:ctrlPr>
                        </m:sSubPr>
                        <m:e>
                          <m:r>
                            <a:rPr lang="en-US" sz="1400" b="0" i="1" smtClean="0">
                              <a:latin typeface="Cambria Math" panose="02040503050406030204" pitchFamily="18" charset="0"/>
                            </a:rPr>
                            <m:t>𝑒</m:t>
                          </m:r>
                        </m:e>
                        <m:sub>
                          <m:r>
                            <a:rPr lang="he-IL" sz="1400" b="0" i="1" smtClean="0">
                              <a:latin typeface="Cambria Math" panose="02040503050406030204" pitchFamily="18" charset="0"/>
                            </a:rPr>
                            <m:t>4</m:t>
                          </m:r>
                        </m:sub>
                      </m:sSub>
                    </m:oMath>
                  </m:oMathPara>
                </a14:m>
                <a:endParaRPr lang="he-IL" sz="1400" dirty="0"/>
              </a:p>
            </p:txBody>
          </p:sp>
        </mc:Choice>
        <mc:Fallback xmlns="">
          <p:sp>
            <p:nvSpPr>
              <p:cNvPr id="28" name="TextBox 27"/>
              <p:cNvSpPr txBox="1">
                <a:spLocks noRot="1" noChangeAspect="1" noMove="1" noResize="1" noEditPoints="1" noAdjustHandles="1" noChangeArrowheads="1" noChangeShapeType="1" noTextEdit="1"/>
              </p:cNvSpPr>
              <p:nvPr/>
            </p:nvSpPr>
            <p:spPr>
              <a:xfrm>
                <a:off x="3025593" y="2607623"/>
                <a:ext cx="238483" cy="307777"/>
              </a:xfrm>
              <a:prstGeom prst="rect">
                <a:avLst/>
              </a:prstGeom>
              <a:blipFill rotWithShape="0">
                <a:blip r:embed="rId6"/>
                <a:stretch>
                  <a:fillRect t="-4000" r="-74359" b="-20000"/>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29" name="TextBox 28"/>
              <p:cNvSpPr txBox="1"/>
              <p:nvPr/>
            </p:nvSpPr>
            <p:spPr>
              <a:xfrm>
                <a:off x="3950877" y="3707526"/>
                <a:ext cx="238483" cy="307777"/>
              </a:xfrm>
              <a:prstGeom prst="rect">
                <a:avLst/>
              </a:prstGeom>
              <a:noFill/>
            </p:spPr>
            <p:txBody>
              <a:bodyPr wrap="square" rtlCol="1">
                <a:spAutoFit/>
              </a:bodyPr>
              <a:lstStyle/>
              <a:p>
                <a:pPr/>
                <a14:m>
                  <m:oMathPara xmlns:m="http://schemas.openxmlformats.org/officeDocument/2006/math">
                    <m:oMathParaPr>
                      <m:jc m:val="centerGroup"/>
                    </m:oMathParaPr>
                    <m:oMath xmlns:m="http://schemas.openxmlformats.org/officeDocument/2006/math">
                      <m:sSub>
                        <m:sSubPr>
                          <m:ctrlPr>
                            <a:rPr lang="he-IL" sz="1400" i="1" smtClean="0">
                              <a:latin typeface="Cambria Math" panose="02040503050406030204" pitchFamily="18" charset="0"/>
                            </a:rPr>
                          </m:ctrlPr>
                        </m:sSubPr>
                        <m:e>
                          <m:r>
                            <a:rPr lang="en-US" sz="1400" b="0" i="1" smtClean="0">
                              <a:latin typeface="Cambria Math" panose="02040503050406030204" pitchFamily="18" charset="0"/>
                            </a:rPr>
                            <m:t>𝑒</m:t>
                          </m:r>
                        </m:e>
                        <m:sub>
                          <m:r>
                            <a:rPr lang="he-IL" sz="1400" b="0" i="1" smtClean="0">
                              <a:latin typeface="Cambria Math" panose="02040503050406030204" pitchFamily="18" charset="0"/>
                            </a:rPr>
                            <m:t>6</m:t>
                          </m:r>
                        </m:sub>
                      </m:sSub>
                    </m:oMath>
                  </m:oMathPara>
                </a14:m>
                <a:endParaRPr lang="he-IL" sz="1400" dirty="0"/>
              </a:p>
            </p:txBody>
          </p:sp>
        </mc:Choice>
        <mc:Fallback xmlns="">
          <p:sp>
            <p:nvSpPr>
              <p:cNvPr id="29" name="TextBox 28"/>
              <p:cNvSpPr txBox="1">
                <a:spLocks noRot="1" noChangeAspect="1" noMove="1" noResize="1" noEditPoints="1" noAdjustHandles="1" noChangeArrowheads="1" noChangeShapeType="1" noTextEdit="1"/>
              </p:cNvSpPr>
              <p:nvPr/>
            </p:nvSpPr>
            <p:spPr>
              <a:xfrm>
                <a:off x="3950877" y="3707526"/>
                <a:ext cx="238483" cy="307777"/>
              </a:xfrm>
              <a:prstGeom prst="rect">
                <a:avLst/>
              </a:prstGeom>
              <a:blipFill rotWithShape="0">
                <a:blip r:embed="rId7"/>
                <a:stretch>
                  <a:fillRect t="-3922" r="-74359" b="-19608"/>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30" name="TextBox 29"/>
              <p:cNvSpPr txBox="1"/>
              <p:nvPr/>
            </p:nvSpPr>
            <p:spPr>
              <a:xfrm>
                <a:off x="4277313" y="2658821"/>
                <a:ext cx="238483" cy="307777"/>
              </a:xfrm>
              <a:prstGeom prst="rect">
                <a:avLst/>
              </a:prstGeom>
              <a:noFill/>
            </p:spPr>
            <p:txBody>
              <a:bodyPr wrap="square" rtlCol="1">
                <a:spAutoFit/>
              </a:bodyPr>
              <a:lstStyle/>
              <a:p>
                <a:pPr/>
                <a14:m>
                  <m:oMathPara xmlns:m="http://schemas.openxmlformats.org/officeDocument/2006/math">
                    <m:oMathParaPr>
                      <m:jc m:val="centerGroup"/>
                    </m:oMathParaPr>
                    <m:oMath xmlns:m="http://schemas.openxmlformats.org/officeDocument/2006/math">
                      <m:sSub>
                        <m:sSubPr>
                          <m:ctrlPr>
                            <a:rPr lang="he-IL" sz="1400" i="1" smtClean="0">
                              <a:latin typeface="Cambria Math" panose="02040503050406030204" pitchFamily="18" charset="0"/>
                            </a:rPr>
                          </m:ctrlPr>
                        </m:sSubPr>
                        <m:e>
                          <m:r>
                            <a:rPr lang="en-US" sz="1400" b="0" i="1" smtClean="0">
                              <a:latin typeface="Cambria Math" panose="02040503050406030204" pitchFamily="18" charset="0"/>
                            </a:rPr>
                            <m:t>𝑒</m:t>
                          </m:r>
                        </m:e>
                        <m:sub>
                          <m:r>
                            <a:rPr lang="he-IL" sz="1400" b="0" i="1" smtClean="0">
                              <a:latin typeface="Cambria Math" panose="02040503050406030204" pitchFamily="18" charset="0"/>
                            </a:rPr>
                            <m:t>5</m:t>
                          </m:r>
                        </m:sub>
                      </m:sSub>
                    </m:oMath>
                  </m:oMathPara>
                </a14:m>
                <a:endParaRPr lang="he-IL" sz="1400" dirty="0"/>
              </a:p>
            </p:txBody>
          </p:sp>
        </mc:Choice>
        <mc:Fallback xmlns="">
          <p:sp>
            <p:nvSpPr>
              <p:cNvPr id="30" name="TextBox 29"/>
              <p:cNvSpPr txBox="1">
                <a:spLocks noRot="1" noChangeAspect="1" noMove="1" noResize="1" noEditPoints="1" noAdjustHandles="1" noChangeArrowheads="1" noChangeShapeType="1" noTextEdit="1"/>
              </p:cNvSpPr>
              <p:nvPr/>
            </p:nvSpPr>
            <p:spPr>
              <a:xfrm>
                <a:off x="4277313" y="2658821"/>
                <a:ext cx="238483" cy="307777"/>
              </a:xfrm>
              <a:prstGeom prst="rect">
                <a:avLst/>
              </a:prstGeom>
              <a:blipFill rotWithShape="0">
                <a:blip r:embed="rId8"/>
                <a:stretch>
                  <a:fillRect t="-3922" r="-74359" b="-19608"/>
                </a:stretch>
              </a:blipFill>
            </p:spPr>
            <p:txBody>
              <a:bodyPr/>
              <a:lstStyle/>
              <a:p>
                <a:r>
                  <a:rPr lang="he-IL">
                    <a:noFill/>
                  </a:rPr>
                  <a:t> </a:t>
                </a:r>
              </a:p>
            </p:txBody>
          </p:sp>
        </mc:Fallback>
      </mc:AlternateContent>
      <p:sp>
        <p:nvSpPr>
          <p:cNvPr id="31" name="TextBox 30"/>
          <p:cNvSpPr txBox="1"/>
          <p:nvPr/>
        </p:nvSpPr>
        <p:spPr>
          <a:xfrm>
            <a:off x="3712394" y="2251991"/>
            <a:ext cx="238483" cy="307777"/>
          </a:xfrm>
          <a:prstGeom prst="rect">
            <a:avLst/>
          </a:prstGeom>
          <a:noFill/>
        </p:spPr>
        <p:txBody>
          <a:bodyPr wrap="square" rtlCol="1">
            <a:spAutoFit/>
          </a:bodyPr>
          <a:lstStyle/>
          <a:p>
            <a:r>
              <a:rPr lang="en-US" sz="1400" b="1" dirty="0" smtClean="0">
                <a:solidFill>
                  <a:srgbClr val="00B050"/>
                </a:solidFill>
              </a:rPr>
              <a:t>2</a:t>
            </a:r>
            <a:endParaRPr lang="he-IL" sz="1400" b="1" dirty="0">
              <a:solidFill>
                <a:srgbClr val="00B050"/>
              </a:solidFill>
            </a:endParaRPr>
          </a:p>
        </p:txBody>
      </p:sp>
      <p:sp>
        <p:nvSpPr>
          <p:cNvPr id="32" name="TextBox 31"/>
          <p:cNvSpPr txBox="1"/>
          <p:nvPr/>
        </p:nvSpPr>
        <p:spPr>
          <a:xfrm>
            <a:off x="3688328" y="4269180"/>
            <a:ext cx="238483" cy="307777"/>
          </a:xfrm>
          <a:prstGeom prst="rect">
            <a:avLst/>
          </a:prstGeom>
          <a:noFill/>
        </p:spPr>
        <p:txBody>
          <a:bodyPr wrap="square" rtlCol="1">
            <a:spAutoFit/>
          </a:bodyPr>
          <a:lstStyle/>
          <a:p>
            <a:r>
              <a:rPr lang="en-US" sz="1400" b="1" dirty="0" smtClean="0">
                <a:solidFill>
                  <a:srgbClr val="00B050"/>
                </a:solidFill>
              </a:rPr>
              <a:t>2</a:t>
            </a:r>
            <a:endParaRPr lang="he-IL" sz="1400" b="1" dirty="0">
              <a:solidFill>
                <a:srgbClr val="00B050"/>
              </a:solidFill>
            </a:endParaRPr>
          </a:p>
        </p:txBody>
      </p:sp>
      <p:sp>
        <p:nvSpPr>
          <p:cNvPr id="34" name="TextBox 33"/>
          <p:cNvSpPr txBox="1"/>
          <p:nvPr/>
        </p:nvSpPr>
        <p:spPr>
          <a:xfrm>
            <a:off x="4437400" y="2588340"/>
            <a:ext cx="238483" cy="307777"/>
          </a:xfrm>
          <a:prstGeom prst="rect">
            <a:avLst/>
          </a:prstGeom>
          <a:noFill/>
        </p:spPr>
        <p:txBody>
          <a:bodyPr wrap="square" rtlCol="1">
            <a:spAutoFit/>
          </a:bodyPr>
          <a:lstStyle/>
          <a:p>
            <a:r>
              <a:rPr lang="en-US" sz="1400" b="1" dirty="0" smtClean="0">
                <a:solidFill>
                  <a:srgbClr val="00B050"/>
                </a:solidFill>
              </a:rPr>
              <a:t>3</a:t>
            </a:r>
            <a:endParaRPr lang="he-IL" sz="1400" b="1" dirty="0">
              <a:solidFill>
                <a:srgbClr val="00B050"/>
              </a:solidFill>
            </a:endParaRPr>
          </a:p>
        </p:txBody>
      </p:sp>
      <p:sp>
        <p:nvSpPr>
          <p:cNvPr id="35" name="TextBox 34"/>
          <p:cNvSpPr txBox="1"/>
          <p:nvPr/>
        </p:nvSpPr>
        <p:spPr>
          <a:xfrm>
            <a:off x="3244620" y="2725161"/>
            <a:ext cx="238483" cy="307777"/>
          </a:xfrm>
          <a:prstGeom prst="rect">
            <a:avLst/>
          </a:prstGeom>
          <a:noFill/>
        </p:spPr>
        <p:txBody>
          <a:bodyPr wrap="square" rtlCol="1">
            <a:spAutoFit/>
          </a:bodyPr>
          <a:lstStyle/>
          <a:p>
            <a:r>
              <a:rPr lang="en-US" sz="1400" b="1" dirty="0" smtClean="0">
                <a:solidFill>
                  <a:srgbClr val="00B050"/>
                </a:solidFill>
              </a:rPr>
              <a:t>3</a:t>
            </a:r>
            <a:endParaRPr lang="he-IL" sz="1400" b="1" dirty="0">
              <a:solidFill>
                <a:srgbClr val="00B050"/>
              </a:solidFill>
            </a:endParaRPr>
          </a:p>
        </p:txBody>
      </p:sp>
      <p:sp>
        <p:nvSpPr>
          <p:cNvPr id="38" name="TextBox 37"/>
          <p:cNvSpPr txBox="1"/>
          <p:nvPr/>
        </p:nvSpPr>
        <p:spPr>
          <a:xfrm>
            <a:off x="3688328" y="3383385"/>
            <a:ext cx="238483" cy="307777"/>
          </a:xfrm>
          <a:prstGeom prst="rect">
            <a:avLst/>
          </a:prstGeom>
          <a:noFill/>
        </p:spPr>
        <p:txBody>
          <a:bodyPr wrap="square" rtlCol="1">
            <a:spAutoFit/>
          </a:bodyPr>
          <a:lstStyle/>
          <a:p>
            <a:r>
              <a:rPr lang="en-US" sz="1400" b="1" dirty="0" smtClean="0">
                <a:solidFill>
                  <a:srgbClr val="00B050"/>
                </a:solidFill>
              </a:rPr>
              <a:t>2</a:t>
            </a:r>
            <a:endParaRPr lang="he-IL" sz="1400" b="1" dirty="0">
              <a:solidFill>
                <a:srgbClr val="00B050"/>
              </a:solidFill>
            </a:endParaRPr>
          </a:p>
        </p:txBody>
      </p:sp>
      <p:sp>
        <p:nvSpPr>
          <p:cNvPr id="39" name="TextBox 38"/>
          <p:cNvSpPr txBox="1"/>
          <p:nvPr/>
        </p:nvSpPr>
        <p:spPr>
          <a:xfrm>
            <a:off x="3797009" y="3833175"/>
            <a:ext cx="238483" cy="307777"/>
          </a:xfrm>
          <a:prstGeom prst="rect">
            <a:avLst/>
          </a:prstGeom>
          <a:noFill/>
        </p:spPr>
        <p:txBody>
          <a:bodyPr wrap="square" rtlCol="1">
            <a:spAutoFit/>
          </a:bodyPr>
          <a:lstStyle/>
          <a:p>
            <a:r>
              <a:rPr lang="en-US" sz="1400" b="1" dirty="0" smtClean="0">
                <a:solidFill>
                  <a:srgbClr val="00B050"/>
                </a:solidFill>
              </a:rPr>
              <a:t>3</a:t>
            </a:r>
            <a:endParaRPr lang="he-IL" sz="1400" b="1" dirty="0">
              <a:solidFill>
                <a:srgbClr val="00B050"/>
              </a:solidFill>
            </a:endParaRPr>
          </a:p>
        </p:txBody>
      </p:sp>
    </p:spTree>
    <p:extLst>
      <p:ext uri="{BB962C8B-B14F-4D97-AF65-F5344CB8AC3E}">
        <p14:creationId xmlns:p14="http://schemas.microsoft.com/office/powerpoint/2010/main" val="4122824086"/>
      </p:ext>
    </p:extLst>
  </p:cSld>
  <p:clrMapOvr>
    <a:masterClrMapping/>
  </p:clrMapOvr>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r>
              <a:rPr lang="en-US" dirty="0"/>
              <a:t>Theorem </a:t>
            </a:r>
            <a:r>
              <a:rPr lang="en-US" dirty="0" smtClean="0"/>
              <a:t>4.4 (</a:t>
            </a:r>
            <a:r>
              <a:rPr lang="en-US" dirty="0"/>
              <a:t>cont.)</a:t>
            </a:r>
            <a:endParaRPr lang="he-IL" sz="2800" dirty="0"/>
          </a:p>
        </p:txBody>
      </p:sp>
      <mc:AlternateContent xmlns:mc="http://schemas.openxmlformats.org/markup-compatibility/2006" xmlns:a14="http://schemas.microsoft.com/office/drawing/2010/main">
        <mc:Choice Requires="a14">
          <p:sp>
            <p:nvSpPr>
              <p:cNvPr id="3" name="מציין מיקום תוכן 2"/>
              <p:cNvSpPr>
                <a:spLocks noGrp="1"/>
              </p:cNvSpPr>
              <p:nvPr>
                <p:ph idx="1"/>
              </p:nvPr>
            </p:nvSpPr>
            <p:spPr>
              <a:xfrm>
                <a:off x="2592923" y="1739900"/>
                <a:ext cx="9420111" cy="5118100"/>
              </a:xfrm>
            </p:spPr>
            <p:txBody>
              <a:bodyPr>
                <a:normAutofit/>
              </a:bodyPr>
              <a:lstStyle/>
              <a:p>
                <a:pPr marL="0" indent="0" algn="l" rtl="0">
                  <a:buNone/>
                </a:pPr>
                <a:r>
                  <a:rPr lang="en-US" sz="2400" dirty="0" smtClean="0"/>
                  <a:t>Example: </a:t>
                </a:r>
                <a:r>
                  <a:rPr lang="en-US" dirty="0" smtClean="0"/>
                  <a:t>(two matchings: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𝑀</m:t>
                        </m:r>
                      </m:e>
                      <m:sub>
                        <m:r>
                          <a:rPr lang="en-US" b="0" i="1" smtClean="0">
                            <a:latin typeface="Cambria Math" panose="02040503050406030204" pitchFamily="18" charset="0"/>
                          </a:rPr>
                          <m:t>1</m:t>
                        </m:r>
                      </m:sub>
                    </m:sSub>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𝑒</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𝑒</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𝑒</m:t>
                            </m:r>
                          </m:e>
                          <m:sub>
                            <m:r>
                              <a:rPr lang="en-US" b="0" i="1" smtClean="0">
                                <a:latin typeface="Cambria Math" panose="02040503050406030204" pitchFamily="18" charset="0"/>
                              </a:rPr>
                              <m:t>3</m:t>
                            </m:r>
                          </m:sub>
                        </m:sSub>
                      </m:e>
                    </m:d>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𝑀</m:t>
                        </m:r>
                      </m:e>
                      <m:sub>
                        <m:r>
                          <a:rPr lang="en-US" b="0" i="1" smtClean="0">
                            <a:latin typeface="Cambria Math" panose="02040503050406030204" pitchFamily="18" charset="0"/>
                          </a:rPr>
                          <m:t>2</m:t>
                        </m:r>
                      </m:sub>
                    </m:sSub>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𝑒</m:t>
                            </m:r>
                          </m:e>
                          <m:sub>
                            <m:r>
                              <a:rPr lang="en-US" b="0" i="1" smtClean="0">
                                <a:latin typeface="Cambria Math" panose="02040503050406030204" pitchFamily="18" charset="0"/>
                              </a:rPr>
                              <m:t>3</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𝑒</m:t>
                            </m:r>
                          </m:e>
                          <m:sub>
                            <m:r>
                              <a:rPr lang="en-US" b="0" i="1" smtClean="0">
                                <a:latin typeface="Cambria Math" panose="02040503050406030204" pitchFamily="18" charset="0"/>
                              </a:rPr>
                              <m:t>4</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𝑒</m:t>
                            </m:r>
                          </m:e>
                          <m:sub>
                            <m:r>
                              <a:rPr lang="en-US" b="0" i="1" smtClean="0">
                                <a:latin typeface="Cambria Math" panose="02040503050406030204" pitchFamily="18" charset="0"/>
                              </a:rPr>
                              <m:t>5</m:t>
                            </m:r>
                          </m:sub>
                        </m:sSub>
                      </m:e>
                    </m:d>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𝑀</m:t>
                        </m:r>
                      </m:e>
                      <m:sub>
                        <m:r>
                          <a:rPr lang="en-US" b="0" i="1" smtClean="0">
                            <a:latin typeface="Cambria Math" panose="02040503050406030204" pitchFamily="18" charset="0"/>
                          </a:rPr>
                          <m:t>1</m:t>
                        </m:r>
                      </m:sub>
                    </m:sSub>
                    <m:r>
                      <a:rPr lang="en-US" b="0" i="1" smtClean="0">
                        <a:latin typeface="Cambria Math" panose="02040503050406030204" pitchFamily="18" charset="0"/>
                      </a:rPr>
                      <m:t> </m:t>
                    </m:r>
                    <m:r>
                      <a:rPr lang="en-US" b="0" i="1" smtClean="0">
                        <a:latin typeface="Cambria Math" panose="02040503050406030204" pitchFamily="18" charset="0"/>
                      </a:rPr>
                      <m:t>𝑖𝑠</m:t>
                    </m:r>
                    <m:r>
                      <a:rPr lang="en-US" b="0" i="1" smtClean="0">
                        <a:latin typeface="Cambria Math" panose="02040503050406030204" pitchFamily="18" charset="0"/>
                      </a:rPr>
                      <m:t> </m:t>
                    </m:r>
                    <m:r>
                      <a:rPr lang="en-US" b="0" i="1" smtClean="0">
                        <a:latin typeface="Cambria Math" panose="02040503050406030204" pitchFamily="18" charset="0"/>
                      </a:rPr>
                      <m:t>𝑚𝑖𝑛𝑖𝑚𝑎𝑙</m:t>
                    </m:r>
                  </m:oMath>
                </a14:m>
                <a:r>
                  <a:rPr lang="en-US" dirty="0" smtClean="0"/>
                  <a:t>)</a:t>
                </a:r>
                <a:endParaRPr lang="en-US" dirty="0"/>
              </a:p>
              <a:p>
                <a:pPr marL="0" indent="0" algn="l" rtl="0">
                  <a:buNone/>
                </a:pPr>
                <a:r>
                  <a:rPr lang="en-US" sz="2400" dirty="0" smtClean="0"/>
                  <a:t>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  </m:t>
                        </m:r>
                        <m:r>
                          <a:rPr lang="en-US" sz="2000" i="1">
                            <a:latin typeface="Cambria Math" panose="02040503050406030204" pitchFamily="18" charset="0"/>
                          </a:rPr>
                          <m:t>𝐴</m:t>
                        </m:r>
                      </m:e>
                      <m:sub>
                        <m:r>
                          <a:rPr lang="en-US" sz="2000" b="0" i="1" smtClean="0">
                            <a:latin typeface="Cambria Math" panose="02040503050406030204" pitchFamily="18" charset="0"/>
                          </a:rPr>
                          <m:t>0</m:t>
                        </m:r>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𝑒</m:t>
                            </m:r>
                          </m:e>
                          <m:sub>
                            <m:r>
                              <a:rPr lang="en-US" sz="2000" i="1">
                                <a:latin typeface="Cambria Math" panose="02040503050406030204" pitchFamily="18" charset="0"/>
                              </a:rPr>
                              <m:t>3</m:t>
                            </m:r>
                          </m:sub>
                        </m:sSub>
                      </m:sub>
                    </m:sSub>
                  </m:oMath>
                </a14:m>
                <a:r>
                  <a:rPr lang="en-US" sz="2000" dirty="0"/>
                  <a:t>=</a:t>
                </a:r>
                <a14:m>
                  <m:oMath xmlns:m="http://schemas.openxmlformats.org/officeDocument/2006/math">
                    <m:d>
                      <m:dPr>
                        <m:ctrlPr>
                          <a:rPr lang="en-US" sz="2000" i="1" dirty="0">
                            <a:latin typeface="Cambria Math" panose="02040503050406030204" pitchFamily="18" charset="0"/>
                          </a:rPr>
                        </m:ctrlPr>
                      </m:dPr>
                      <m:e>
                        <m:m>
                          <m:mPr>
                            <m:mcs>
                              <m:mc>
                                <m:mcPr>
                                  <m:count m:val="3"/>
                                  <m:mcJc m:val="center"/>
                                </m:mcPr>
                              </m:mc>
                            </m:mcs>
                            <m:ctrlPr>
                              <a:rPr lang="en-US" sz="2000" i="1" dirty="0">
                                <a:latin typeface="Cambria Math" panose="02040503050406030204" pitchFamily="18" charset="0"/>
                              </a:rPr>
                            </m:ctrlPr>
                          </m:mPr>
                          <m:mr>
                            <m:e>
                              <m:sSub>
                                <m:sSubPr>
                                  <m:ctrlPr>
                                    <a:rPr lang="en-US" sz="2000" i="1">
                                      <a:latin typeface="Cambria Math" panose="02040503050406030204" pitchFamily="18" charset="0"/>
                                    </a:rPr>
                                  </m:ctrlPr>
                                </m:sSubPr>
                                <m:e>
                                  <m:r>
                                    <a:rPr lang="en-US" sz="2000" i="1">
                                      <a:latin typeface="Cambria Math" panose="02040503050406030204" pitchFamily="18" charset="0"/>
                                    </a:rPr>
                                    <m:t>𝑋</m:t>
                                  </m:r>
                                </m:e>
                                <m:sub>
                                  <m:r>
                                    <a:rPr lang="en-US" sz="2000" i="1">
                                      <a:latin typeface="Cambria Math" panose="02040503050406030204" pitchFamily="18" charset="0"/>
                                    </a:rPr>
                                    <m:t>0</m:t>
                                  </m:r>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𝑒</m:t>
                                      </m:r>
                                    </m:e>
                                    <m:sub>
                                      <m:r>
                                        <a:rPr lang="en-US" sz="2000" i="1">
                                          <a:latin typeface="Cambria Math" panose="02040503050406030204" pitchFamily="18" charset="0"/>
                                        </a:rPr>
                                        <m:t>1</m:t>
                                      </m:r>
                                    </m:sub>
                                  </m:sSub>
                                </m:sub>
                              </m:sSub>
                            </m:e>
                            <m:e>
                              <m:sSub>
                                <m:sSubPr>
                                  <m:ctrlPr>
                                    <a:rPr lang="en-US" sz="2000" i="1">
                                      <a:latin typeface="Cambria Math" panose="02040503050406030204" pitchFamily="18" charset="0"/>
                                    </a:rPr>
                                  </m:ctrlPr>
                                </m:sSubPr>
                                <m:e>
                                  <m:r>
                                    <a:rPr lang="en-US" sz="2000" i="1">
                                      <a:latin typeface="Cambria Math" panose="02040503050406030204" pitchFamily="18" charset="0"/>
                                    </a:rPr>
                                    <m:t>𝑋</m:t>
                                  </m:r>
                                </m:e>
                                <m:sub>
                                  <m:r>
                                    <a:rPr lang="en-US" sz="2000" i="1">
                                      <a:latin typeface="Cambria Math" panose="02040503050406030204" pitchFamily="18" charset="0"/>
                                    </a:rPr>
                                    <m:t>0</m:t>
                                  </m:r>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𝑒</m:t>
                                      </m:r>
                                    </m:e>
                                    <m:sub>
                                      <m:r>
                                        <a:rPr lang="en-US" sz="2000" i="1">
                                          <a:latin typeface="Cambria Math" panose="02040503050406030204" pitchFamily="18" charset="0"/>
                                        </a:rPr>
                                        <m:t>4</m:t>
                                      </m:r>
                                    </m:sub>
                                  </m:sSub>
                                </m:sub>
                              </m:sSub>
                            </m:e>
                            <m:e>
                              <m:r>
                                <a:rPr lang="en-US" sz="2000" i="1" dirty="0">
                                  <a:latin typeface="Cambria Math" panose="02040503050406030204" pitchFamily="18" charset="0"/>
                                </a:rPr>
                                <m:t>0</m:t>
                              </m:r>
                            </m:e>
                          </m:mr>
                          <m:mr>
                            <m:e>
                              <m:sSub>
                                <m:sSubPr>
                                  <m:ctrlPr>
                                    <a:rPr lang="en-US" sz="2000" i="1">
                                      <a:latin typeface="Cambria Math" panose="02040503050406030204" pitchFamily="18" charset="0"/>
                                    </a:rPr>
                                  </m:ctrlPr>
                                </m:sSubPr>
                                <m:e>
                                  <m:r>
                                    <a:rPr lang="en-US" sz="2000" i="1">
                                      <a:latin typeface="Cambria Math" panose="02040503050406030204" pitchFamily="18" charset="0"/>
                                    </a:rPr>
                                    <m:t>𝑋</m:t>
                                  </m:r>
                                </m:e>
                                <m:sub>
                                  <m:r>
                                    <a:rPr lang="en-US" sz="2000" i="1">
                                      <a:latin typeface="Cambria Math" panose="02040503050406030204" pitchFamily="18" charset="0"/>
                                    </a:rPr>
                                    <m:t>0</m:t>
                                  </m:r>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𝑒</m:t>
                                      </m:r>
                                    </m:e>
                                    <m:sub>
                                      <m:r>
                                        <a:rPr lang="en-US" sz="2000" i="1">
                                          <a:latin typeface="Cambria Math" panose="02040503050406030204" pitchFamily="18" charset="0"/>
                                        </a:rPr>
                                        <m:t>5</m:t>
                                      </m:r>
                                    </m:sub>
                                  </m:sSub>
                                </m:sub>
                              </m:sSub>
                            </m:e>
                            <m:e>
                              <m:sSub>
                                <m:sSubPr>
                                  <m:ctrlPr>
                                    <a:rPr lang="en-US" sz="2000" i="1">
                                      <a:latin typeface="Cambria Math" panose="02040503050406030204" pitchFamily="18" charset="0"/>
                                    </a:rPr>
                                  </m:ctrlPr>
                                </m:sSubPr>
                                <m:e>
                                  <m:r>
                                    <a:rPr lang="en-US" sz="2000" i="1">
                                      <a:latin typeface="Cambria Math" panose="02040503050406030204" pitchFamily="18" charset="0"/>
                                    </a:rPr>
                                    <m:t>𝑋</m:t>
                                  </m:r>
                                </m:e>
                                <m:sub>
                                  <m:r>
                                    <a:rPr lang="en-US" sz="2000" i="1">
                                      <a:latin typeface="Cambria Math" panose="02040503050406030204" pitchFamily="18" charset="0"/>
                                    </a:rPr>
                                    <m:t>0</m:t>
                                  </m:r>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𝑒</m:t>
                                      </m:r>
                                    </m:e>
                                    <m:sub>
                                      <m:r>
                                        <a:rPr lang="en-US" sz="2000" i="1">
                                          <a:latin typeface="Cambria Math" panose="02040503050406030204" pitchFamily="18" charset="0"/>
                                        </a:rPr>
                                        <m:t>2</m:t>
                                      </m:r>
                                    </m:sub>
                                  </m:sSub>
                                </m:sub>
                              </m:sSub>
                            </m:e>
                            <m:e>
                              <m:r>
                                <a:rPr lang="en-US" sz="2000" i="1">
                                  <a:latin typeface="Cambria Math" panose="02040503050406030204" pitchFamily="18" charset="0"/>
                                </a:rPr>
                                <m:t>0</m:t>
                              </m:r>
                            </m:e>
                          </m:mr>
                          <m:mr>
                            <m:e>
                              <m:r>
                                <a:rPr lang="en-US" sz="2000" i="1" dirty="0">
                                  <a:latin typeface="Cambria Math" panose="02040503050406030204" pitchFamily="18" charset="0"/>
                                </a:rPr>
                                <m:t>0</m:t>
                              </m:r>
                            </m:e>
                            <m:e>
                              <m:r>
                                <a:rPr lang="en-US" sz="2000" i="1">
                                  <a:latin typeface="Cambria Math" panose="02040503050406030204" pitchFamily="18" charset="0"/>
                                </a:rPr>
                                <m:t>0</m:t>
                              </m:r>
                            </m:e>
                            <m:e>
                              <m:sSub>
                                <m:sSubPr>
                                  <m:ctrlPr>
                                    <a:rPr lang="en-US" sz="2000" i="1">
                                      <a:latin typeface="Cambria Math" panose="02040503050406030204" pitchFamily="18" charset="0"/>
                                    </a:rPr>
                                  </m:ctrlPr>
                                </m:sSubPr>
                                <m:e>
                                  <m:r>
                                    <a:rPr lang="en-US" sz="2000" i="1">
                                      <a:latin typeface="Cambria Math" panose="02040503050406030204" pitchFamily="18" charset="0"/>
                                    </a:rPr>
                                    <m:t>𝑋</m:t>
                                  </m:r>
                                </m:e>
                                <m:sub>
                                  <m:r>
                                    <a:rPr lang="en-US" sz="2000" i="1">
                                      <a:latin typeface="Cambria Math" panose="02040503050406030204" pitchFamily="18" charset="0"/>
                                    </a:rPr>
                                    <m:t>0</m:t>
                                  </m:r>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𝑒</m:t>
                                      </m:r>
                                    </m:e>
                                    <m:sub>
                                      <m:r>
                                        <a:rPr lang="en-US" sz="2000" i="1">
                                          <a:latin typeface="Cambria Math" panose="02040503050406030204" pitchFamily="18" charset="0"/>
                                        </a:rPr>
                                        <m:t>3</m:t>
                                      </m:r>
                                    </m:sub>
                                  </m:sSub>
                                </m:sub>
                              </m:sSub>
                            </m:e>
                          </m:mr>
                        </m:m>
                      </m:e>
                    </m:d>
                  </m:oMath>
                </a14:m>
                <a:endParaRPr lang="en-US" sz="2000" dirty="0"/>
              </a:p>
              <a:p>
                <a:pPr marL="0" indent="0" algn="l" rtl="0">
                  <a:buNone/>
                </a:pPr>
                <a:r>
                  <a:rPr lang="en-US" sz="2000" dirty="0"/>
                  <a:t>                              </a:t>
                </a:r>
                <a14:m>
                  <m:oMath xmlns:m="http://schemas.openxmlformats.org/officeDocument/2006/math">
                    <m:func>
                      <m:funcPr>
                        <m:ctrlPr>
                          <a:rPr lang="en-US" sz="2000" i="1">
                            <a:latin typeface="Cambria Math" panose="02040503050406030204" pitchFamily="18" charset="0"/>
                          </a:rPr>
                        </m:ctrlPr>
                      </m:funcPr>
                      <m:fName>
                        <m:r>
                          <a:rPr lang="en-US" sz="2000">
                            <a:latin typeface="Cambria Math" panose="02040503050406030204" pitchFamily="18" charset="0"/>
                          </a:rPr>
                          <m:t>         </m:t>
                        </m:r>
                        <m:r>
                          <m:rPr>
                            <m:sty m:val="p"/>
                          </m:rPr>
                          <a:rPr lang="en-US" sz="2000">
                            <a:latin typeface="Cambria Math" panose="02040503050406030204" pitchFamily="18" charset="0"/>
                          </a:rPr>
                          <m:t>det</m:t>
                        </m:r>
                      </m:fName>
                      <m:e>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𝐴</m:t>
                                </m:r>
                              </m:e>
                              <m:sub>
                                <m:sSub>
                                  <m:sSubPr>
                                    <m:ctrlPr>
                                      <a:rPr lang="en-US" sz="2000" i="1">
                                        <a:latin typeface="Cambria Math" panose="02040503050406030204" pitchFamily="18" charset="0"/>
                                      </a:rPr>
                                    </m:ctrlPr>
                                  </m:sSubPr>
                                  <m:e>
                                    <m:r>
                                      <a:rPr lang="en-US" sz="2000" b="0" i="1" smtClean="0">
                                        <a:latin typeface="Cambria Math" panose="02040503050406030204" pitchFamily="18" charset="0"/>
                                      </a:rPr>
                                      <m:t>0</m:t>
                                    </m:r>
                                    <m:r>
                                      <a:rPr lang="en-US" sz="2000" b="0" i="1" smtClean="0">
                                        <a:latin typeface="Cambria Math" panose="02040503050406030204" pitchFamily="18" charset="0"/>
                                      </a:rPr>
                                      <m:t>,</m:t>
                                    </m:r>
                                    <m:r>
                                      <a:rPr lang="en-US" sz="2000" i="1">
                                        <a:latin typeface="Cambria Math" panose="02040503050406030204" pitchFamily="18" charset="0"/>
                                      </a:rPr>
                                      <m:t>𝑒</m:t>
                                    </m:r>
                                  </m:e>
                                  <m:sub>
                                    <m:r>
                                      <a:rPr lang="en-US" sz="2000" i="1">
                                        <a:latin typeface="Cambria Math" panose="02040503050406030204" pitchFamily="18" charset="0"/>
                                      </a:rPr>
                                      <m:t>3</m:t>
                                    </m:r>
                                  </m:sub>
                                </m:sSub>
                              </m:sub>
                            </m:sSub>
                          </m:e>
                        </m:d>
                      </m:e>
                    </m:func>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𝑋</m:t>
                        </m:r>
                      </m:e>
                      <m:sub>
                        <m:r>
                          <a:rPr lang="en-US" sz="2000" i="1">
                            <a:latin typeface="Cambria Math" panose="02040503050406030204" pitchFamily="18" charset="0"/>
                          </a:rPr>
                          <m:t>0</m:t>
                        </m:r>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𝑒</m:t>
                            </m:r>
                          </m:e>
                          <m:sub>
                            <m:r>
                              <a:rPr lang="en-US" sz="2000" i="1">
                                <a:latin typeface="Cambria Math" panose="02040503050406030204" pitchFamily="18" charset="0"/>
                              </a:rPr>
                              <m:t>3</m:t>
                            </m:r>
                          </m:sub>
                        </m:sSub>
                      </m:sub>
                    </m:sSub>
                    <m:sSub>
                      <m:sSubPr>
                        <m:ctrlPr>
                          <a:rPr lang="en-US" sz="2000" i="1">
                            <a:latin typeface="Cambria Math" panose="02040503050406030204" pitchFamily="18" charset="0"/>
                          </a:rPr>
                        </m:ctrlPr>
                      </m:sSubPr>
                      <m:e>
                        <m:r>
                          <a:rPr lang="en-US" sz="2000" i="1">
                            <a:latin typeface="Cambria Math" panose="02040503050406030204" pitchFamily="18" charset="0"/>
                          </a:rPr>
                          <m:t>𝑋</m:t>
                        </m:r>
                      </m:e>
                      <m:sub>
                        <m:r>
                          <a:rPr lang="en-US" sz="2000" i="1">
                            <a:latin typeface="Cambria Math" panose="02040503050406030204" pitchFamily="18" charset="0"/>
                          </a:rPr>
                          <m:t>0</m:t>
                        </m:r>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𝑒</m:t>
                            </m:r>
                          </m:e>
                          <m:sub>
                            <m:r>
                              <a:rPr lang="en-US" sz="2000" i="1">
                                <a:latin typeface="Cambria Math" panose="02040503050406030204" pitchFamily="18" charset="0"/>
                              </a:rPr>
                              <m:t>1</m:t>
                            </m:r>
                          </m:sub>
                        </m:sSub>
                      </m:sub>
                    </m:sSub>
                    <m:sSub>
                      <m:sSubPr>
                        <m:ctrlPr>
                          <a:rPr lang="en-US" sz="2000" i="1">
                            <a:latin typeface="Cambria Math" panose="02040503050406030204" pitchFamily="18" charset="0"/>
                          </a:rPr>
                        </m:ctrlPr>
                      </m:sSubPr>
                      <m:e>
                        <m:r>
                          <a:rPr lang="en-US" sz="2000" i="1">
                            <a:latin typeface="Cambria Math" panose="02040503050406030204" pitchFamily="18" charset="0"/>
                          </a:rPr>
                          <m:t>𝑋</m:t>
                        </m:r>
                      </m:e>
                      <m:sub>
                        <m:r>
                          <a:rPr lang="en-US" sz="2000" i="1">
                            <a:latin typeface="Cambria Math" panose="02040503050406030204" pitchFamily="18" charset="0"/>
                          </a:rPr>
                          <m:t>0</m:t>
                        </m:r>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𝑒</m:t>
                            </m:r>
                          </m:e>
                          <m:sub>
                            <m:r>
                              <a:rPr lang="en-US" sz="2000" i="1">
                                <a:latin typeface="Cambria Math" panose="02040503050406030204" pitchFamily="18" charset="0"/>
                              </a:rPr>
                              <m:t>2</m:t>
                            </m:r>
                          </m:sub>
                        </m:sSub>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𝑋</m:t>
                        </m:r>
                      </m:e>
                      <m:sub>
                        <m:r>
                          <a:rPr lang="en-US" sz="2000" i="1">
                            <a:latin typeface="Cambria Math" panose="02040503050406030204" pitchFamily="18" charset="0"/>
                          </a:rPr>
                          <m:t>0</m:t>
                        </m:r>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𝑒</m:t>
                            </m:r>
                          </m:e>
                          <m:sub>
                            <m:r>
                              <a:rPr lang="en-US" sz="2000" i="1">
                                <a:latin typeface="Cambria Math" panose="02040503050406030204" pitchFamily="18" charset="0"/>
                              </a:rPr>
                              <m:t>3</m:t>
                            </m:r>
                          </m:sub>
                        </m:sSub>
                      </m:sub>
                    </m:sSub>
                    <m:sSub>
                      <m:sSubPr>
                        <m:ctrlPr>
                          <a:rPr lang="en-US" sz="2000" i="1">
                            <a:latin typeface="Cambria Math" panose="02040503050406030204" pitchFamily="18" charset="0"/>
                          </a:rPr>
                        </m:ctrlPr>
                      </m:sSubPr>
                      <m:e>
                        <m:r>
                          <a:rPr lang="en-US" sz="2000" i="1">
                            <a:latin typeface="Cambria Math" panose="02040503050406030204" pitchFamily="18" charset="0"/>
                          </a:rPr>
                          <m:t>𝑋</m:t>
                        </m:r>
                      </m:e>
                      <m:sub>
                        <m:r>
                          <a:rPr lang="en-US" sz="2000" i="1">
                            <a:latin typeface="Cambria Math" panose="02040503050406030204" pitchFamily="18" charset="0"/>
                          </a:rPr>
                          <m:t>0</m:t>
                        </m:r>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𝑒</m:t>
                            </m:r>
                          </m:e>
                          <m:sub>
                            <m:r>
                              <a:rPr lang="en-US" sz="2000" i="1">
                                <a:latin typeface="Cambria Math" panose="02040503050406030204" pitchFamily="18" charset="0"/>
                              </a:rPr>
                              <m:t>4</m:t>
                            </m:r>
                          </m:sub>
                        </m:sSub>
                      </m:sub>
                    </m:sSub>
                    <m:sSub>
                      <m:sSubPr>
                        <m:ctrlPr>
                          <a:rPr lang="en-US" sz="2000" i="1">
                            <a:latin typeface="Cambria Math" panose="02040503050406030204" pitchFamily="18" charset="0"/>
                          </a:rPr>
                        </m:ctrlPr>
                      </m:sSubPr>
                      <m:e>
                        <m:r>
                          <a:rPr lang="en-US" sz="2000" i="1">
                            <a:latin typeface="Cambria Math" panose="02040503050406030204" pitchFamily="18" charset="0"/>
                          </a:rPr>
                          <m:t>𝑋</m:t>
                        </m:r>
                      </m:e>
                      <m:sub>
                        <m:r>
                          <a:rPr lang="en-US" sz="2000" i="1">
                            <a:latin typeface="Cambria Math" panose="02040503050406030204" pitchFamily="18" charset="0"/>
                          </a:rPr>
                          <m:t>0</m:t>
                        </m:r>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𝑒</m:t>
                            </m:r>
                          </m:e>
                          <m:sub>
                            <m:r>
                              <a:rPr lang="en-US" sz="2000" i="1">
                                <a:latin typeface="Cambria Math" panose="02040503050406030204" pitchFamily="18" charset="0"/>
                              </a:rPr>
                              <m:t>5</m:t>
                            </m:r>
                          </m:sub>
                        </m:sSub>
                      </m:sub>
                    </m:sSub>
                    <m:r>
                      <a:rPr lang="en-US" sz="2000" i="1">
                        <a:latin typeface="Cambria Math" panose="02040503050406030204" pitchFamily="18" charset="0"/>
                      </a:rPr>
                      <m:t>=</m:t>
                    </m:r>
                  </m:oMath>
                </a14:m>
                <a:endParaRPr lang="en-US" sz="2000" dirty="0"/>
              </a:p>
              <a:p>
                <a:pPr marL="0" indent="0" algn="l" rtl="0">
                  <a:buNone/>
                </a:pPr>
                <a:r>
                  <a:rPr lang="en-US" sz="2400" dirty="0"/>
                  <a:t>                               </a:t>
                </a:r>
                <a14:m>
                  <m:oMath xmlns:m="http://schemas.openxmlformats.org/officeDocument/2006/math">
                    <m:r>
                      <a:rPr lang="en-US" sz="2000" i="1">
                        <a:latin typeface="Cambria Math" panose="02040503050406030204" pitchFamily="18" charset="0"/>
                      </a:rPr>
                      <m:t>=</m:t>
                    </m:r>
                    <m:sSubSup>
                      <m:sSubSupPr>
                        <m:ctrlPr>
                          <a:rPr lang="en-US" sz="2000" i="1">
                            <a:latin typeface="Cambria Math" panose="02040503050406030204" pitchFamily="18" charset="0"/>
                          </a:rPr>
                        </m:ctrlPr>
                      </m:sSubSupPr>
                      <m:e>
                        <m:r>
                          <a:rPr lang="en-US" sz="2000" i="1">
                            <a:latin typeface="Cambria Math" panose="02040503050406030204" pitchFamily="18" charset="0"/>
                          </a:rPr>
                          <m:t>𝑥</m:t>
                        </m:r>
                      </m:e>
                      <m:sub>
                        <m:r>
                          <a:rPr lang="en-US" sz="2000" i="1">
                            <a:latin typeface="Cambria Math" panose="02040503050406030204" pitchFamily="18" charset="0"/>
                          </a:rPr>
                          <m:t>0</m:t>
                        </m:r>
                      </m:sub>
                      <m:sup>
                        <m:sSub>
                          <m:sSubPr>
                            <m:ctrlPr>
                              <a:rPr lang="en-US" sz="2000" i="1">
                                <a:latin typeface="Cambria Math" panose="02040503050406030204" pitchFamily="18" charset="0"/>
                              </a:rPr>
                            </m:ctrlPr>
                          </m:sSubPr>
                          <m:e>
                            <m:r>
                              <a:rPr lang="en-US" sz="2000" i="1">
                                <a:latin typeface="Cambria Math" panose="02040503050406030204" pitchFamily="18" charset="0"/>
                              </a:rPr>
                              <m:t>𝑤</m:t>
                            </m:r>
                          </m:e>
                          <m:sub>
                            <m:r>
                              <a:rPr lang="en-US" sz="2000" i="1">
                                <a:latin typeface="Cambria Math" panose="02040503050406030204" pitchFamily="18" charset="0"/>
                              </a:rPr>
                              <m:t>0</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𝑒</m:t>
                            </m:r>
                          </m:e>
                          <m:sub>
                            <m:r>
                              <a:rPr lang="en-US" sz="2000" i="1">
                                <a:latin typeface="Cambria Math" panose="02040503050406030204" pitchFamily="18" charset="0"/>
                              </a:rPr>
                              <m:t>3</m:t>
                            </m:r>
                          </m:sub>
                        </m:sSub>
                        <m:r>
                          <a:rPr lang="en-US" sz="2000" i="1">
                            <a:latin typeface="Cambria Math" panose="02040503050406030204" pitchFamily="18" charset="0"/>
                          </a:rPr>
                          <m:t>)</m:t>
                        </m:r>
                      </m:sup>
                    </m:sSubSup>
                    <m:r>
                      <a:rPr lang="en-US" sz="2000" i="1">
                        <a:latin typeface="Cambria Math" panose="02040503050406030204" pitchFamily="18" charset="0"/>
                      </a:rPr>
                      <m:t>…</m:t>
                    </m:r>
                    <m:sSubSup>
                      <m:sSubSupPr>
                        <m:ctrlPr>
                          <a:rPr lang="en-US" sz="2000" i="1">
                            <a:latin typeface="Cambria Math" panose="02040503050406030204" pitchFamily="18" charset="0"/>
                          </a:rPr>
                        </m:ctrlPr>
                      </m:sSubSupPr>
                      <m:e>
                        <m:r>
                          <a:rPr lang="en-US" sz="2000" i="1">
                            <a:latin typeface="Cambria Math" panose="02040503050406030204" pitchFamily="18" charset="0"/>
                          </a:rPr>
                          <m:t>𝑥</m:t>
                        </m:r>
                      </m:e>
                      <m:sub>
                        <m:r>
                          <a:rPr lang="en-US" sz="2000" i="1">
                            <a:latin typeface="Cambria Math" panose="02040503050406030204" pitchFamily="18" charset="0"/>
                          </a:rPr>
                          <m:t>𝑘</m:t>
                        </m:r>
                        <m:r>
                          <a:rPr lang="en-US" sz="2000" i="1">
                            <a:latin typeface="Cambria Math" panose="02040503050406030204" pitchFamily="18" charset="0"/>
                          </a:rPr>
                          <m:t>−</m:t>
                        </m:r>
                        <m:r>
                          <a:rPr lang="en-US" sz="2000" i="1">
                            <a:latin typeface="Cambria Math" panose="02040503050406030204" pitchFamily="18" charset="0"/>
                          </a:rPr>
                          <m:t>1</m:t>
                        </m:r>
                      </m:sub>
                      <m:sup>
                        <m:sSub>
                          <m:sSubPr>
                            <m:ctrlPr>
                              <a:rPr lang="en-US" sz="2000" i="1">
                                <a:latin typeface="Cambria Math" panose="02040503050406030204" pitchFamily="18" charset="0"/>
                              </a:rPr>
                            </m:ctrlPr>
                          </m:sSubPr>
                          <m:e>
                            <m:r>
                              <a:rPr lang="en-US" sz="2000" i="1">
                                <a:latin typeface="Cambria Math" panose="02040503050406030204" pitchFamily="18" charset="0"/>
                              </a:rPr>
                              <m:t>𝑤</m:t>
                            </m:r>
                          </m:e>
                          <m:sub>
                            <m:r>
                              <a:rPr lang="en-US" sz="2000" i="1">
                                <a:latin typeface="Cambria Math" panose="02040503050406030204" pitchFamily="18" charset="0"/>
                              </a:rPr>
                              <m:t>𝑘</m:t>
                            </m:r>
                            <m:r>
                              <a:rPr lang="en-US" sz="2000" i="1">
                                <a:latin typeface="Cambria Math" panose="02040503050406030204" pitchFamily="18" charset="0"/>
                              </a:rPr>
                              <m:t>−</m:t>
                            </m:r>
                            <m:r>
                              <a:rPr lang="en-US" sz="2000" i="1">
                                <a:latin typeface="Cambria Math" panose="02040503050406030204" pitchFamily="18" charset="0"/>
                              </a:rPr>
                              <m:t>1</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𝑒</m:t>
                            </m:r>
                          </m:e>
                          <m:sub>
                            <m:r>
                              <a:rPr lang="en-US" sz="2000" i="1">
                                <a:latin typeface="Cambria Math" panose="02040503050406030204" pitchFamily="18" charset="0"/>
                              </a:rPr>
                              <m:t>3</m:t>
                            </m:r>
                          </m:sub>
                        </m:sSub>
                        <m:r>
                          <a:rPr lang="en-US" sz="2000" i="1">
                            <a:latin typeface="Cambria Math" panose="02040503050406030204" pitchFamily="18" charset="0"/>
                          </a:rPr>
                          <m:t>)</m:t>
                        </m:r>
                      </m:sup>
                    </m:sSubSup>
                    <m:sSubSup>
                      <m:sSubSupPr>
                        <m:ctrlPr>
                          <a:rPr lang="en-US" sz="2000" i="1">
                            <a:latin typeface="Cambria Math" panose="02040503050406030204" pitchFamily="18" charset="0"/>
                          </a:rPr>
                        </m:ctrlPr>
                      </m:sSubSupPr>
                      <m:e>
                        <m:r>
                          <a:rPr lang="en-US" sz="2000" i="1">
                            <a:latin typeface="Cambria Math" panose="02040503050406030204" pitchFamily="18" charset="0"/>
                          </a:rPr>
                          <m:t>𝑥</m:t>
                        </m:r>
                      </m:e>
                      <m:sub>
                        <m:r>
                          <a:rPr lang="en-US" sz="2000" i="1">
                            <a:latin typeface="Cambria Math" panose="02040503050406030204" pitchFamily="18" charset="0"/>
                          </a:rPr>
                          <m:t>0</m:t>
                        </m:r>
                      </m:sub>
                      <m:sup>
                        <m:sSub>
                          <m:sSubPr>
                            <m:ctrlPr>
                              <a:rPr lang="en-US" sz="2000" i="1">
                                <a:latin typeface="Cambria Math" panose="02040503050406030204" pitchFamily="18" charset="0"/>
                              </a:rPr>
                            </m:ctrlPr>
                          </m:sSubPr>
                          <m:e>
                            <m:r>
                              <a:rPr lang="en-US" sz="2000" i="1">
                                <a:latin typeface="Cambria Math" panose="02040503050406030204" pitchFamily="18" charset="0"/>
                              </a:rPr>
                              <m:t>𝑤</m:t>
                            </m:r>
                          </m:e>
                          <m:sub>
                            <m:r>
                              <a:rPr lang="en-US" sz="2000" i="1">
                                <a:latin typeface="Cambria Math" panose="02040503050406030204" pitchFamily="18" charset="0"/>
                              </a:rPr>
                              <m:t>0</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𝑒</m:t>
                            </m:r>
                          </m:e>
                          <m:sub>
                            <m:r>
                              <a:rPr lang="en-US" sz="2000" i="1">
                                <a:latin typeface="Cambria Math" panose="02040503050406030204" pitchFamily="18" charset="0"/>
                              </a:rPr>
                              <m:t>1</m:t>
                            </m:r>
                          </m:sub>
                        </m:sSub>
                        <m:r>
                          <a:rPr lang="en-US" sz="2000" i="1">
                            <a:latin typeface="Cambria Math" panose="02040503050406030204" pitchFamily="18" charset="0"/>
                          </a:rPr>
                          <m:t>)</m:t>
                        </m:r>
                      </m:sup>
                    </m:sSubSup>
                    <m:r>
                      <a:rPr lang="en-US" sz="2000" i="1">
                        <a:latin typeface="Cambria Math" panose="02040503050406030204" pitchFamily="18" charset="0"/>
                      </a:rPr>
                      <m:t>…</m:t>
                    </m:r>
                    <m:sSubSup>
                      <m:sSubSupPr>
                        <m:ctrlPr>
                          <a:rPr lang="en-US" sz="2000" i="1">
                            <a:latin typeface="Cambria Math" panose="02040503050406030204" pitchFamily="18" charset="0"/>
                          </a:rPr>
                        </m:ctrlPr>
                      </m:sSubSupPr>
                      <m:e>
                        <m:r>
                          <a:rPr lang="en-US" sz="2000" i="1">
                            <a:latin typeface="Cambria Math" panose="02040503050406030204" pitchFamily="18" charset="0"/>
                          </a:rPr>
                          <m:t>𝑥</m:t>
                        </m:r>
                      </m:e>
                      <m:sub>
                        <m:r>
                          <a:rPr lang="en-US" sz="2000" i="1">
                            <a:latin typeface="Cambria Math" panose="02040503050406030204" pitchFamily="18" charset="0"/>
                          </a:rPr>
                          <m:t>𝑘</m:t>
                        </m:r>
                        <m:r>
                          <a:rPr lang="en-US" sz="2000" i="1">
                            <a:latin typeface="Cambria Math" panose="02040503050406030204" pitchFamily="18" charset="0"/>
                          </a:rPr>
                          <m:t>−</m:t>
                        </m:r>
                        <m:r>
                          <a:rPr lang="en-US" sz="2000" i="1">
                            <a:latin typeface="Cambria Math" panose="02040503050406030204" pitchFamily="18" charset="0"/>
                          </a:rPr>
                          <m:t>1</m:t>
                        </m:r>
                      </m:sub>
                      <m:sup>
                        <m:sSub>
                          <m:sSubPr>
                            <m:ctrlPr>
                              <a:rPr lang="en-US" sz="2000" i="1">
                                <a:latin typeface="Cambria Math" panose="02040503050406030204" pitchFamily="18" charset="0"/>
                              </a:rPr>
                            </m:ctrlPr>
                          </m:sSubPr>
                          <m:e>
                            <m:r>
                              <a:rPr lang="en-US" sz="2000" i="1">
                                <a:latin typeface="Cambria Math" panose="02040503050406030204" pitchFamily="18" charset="0"/>
                              </a:rPr>
                              <m:t>𝑤</m:t>
                            </m:r>
                          </m:e>
                          <m:sub>
                            <m:r>
                              <a:rPr lang="en-US" sz="2000" i="1">
                                <a:latin typeface="Cambria Math" panose="02040503050406030204" pitchFamily="18" charset="0"/>
                              </a:rPr>
                              <m:t>𝑘</m:t>
                            </m:r>
                            <m:r>
                              <a:rPr lang="en-US" sz="2000" i="1">
                                <a:latin typeface="Cambria Math" panose="02040503050406030204" pitchFamily="18" charset="0"/>
                              </a:rPr>
                              <m:t>−</m:t>
                            </m:r>
                            <m:r>
                              <a:rPr lang="en-US" sz="2000" i="1">
                                <a:latin typeface="Cambria Math" panose="02040503050406030204" pitchFamily="18" charset="0"/>
                              </a:rPr>
                              <m:t>1</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𝑒</m:t>
                            </m:r>
                          </m:e>
                          <m:sub>
                            <m:r>
                              <a:rPr lang="en-US" sz="2000" i="1">
                                <a:latin typeface="Cambria Math" panose="02040503050406030204" pitchFamily="18" charset="0"/>
                              </a:rPr>
                              <m:t>1</m:t>
                            </m:r>
                          </m:sub>
                        </m:sSub>
                        <m:r>
                          <a:rPr lang="en-US" sz="2000" i="1">
                            <a:latin typeface="Cambria Math" panose="02040503050406030204" pitchFamily="18" charset="0"/>
                          </a:rPr>
                          <m:t>)</m:t>
                        </m:r>
                      </m:sup>
                    </m:sSubSup>
                    <m:sSubSup>
                      <m:sSubSupPr>
                        <m:ctrlPr>
                          <a:rPr lang="en-US" sz="2000" i="1">
                            <a:latin typeface="Cambria Math" panose="02040503050406030204" pitchFamily="18" charset="0"/>
                          </a:rPr>
                        </m:ctrlPr>
                      </m:sSubSupPr>
                      <m:e>
                        <m:r>
                          <a:rPr lang="en-US" sz="2000" i="1">
                            <a:latin typeface="Cambria Math" panose="02040503050406030204" pitchFamily="18" charset="0"/>
                          </a:rPr>
                          <m:t>𝑥</m:t>
                        </m:r>
                      </m:e>
                      <m:sub>
                        <m:r>
                          <a:rPr lang="en-US" sz="2000" i="1">
                            <a:latin typeface="Cambria Math" panose="02040503050406030204" pitchFamily="18" charset="0"/>
                          </a:rPr>
                          <m:t>0</m:t>
                        </m:r>
                      </m:sub>
                      <m:sup>
                        <m:sSub>
                          <m:sSubPr>
                            <m:ctrlPr>
                              <a:rPr lang="en-US" sz="2000" i="1">
                                <a:latin typeface="Cambria Math" panose="02040503050406030204" pitchFamily="18" charset="0"/>
                              </a:rPr>
                            </m:ctrlPr>
                          </m:sSubPr>
                          <m:e>
                            <m:r>
                              <a:rPr lang="en-US" sz="2000" i="1">
                                <a:latin typeface="Cambria Math" panose="02040503050406030204" pitchFamily="18" charset="0"/>
                              </a:rPr>
                              <m:t>𝑤</m:t>
                            </m:r>
                          </m:e>
                          <m:sub>
                            <m:r>
                              <a:rPr lang="en-US" sz="2000" i="1">
                                <a:latin typeface="Cambria Math" panose="02040503050406030204" pitchFamily="18" charset="0"/>
                              </a:rPr>
                              <m:t>0</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𝑒</m:t>
                            </m:r>
                          </m:e>
                          <m:sub>
                            <m:r>
                              <a:rPr lang="en-US" sz="2000" i="1">
                                <a:latin typeface="Cambria Math" panose="02040503050406030204" pitchFamily="18" charset="0"/>
                              </a:rPr>
                              <m:t>2</m:t>
                            </m:r>
                          </m:sub>
                        </m:sSub>
                        <m:r>
                          <a:rPr lang="en-US" sz="2000" i="1">
                            <a:latin typeface="Cambria Math" panose="02040503050406030204" pitchFamily="18" charset="0"/>
                          </a:rPr>
                          <m:t>)</m:t>
                        </m:r>
                      </m:sup>
                    </m:sSubSup>
                    <m:r>
                      <a:rPr lang="en-US" sz="2000" i="1">
                        <a:latin typeface="Cambria Math" panose="02040503050406030204" pitchFamily="18" charset="0"/>
                      </a:rPr>
                      <m:t>…</m:t>
                    </m:r>
                    <m:sSubSup>
                      <m:sSubSupPr>
                        <m:ctrlPr>
                          <a:rPr lang="en-US" sz="2000" i="1">
                            <a:latin typeface="Cambria Math" panose="02040503050406030204" pitchFamily="18" charset="0"/>
                          </a:rPr>
                        </m:ctrlPr>
                      </m:sSubSupPr>
                      <m:e>
                        <m:r>
                          <a:rPr lang="en-US" sz="2000" i="1">
                            <a:latin typeface="Cambria Math" panose="02040503050406030204" pitchFamily="18" charset="0"/>
                          </a:rPr>
                          <m:t>𝑥</m:t>
                        </m:r>
                      </m:e>
                      <m:sub>
                        <m:r>
                          <a:rPr lang="en-US" sz="2000" i="1">
                            <a:latin typeface="Cambria Math" panose="02040503050406030204" pitchFamily="18" charset="0"/>
                          </a:rPr>
                          <m:t>𝑘</m:t>
                        </m:r>
                        <m:r>
                          <a:rPr lang="en-US" sz="2000" i="1">
                            <a:latin typeface="Cambria Math" panose="02040503050406030204" pitchFamily="18" charset="0"/>
                          </a:rPr>
                          <m:t>−</m:t>
                        </m:r>
                        <m:r>
                          <a:rPr lang="en-US" sz="2000" i="1">
                            <a:latin typeface="Cambria Math" panose="02040503050406030204" pitchFamily="18" charset="0"/>
                          </a:rPr>
                          <m:t>1</m:t>
                        </m:r>
                      </m:sub>
                      <m:sup>
                        <m:sSub>
                          <m:sSubPr>
                            <m:ctrlPr>
                              <a:rPr lang="en-US" sz="2000" i="1">
                                <a:latin typeface="Cambria Math" panose="02040503050406030204" pitchFamily="18" charset="0"/>
                              </a:rPr>
                            </m:ctrlPr>
                          </m:sSubPr>
                          <m:e>
                            <m:r>
                              <a:rPr lang="en-US" sz="2000" i="1">
                                <a:latin typeface="Cambria Math" panose="02040503050406030204" pitchFamily="18" charset="0"/>
                              </a:rPr>
                              <m:t>𝑤</m:t>
                            </m:r>
                          </m:e>
                          <m:sub>
                            <m:r>
                              <a:rPr lang="en-US" sz="2000" i="1">
                                <a:latin typeface="Cambria Math" panose="02040503050406030204" pitchFamily="18" charset="0"/>
                              </a:rPr>
                              <m:t>𝑘</m:t>
                            </m:r>
                            <m:r>
                              <a:rPr lang="en-US" sz="2000" i="1">
                                <a:latin typeface="Cambria Math" panose="02040503050406030204" pitchFamily="18" charset="0"/>
                              </a:rPr>
                              <m:t>−</m:t>
                            </m:r>
                            <m:r>
                              <a:rPr lang="en-US" sz="2000" i="1">
                                <a:latin typeface="Cambria Math" panose="02040503050406030204" pitchFamily="18" charset="0"/>
                              </a:rPr>
                              <m:t>1</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𝑒</m:t>
                            </m:r>
                          </m:e>
                          <m:sub>
                            <m:r>
                              <a:rPr lang="en-US" sz="2000" i="1">
                                <a:latin typeface="Cambria Math" panose="02040503050406030204" pitchFamily="18" charset="0"/>
                              </a:rPr>
                              <m:t>2</m:t>
                            </m:r>
                          </m:sub>
                        </m:sSub>
                        <m:r>
                          <a:rPr lang="en-US" sz="2000" i="1">
                            <a:latin typeface="Cambria Math" panose="02040503050406030204" pitchFamily="18" charset="0"/>
                          </a:rPr>
                          <m:t>)</m:t>
                        </m:r>
                      </m:sup>
                    </m:sSubSup>
                  </m:oMath>
                </a14:m>
                <a:endParaRPr lang="en-US" sz="2000" dirty="0"/>
              </a:p>
              <a:p>
                <a:pPr marL="0" indent="0" algn="l" rtl="0">
                  <a:buNone/>
                </a:pPr>
                <a:r>
                  <a:rPr lang="en-US" sz="2000" dirty="0"/>
                  <a:t>          </a:t>
                </a:r>
                <a:r>
                  <a:rPr lang="en-US" sz="2000" dirty="0" smtClean="0"/>
                  <a:t>                            - </a:t>
                </a:r>
                <a14:m>
                  <m:oMath xmlns:m="http://schemas.openxmlformats.org/officeDocument/2006/math">
                    <m:sSubSup>
                      <m:sSubSupPr>
                        <m:ctrlPr>
                          <a:rPr lang="en-US" sz="2000" i="1">
                            <a:latin typeface="Cambria Math" panose="02040503050406030204" pitchFamily="18" charset="0"/>
                          </a:rPr>
                        </m:ctrlPr>
                      </m:sSubSupPr>
                      <m:e>
                        <m:r>
                          <a:rPr lang="en-US" sz="2000" i="1">
                            <a:latin typeface="Cambria Math" panose="02040503050406030204" pitchFamily="18" charset="0"/>
                          </a:rPr>
                          <m:t>𝑥</m:t>
                        </m:r>
                      </m:e>
                      <m:sub>
                        <m:r>
                          <a:rPr lang="en-US" sz="2000" i="1">
                            <a:latin typeface="Cambria Math" panose="02040503050406030204" pitchFamily="18" charset="0"/>
                          </a:rPr>
                          <m:t>0</m:t>
                        </m:r>
                      </m:sub>
                      <m:sup>
                        <m:sSub>
                          <m:sSubPr>
                            <m:ctrlPr>
                              <a:rPr lang="en-US" sz="2000" i="1">
                                <a:latin typeface="Cambria Math" panose="02040503050406030204" pitchFamily="18" charset="0"/>
                              </a:rPr>
                            </m:ctrlPr>
                          </m:sSubPr>
                          <m:e>
                            <m:r>
                              <a:rPr lang="en-US" sz="2000" i="1">
                                <a:latin typeface="Cambria Math" panose="02040503050406030204" pitchFamily="18" charset="0"/>
                              </a:rPr>
                              <m:t>𝑤</m:t>
                            </m:r>
                          </m:e>
                          <m:sub>
                            <m:r>
                              <a:rPr lang="en-US" sz="2000" i="1">
                                <a:latin typeface="Cambria Math" panose="02040503050406030204" pitchFamily="18" charset="0"/>
                              </a:rPr>
                              <m:t>0</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𝑒</m:t>
                            </m:r>
                          </m:e>
                          <m:sub>
                            <m:r>
                              <a:rPr lang="en-US" sz="2000" i="1">
                                <a:latin typeface="Cambria Math" panose="02040503050406030204" pitchFamily="18" charset="0"/>
                              </a:rPr>
                              <m:t>3</m:t>
                            </m:r>
                          </m:sub>
                        </m:sSub>
                        <m:r>
                          <a:rPr lang="en-US" sz="2000" i="1">
                            <a:latin typeface="Cambria Math" panose="02040503050406030204" pitchFamily="18" charset="0"/>
                          </a:rPr>
                          <m:t>)</m:t>
                        </m:r>
                      </m:sup>
                    </m:sSubSup>
                    <m:r>
                      <a:rPr lang="en-US" sz="2000" i="1">
                        <a:latin typeface="Cambria Math" panose="02040503050406030204" pitchFamily="18" charset="0"/>
                      </a:rPr>
                      <m:t>…</m:t>
                    </m:r>
                    <m:sSubSup>
                      <m:sSubSupPr>
                        <m:ctrlPr>
                          <a:rPr lang="en-US" sz="2000" i="1">
                            <a:latin typeface="Cambria Math" panose="02040503050406030204" pitchFamily="18" charset="0"/>
                          </a:rPr>
                        </m:ctrlPr>
                      </m:sSubSupPr>
                      <m:e>
                        <m:r>
                          <a:rPr lang="en-US" sz="2000" i="1">
                            <a:latin typeface="Cambria Math" panose="02040503050406030204" pitchFamily="18" charset="0"/>
                          </a:rPr>
                          <m:t>𝑥</m:t>
                        </m:r>
                      </m:e>
                      <m:sub>
                        <m:r>
                          <a:rPr lang="en-US" sz="2000" i="1">
                            <a:latin typeface="Cambria Math" panose="02040503050406030204" pitchFamily="18" charset="0"/>
                          </a:rPr>
                          <m:t>𝑘</m:t>
                        </m:r>
                        <m:r>
                          <a:rPr lang="en-US" sz="2000" i="1">
                            <a:latin typeface="Cambria Math" panose="02040503050406030204" pitchFamily="18" charset="0"/>
                          </a:rPr>
                          <m:t>−</m:t>
                        </m:r>
                        <m:r>
                          <a:rPr lang="en-US" sz="2000" i="1">
                            <a:latin typeface="Cambria Math" panose="02040503050406030204" pitchFamily="18" charset="0"/>
                          </a:rPr>
                          <m:t>1</m:t>
                        </m:r>
                      </m:sub>
                      <m:sup>
                        <m:sSub>
                          <m:sSubPr>
                            <m:ctrlPr>
                              <a:rPr lang="en-US" sz="2000" i="1">
                                <a:latin typeface="Cambria Math" panose="02040503050406030204" pitchFamily="18" charset="0"/>
                              </a:rPr>
                            </m:ctrlPr>
                          </m:sSubPr>
                          <m:e>
                            <m:r>
                              <a:rPr lang="en-US" sz="2000" i="1">
                                <a:latin typeface="Cambria Math" panose="02040503050406030204" pitchFamily="18" charset="0"/>
                              </a:rPr>
                              <m:t>𝑤</m:t>
                            </m:r>
                          </m:e>
                          <m:sub>
                            <m:r>
                              <a:rPr lang="en-US" sz="2000" i="1">
                                <a:latin typeface="Cambria Math" panose="02040503050406030204" pitchFamily="18" charset="0"/>
                              </a:rPr>
                              <m:t>𝑘</m:t>
                            </m:r>
                            <m:r>
                              <a:rPr lang="en-US" sz="2000" i="1">
                                <a:latin typeface="Cambria Math" panose="02040503050406030204" pitchFamily="18" charset="0"/>
                              </a:rPr>
                              <m:t>−</m:t>
                            </m:r>
                            <m:r>
                              <a:rPr lang="en-US" sz="2000" i="1">
                                <a:latin typeface="Cambria Math" panose="02040503050406030204" pitchFamily="18" charset="0"/>
                              </a:rPr>
                              <m:t>1</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𝑒</m:t>
                            </m:r>
                          </m:e>
                          <m:sub>
                            <m:r>
                              <a:rPr lang="en-US" sz="2000" i="1">
                                <a:latin typeface="Cambria Math" panose="02040503050406030204" pitchFamily="18" charset="0"/>
                              </a:rPr>
                              <m:t>3</m:t>
                            </m:r>
                          </m:sub>
                        </m:sSub>
                        <m:r>
                          <a:rPr lang="en-US" sz="2000" i="1">
                            <a:latin typeface="Cambria Math" panose="02040503050406030204" pitchFamily="18" charset="0"/>
                          </a:rPr>
                          <m:t>)</m:t>
                        </m:r>
                      </m:sup>
                    </m:sSubSup>
                    <m:sSubSup>
                      <m:sSubSupPr>
                        <m:ctrlPr>
                          <a:rPr lang="en-US" sz="2000" i="1">
                            <a:latin typeface="Cambria Math" panose="02040503050406030204" pitchFamily="18" charset="0"/>
                          </a:rPr>
                        </m:ctrlPr>
                      </m:sSubSupPr>
                      <m:e>
                        <m:r>
                          <a:rPr lang="en-US" sz="2000" i="1">
                            <a:latin typeface="Cambria Math" panose="02040503050406030204" pitchFamily="18" charset="0"/>
                          </a:rPr>
                          <m:t>𝑥</m:t>
                        </m:r>
                      </m:e>
                      <m:sub>
                        <m:r>
                          <a:rPr lang="en-US" sz="2000" i="1">
                            <a:latin typeface="Cambria Math" panose="02040503050406030204" pitchFamily="18" charset="0"/>
                          </a:rPr>
                          <m:t>0</m:t>
                        </m:r>
                      </m:sub>
                      <m:sup>
                        <m:sSub>
                          <m:sSubPr>
                            <m:ctrlPr>
                              <a:rPr lang="en-US" sz="2000" i="1">
                                <a:latin typeface="Cambria Math" panose="02040503050406030204" pitchFamily="18" charset="0"/>
                              </a:rPr>
                            </m:ctrlPr>
                          </m:sSubPr>
                          <m:e>
                            <m:r>
                              <a:rPr lang="en-US" sz="2000" i="1">
                                <a:latin typeface="Cambria Math" panose="02040503050406030204" pitchFamily="18" charset="0"/>
                              </a:rPr>
                              <m:t>𝑤</m:t>
                            </m:r>
                          </m:e>
                          <m:sub>
                            <m:r>
                              <a:rPr lang="en-US" sz="2000" i="1">
                                <a:latin typeface="Cambria Math" panose="02040503050406030204" pitchFamily="18" charset="0"/>
                              </a:rPr>
                              <m:t>0</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𝑒</m:t>
                            </m:r>
                          </m:e>
                          <m:sub>
                            <m:r>
                              <a:rPr lang="en-US" sz="2000" i="1">
                                <a:latin typeface="Cambria Math" panose="02040503050406030204" pitchFamily="18" charset="0"/>
                              </a:rPr>
                              <m:t>4</m:t>
                            </m:r>
                          </m:sub>
                        </m:sSub>
                        <m:r>
                          <a:rPr lang="en-US" sz="2000" i="1">
                            <a:latin typeface="Cambria Math" panose="02040503050406030204" pitchFamily="18" charset="0"/>
                          </a:rPr>
                          <m:t>)</m:t>
                        </m:r>
                      </m:sup>
                    </m:sSubSup>
                    <m:r>
                      <a:rPr lang="en-US" sz="2000" i="1">
                        <a:latin typeface="Cambria Math" panose="02040503050406030204" pitchFamily="18" charset="0"/>
                      </a:rPr>
                      <m:t>…</m:t>
                    </m:r>
                    <m:sSubSup>
                      <m:sSubSupPr>
                        <m:ctrlPr>
                          <a:rPr lang="en-US" sz="2000" i="1">
                            <a:latin typeface="Cambria Math" panose="02040503050406030204" pitchFamily="18" charset="0"/>
                          </a:rPr>
                        </m:ctrlPr>
                      </m:sSubSupPr>
                      <m:e>
                        <m:r>
                          <a:rPr lang="en-US" sz="2000" i="1">
                            <a:latin typeface="Cambria Math" panose="02040503050406030204" pitchFamily="18" charset="0"/>
                          </a:rPr>
                          <m:t>𝑥</m:t>
                        </m:r>
                      </m:e>
                      <m:sub>
                        <m:r>
                          <a:rPr lang="en-US" sz="2000" i="1">
                            <a:latin typeface="Cambria Math" panose="02040503050406030204" pitchFamily="18" charset="0"/>
                          </a:rPr>
                          <m:t>𝑘</m:t>
                        </m:r>
                        <m:r>
                          <a:rPr lang="en-US" sz="2000" i="1">
                            <a:latin typeface="Cambria Math" panose="02040503050406030204" pitchFamily="18" charset="0"/>
                          </a:rPr>
                          <m:t>−</m:t>
                        </m:r>
                        <m:r>
                          <a:rPr lang="en-US" sz="2000" i="1">
                            <a:latin typeface="Cambria Math" panose="02040503050406030204" pitchFamily="18" charset="0"/>
                          </a:rPr>
                          <m:t>1</m:t>
                        </m:r>
                      </m:sub>
                      <m:sup>
                        <m:sSub>
                          <m:sSubPr>
                            <m:ctrlPr>
                              <a:rPr lang="en-US" sz="2000" i="1">
                                <a:latin typeface="Cambria Math" panose="02040503050406030204" pitchFamily="18" charset="0"/>
                              </a:rPr>
                            </m:ctrlPr>
                          </m:sSubPr>
                          <m:e>
                            <m:r>
                              <a:rPr lang="en-US" sz="2000" i="1">
                                <a:latin typeface="Cambria Math" panose="02040503050406030204" pitchFamily="18" charset="0"/>
                              </a:rPr>
                              <m:t>𝑤</m:t>
                            </m:r>
                          </m:e>
                          <m:sub>
                            <m:r>
                              <a:rPr lang="en-US" sz="2000" i="1">
                                <a:latin typeface="Cambria Math" panose="02040503050406030204" pitchFamily="18" charset="0"/>
                              </a:rPr>
                              <m:t>𝑘</m:t>
                            </m:r>
                            <m:r>
                              <a:rPr lang="en-US" sz="2000" i="1">
                                <a:latin typeface="Cambria Math" panose="02040503050406030204" pitchFamily="18" charset="0"/>
                              </a:rPr>
                              <m:t>−</m:t>
                            </m:r>
                            <m:r>
                              <a:rPr lang="en-US" sz="2000" i="1">
                                <a:latin typeface="Cambria Math" panose="02040503050406030204" pitchFamily="18" charset="0"/>
                              </a:rPr>
                              <m:t>1</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𝑒</m:t>
                            </m:r>
                          </m:e>
                          <m:sub>
                            <m:r>
                              <a:rPr lang="en-US" sz="2000" i="1">
                                <a:latin typeface="Cambria Math" panose="02040503050406030204" pitchFamily="18" charset="0"/>
                              </a:rPr>
                              <m:t>4</m:t>
                            </m:r>
                          </m:sub>
                        </m:sSub>
                        <m:r>
                          <a:rPr lang="en-US" sz="2000" i="1">
                            <a:latin typeface="Cambria Math" panose="02040503050406030204" pitchFamily="18" charset="0"/>
                          </a:rPr>
                          <m:t>)</m:t>
                        </m:r>
                      </m:sup>
                    </m:sSubSup>
                    <m:sSubSup>
                      <m:sSubSupPr>
                        <m:ctrlPr>
                          <a:rPr lang="en-US" sz="2000" i="1">
                            <a:latin typeface="Cambria Math" panose="02040503050406030204" pitchFamily="18" charset="0"/>
                          </a:rPr>
                        </m:ctrlPr>
                      </m:sSubSupPr>
                      <m:e>
                        <m:r>
                          <a:rPr lang="en-US" sz="2000" i="1">
                            <a:latin typeface="Cambria Math" panose="02040503050406030204" pitchFamily="18" charset="0"/>
                          </a:rPr>
                          <m:t>𝑥</m:t>
                        </m:r>
                      </m:e>
                      <m:sub>
                        <m:r>
                          <a:rPr lang="en-US" sz="2000" i="1">
                            <a:latin typeface="Cambria Math" panose="02040503050406030204" pitchFamily="18" charset="0"/>
                          </a:rPr>
                          <m:t>0</m:t>
                        </m:r>
                      </m:sub>
                      <m:sup>
                        <m:sSub>
                          <m:sSubPr>
                            <m:ctrlPr>
                              <a:rPr lang="en-US" sz="2000" i="1">
                                <a:latin typeface="Cambria Math" panose="02040503050406030204" pitchFamily="18" charset="0"/>
                              </a:rPr>
                            </m:ctrlPr>
                          </m:sSubPr>
                          <m:e>
                            <m:r>
                              <a:rPr lang="en-US" sz="2000" i="1">
                                <a:latin typeface="Cambria Math" panose="02040503050406030204" pitchFamily="18" charset="0"/>
                              </a:rPr>
                              <m:t>𝑤</m:t>
                            </m:r>
                          </m:e>
                          <m:sub>
                            <m:r>
                              <a:rPr lang="en-US" sz="2000" i="1">
                                <a:latin typeface="Cambria Math" panose="02040503050406030204" pitchFamily="18" charset="0"/>
                              </a:rPr>
                              <m:t>0</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𝑒</m:t>
                            </m:r>
                          </m:e>
                          <m:sub>
                            <m:r>
                              <a:rPr lang="en-US" sz="2000" i="1">
                                <a:latin typeface="Cambria Math" panose="02040503050406030204" pitchFamily="18" charset="0"/>
                              </a:rPr>
                              <m:t>5</m:t>
                            </m:r>
                          </m:sub>
                        </m:sSub>
                        <m:r>
                          <a:rPr lang="en-US" sz="2000" i="1">
                            <a:latin typeface="Cambria Math" panose="02040503050406030204" pitchFamily="18" charset="0"/>
                          </a:rPr>
                          <m:t>)</m:t>
                        </m:r>
                      </m:sup>
                    </m:sSubSup>
                    <m:r>
                      <a:rPr lang="en-US" sz="2000" i="1">
                        <a:latin typeface="Cambria Math" panose="02040503050406030204" pitchFamily="18" charset="0"/>
                      </a:rPr>
                      <m:t>…</m:t>
                    </m:r>
                    <m:sSubSup>
                      <m:sSubSupPr>
                        <m:ctrlPr>
                          <a:rPr lang="en-US" sz="2000" i="1">
                            <a:latin typeface="Cambria Math" panose="02040503050406030204" pitchFamily="18" charset="0"/>
                          </a:rPr>
                        </m:ctrlPr>
                      </m:sSubSupPr>
                      <m:e>
                        <m:r>
                          <a:rPr lang="en-US" sz="2000" i="1">
                            <a:latin typeface="Cambria Math" panose="02040503050406030204" pitchFamily="18" charset="0"/>
                          </a:rPr>
                          <m:t>𝑥</m:t>
                        </m:r>
                      </m:e>
                      <m:sub>
                        <m:r>
                          <a:rPr lang="en-US" sz="2000" i="1">
                            <a:latin typeface="Cambria Math" panose="02040503050406030204" pitchFamily="18" charset="0"/>
                          </a:rPr>
                          <m:t>𝑘</m:t>
                        </m:r>
                        <m:r>
                          <a:rPr lang="en-US" sz="2000" i="1">
                            <a:latin typeface="Cambria Math" panose="02040503050406030204" pitchFamily="18" charset="0"/>
                          </a:rPr>
                          <m:t>−</m:t>
                        </m:r>
                        <m:r>
                          <a:rPr lang="en-US" sz="2000" i="1">
                            <a:latin typeface="Cambria Math" panose="02040503050406030204" pitchFamily="18" charset="0"/>
                          </a:rPr>
                          <m:t>1</m:t>
                        </m:r>
                      </m:sub>
                      <m:sup>
                        <m:sSub>
                          <m:sSubPr>
                            <m:ctrlPr>
                              <a:rPr lang="en-US" sz="2000" i="1">
                                <a:latin typeface="Cambria Math" panose="02040503050406030204" pitchFamily="18" charset="0"/>
                              </a:rPr>
                            </m:ctrlPr>
                          </m:sSubPr>
                          <m:e>
                            <m:r>
                              <a:rPr lang="en-US" sz="2000" i="1">
                                <a:latin typeface="Cambria Math" panose="02040503050406030204" pitchFamily="18" charset="0"/>
                              </a:rPr>
                              <m:t>𝑤</m:t>
                            </m:r>
                          </m:e>
                          <m:sub>
                            <m:r>
                              <a:rPr lang="en-US" sz="2000" i="1">
                                <a:latin typeface="Cambria Math" panose="02040503050406030204" pitchFamily="18" charset="0"/>
                              </a:rPr>
                              <m:t>𝑘</m:t>
                            </m:r>
                            <m:r>
                              <a:rPr lang="en-US" sz="2000" i="1">
                                <a:latin typeface="Cambria Math" panose="02040503050406030204" pitchFamily="18" charset="0"/>
                              </a:rPr>
                              <m:t>−</m:t>
                            </m:r>
                            <m:r>
                              <a:rPr lang="en-US" sz="2000" i="1">
                                <a:latin typeface="Cambria Math" panose="02040503050406030204" pitchFamily="18" charset="0"/>
                              </a:rPr>
                              <m:t>1</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𝑒</m:t>
                            </m:r>
                          </m:e>
                          <m:sub>
                            <m:r>
                              <a:rPr lang="en-US" sz="2000" i="1">
                                <a:latin typeface="Cambria Math" panose="02040503050406030204" pitchFamily="18" charset="0"/>
                              </a:rPr>
                              <m:t>5</m:t>
                            </m:r>
                          </m:sub>
                        </m:sSub>
                        <m:r>
                          <a:rPr lang="en-US" sz="2000" i="1">
                            <a:latin typeface="Cambria Math" panose="02040503050406030204" pitchFamily="18" charset="0"/>
                          </a:rPr>
                          <m:t>)</m:t>
                        </m:r>
                      </m:sup>
                    </m:sSubSup>
                  </m:oMath>
                </a14:m>
                <a:r>
                  <a:rPr lang="en-US" sz="2000" dirty="0" smtClean="0"/>
                  <a:t>=</a:t>
                </a:r>
              </a:p>
              <a:p>
                <a:pPr marL="0" indent="0" algn="l" rtl="0">
                  <a:buNone/>
                </a:pPr>
                <a:r>
                  <a:rPr lang="en-US" sz="2000" dirty="0" smtClean="0"/>
                  <a:t>= </a:t>
                </a:r>
                <a14:m>
                  <m:oMath xmlns:m="http://schemas.openxmlformats.org/officeDocument/2006/math">
                    <m:sSubSup>
                      <m:sSubSupPr>
                        <m:ctrlPr>
                          <a:rPr lang="en-US" sz="2000" b="0" i="1" smtClean="0">
                            <a:latin typeface="Cambria Math" panose="02040503050406030204" pitchFamily="18" charset="0"/>
                          </a:rPr>
                        </m:ctrlPr>
                      </m:sSubSupPr>
                      <m:e>
                        <m:r>
                          <a:rPr lang="en-US" sz="2000" b="0" i="1" smtClean="0">
                            <a:latin typeface="Cambria Math" panose="02040503050406030204" pitchFamily="18" charset="0"/>
                          </a:rPr>
                          <m:t>𝑥</m:t>
                        </m:r>
                      </m:e>
                      <m:sub>
                        <m:r>
                          <a:rPr lang="en-US" sz="2000" b="0" i="1" smtClean="0">
                            <a:latin typeface="Cambria Math" panose="02040503050406030204" pitchFamily="18" charset="0"/>
                          </a:rPr>
                          <m:t>0</m:t>
                        </m:r>
                      </m:sub>
                      <m:sup>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𝑤</m:t>
                            </m:r>
                          </m:e>
                          <m:sub>
                            <m:r>
                              <a:rPr lang="en-US" sz="2000" b="0" i="1" smtClean="0">
                                <a:latin typeface="Cambria Math" panose="02040503050406030204" pitchFamily="18" charset="0"/>
                              </a:rPr>
                              <m:t>0</m:t>
                            </m:r>
                          </m:sub>
                        </m:sSub>
                        <m:d>
                          <m:dPr>
                            <m:ctrlPr>
                              <a:rPr lang="en-US" sz="2000" b="0" i="1" smtClean="0">
                                <a:latin typeface="Cambria Math" panose="02040503050406030204" pitchFamily="18" charset="0"/>
                              </a:rPr>
                            </m:ctrlPr>
                          </m:dPr>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𝑒</m:t>
                                </m:r>
                              </m:e>
                              <m:sub>
                                <m:r>
                                  <a:rPr lang="en-US" sz="2000" b="0" i="1" smtClean="0">
                                    <a:latin typeface="Cambria Math" panose="02040503050406030204" pitchFamily="18" charset="0"/>
                                  </a:rPr>
                                  <m:t>3</m:t>
                                </m:r>
                              </m:sub>
                            </m:sSub>
                          </m:e>
                        </m:d>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𝑤</m:t>
                            </m:r>
                          </m:e>
                          <m:sub>
                            <m:r>
                              <a:rPr lang="en-US" sz="2000" b="0" i="1" smtClean="0">
                                <a:latin typeface="Cambria Math" panose="02040503050406030204" pitchFamily="18" charset="0"/>
                              </a:rPr>
                              <m:t>0</m:t>
                            </m:r>
                          </m:sub>
                        </m:sSub>
                        <m:d>
                          <m:dPr>
                            <m:ctrlPr>
                              <a:rPr lang="en-US" sz="2000" b="0" i="1" smtClean="0">
                                <a:latin typeface="Cambria Math" panose="02040503050406030204" pitchFamily="18" charset="0"/>
                              </a:rPr>
                            </m:ctrlPr>
                          </m:dPr>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𝑒</m:t>
                                </m:r>
                              </m:e>
                              <m:sub>
                                <m:r>
                                  <a:rPr lang="en-US" sz="2000" b="0" i="1" smtClean="0">
                                    <a:latin typeface="Cambria Math" panose="02040503050406030204" pitchFamily="18" charset="0"/>
                                  </a:rPr>
                                  <m:t>1</m:t>
                                </m:r>
                              </m:sub>
                            </m:sSub>
                          </m:e>
                        </m:d>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𝑤</m:t>
                            </m:r>
                          </m:e>
                          <m:sub>
                            <m:r>
                              <a:rPr lang="en-US" sz="2000" b="0" i="1" smtClean="0">
                                <a:latin typeface="Cambria Math" panose="02040503050406030204" pitchFamily="18" charset="0"/>
                              </a:rPr>
                              <m:t>0</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𝑒</m:t>
                            </m:r>
                          </m:e>
                          <m:sub>
                            <m:r>
                              <a:rPr lang="en-US" sz="2000" b="0" i="1" smtClean="0">
                                <a:latin typeface="Cambria Math" panose="02040503050406030204" pitchFamily="18" charset="0"/>
                              </a:rPr>
                              <m:t>2</m:t>
                            </m:r>
                          </m:sub>
                        </m:sSub>
                        <m:r>
                          <a:rPr lang="en-US" sz="2000" b="0" i="1" smtClean="0">
                            <a:latin typeface="Cambria Math" panose="02040503050406030204" pitchFamily="18" charset="0"/>
                          </a:rPr>
                          <m:t>)</m:t>
                        </m:r>
                      </m:sup>
                    </m:sSubSup>
                    <m:r>
                      <a:rPr lang="en-US" sz="2000" b="0" i="1" smtClean="0">
                        <a:latin typeface="Cambria Math" panose="02040503050406030204" pitchFamily="18" charset="0"/>
                      </a:rPr>
                      <m:t>…</m:t>
                    </m:r>
                    <m:sSubSup>
                      <m:sSubSupPr>
                        <m:ctrlPr>
                          <a:rPr lang="en-US" sz="2000" i="1">
                            <a:latin typeface="Cambria Math" panose="02040503050406030204" pitchFamily="18" charset="0"/>
                          </a:rPr>
                        </m:ctrlPr>
                      </m:sSubSupPr>
                      <m:e>
                        <m:r>
                          <a:rPr lang="en-US" sz="2000" i="1">
                            <a:latin typeface="Cambria Math" panose="02040503050406030204" pitchFamily="18" charset="0"/>
                          </a:rPr>
                          <m:t>𝑥</m:t>
                        </m:r>
                      </m:e>
                      <m:sub>
                        <m:r>
                          <a:rPr lang="en-US" sz="2000" b="0" i="1" smtClean="0">
                            <a:latin typeface="Cambria Math" panose="02040503050406030204" pitchFamily="18" charset="0"/>
                          </a:rPr>
                          <m:t>𝑘</m:t>
                        </m:r>
                        <m:r>
                          <a:rPr lang="en-US" sz="2000" b="0" i="1" smtClean="0">
                            <a:latin typeface="Cambria Math" panose="02040503050406030204" pitchFamily="18" charset="0"/>
                          </a:rPr>
                          <m:t>−</m:t>
                        </m:r>
                        <m:r>
                          <a:rPr lang="en-US" sz="2000" b="0" i="1" smtClean="0">
                            <a:latin typeface="Cambria Math" panose="02040503050406030204" pitchFamily="18" charset="0"/>
                          </a:rPr>
                          <m:t>1</m:t>
                        </m:r>
                      </m:sub>
                      <m:sup>
                        <m:sSub>
                          <m:sSubPr>
                            <m:ctrlPr>
                              <a:rPr lang="en-US" sz="2000" i="1">
                                <a:latin typeface="Cambria Math" panose="02040503050406030204" pitchFamily="18" charset="0"/>
                              </a:rPr>
                            </m:ctrlPr>
                          </m:sSubPr>
                          <m:e>
                            <m:r>
                              <a:rPr lang="en-US" sz="2000" i="1">
                                <a:latin typeface="Cambria Math" panose="02040503050406030204" pitchFamily="18" charset="0"/>
                              </a:rPr>
                              <m:t>𝑤</m:t>
                            </m:r>
                          </m:e>
                          <m:sub>
                            <m:r>
                              <a:rPr lang="en-US" sz="2000" b="0" i="1" smtClean="0">
                                <a:latin typeface="Cambria Math" panose="02040503050406030204" pitchFamily="18" charset="0"/>
                              </a:rPr>
                              <m:t>𝑘</m:t>
                            </m:r>
                            <m:r>
                              <a:rPr lang="en-US" sz="2000" b="0" i="1" smtClean="0">
                                <a:latin typeface="Cambria Math" panose="02040503050406030204" pitchFamily="18" charset="0"/>
                              </a:rPr>
                              <m:t>−</m:t>
                            </m:r>
                            <m:r>
                              <a:rPr lang="en-US" sz="2000" b="0" i="1" smtClean="0">
                                <a:latin typeface="Cambria Math" panose="02040503050406030204" pitchFamily="18" charset="0"/>
                              </a:rPr>
                              <m:t>1</m:t>
                            </m:r>
                          </m:sub>
                        </m:sSub>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𝑒</m:t>
                                </m:r>
                              </m:e>
                              <m:sub>
                                <m:r>
                                  <a:rPr lang="en-US" sz="2000" i="1">
                                    <a:latin typeface="Cambria Math" panose="02040503050406030204" pitchFamily="18" charset="0"/>
                                  </a:rPr>
                                  <m:t>3</m:t>
                                </m:r>
                              </m:sub>
                            </m:sSub>
                          </m:e>
                        </m:d>
                        <m:r>
                          <a:rPr lang="en-US" sz="2000" i="1">
                            <a:latin typeface="Cambria Math" panose="02040503050406030204" pitchFamily="18" charset="0"/>
                          </a:rPr>
                          <m:t>+</m:t>
                        </m:r>
                        <m:sSub>
                          <m:sSubPr>
                            <m:ctrlPr>
                              <a:rPr lang="en-US" sz="2000" i="1" smtClean="0">
                                <a:latin typeface="Cambria Math" panose="02040503050406030204" pitchFamily="18" charset="0"/>
                              </a:rPr>
                            </m:ctrlPr>
                          </m:sSubPr>
                          <m:e>
                            <m:r>
                              <a:rPr lang="en-US" sz="2000" i="1">
                                <a:latin typeface="Cambria Math" panose="02040503050406030204" pitchFamily="18" charset="0"/>
                              </a:rPr>
                              <m:t>𝑤</m:t>
                            </m:r>
                          </m:e>
                          <m:sub>
                            <m:r>
                              <a:rPr lang="en-US" sz="2000" b="0" i="1" smtClean="0">
                                <a:latin typeface="Cambria Math" panose="02040503050406030204" pitchFamily="18" charset="0"/>
                              </a:rPr>
                              <m:t>𝑘</m:t>
                            </m:r>
                            <m:r>
                              <a:rPr lang="en-US" sz="2000" b="0" i="1" smtClean="0">
                                <a:latin typeface="Cambria Math" panose="02040503050406030204" pitchFamily="18" charset="0"/>
                              </a:rPr>
                              <m:t>−</m:t>
                            </m:r>
                            <m:r>
                              <a:rPr lang="en-US" sz="2000" b="0" i="1" smtClean="0">
                                <a:latin typeface="Cambria Math" panose="02040503050406030204" pitchFamily="18" charset="0"/>
                              </a:rPr>
                              <m:t>1</m:t>
                            </m:r>
                          </m:sub>
                        </m:sSub>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𝑒</m:t>
                                </m:r>
                              </m:e>
                              <m:sub>
                                <m:r>
                                  <a:rPr lang="en-US" sz="2000" i="1">
                                    <a:latin typeface="Cambria Math" panose="02040503050406030204" pitchFamily="18" charset="0"/>
                                  </a:rPr>
                                  <m:t>1</m:t>
                                </m:r>
                              </m:sub>
                            </m:sSub>
                          </m:e>
                        </m:d>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𝑤</m:t>
                            </m:r>
                          </m:e>
                          <m:sub>
                            <m:r>
                              <a:rPr lang="en-US" sz="2000" b="0" i="1" smtClean="0">
                                <a:latin typeface="Cambria Math" panose="02040503050406030204" pitchFamily="18" charset="0"/>
                              </a:rPr>
                              <m:t>𝑘</m:t>
                            </m:r>
                            <m:r>
                              <a:rPr lang="en-US" sz="2000" b="0" i="1" smtClean="0">
                                <a:latin typeface="Cambria Math" panose="02040503050406030204" pitchFamily="18" charset="0"/>
                              </a:rPr>
                              <m:t>−</m:t>
                            </m:r>
                            <m:r>
                              <a:rPr lang="en-US" sz="2000" b="0" i="1" smtClean="0">
                                <a:latin typeface="Cambria Math" panose="02040503050406030204" pitchFamily="18" charset="0"/>
                              </a:rPr>
                              <m:t>1</m:t>
                            </m:r>
                          </m:sub>
                        </m:sSub>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𝑒</m:t>
                                </m:r>
                              </m:e>
                              <m:sub>
                                <m:r>
                                  <a:rPr lang="en-US" sz="2000" i="1">
                                    <a:latin typeface="Cambria Math" panose="02040503050406030204" pitchFamily="18" charset="0"/>
                                  </a:rPr>
                                  <m:t>2</m:t>
                                </m:r>
                              </m:sub>
                            </m:sSub>
                          </m:e>
                        </m:d>
                      </m:sup>
                    </m:sSubSup>
                    <m:r>
                      <a:rPr lang="en-US" sz="2000" b="0" i="1" smtClean="0">
                        <a:latin typeface="Cambria Math" panose="02040503050406030204" pitchFamily="18" charset="0"/>
                      </a:rPr>
                      <m:t>−</m:t>
                    </m:r>
                  </m:oMath>
                </a14:m>
                <a:endParaRPr lang="en-US" sz="2000" b="0" dirty="0" smtClean="0"/>
              </a:p>
              <a:p>
                <a:pPr marL="0" indent="0" algn="l" rtl="0">
                  <a:buNone/>
                </a:pPr>
                <a:r>
                  <a:rPr lang="en-US" sz="2000" dirty="0" smtClean="0"/>
                  <a:t>   </a:t>
                </a:r>
                <a14:m>
                  <m:oMath xmlns:m="http://schemas.openxmlformats.org/officeDocument/2006/math">
                    <m:sSubSup>
                      <m:sSubSupPr>
                        <m:ctrlPr>
                          <a:rPr lang="en-US" sz="2000" i="1">
                            <a:latin typeface="Cambria Math" panose="02040503050406030204" pitchFamily="18" charset="0"/>
                          </a:rPr>
                        </m:ctrlPr>
                      </m:sSubSupPr>
                      <m:e>
                        <m:r>
                          <a:rPr lang="en-US" sz="2000" i="1">
                            <a:latin typeface="Cambria Math" panose="02040503050406030204" pitchFamily="18" charset="0"/>
                          </a:rPr>
                          <m:t>𝑥</m:t>
                        </m:r>
                      </m:e>
                      <m:sub>
                        <m:r>
                          <a:rPr lang="en-US" sz="2000" i="1">
                            <a:latin typeface="Cambria Math" panose="02040503050406030204" pitchFamily="18" charset="0"/>
                          </a:rPr>
                          <m:t>0</m:t>
                        </m:r>
                      </m:sub>
                      <m:sup>
                        <m:sSub>
                          <m:sSubPr>
                            <m:ctrlPr>
                              <a:rPr lang="en-US" sz="2000" i="1">
                                <a:latin typeface="Cambria Math" panose="02040503050406030204" pitchFamily="18" charset="0"/>
                              </a:rPr>
                            </m:ctrlPr>
                          </m:sSubPr>
                          <m:e>
                            <m:r>
                              <a:rPr lang="en-US" sz="2000" i="1">
                                <a:latin typeface="Cambria Math" panose="02040503050406030204" pitchFamily="18" charset="0"/>
                              </a:rPr>
                              <m:t>𝑤</m:t>
                            </m:r>
                          </m:e>
                          <m:sub>
                            <m:r>
                              <a:rPr lang="en-US" sz="2000" i="1">
                                <a:latin typeface="Cambria Math" panose="02040503050406030204" pitchFamily="18" charset="0"/>
                              </a:rPr>
                              <m:t>0</m:t>
                            </m:r>
                          </m:sub>
                        </m:sSub>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𝑒</m:t>
                                </m:r>
                              </m:e>
                              <m:sub>
                                <m:r>
                                  <a:rPr lang="en-US" sz="2000" i="1">
                                    <a:latin typeface="Cambria Math" panose="02040503050406030204" pitchFamily="18" charset="0"/>
                                  </a:rPr>
                                  <m:t>3</m:t>
                                </m:r>
                              </m:sub>
                            </m:sSub>
                          </m:e>
                        </m:d>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𝑤</m:t>
                            </m:r>
                          </m:e>
                          <m:sub>
                            <m:r>
                              <a:rPr lang="en-US" sz="2000" i="1">
                                <a:latin typeface="Cambria Math" panose="02040503050406030204" pitchFamily="18" charset="0"/>
                              </a:rPr>
                              <m:t>0</m:t>
                            </m:r>
                          </m:sub>
                        </m:sSub>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𝑒</m:t>
                                </m:r>
                              </m:e>
                              <m:sub>
                                <m:r>
                                  <a:rPr lang="en-US" sz="2000" b="0" i="1" smtClean="0">
                                    <a:latin typeface="Cambria Math" panose="02040503050406030204" pitchFamily="18" charset="0"/>
                                  </a:rPr>
                                  <m:t>4</m:t>
                                </m:r>
                              </m:sub>
                            </m:sSub>
                          </m:e>
                        </m:d>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𝑤</m:t>
                            </m:r>
                          </m:e>
                          <m:sub>
                            <m:r>
                              <a:rPr lang="en-US" sz="2000" i="1">
                                <a:latin typeface="Cambria Math" panose="02040503050406030204" pitchFamily="18" charset="0"/>
                              </a:rPr>
                              <m:t>0</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𝑒</m:t>
                            </m:r>
                          </m:e>
                          <m:sub>
                            <m:r>
                              <a:rPr lang="en-US" sz="2000" b="0" i="1" smtClean="0">
                                <a:latin typeface="Cambria Math" panose="02040503050406030204" pitchFamily="18" charset="0"/>
                              </a:rPr>
                              <m:t>5</m:t>
                            </m:r>
                          </m:sub>
                        </m:sSub>
                        <m:r>
                          <a:rPr lang="en-US" sz="2000" i="1">
                            <a:latin typeface="Cambria Math" panose="02040503050406030204" pitchFamily="18" charset="0"/>
                          </a:rPr>
                          <m:t>)</m:t>
                        </m:r>
                      </m:sup>
                    </m:sSubSup>
                    <m:r>
                      <a:rPr lang="en-US" sz="2000" i="1">
                        <a:latin typeface="Cambria Math" panose="02040503050406030204" pitchFamily="18" charset="0"/>
                      </a:rPr>
                      <m:t>…</m:t>
                    </m:r>
                    <m:sSubSup>
                      <m:sSubSupPr>
                        <m:ctrlPr>
                          <a:rPr lang="en-US" sz="2000" i="1">
                            <a:latin typeface="Cambria Math" panose="02040503050406030204" pitchFamily="18" charset="0"/>
                          </a:rPr>
                        </m:ctrlPr>
                      </m:sSubSupPr>
                      <m:e>
                        <m:r>
                          <a:rPr lang="en-US" sz="2000" i="1">
                            <a:latin typeface="Cambria Math" panose="02040503050406030204" pitchFamily="18" charset="0"/>
                          </a:rPr>
                          <m:t>𝑥</m:t>
                        </m:r>
                      </m:e>
                      <m:sub>
                        <m:r>
                          <a:rPr lang="en-US" sz="2000" i="1">
                            <a:latin typeface="Cambria Math" panose="02040503050406030204" pitchFamily="18" charset="0"/>
                          </a:rPr>
                          <m:t>𝑘</m:t>
                        </m:r>
                        <m:r>
                          <a:rPr lang="en-US" sz="2000" i="1">
                            <a:latin typeface="Cambria Math" panose="02040503050406030204" pitchFamily="18" charset="0"/>
                          </a:rPr>
                          <m:t>−</m:t>
                        </m:r>
                        <m:r>
                          <a:rPr lang="en-US" sz="2000" i="1">
                            <a:latin typeface="Cambria Math" panose="02040503050406030204" pitchFamily="18" charset="0"/>
                          </a:rPr>
                          <m:t>1</m:t>
                        </m:r>
                      </m:sub>
                      <m:sup>
                        <m:sSub>
                          <m:sSubPr>
                            <m:ctrlPr>
                              <a:rPr lang="en-US" sz="2000" i="1">
                                <a:latin typeface="Cambria Math" panose="02040503050406030204" pitchFamily="18" charset="0"/>
                              </a:rPr>
                            </m:ctrlPr>
                          </m:sSubPr>
                          <m:e>
                            <m:r>
                              <a:rPr lang="en-US" sz="2000" i="1">
                                <a:latin typeface="Cambria Math" panose="02040503050406030204" pitchFamily="18" charset="0"/>
                              </a:rPr>
                              <m:t>𝑤</m:t>
                            </m:r>
                          </m:e>
                          <m:sub>
                            <m:r>
                              <a:rPr lang="en-US" sz="2000" i="1">
                                <a:latin typeface="Cambria Math" panose="02040503050406030204" pitchFamily="18" charset="0"/>
                              </a:rPr>
                              <m:t>𝑘</m:t>
                            </m:r>
                            <m:r>
                              <a:rPr lang="en-US" sz="2000" i="1">
                                <a:latin typeface="Cambria Math" panose="02040503050406030204" pitchFamily="18" charset="0"/>
                              </a:rPr>
                              <m:t>−</m:t>
                            </m:r>
                            <m:r>
                              <a:rPr lang="en-US" sz="2000" i="1">
                                <a:latin typeface="Cambria Math" panose="02040503050406030204" pitchFamily="18" charset="0"/>
                              </a:rPr>
                              <m:t>1</m:t>
                            </m:r>
                          </m:sub>
                        </m:sSub>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𝑒</m:t>
                                </m:r>
                              </m:e>
                              <m:sub>
                                <m:r>
                                  <a:rPr lang="en-US" sz="2000" i="1">
                                    <a:latin typeface="Cambria Math" panose="02040503050406030204" pitchFamily="18" charset="0"/>
                                  </a:rPr>
                                  <m:t>3</m:t>
                                </m:r>
                              </m:sub>
                            </m:sSub>
                          </m:e>
                        </m:d>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𝑤</m:t>
                            </m:r>
                          </m:e>
                          <m:sub>
                            <m:r>
                              <a:rPr lang="en-US" sz="2000" i="1">
                                <a:latin typeface="Cambria Math" panose="02040503050406030204" pitchFamily="18" charset="0"/>
                              </a:rPr>
                              <m:t>𝑘</m:t>
                            </m:r>
                            <m:r>
                              <a:rPr lang="en-US" sz="2000" i="1">
                                <a:latin typeface="Cambria Math" panose="02040503050406030204" pitchFamily="18" charset="0"/>
                              </a:rPr>
                              <m:t>−</m:t>
                            </m:r>
                            <m:r>
                              <a:rPr lang="en-US" sz="2000" i="1">
                                <a:latin typeface="Cambria Math" panose="02040503050406030204" pitchFamily="18" charset="0"/>
                              </a:rPr>
                              <m:t>1</m:t>
                            </m:r>
                          </m:sub>
                        </m:sSub>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𝑒</m:t>
                                </m:r>
                              </m:e>
                              <m:sub>
                                <m:r>
                                  <a:rPr lang="en-US" sz="2000" b="0" i="1" smtClean="0">
                                    <a:latin typeface="Cambria Math" panose="02040503050406030204" pitchFamily="18" charset="0"/>
                                  </a:rPr>
                                  <m:t>4</m:t>
                                </m:r>
                              </m:sub>
                            </m:sSub>
                          </m:e>
                        </m:d>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𝑤</m:t>
                            </m:r>
                          </m:e>
                          <m:sub>
                            <m:r>
                              <a:rPr lang="en-US" sz="2000" i="1">
                                <a:latin typeface="Cambria Math" panose="02040503050406030204" pitchFamily="18" charset="0"/>
                              </a:rPr>
                              <m:t>𝑘</m:t>
                            </m:r>
                            <m:r>
                              <a:rPr lang="en-US" sz="2000" i="1">
                                <a:latin typeface="Cambria Math" panose="02040503050406030204" pitchFamily="18" charset="0"/>
                              </a:rPr>
                              <m:t>−</m:t>
                            </m:r>
                            <m:r>
                              <a:rPr lang="en-US" sz="2000" i="1">
                                <a:latin typeface="Cambria Math" panose="02040503050406030204" pitchFamily="18" charset="0"/>
                              </a:rPr>
                              <m:t>1</m:t>
                            </m:r>
                          </m:sub>
                        </m:sSub>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𝑒</m:t>
                                </m:r>
                              </m:e>
                              <m:sub>
                                <m:r>
                                  <a:rPr lang="en-US" sz="2000" b="0" i="1" smtClean="0">
                                    <a:latin typeface="Cambria Math" panose="02040503050406030204" pitchFamily="18" charset="0"/>
                                  </a:rPr>
                                  <m:t>5</m:t>
                                </m:r>
                              </m:sub>
                            </m:sSub>
                          </m:e>
                        </m:d>
                      </m:sup>
                    </m:sSubSup>
                    <m:r>
                      <a:rPr lang="en-US" sz="2000" b="0" i="1" smtClean="0">
                        <a:latin typeface="Cambria Math" panose="02040503050406030204" pitchFamily="18" charset="0"/>
                      </a:rPr>
                      <m:t>=</m:t>
                    </m:r>
                  </m:oMath>
                </a14:m>
                <a:endParaRPr lang="en-US" sz="2000" dirty="0" smtClean="0"/>
              </a:p>
              <a:p>
                <a:pPr marL="0" indent="0" algn="l" rtl="0">
                  <a:buNone/>
                </a:pPr>
                <a:r>
                  <a:rPr lang="en-US" sz="2000" dirty="0" smtClean="0"/>
                  <a:t>= </a:t>
                </a:r>
                <a14:m>
                  <m:oMath xmlns:m="http://schemas.openxmlformats.org/officeDocument/2006/math">
                    <m:sSubSup>
                      <m:sSubSupPr>
                        <m:ctrlPr>
                          <a:rPr lang="en-US" sz="2000" b="0" i="1" smtClean="0">
                            <a:latin typeface="Cambria Math" panose="02040503050406030204" pitchFamily="18" charset="0"/>
                          </a:rPr>
                        </m:ctrlPr>
                      </m:sSubSupPr>
                      <m:e>
                        <m:r>
                          <a:rPr lang="en-US" sz="2000" b="0" i="1" smtClean="0">
                            <a:latin typeface="Cambria Math" panose="02040503050406030204" pitchFamily="18" charset="0"/>
                          </a:rPr>
                          <m:t>𝑥</m:t>
                        </m:r>
                      </m:e>
                      <m:sub>
                        <m:r>
                          <a:rPr lang="en-US" sz="2000" b="0" i="1" smtClean="0">
                            <a:latin typeface="Cambria Math" panose="02040503050406030204" pitchFamily="18" charset="0"/>
                          </a:rPr>
                          <m:t>0</m:t>
                        </m:r>
                      </m:sub>
                      <m:sup>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𝑤</m:t>
                            </m:r>
                          </m:e>
                          <m:sub>
                            <m:r>
                              <a:rPr lang="en-US" sz="2000" b="0" i="1" smtClean="0">
                                <a:latin typeface="Cambria Math" panose="02040503050406030204" pitchFamily="18" charset="0"/>
                              </a:rPr>
                              <m:t>0</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𝑀</m:t>
                            </m:r>
                          </m:e>
                          <m:sub>
                            <m:r>
                              <a:rPr lang="en-US" sz="2000" b="0" i="1" smtClean="0">
                                <a:latin typeface="Cambria Math" panose="02040503050406030204" pitchFamily="18" charset="0"/>
                              </a:rPr>
                              <m:t>1</m:t>
                            </m:r>
                          </m:sub>
                        </m:sSub>
                        <m:r>
                          <a:rPr lang="en-US" sz="2000" b="0" i="1" smtClean="0">
                            <a:latin typeface="Cambria Math" panose="02040503050406030204" pitchFamily="18" charset="0"/>
                          </a:rPr>
                          <m:t>)</m:t>
                        </m:r>
                      </m:sup>
                    </m:sSubSup>
                    <m:r>
                      <a:rPr lang="en-US" sz="2000" b="0" i="1" smtClean="0">
                        <a:latin typeface="Cambria Math" panose="02040503050406030204" pitchFamily="18" charset="0"/>
                      </a:rPr>
                      <m:t>…</m:t>
                    </m:r>
                    <m:sSubSup>
                      <m:sSubSupPr>
                        <m:ctrlPr>
                          <a:rPr lang="en-US" sz="2000" b="0" i="1" smtClean="0">
                            <a:latin typeface="Cambria Math" panose="02040503050406030204" pitchFamily="18" charset="0"/>
                          </a:rPr>
                        </m:ctrlPr>
                      </m:sSubSupPr>
                      <m:e>
                        <m:r>
                          <a:rPr lang="en-US" sz="2000" b="0" i="1" smtClean="0">
                            <a:latin typeface="Cambria Math" panose="02040503050406030204" pitchFamily="18" charset="0"/>
                          </a:rPr>
                          <m:t>𝑥</m:t>
                        </m:r>
                      </m:e>
                      <m:sub>
                        <m:r>
                          <a:rPr lang="en-US" sz="2000" b="0" i="1" smtClean="0">
                            <a:latin typeface="Cambria Math" panose="02040503050406030204" pitchFamily="18" charset="0"/>
                          </a:rPr>
                          <m:t>𝑘</m:t>
                        </m:r>
                        <m:r>
                          <a:rPr lang="en-US" sz="2000" b="0" i="1" smtClean="0">
                            <a:latin typeface="Cambria Math" panose="02040503050406030204" pitchFamily="18" charset="0"/>
                          </a:rPr>
                          <m:t>−</m:t>
                        </m:r>
                        <m:r>
                          <a:rPr lang="en-US" sz="2000" b="0" i="1" smtClean="0">
                            <a:latin typeface="Cambria Math" panose="02040503050406030204" pitchFamily="18" charset="0"/>
                          </a:rPr>
                          <m:t>1</m:t>
                        </m:r>
                      </m:sub>
                      <m:sup>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𝑤</m:t>
                            </m:r>
                          </m:e>
                          <m:sub>
                            <m:r>
                              <a:rPr lang="en-US" sz="2000" b="0" i="1" smtClean="0">
                                <a:latin typeface="Cambria Math" panose="02040503050406030204" pitchFamily="18" charset="0"/>
                              </a:rPr>
                              <m:t>𝑘</m:t>
                            </m:r>
                            <m:r>
                              <a:rPr lang="en-US" sz="2000" b="0" i="1" smtClean="0">
                                <a:latin typeface="Cambria Math" panose="02040503050406030204" pitchFamily="18" charset="0"/>
                              </a:rPr>
                              <m:t>−</m:t>
                            </m:r>
                            <m:r>
                              <a:rPr lang="en-US" sz="2000" b="0" i="1" smtClean="0">
                                <a:latin typeface="Cambria Math" panose="02040503050406030204" pitchFamily="18" charset="0"/>
                              </a:rPr>
                              <m:t>1</m:t>
                            </m:r>
                          </m:sub>
                        </m:sSub>
                        <m:d>
                          <m:dPr>
                            <m:ctrlPr>
                              <a:rPr lang="en-US" sz="2000" b="0" i="1" smtClean="0">
                                <a:latin typeface="Cambria Math" panose="02040503050406030204" pitchFamily="18" charset="0"/>
                              </a:rPr>
                            </m:ctrlPr>
                          </m:dPr>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𝑀</m:t>
                                </m:r>
                              </m:e>
                              <m:sub>
                                <m:r>
                                  <a:rPr lang="en-US" sz="2000" b="0" i="1" smtClean="0">
                                    <a:latin typeface="Cambria Math" panose="02040503050406030204" pitchFamily="18" charset="0"/>
                                  </a:rPr>
                                  <m:t>1</m:t>
                                </m:r>
                              </m:sub>
                            </m:sSub>
                          </m:e>
                        </m:d>
                      </m:sup>
                    </m:sSubSup>
                  </m:oMath>
                </a14:m>
                <a:r>
                  <a:rPr lang="en-US" sz="2000" dirty="0" smtClean="0"/>
                  <a:t>- </a:t>
                </a:r>
                <a14:m>
                  <m:oMath xmlns:m="http://schemas.openxmlformats.org/officeDocument/2006/math">
                    <m:sSubSup>
                      <m:sSubSupPr>
                        <m:ctrlPr>
                          <a:rPr lang="en-US" sz="2000" i="1">
                            <a:latin typeface="Cambria Math" panose="02040503050406030204" pitchFamily="18" charset="0"/>
                          </a:rPr>
                        </m:ctrlPr>
                      </m:sSubSupPr>
                      <m:e>
                        <m:r>
                          <a:rPr lang="en-US" sz="2000" i="1">
                            <a:latin typeface="Cambria Math" panose="02040503050406030204" pitchFamily="18" charset="0"/>
                          </a:rPr>
                          <m:t>𝑥</m:t>
                        </m:r>
                      </m:e>
                      <m:sub>
                        <m:r>
                          <a:rPr lang="en-US" sz="2000" i="1">
                            <a:latin typeface="Cambria Math" panose="02040503050406030204" pitchFamily="18" charset="0"/>
                          </a:rPr>
                          <m:t>0</m:t>
                        </m:r>
                      </m:sub>
                      <m:sup>
                        <m:sSub>
                          <m:sSubPr>
                            <m:ctrlPr>
                              <a:rPr lang="en-US" sz="2000" i="1">
                                <a:latin typeface="Cambria Math" panose="02040503050406030204" pitchFamily="18" charset="0"/>
                              </a:rPr>
                            </m:ctrlPr>
                          </m:sSubPr>
                          <m:e>
                            <m:r>
                              <a:rPr lang="en-US" sz="2000" i="1">
                                <a:latin typeface="Cambria Math" panose="02040503050406030204" pitchFamily="18" charset="0"/>
                              </a:rPr>
                              <m:t>𝑤</m:t>
                            </m:r>
                          </m:e>
                          <m:sub>
                            <m:r>
                              <a:rPr lang="en-US" sz="2000" i="1">
                                <a:latin typeface="Cambria Math" panose="02040503050406030204" pitchFamily="18" charset="0"/>
                              </a:rPr>
                              <m:t>0</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𝑀</m:t>
                            </m:r>
                          </m:e>
                          <m:sub>
                            <m:r>
                              <a:rPr lang="en-US" sz="2000" b="0" i="1" smtClean="0">
                                <a:latin typeface="Cambria Math" panose="02040503050406030204" pitchFamily="18" charset="0"/>
                              </a:rPr>
                              <m:t>2</m:t>
                            </m:r>
                          </m:sub>
                        </m:sSub>
                        <m:r>
                          <a:rPr lang="en-US" sz="2000" i="1">
                            <a:latin typeface="Cambria Math" panose="02040503050406030204" pitchFamily="18" charset="0"/>
                          </a:rPr>
                          <m:t>)</m:t>
                        </m:r>
                      </m:sup>
                    </m:sSubSup>
                    <m:r>
                      <a:rPr lang="en-US" sz="2000" i="1">
                        <a:latin typeface="Cambria Math" panose="02040503050406030204" pitchFamily="18" charset="0"/>
                      </a:rPr>
                      <m:t>…</m:t>
                    </m:r>
                    <m:sSubSup>
                      <m:sSubSupPr>
                        <m:ctrlPr>
                          <a:rPr lang="en-US" sz="2000" i="1">
                            <a:latin typeface="Cambria Math" panose="02040503050406030204" pitchFamily="18" charset="0"/>
                          </a:rPr>
                        </m:ctrlPr>
                      </m:sSubSupPr>
                      <m:e>
                        <m:r>
                          <a:rPr lang="en-US" sz="2000" i="1">
                            <a:latin typeface="Cambria Math" panose="02040503050406030204" pitchFamily="18" charset="0"/>
                          </a:rPr>
                          <m:t>𝑥</m:t>
                        </m:r>
                      </m:e>
                      <m:sub>
                        <m:r>
                          <a:rPr lang="en-US" sz="2000" b="0" i="1" smtClean="0">
                            <a:latin typeface="Cambria Math" panose="02040503050406030204" pitchFamily="18" charset="0"/>
                          </a:rPr>
                          <m:t>𝑘</m:t>
                        </m:r>
                        <m:r>
                          <a:rPr lang="en-US" sz="2000" b="0" i="1" smtClean="0">
                            <a:latin typeface="Cambria Math" panose="02040503050406030204" pitchFamily="18" charset="0"/>
                          </a:rPr>
                          <m:t>−</m:t>
                        </m:r>
                        <m:r>
                          <a:rPr lang="en-US" sz="2000" b="0" i="1" smtClean="0">
                            <a:latin typeface="Cambria Math" panose="02040503050406030204" pitchFamily="18" charset="0"/>
                          </a:rPr>
                          <m:t>1</m:t>
                        </m:r>
                      </m:sub>
                      <m:sup>
                        <m:sSub>
                          <m:sSubPr>
                            <m:ctrlPr>
                              <a:rPr lang="en-US" sz="2000" i="1">
                                <a:latin typeface="Cambria Math" panose="02040503050406030204" pitchFamily="18" charset="0"/>
                              </a:rPr>
                            </m:ctrlPr>
                          </m:sSubPr>
                          <m:e>
                            <m:r>
                              <a:rPr lang="en-US" sz="2000" i="1">
                                <a:latin typeface="Cambria Math" panose="02040503050406030204" pitchFamily="18" charset="0"/>
                              </a:rPr>
                              <m:t>𝑤</m:t>
                            </m:r>
                          </m:e>
                          <m:sub>
                            <m:r>
                              <a:rPr lang="en-US" sz="2000" i="1">
                                <a:latin typeface="Cambria Math" panose="02040503050406030204" pitchFamily="18" charset="0"/>
                              </a:rPr>
                              <m:t>𝑘</m:t>
                            </m:r>
                            <m:r>
                              <a:rPr lang="en-US" sz="2000" i="1">
                                <a:latin typeface="Cambria Math" panose="02040503050406030204" pitchFamily="18" charset="0"/>
                              </a:rPr>
                              <m:t>−</m:t>
                            </m:r>
                            <m:r>
                              <a:rPr lang="en-US" sz="2000" i="1">
                                <a:latin typeface="Cambria Math" panose="02040503050406030204" pitchFamily="18" charset="0"/>
                              </a:rPr>
                              <m:t>1</m:t>
                            </m:r>
                          </m:sub>
                        </m:sSub>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𝑀</m:t>
                                </m:r>
                              </m:e>
                              <m:sub>
                                <m:r>
                                  <a:rPr lang="en-US" sz="2000" b="0" i="1" smtClean="0">
                                    <a:latin typeface="Cambria Math" panose="02040503050406030204" pitchFamily="18" charset="0"/>
                                  </a:rPr>
                                  <m:t>2</m:t>
                                </m:r>
                              </m:sub>
                            </m:sSub>
                          </m:e>
                        </m:d>
                      </m:sup>
                    </m:sSubSup>
                  </m:oMath>
                </a14:m>
                <a:endParaRPr lang="en-US" sz="2000" dirty="0"/>
              </a:p>
            </p:txBody>
          </p:sp>
        </mc:Choice>
        <mc:Fallback xmlns="">
          <p:sp>
            <p:nvSpPr>
              <p:cNvPr id="3" name="מציין מיקום תוכן 2"/>
              <p:cNvSpPr>
                <a:spLocks noGrp="1" noRot="1" noChangeAspect="1" noMove="1" noResize="1" noEditPoints="1" noAdjustHandles="1" noChangeArrowheads="1" noChangeShapeType="1" noTextEdit="1"/>
              </p:cNvSpPr>
              <p:nvPr>
                <p:ph idx="1"/>
              </p:nvPr>
            </p:nvSpPr>
            <p:spPr>
              <a:xfrm>
                <a:off x="2592923" y="1739900"/>
                <a:ext cx="9420111" cy="5118100"/>
              </a:xfrm>
              <a:blipFill rotWithShape="0">
                <a:blip r:embed="rId2"/>
                <a:stretch>
                  <a:fillRect l="-970" t="-952"/>
                </a:stretch>
              </a:blipFill>
            </p:spPr>
            <p:txBody>
              <a:bodyPr/>
              <a:lstStyle/>
              <a:p>
                <a:r>
                  <a:rPr lang="he-IL">
                    <a:noFill/>
                  </a:rPr>
                  <a:t> </a:t>
                </a:r>
              </a:p>
            </p:txBody>
          </p:sp>
        </mc:Fallback>
      </mc:AlternateContent>
      <p:sp>
        <p:nvSpPr>
          <p:cNvPr id="4" name="TextBox 3"/>
          <p:cNvSpPr txBox="1"/>
          <p:nvPr/>
        </p:nvSpPr>
        <p:spPr>
          <a:xfrm>
            <a:off x="5638800" y="3289300"/>
            <a:ext cx="65" cy="276999"/>
          </a:xfrm>
          <a:prstGeom prst="rect">
            <a:avLst/>
          </a:prstGeom>
          <a:noFill/>
        </p:spPr>
        <p:txBody>
          <a:bodyPr wrap="none" lIns="0" tIns="0" rIns="0" bIns="0" rtlCol="1">
            <a:spAutoFit/>
          </a:bodyPr>
          <a:lstStyle/>
          <a:p>
            <a:endParaRPr lang="he-IL" dirty="0"/>
          </a:p>
        </p:txBody>
      </p:sp>
      <p:sp>
        <p:nvSpPr>
          <p:cNvPr id="6" name="אליפסה 5"/>
          <p:cNvSpPr/>
          <p:nvPr/>
        </p:nvSpPr>
        <p:spPr>
          <a:xfrm>
            <a:off x="2780135" y="2391840"/>
            <a:ext cx="279400" cy="279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 name="אליפסה 6"/>
          <p:cNvSpPr/>
          <p:nvPr/>
        </p:nvSpPr>
        <p:spPr>
          <a:xfrm>
            <a:off x="2780135" y="3289300"/>
            <a:ext cx="279400" cy="279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אליפסה 7"/>
          <p:cNvSpPr/>
          <p:nvPr/>
        </p:nvSpPr>
        <p:spPr>
          <a:xfrm>
            <a:off x="2780135" y="4186760"/>
            <a:ext cx="279400" cy="279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אליפסה 8"/>
          <p:cNvSpPr/>
          <p:nvPr/>
        </p:nvSpPr>
        <p:spPr>
          <a:xfrm>
            <a:off x="4735219" y="2391840"/>
            <a:ext cx="279400" cy="279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 name="אליפסה 9"/>
          <p:cNvSpPr/>
          <p:nvPr/>
        </p:nvSpPr>
        <p:spPr>
          <a:xfrm>
            <a:off x="4735219" y="3289300"/>
            <a:ext cx="279400" cy="279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1" name="אליפסה 10"/>
          <p:cNvSpPr/>
          <p:nvPr/>
        </p:nvSpPr>
        <p:spPr>
          <a:xfrm>
            <a:off x="4735219" y="4186760"/>
            <a:ext cx="279400" cy="279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cxnSp>
        <p:nvCxnSpPr>
          <p:cNvPr id="12" name="מחבר ישר 11"/>
          <p:cNvCxnSpPr/>
          <p:nvPr/>
        </p:nvCxnSpPr>
        <p:spPr>
          <a:xfrm>
            <a:off x="3059535" y="2531540"/>
            <a:ext cx="167568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מחבר ישר 12"/>
          <p:cNvCxnSpPr/>
          <p:nvPr/>
        </p:nvCxnSpPr>
        <p:spPr>
          <a:xfrm>
            <a:off x="3059535" y="3427799"/>
            <a:ext cx="167568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מחבר ישר 13"/>
          <p:cNvCxnSpPr/>
          <p:nvPr/>
        </p:nvCxnSpPr>
        <p:spPr>
          <a:xfrm>
            <a:off x="3059535" y="4299358"/>
            <a:ext cx="167568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15" name="TextBox 14"/>
          <p:cNvSpPr txBox="1"/>
          <p:nvPr/>
        </p:nvSpPr>
        <p:spPr>
          <a:xfrm>
            <a:off x="2780135" y="2391840"/>
            <a:ext cx="238483" cy="307777"/>
          </a:xfrm>
          <a:prstGeom prst="rect">
            <a:avLst/>
          </a:prstGeom>
          <a:noFill/>
        </p:spPr>
        <p:txBody>
          <a:bodyPr wrap="square" rtlCol="1">
            <a:spAutoFit/>
          </a:bodyPr>
          <a:lstStyle/>
          <a:p>
            <a:r>
              <a:rPr lang="en-US" sz="1400" dirty="0" smtClean="0">
                <a:solidFill>
                  <a:schemeClr val="bg1"/>
                </a:solidFill>
              </a:rPr>
              <a:t>1</a:t>
            </a:r>
            <a:endParaRPr lang="he-IL" sz="1400" dirty="0">
              <a:solidFill>
                <a:schemeClr val="bg1"/>
              </a:solidFill>
            </a:endParaRPr>
          </a:p>
        </p:txBody>
      </p:sp>
      <p:sp>
        <p:nvSpPr>
          <p:cNvPr id="16" name="TextBox 15"/>
          <p:cNvSpPr txBox="1"/>
          <p:nvPr/>
        </p:nvSpPr>
        <p:spPr>
          <a:xfrm>
            <a:off x="2780134" y="3273910"/>
            <a:ext cx="238483" cy="307777"/>
          </a:xfrm>
          <a:prstGeom prst="rect">
            <a:avLst/>
          </a:prstGeom>
          <a:noFill/>
        </p:spPr>
        <p:txBody>
          <a:bodyPr wrap="square" rtlCol="1">
            <a:spAutoFit/>
          </a:bodyPr>
          <a:lstStyle/>
          <a:p>
            <a:r>
              <a:rPr lang="en-US" sz="1400" dirty="0" smtClean="0">
                <a:solidFill>
                  <a:schemeClr val="bg1"/>
                </a:solidFill>
              </a:rPr>
              <a:t>2</a:t>
            </a:r>
            <a:endParaRPr lang="he-IL" sz="1400" dirty="0">
              <a:solidFill>
                <a:schemeClr val="bg1"/>
              </a:solidFill>
            </a:endParaRPr>
          </a:p>
        </p:txBody>
      </p:sp>
      <p:sp>
        <p:nvSpPr>
          <p:cNvPr id="17" name="TextBox 16"/>
          <p:cNvSpPr txBox="1"/>
          <p:nvPr/>
        </p:nvSpPr>
        <p:spPr>
          <a:xfrm>
            <a:off x="2780134" y="4172571"/>
            <a:ext cx="238483" cy="307777"/>
          </a:xfrm>
          <a:prstGeom prst="rect">
            <a:avLst/>
          </a:prstGeom>
          <a:noFill/>
        </p:spPr>
        <p:txBody>
          <a:bodyPr wrap="square" rtlCol="1">
            <a:spAutoFit/>
          </a:bodyPr>
          <a:lstStyle/>
          <a:p>
            <a:r>
              <a:rPr lang="en-US" sz="1400" dirty="0" smtClean="0">
                <a:solidFill>
                  <a:schemeClr val="bg1"/>
                </a:solidFill>
              </a:rPr>
              <a:t>3</a:t>
            </a:r>
            <a:endParaRPr lang="he-IL" sz="1400" dirty="0">
              <a:solidFill>
                <a:schemeClr val="bg1"/>
              </a:solidFill>
            </a:endParaRPr>
          </a:p>
        </p:txBody>
      </p:sp>
      <p:sp>
        <p:nvSpPr>
          <p:cNvPr id="18" name="TextBox 17"/>
          <p:cNvSpPr txBox="1"/>
          <p:nvPr/>
        </p:nvSpPr>
        <p:spPr>
          <a:xfrm>
            <a:off x="4735218" y="2365737"/>
            <a:ext cx="238483" cy="307777"/>
          </a:xfrm>
          <a:prstGeom prst="rect">
            <a:avLst/>
          </a:prstGeom>
          <a:noFill/>
        </p:spPr>
        <p:txBody>
          <a:bodyPr wrap="square" rtlCol="1">
            <a:spAutoFit/>
          </a:bodyPr>
          <a:lstStyle/>
          <a:p>
            <a:r>
              <a:rPr lang="en-US" sz="1400" dirty="0" smtClean="0">
                <a:solidFill>
                  <a:schemeClr val="bg1"/>
                </a:solidFill>
              </a:rPr>
              <a:t>4</a:t>
            </a:r>
            <a:endParaRPr lang="he-IL" sz="1400" dirty="0">
              <a:solidFill>
                <a:schemeClr val="bg1"/>
              </a:solidFill>
            </a:endParaRPr>
          </a:p>
        </p:txBody>
      </p:sp>
      <p:sp>
        <p:nvSpPr>
          <p:cNvPr id="19" name="TextBox 18"/>
          <p:cNvSpPr txBox="1"/>
          <p:nvPr/>
        </p:nvSpPr>
        <p:spPr>
          <a:xfrm>
            <a:off x="4735219" y="3283769"/>
            <a:ext cx="238483" cy="307777"/>
          </a:xfrm>
          <a:prstGeom prst="rect">
            <a:avLst/>
          </a:prstGeom>
          <a:noFill/>
        </p:spPr>
        <p:txBody>
          <a:bodyPr wrap="square" rtlCol="1">
            <a:spAutoFit/>
          </a:bodyPr>
          <a:lstStyle/>
          <a:p>
            <a:r>
              <a:rPr lang="en-US" sz="1400" dirty="0" smtClean="0">
                <a:solidFill>
                  <a:schemeClr val="bg1"/>
                </a:solidFill>
              </a:rPr>
              <a:t>5</a:t>
            </a:r>
            <a:endParaRPr lang="he-IL" sz="1400" dirty="0">
              <a:solidFill>
                <a:schemeClr val="bg1"/>
              </a:solidFill>
            </a:endParaRPr>
          </a:p>
        </p:txBody>
      </p:sp>
      <p:sp>
        <p:nvSpPr>
          <p:cNvPr id="20" name="TextBox 19"/>
          <p:cNvSpPr txBox="1"/>
          <p:nvPr/>
        </p:nvSpPr>
        <p:spPr>
          <a:xfrm>
            <a:off x="4735218" y="4170169"/>
            <a:ext cx="238483" cy="307777"/>
          </a:xfrm>
          <a:prstGeom prst="rect">
            <a:avLst/>
          </a:prstGeom>
          <a:noFill/>
        </p:spPr>
        <p:txBody>
          <a:bodyPr wrap="square" rtlCol="1">
            <a:spAutoFit/>
          </a:bodyPr>
          <a:lstStyle/>
          <a:p>
            <a:r>
              <a:rPr lang="en-US" sz="1400" dirty="0" smtClean="0">
                <a:solidFill>
                  <a:schemeClr val="bg1"/>
                </a:solidFill>
              </a:rPr>
              <a:t>6</a:t>
            </a:r>
            <a:endParaRPr lang="he-IL" sz="1400" dirty="0">
              <a:solidFill>
                <a:schemeClr val="bg1"/>
              </a:solidFill>
            </a:endParaRPr>
          </a:p>
        </p:txBody>
      </p:sp>
      <p:cxnSp>
        <p:nvCxnSpPr>
          <p:cNvPr id="21" name="מחבר ישר 20"/>
          <p:cNvCxnSpPr/>
          <p:nvPr/>
        </p:nvCxnSpPr>
        <p:spPr>
          <a:xfrm>
            <a:off x="3064631" y="2572477"/>
            <a:ext cx="1670586" cy="82919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מחבר ישר 21"/>
          <p:cNvCxnSpPr>
            <a:stCxn id="7" idx="6"/>
            <a:endCxn id="18" idx="1"/>
          </p:cNvCxnSpPr>
          <p:nvPr/>
        </p:nvCxnSpPr>
        <p:spPr>
          <a:xfrm flipV="1">
            <a:off x="3059535" y="2519626"/>
            <a:ext cx="1675683" cy="90937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מחבר ישר 22"/>
          <p:cNvCxnSpPr>
            <a:endCxn id="19" idx="1"/>
          </p:cNvCxnSpPr>
          <p:nvPr/>
        </p:nvCxnSpPr>
        <p:spPr>
          <a:xfrm flipV="1">
            <a:off x="3059535" y="3437658"/>
            <a:ext cx="1675684" cy="84751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5" name="TextBox 24"/>
              <p:cNvSpPr txBox="1"/>
              <p:nvPr/>
            </p:nvSpPr>
            <p:spPr>
              <a:xfrm>
                <a:off x="3141363" y="2212762"/>
                <a:ext cx="238483" cy="307777"/>
              </a:xfrm>
              <a:prstGeom prst="rect">
                <a:avLst/>
              </a:prstGeom>
              <a:noFill/>
            </p:spPr>
            <p:txBody>
              <a:bodyPr wrap="square" rtlCol="1">
                <a:spAutoFit/>
              </a:bodyPr>
              <a:lstStyle/>
              <a:p>
                <a:pPr/>
                <a14:m>
                  <m:oMathPara xmlns:m="http://schemas.openxmlformats.org/officeDocument/2006/math">
                    <m:oMathParaPr>
                      <m:jc m:val="centerGroup"/>
                    </m:oMathParaPr>
                    <m:oMath xmlns:m="http://schemas.openxmlformats.org/officeDocument/2006/math">
                      <m:sSub>
                        <m:sSubPr>
                          <m:ctrlPr>
                            <a:rPr lang="he-IL" sz="1400" i="1" smtClean="0">
                              <a:latin typeface="Cambria Math" panose="02040503050406030204" pitchFamily="18" charset="0"/>
                            </a:rPr>
                          </m:ctrlPr>
                        </m:sSubPr>
                        <m:e>
                          <m:r>
                            <a:rPr lang="en-US" sz="1400" b="0" i="1" smtClean="0">
                              <a:latin typeface="Cambria Math" panose="02040503050406030204" pitchFamily="18" charset="0"/>
                            </a:rPr>
                            <m:t>𝑒</m:t>
                          </m:r>
                        </m:e>
                        <m:sub>
                          <m:r>
                            <a:rPr lang="he-IL" sz="1400" b="0" i="1" smtClean="0">
                              <a:latin typeface="Cambria Math" panose="02040503050406030204" pitchFamily="18" charset="0"/>
                            </a:rPr>
                            <m:t>1</m:t>
                          </m:r>
                        </m:sub>
                      </m:sSub>
                    </m:oMath>
                  </m:oMathPara>
                </a14:m>
                <a:endParaRPr lang="he-IL" sz="1400" dirty="0"/>
              </a:p>
            </p:txBody>
          </p:sp>
        </mc:Choice>
        <mc:Fallback xmlns="">
          <p:sp>
            <p:nvSpPr>
              <p:cNvPr id="25" name="TextBox 24"/>
              <p:cNvSpPr txBox="1">
                <a:spLocks noRot="1" noChangeAspect="1" noMove="1" noResize="1" noEditPoints="1" noAdjustHandles="1" noChangeArrowheads="1" noChangeShapeType="1" noTextEdit="1"/>
              </p:cNvSpPr>
              <p:nvPr/>
            </p:nvSpPr>
            <p:spPr>
              <a:xfrm>
                <a:off x="3141363" y="2212762"/>
                <a:ext cx="238483" cy="307777"/>
              </a:xfrm>
              <a:prstGeom prst="rect">
                <a:avLst/>
              </a:prstGeom>
              <a:blipFill rotWithShape="0">
                <a:blip r:embed="rId3"/>
                <a:stretch>
                  <a:fillRect t="-4000" r="-74359" b="-20000"/>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3153600" y="3349682"/>
                <a:ext cx="238483" cy="307777"/>
              </a:xfrm>
              <a:prstGeom prst="rect">
                <a:avLst/>
              </a:prstGeom>
              <a:noFill/>
            </p:spPr>
            <p:txBody>
              <a:bodyPr wrap="square" rtlCol="1">
                <a:spAutoFit/>
              </a:bodyPr>
              <a:lstStyle/>
              <a:p>
                <a:pPr/>
                <a14:m>
                  <m:oMathPara xmlns:m="http://schemas.openxmlformats.org/officeDocument/2006/math">
                    <m:oMathParaPr>
                      <m:jc m:val="centerGroup"/>
                    </m:oMathParaPr>
                    <m:oMath xmlns:m="http://schemas.openxmlformats.org/officeDocument/2006/math">
                      <m:sSub>
                        <m:sSubPr>
                          <m:ctrlPr>
                            <a:rPr lang="he-IL" sz="1400" i="1" smtClean="0">
                              <a:latin typeface="Cambria Math" panose="02040503050406030204" pitchFamily="18" charset="0"/>
                            </a:rPr>
                          </m:ctrlPr>
                        </m:sSubPr>
                        <m:e>
                          <m:r>
                            <a:rPr lang="en-US" sz="1400" b="0" i="1" smtClean="0">
                              <a:latin typeface="Cambria Math" panose="02040503050406030204" pitchFamily="18" charset="0"/>
                            </a:rPr>
                            <m:t>𝑒</m:t>
                          </m:r>
                        </m:e>
                        <m:sub>
                          <m:r>
                            <a:rPr lang="he-IL" sz="1400" b="0" i="1" smtClean="0">
                              <a:latin typeface="Cambria Math" panose="02040503050406030204" pitchFamily="18" charset="0"/>
                            </a:rPr>
                            <m:t>2</m:t>
                          </m:r>
                        </m:sub>
                      </m:sSub>
                    </m:oMath>
                  </m:oMathPara>
                </a14:m>
                <a:endParaRPr lang="he-IL" sz="1400" dirty="0"/>
              </a:p>
            </p:txBody>
          </p:sp>
        </mc:Choice>
        <mc:Fallback xmlns="">
          <p:sp>
            <p:nvSpPr>
              <p:cNvPr id="26" name="TextBox 25"/>
              <p:cNvSpPr txBox="1">
                <a:spLocks noRot="1" noChangeAspect="1" noMove="1" noResize="1" noEditPoints="1" noAdjustHandles="1" noChangeArrowheads="1" noChangeShapeType="1" noTextEdit="1"/>
              </p:cNvSpPr>
              <p:nvPr/>
            </p:nvSpPr>
            <p:spPr>
              <a:xfrm>
                <a:off x="3153600" y="3349682"/>
                <a:ext cx="238483" cy="307777"/>
              </a:xfrm>
              <a:prstGeom prst="rect">
                <a:avLst/>
              </a:prstGeom>
              <a:blipFill rotWithShape="0">
                <a:blip r:embed="rId4"/>
                <a:stretch>
                  <a:fillRect t="-1961" r="-74359" b="-19608"/>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27" name="TextBox 26"/>
              <p:cNvSpPr txBox="1"/>
              <p:nvPr/>
            </p:nvSpPr>
            <p:spPr>
              <a:xfrm>
                <a:off x="3153601" y="4218246"/>
                <a:ext cx="238483" cy="307777"/>
              </a:xfrm>
              <a:prstGeom prst="rect">
                <a:avLst/>
              </a:prstGeom>
              <a:noFill/>
            </p:spPr>
            <p:txBody>
              <a:bodyPr wrap="square" rtlCol="1">
                <a:spAutoFit/>
              </a:bodyPr>
              <a:lstStyle/>
              <a:p>
                <a:pPr/>
                <a14:m>
                  <m:oMathPara xmlns:m="http://schemas.openxmlformats.org/officeDocument/2006/math">
                    <m:oMathParaPr>
                      <m:jc m:val="centerGroup"/>
                    </m:oMathParaPr>
                    <m:oMath xmlns:m="http://schemas.openxmlformats.org/officeDocument/2006/math">
                      <m:sSub>
                        <m:sSubPr>
                          <m:ctrlPr>
                            <a:rPr lang="he-IL" sz="1400" i="1" smtClean="0">
                              <a:latin typeface="Cambria Math" panose="02040503050406030204" pitchFamily="18" charset="0"/>
                            </a:rPr>
                          </m:ctrlPr>
                        </m:sSubPr>
                        <m:e>
                          <m:r>
                            <a:rPr lang="en-US" sz="1400" b="0" i="1" smtClean="0">
                              <a:latin typeface="Cambria Math" panose="02040503050406030204" pitchFamily="18" charset="0"/>
                            </a:rPr>
                            <m:t>𝑒</m:t>
                          </m:r>
                        </m:e>
                        <m:sub>
                          <m:r>
                            <a:rPr lang="he-IL" sz="1400" b="0" i="1" smtClean="0">
                              <a:latin typeface="Cambria Math" panose="02040503050406030204" pitchFamily="18" charset="0"/>
                            </a:rPr>
                            <m:t>3</m:t>
                          </m:r>
                        </m:sub>
                      </m:sSub>
                    </m:oMath>
                  </m:oMathPara>
                </a14:m>
                <a:endParaRPr lang="he-IL" sz="1400" dirty="0"/>
              </a:p>
            </p:txBody>
          </p:sp>
        </mc:Choice>
        <mc:Fallback xmlns="">
          <p:sp>
            <p:nvSpPr>
              <p:cNvPr id="27" name="TextBox 26"/>
              <p:cNvSpPr txBox="1">
                <a:spLocks noRot="1" noChangeAspect="1" noMove="1" noResize="1" noEditPoints="1" noAdjustHandles="1" noChangeArrowheads="1" noChangeShapeType="1" noTextEdit="1"/>
              </p:cNvSpPr>
              <p:nvPr/>
            </p:nvSpPr>
            <p:spPr>
              <a:xfrm>
                <a:off x="3153601" y="4218246"/>
                <a:ext cx="238483" cy="307777"/>
              </a:xfrm>
              <a:prstGeom prst="rect">
                <a:avLst/>
              </a:prstGeom>
              <a:blipFill rotWithShape="0">
                <a:blip r:embed="rId5"/>
                <a:stretch>
                  <a:fillRect t="-4000" r="-74359" b="-20000"/>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28" name="TextBox 27"/>
              <p:cNvSpPr txBox="1"/>
              <p:nvPr/>
            </p:nvSpPr>
            <p:spPr>
              <a:xfrm>
                <a:off x="3025593" y="2607623"/>
                <a:ext cx="238483" cy="307777"/>
              </a:xfrm>
              <a:prstGeom prst="rect">
                <a:avLst/>
              </a:prstGeom>
              <a:noFill/>
            </p:spPr>
            <p:txBody>
              <a:bodyPr wrap="square" rtlCol="1">
                <a:spAutoFit/>
              </a:bodyPr>
              <a:lstStyle/>
              <a:p>
                <a:pPr/>
                <a14:m>
                  <m:oMathPara xmlns:m="http://schemas.openxmlformats.org/officeDocument/2006/math">
                    <m:oMathParaPr>
                      <m:jc m:val="centerGroup"/>
                    </m:oMathParaPr>
                    <m:oMath xmlns:m="http://schemas.openxmlformats.org/officeDocument/2006/math">
                      <m:sSub>
                        <m:sSubPr>
                          <m:ctrlPr>
                            <a:rPr lang="he-IL" sz="1400" i="1" smtClean="0">
                              <a:latin typeface="Cambria Math" panose="02040503050406030204" pitchFamily="18" charset="0"/>
                            </a:rPr>
                          </m:ctrlPr>
                        </m:sSubPr>
                        <m:e>
                          <m:r>
                            <a:rPr lang="en-US" sz="1400" b="0" i="1" smtClean="0">
                              <a:latin typeface="Cambria Math" panose="02040503050406030204" pitchFamily="18" charset="0"/>
                            </a:rPr>
                            <m:t>𝑒</m:t>
                          </m:r>
                        </m:e>
                        <m:sub>
                          <m:r>
                            <a:rPr lang="he-IL" sz="1400" b="0" i="1" smtClean="0">
                              <a:latin typeface="Cambria Math" panose="02040503050406030204" pitchFamily="18" charset="0"/>
                            </a:rPr>
                            <m:t>4</m:t>
                          </m:r>
                        </m:sub>
                      </m:sSub>
                    </m:oMath>
                  </m:oMathPara>
                </a14:m>
                <a:endParaRPr lang="he-IL" sz="1400" dirty="0"/>
              </a:p>
            </p:txBody>
          </p:sp>
        </mc:Choice>
        <mc:Fallback xmlns="">
          <p:sp>
            <p:nvSpPr>
              <p:cNvPr id="28" name="TextBox 27"/>
              <p:cNvSpPr txBox="1">
                <a:spLocks noRot="1" noChangeAspect="1" noMove="1" noResize="1" noEditPoints="1" noAdjustHandles="1" noChangeArrowheads="1" noChangeShapeType="1" noTextEdit="1"/>
              </p:cNvSpPr>
              <p:nvPr/>
            </p:nvSpPr>
            <p:spPr>
              <a:xfrm>
                <a:off x="3025593" y="2607623"/>
                <a:ext cx="238483" cy="307777"/>
              </a:xfrm>
              <a:prstGeom prst="rect">
                <a:avLst/>
              </a:prstGeom>
              <a:blipFill rotWithShape="0">
                <a:blip r:embed="rId6"/>
                <a:stretch>
                  <a:fillRect t="-4000" r="-74359" b="-20000"/>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29" name="TextBox 28"/>
              <p:cNvSpPr txBox="1"/>
              <p:nvPr/>
            </p:nvSpPr>
            <p:spPr>
              <a:xfrm>
                <a:off x="3950877" y="3707526"/>
                <a:ext cx="238483" cy="307777"/>
              </a:xfrm>
              <a:prstGeom prst="rect">
                <a:avLst/>
              </a:prstGeom>
              <a:noFill/>
            </p:spPr>
            <p:txBody>
              <a:bodyPr wrap="square" rtlCol="1">
                <a:spAutoFit/>
              </a:bodyPr>
              <a:lstStyle/>
              <a:p>
                <a:pPr/>
                <a14:m>
                  <m:oMathPara xmlns:m="http://schemas.openxmlformats.org/officeDocument/2006/math">
                    <m:oMathParaPr>
                      <m:jc m:val="centerGroup"/>
                    </m:oMathParaPr>
                    <m:oMath xmlns:m="http://schemas.openxmlformats.org/officeDocument/2006/math">
                      <m:sSub>
                        <m:sSubPr>
                          <m:ctrlPr>
                            <a:rPr lang="he-IL" sz="1400" i="1" smtClean="0">
                              <a:latin typeface="Cambria Math" panose="02040503050406030204" pitchFamily="18" charset="0"/>
                            </a:rPr>
                          </m:ctrlPr>
                        </m:sSubPr>
                        <m:e>
                          <m:r>
                            <a:rPr lang="en-US" sz="1400" b="0" i="1" smtClean="0">
                              <a:latin typeface="Cambria Math" panose="02040503050406030204" pitchFamily="18" charset="0"/>
                            </a:rPr>
                            <m:t>𝑒</m:t>
                          </m:r>
                        </m:e>
                        <m:sub>
                          <m:r>
                            <a:rPr lang="he-IL" sz="1400" b="0" i="1" smtClean="0">
                              <a:latin typeface="Cambria Math" panose="02040503050406030204" pitchFamily="18" charset="0"/>
                            </a:rPr>
                            <m:t>6</m:t>
                          </m:r>
                        </m:sub>
                      </m:sSub>
                    </m:oMath>
                  </m:oMathPara>
                </a14:m>
                <a:endParaRPr lang="he-IL" sz="1400" dirty="0"/>
              </a:p>
            </p:txBody>
          </p:sp>
        </mc:Choice>
        <mc:Fallback xmlns="">
          <p:sp>
            <p:nvSpPr>
              <p:cNvPr id="29" name="TextBox 28"/>
              <p:cNvSpPr txBox="1">
                <a:spLocks noRot="1" noChangeAspect="1" noMove="1" noResize="1" noEditPoints="1" noAdjustHandles="1" noChangeArrowheads="1" noChangeShapeType="1" noTextEdit="1"/>
              </p:cNvSpPr>
              <p:nvPr/>
            </p:nvSpPr>
            <p:spPr>
              <a:xfrm>
                <a:off x="3950877" y="3707526"/>
                <a:ext cx="238483" cy="307777"/>
              </a:xfrm>
              <a:prstGeom prst="rect">
                <a:avLst/>
              </a:prstGeom>
              <a:blipFill rotWithShape="0">
                <a:blip r:embed="rId7"/>
                <a:stretch>
                  <a:fillRect t="-3922" r="-74359" b="-19608"/>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30" name="TextBox 29"/>
              <p:cNvSpPr txBox="1"/>
              <p:nvPr/>
            </p:nvSpPr>
            <p:spPr>
              <a:xfrm>
                <a:off x="4277313" y="2658821"/>
                <a:ext cx="238483" cy="307777"/>
              </a:xfrm>
              <a:prstGeom prst="rect">
                <a:avLst/>
              </a:prstGeom>
              <a:noFill/>
            </p:spPr>
            <p:txBody>
              <a:bodyPr wrap="square" rtlCol="1">
                <a:spAutoFit/>
              </a:bodyPr>
              <a:lstStyle/>
              <a:p>
                <a:pPr/>
                <a14:m>
                  <m:oMathPara xmlns:m="http://schemas.openxmlformats.org/officeDocument/2006/math">
                    <m:oMathParaPr>
                      <m:jc m:val="centerGroup"/>
                    </m:oMathParaPr>
                    <m:oMath xmlns:m="http://schemas.openxmlformats.org/officeDocument/2006/math">
                      <m:sSub>
                        <m:sSubPr>
                          <m:ctrlPr>
                            <a:rPr lang="he-IL" sz="1400" i="1" smtClean="0">
                              <a:latin typeface="Cambria Math" panose="02040503050406030204" pitchFamily="18" charset="0"/>
                            </a:rPr>
                          </m:ctrlPr>
                        </m:sSubPr>
                        <m:e>
                          <m:r>
                            <a:rPr lang="en-US" sz="1400" b="0" i="1" smtClean="0">
                              <a:latin typeface="Cambria Math" panose="02040503050406030204" pitchFamily="18" charset="0"/>
                            </a:rPr>
                            <m:t>𝑒</m:t>
                          </m:r>
                        </m:e>
                        <m:sub>
                          <m:r>
                            <a:rPr lang="he-IL" sz="1400" b="0" i="1" smtClean="0">
                              <a:latin typeface="Cambria Math" panose="02040503050406030204" pitchFamily="18" charset="0"/>
                            </a:rPr>
                            <m:t>5</m:t>
                          </m:r>
                        </m:sub>
                      </m:sSub>
                    </m:oMath>
                  </m:oMathPara>
                </a14:m>
                <a:endParaRPr lang="he-IL" sz="1400" dirty="0"/>
              </a:p>
            </p:txBody>
          </p:sp>
        </mc:Choice>
        <mc:Fallback xmlns="">
          <p:sp>
            <p:nvSpPr>
              <p:cNvPr id="30" name="TextBox 29"/>
              <p:cNvSpPr txBox="1">
                <a:spLocks noRot="1" noChangeAspect="1" noMove="1" noResize="1" noEditPoints="1" noAdjustHandles="1" noChangeArrowheads="1" noChangeShapeType="1" noTextEdit="1"/>
              </p:cNvSpPr>
              <p:nvPr/>
            </p:nvSpPr>
            <p:spPr>
              <a:xfrm>
                <a:off x="4277313" y="2658821"/>
                <a:ext cx="238483" cy="307777"/>
              </a:xfrm>
              <a:prstGeom prst="rect">
                <a:avLst/>
              </a:prstGeom>
              <a:blipFill rotWithShape="0">
                <a:blip r:embed="rId8"/>
                <a:stretch>
                  <a:fillRect t="-3922" r="-74359" b="-19608"/>
                </a:stretch>
              </a:blipFill>
            </p:spPr>
            <p:txBody>
              <a:bodyPr/>
              <a:lstStyle/>
              <a:p>
                <a:r>
                  <a:rPr lang="he-IL">
                    <a:noFill/>
                  </a:rPr>
                  <a:t> </a:t>
                </a:r>
              </a:p>
            </p:txBody>
          </p:sp>
        </mc:Fallback>
      </mc:AlternateContent>
      <p:sp>
        <p:nvSpPr>
          <p:cNvPr id="31" name="TextBox 30"/>
          <p:cNvSpPr txBox="1"/>
          <p:nvPr/>
        </p:nvSpPr>
        <p:spPr>
          <a:xfrm>
            <a:off x="3712394" y="2251991"/>
            <a:ext cx="238483" cy="307777"/>
          </a:xfrm>
          <a:prstGeom prst="rect">
            <a:avLst/>
          </a:prstGeom>
          <a:noFill/>
        </p:spPr>
        <p:txBody>
          <a:bodyPr wrap="square" rtlCol="1">
            <a:spAutoFit/>
          </a:bodyPr>
          <a:lstStyle/>
          <a:p>
            <a:r>
              <a:rPr lang="en-US" sz="1400" b="1" dirty="0" smtClean="0">
                <a:solidFill>
                  <a:srgbClr val="00B050"/>
                </a:solidFill>
              </a:rPr>
              <a:t>2</a:t>
            </a:r>
            <a:endParaRPr lang="he-IL" sz="1400" b="1" dirty="0">
              <a:solidFill>
                <a:srgbClr val="00B050"/>
              </a:solidFill>
            </a:endParaRPr>
          </a:p>
        </p:txBody>
      </p:sp>
      <p:sp>
        <p:nvSpPr>
          <p:cNvPr id="32" name="TextBox 31"/>
          <p:cNvSpPr txBox="1"/>
          <p:nvPr/>
        </p:nvSpPr>
        <p:spPr>
          <a:xfrm>
            <a:off x="3688328" y="4269180"/>
            <a:ext cx="238483" cy="307777"/>
          </a:xfrm>
          <a:prstGeom prst="rect">
            <a:avLst/>
          </a:prstGeom>
          <a:noFill/>
        </p:spPr>
        <p:txBody>
          <a:bodyPr wrap="square" rtlCol="1">
            <a:spAutoFit/>
          </a:bodyPr>
          <a:lstStyle/>
          <a:p>
            <a:r>
              <a:rPr lang="en-US" sz="1400" b="1" dirty="0" smtClean="0">
                <a:solidFill>
                  <a:srgbClr val="00B050"/>
                </a:solidFill>
              </a:rPr>
              <a:t>2</a:t>
            </a:r>
            <a:endParaRPr lang="he-IL" sz="1400" b="1" dirty="0">
              <a:solidFill>
                <a:srgbClr val="00B050"/>
              </a:solidFill>
            </a:endParaRPr>
          </a:p>
        </p:txBody>
      </p:sp>
      <p:sp>
        <p:nvSpPr>
          <p:cNvPr id="34" name="TextBox 33"/>
          <p:cNvSpPr txBox="1"/>
          <p:nvPr/>
        </p:nvSpPr>
        <p:spPr>
          <a:xfrm>
            <a:off x="4437400" y="2588340"/>
            <a:ext cx="238483" cy="307777"/>
          </a:xfrm>
          <a:prstGeom prst="rect">
            <a:avLst/>
          </a:prstGeom>
          <a:noFill/>
        </p:spPr>
        <p:txBody>
          <a:bodyPr wrap="square" rtlCol="1">
            <a:spAutoFit/>
          </a:bodyPr>
          <a:lstStyle/>
          <a:p>
            <a:r>
              <a:rPr lang="en-US" sz="1400" b="1" dirty="0" smtClean="0">
                <a:solidFill>
                  <a:srgbClr val="00B050"/>
                </a:solidFill>
              </a:rPr>
              <a:t>3</a:t>
            </a:r>
            <a:endParaRPr lang="he-IL" sz="1400" b="1" dirty="0">
              <a:solidFill>
                <a:srgbClr val="00B050"/>
              </a:solidFill>
            </a:endParaRPr>
          </a:p>
        </p:txBody>
      </p:sp>
      <p:sp>
        <p:nvSpPr>
          <p:cNvPr id="35" name="TextBox 34"/>
          <p:cNvSpPr txBox="1"/>
          <p:nvPr/>
        </p:nvSpPr>
        <p:spPr>
          <a:xfrm>
            <a:off x="3244620" y="2725161"/>
            <a:ext cx="238483" cy="307777"/>
          </a:xfrm>
          <a:prstGeom prst="rect">
            <a:avLst/>
          </a:prstGeom>
          <a:noFill/>
        </p:spPr>
        <p:txBody>
          <a:bodyPr wrap="square" rtlCol="1">
            <a:spAutoFit/>
          </a:bodyPr>
          <a:lstStyle/>
          <a:p>
            <a:r>
              <a:rPr lang="en-US" sz="1400" b="1" dirty="0" smtClean="0">
                <a:solidFill>
                  <a:srgbClr val="00B050"/>
                </a:solidFill>
              </a:rPr>
              <a:t>3</a:t>
            </a:r>
            <a:endParaRPr lang="he-IL" sz="1400" b="1" dirty="0">
              <a:solidFill>
                <a:srgbClr val="00B050"/>
              </a:solidFill>
            </a:endParaRPr>
          </a:p>
        </p:txBody>
      </p:sp>
      <p:sp>
        <p:nvSpPr>
          <p:cNvPr id="38" name="TextBox 37"/>
          <p:cNvSpPr txBox="1"/>
          <p:nvPr/>
        </p:nvSpPr>
        <p:spPr>
          <a:xfrm>
            <a:off x="3688328" y="3383385"/>
            <a:ext cx="238483" cy="307777"/>
          </a:xfrm>
          <a:prstGeom prst="rect">
            <a:avLst/>
          </a:prstGeom>
          <a:noFill/>
        </p:spPr>
        <p:txBody>
          <a:bodyPr wrap="square" rtlCol="1">
            <a:spAutoFit/>
          </a:bodyPr>
          <a:lstStyle/>
          <a:p>
            <a:r>
              <a:rPr lang="en-US" sz="1400" b="1" dirty="0" smtClean="0">
                <a:solidFill>
                  <a:srgbClr val="00B050"/>
                </a:solidFill>
              </a:rPr>
              <a:t>2</a:t>
            </a:r>
            <a:endParaRPr lang="he-IL" sz="1400" b="1" dirty="0">
              <a:solidFill>
                <a:srgbClr val="00B050"/>
              </a:solidFill>
            </a:endParaRPr>
          </a:p>
        </p:txBody>
      </p:sp>
      <p:sp>
        <p:nvSpPr>
          <p:cNvPr id="39" name="TextBox 38"/>
          <p:cNvSpPr txBox="1"/>
          <p:nvPr/>
        </p:nvSpPr>
        <p:spPr>
          <a:xfrm>
            <a:off x="3797009" y="3833175"/>
            <a:ext cx="238483" cy="307777"/>
          </a:xfrm>
          <a:prstGeom prst="rect">
            <a:avLst/>
          </a:prstGeom>
          <a:noFill/>
        </p:spPr>
        <p:txBody>
          <a:bodyPr wrap="square" rtlCol="1">
            <a:spAutoFit/>
          </a:bodyPr>
          <a:lstStyle/>
          <a:p>
            <a:r>
              <a:rPr lang="en-US" sz="1400" b="1" dirty="0" smtClean="0">
                <a:solidFill>
                  <a:srgbClr val="00B050"/>
                </a:solidFill>
              </a:rPr>
              <a:t>3</a:t>
            </a:r>
            <a:endParaRPr lang="he-IL" sz="1400" b="1" dirty="0">
              <a:solidFill>
                <a:srgbClr val="00B050"/>
              </a:solidFill>
            </a:endParaRPr>
          </a:p>
        </p:txBody>
      </p:sp>
    </p:spTree>
    <p:extLst>
      <p:ext uri="{BB962C8B-B14F-4D97-AF65-F5344CB8AC3E}">
        <p14:creationId xmlns:p14="http://schemas.microsoft.com/office/powerpoint/2010/main" val="860386374"/>
      </p:ext>
    </p:extLst>
  </p:cSld>
  <p:clrMapOvr>
    <a:masterClrMapping/>
  </p:clrMapOvr>
  <p:timing>
    <p:tnLst>
      <p:par>
        <p:cTn id="1" dur="indefinite" restart="never" nodeType="tmRoot"/>
      </p:par>
    </p:tn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r>
              <a:rPr lang="en-US" dirty="0"/>
              <a:t>Theorem </a:t>
            </a:r>
            <a:r>
              <a:rPr lang="en-US" dirty="0" smtClean="0"/>
              <a:t>4.4 (</a:t>
            </a:r>
            <a:r>
              <a:rPr lang="en-US" dirty="0"/>
              <a:t>cont.)</a:t>
            </a:r>
            <a:endParaRPr lang="he-IL" sz="2800" dirty="0"/>
          </a:p>
        </p:txBody>
      </p:sp>
      <mc:AlternateContent xmlns:mc="http://schemas.openxmlformats.org/markup-compatibility/2006" xmlns:a14="http://schemas.microsoft.com/office/drawing/2010/main">
        <mc:Choice Requires="a14">
          <p:sp>
            <p:nvSpPr>
              <p:cNvPr id="3" name="מציין מיקום תוכן 2"/>
              <p:cNvSpPr>
                <a:spLocks noGrp="1"/>
              </p:cNvSpPr>
              <p:nvPr>
                <p:ph idx="1"/>
              </p:nvPr>
            </p:nvSpPr>
            <p:spPr>
              <a:xfrm>
                <a:off x="2592923" y="1739900"/>
                <a:ext cx="9420111" cy="5118100"/>
              </a:xfrm>
            </p:spPr>
            <p:txBody>
              <a:bodyPr>
                <a:normAutofit/>
              </a:bodyPr>
              <a:lstStyle/>
              <a:p>
                <a:pPr marL="0" indent="0" algn="l" rtl="0">
                  <a:buNone/>
                </a:pPr>
                <a:r>
                  <a:rPr lang="en-US" sz="2400" dirty="0" smtClean="0"/>
                  <a:t>Example: </a:t>
                </a:r>
                <a:r>
                  <a:rPr lang="en-US" dirty="0" smtClean="0"/>
                  <a:t>(two matchings: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𝑀</m:t>
                        </m:r>
                      </m:e>
                      <m:sub>
                        <m:r>
                          <a:rPr lang="en-US" b="0" i="1" smtClean="0">
                            <a:latin typeface="Cambria Math" panose="02040503050406030204" pitchFamily="18" charset="0"/>
                          </a:rPr>
                          <m:t>1</m:t>
                        </m:r>
                      </m:sub>
                    </m:sSub>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𝑒</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𝑒</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𝑒</m:t>
                            </m:r>
                          </m:e>
                          <m:sub>
                            <m:r>
                              <a:rPr lang="en-US" b="0" i="1" smtClean="0">
                                <a:latin typeface="Cambria Math" panose="02040503050406030204" pitchFamily="18" charset="0"/>
                              </a:rPr>
                              <m:t>3</m:t>
                            </m:r>
                          </m:sub>
                        </m:sSub>
                      </m:e>
                    </m:d>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𝑀</m:t>
                        </m:r>
                      </m:e>
                      <m:sub>
                        <m:r>
                          <a:rPr lang="en-US" b="0" i="1" smtClean="0">
                            <a:latin typeface="Cambria Math" panose="02040503050406030204" pitchFamily="18" charset="0"/>
                          </a:rPr>
                          <m:t>2</m:t>
                        </m:r>
                      </m:sub>
                    </m:sSub>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𝑒</m:t>
                            </m:r>
                          </m:e>
                          <m:sub>
                            <m:r>
                              <a:rPr lang="en-US" b="0" i="1" smtClean="0">
                                <a:latin typeface="Cambria Math" panose="02040503050406030204" pitchFamily="18" charset="0"/>
                              </a:rPr>
                              <m:t>3</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𝑒</m:t>
                            </m:r>
                          </m:e>
                          <m:sub>
                            <m:r>
                              <a:rPr lang="en-US" b="0" i="1" smtClean="0">
                                <a:latin typeface="Cambria Math" panose="02040503050406030204" pitchFamily="18" charset="0"/>
                              </a:rPr>
                              <m:t>4</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𝑒</m:t>
                            </m:r>
                          </m:e>
                          <m:sub>
                            <m:r>
                              <a:rPr lang="en-US" b="0" i="1" smtClean="0">
                                <a:latin typeface="Cambria Math" panose="02040503050406030204" pitchFamily="18" charset="0"/>
                              </a:rPr>
                              <m:t>5</m:t>
                            </m:r>
                          </m:sub>
                        </m:sSub>
                      </m:e>
                    </m:d>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 </m:t>
                        </m:r>
                        <m:r>
                          <a:rPr lang="en-US" b="0" i="1" smtClean="0">
                            <a:latin typeface="Cambria Math" panose="02040503050406030204" pitchFamily="18" charset="0"/>
                          </a:rPr>
                          <m:t>𝑀</m:t>
                        </m:r>
                      </m:e>
                      <m:sub>
                        <m:r>
                          <a:rPr lang="en-US" b="0" i="1" smtClean="0">
                            <a:latin typeface="Cambria Math" panose="02040503050406030204" pitchFamily="18" charset="0"/>
                          </a:rPr>
                          <m:t>1</m:t>
                        </m:r>
                      </m:sub>
                    </m:sSub>
                    <m:r>
                      <a:rPr lang="en-US" b="0" i="1" smtClean="0">
                        <a:latin typeface="Cambria Math" panose="02040503050406030204" pitchFamily="18" charset="0"/>
                      </a:rPr>
                      <m:t> </m:t>
                    </m:r>
                    <m:r>
                      <a:rPr lang="en-US" b="0" i="1" smtClean="0">
                        <a:latin typeface="Cambria Math" panose="02040503050406030204" pitchFamily="18" charset="0"/>
                      </a:rPr>
                      <m:t>𝑖𝑠</m:t>
                    </m:r>
                    <m:r>
                      <a:rPr lang="en-US" b="0" i="1" smtClean="0">
                        <a:latin typeface="Cambria Math" panose="02040503050406030204" pitchFamily="18" charset="0"/>
                      </a:rPr>
                      <m:t> </m:t>
                    </m:r>
                    <m:r>
                      <a:rPr lang="en-US" b="0" i="1" smtClean="0">
                        <a:latin typeface="Cambria Math" panose="02040503050406030204" pitchFamily="18" charset="0"/>
                      </a:rPr>
                      <m:t>𝑚𝑖𝑛𝑖𝑚𝑎𝑙</m:t>
                    </m:r>
                  </m:oMath>
                </a14:m>
                <a:r>
                  <a:rPr lang="en-US" dirty="0" smtClean="0"/>
                  <a:t>)</a:t>
                </a:r>
                <a:endParaRPr lang="en-US" dirty="0"/>
              </a:p>
              <a:p>
                <a:pPr marL="0" indent="0" algn="l" rtl="0">
                  <a:buNone/>
                </a:pPr>
                <a:r>
                  <a:rPr lang="en-US" sz="2400" dirty="0" smtClean="0"/>
                  <a:t>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 </m:t>
                        </m:r>
                        <m:r>
                          <a:rPr lang="en-US" sz="2000" i="1">
                            <a:latin typeface="Cambria Math" panose="02040503050406030204" pitchFamily="18" charset="0"/>
                          </a:rPr>
                          <m:t>𝐴</m:t>
                        </m:r>
                      </m:e>
                      <m:sub>
                        <m:r>
                          <a:rPr lang="en-US" sz="2000" b="0" i="1" smtClean="0">
                            <a:latin typeface="Cambria Math" panose="02040503050406030204" pitchFamily="18" charset="0"/>
                          </a:rPr>
                          <m:t>0</m:t>
                        </m:r>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𝑒</m:t>
                            </m:r>
                          </m:e>
                          <m:sub>
                            <m:r>
                              <a:rPr lang="en-US" sz="2000" i="1">
                                <a:latin typeface="Cambria Math" panose="02040503050406030204" pitchFamily="18" charset="0"/>
                              </a:rPr>
                              <m:t>3</m:t>
                            </m:r>
                          </m:sub>
                        </m:sSub>
                      </m:sub>
                    </m:sSub>
                  </m:oMath>
                </a14:m>
                <a:r>
                  <a:rPr lang="en-US" sz="2000" dirty="0"/>
                  <a:t>=</a:t>
                </a:r>
                <a14:m>
                  <m:oMath xmlns:m="http://schemas.openxmlformats.org/officeDocument/2006/math">
                    <m:d>
                      <m:dPr>
                        <m:ctrlPr>
                          <a:rPr lang="en-US" sz="2000" i="1" dirty="0">
                            <a:latin typeface="Cambria Math" panose="02040503050406030204" pitchFamily="18" charset="0"/>
                          </a:rPr>
                        </m:ctrlPr>
                      </m:dPr>
                      <m:e>
                        <m:m>
                          <m:mPr>
                            <m:mcs>
                              <m:mc>
                                <m:mcPr>
                                  <m:count m:val="3"/>
                                  <m:mcJc m:val="center"/>
                                </m:mcPr>
                              </m:mc>
                            </m:mcs>
                            <m:ctrlPr>
                              <a:rPr lang="en-US" sz="2000" i="1" dirty="0">
                                <a:latin typeface="Cambria Math" panose="02040503050406030204" pitchFamily="18" charset="0"/>
                              </a:rPr>
                            </m:ctrlPr>
                          </m:mPr>
                          <m:mr>
                            <m:e>
                              <m:sSub>
                                <m:sSubPr>
                                  <m:ctrlPr>
                                    <a:rPr lang="en-US" sz="2000" i="1">
                                      <a:latin typeface="Cambria Math" panose="02040503050406030204" pitchFamily="18" charset="0"/>
                                    </a:rPr>
                                  </m:ctrlPr>
                                </m:sSubPr>
                                <m:e>
                                  <m:r>
                                    <a:rPr lang="en-US" sz="2000" i="1">
                                      <a:latin typeface="Cambria Math" panose="02040503050406030204" pitchFamily="18" charset="0"/>
                                    </a:rPr>
                                    <m:t>𝑋</m:t>
                                  </m:r>
                                </m:e>
                                <m:sub>
                                  <m:r>
                                    <a:rPr lang="en-US" sz="2000" i="1">
                                      <a:latin typeface="Cambria Math" panose="02040503050406030204" pitchFamily="18" charset="0"/>
                                    </a:rPr>
                                    <m:t>0</m:t>
                                  </m:r>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𝑒</m:t>
                                      </m:r>
                                    </m:e>
                                    <m:sub>
                                      <m:r>
                                        <a:rPr lang="en-US" sz="2000" i="1">
                                          <a:latin typeface="Cambria Math" panose="02040503050406030204" pitchFamily="18" charset="0"/>
                                        </a:rPr>
                                        <m:t>1</m:t>
                                      </m:r>
                                    </m:sub>
                                  </m:sSub>
                                </m:sub>
                              </m:sSub>
                            </m:e>
                            <m:e>
                              <m:sSub>
                                <m:sSubPr>
                                  <m:ctrlPr>
                                    <a:rPr lang="en-US" sz="2000" i="1">
                                      <a:latin typeface="Cambria Math" panose="02040503050406030204" pitchFamily="18" charset="0"/>
                                    </a:rPr>
                                  </m:ctrlPr>
                                </m:sSubPr>
                                <m:e>
                                  <m:r>
                                    <a:rPr lang="en-US" sz="2000" i="1">
                                      <a:latin typeface="Cambria Math" panose="02040503050406030204" pitchFamily="18" charset="0"/>
                                    </a:rPr>
                                    <m:t>𝑋</m:t>
                                  </m:r>
                                </m:e>
                                <m:sub>
                                  <m:r>
                                    <a:rPr lang="en-US" sz="2000" i="1">
                                      <a:latin typeface="Cambria Math" panose="02040503050406030204" pitchFamily="18" charset="0"/>
                                    </a:rPr>
                                    <m:t>0</m:t>
                                  </m:r>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𝑒</m:t>
                                      </m:r>
                                    </m:e>
                                    <m:sub>
                                      <m:r>
                                        <a:rPr lang="en-US" sz="2000" i="1">
                                          <a:latin typeface="Cambria Math" panose="02040503050406030204" pitchFamily="18" charset="0"/>
                                        </a:rPr>
                                        <m:t>4</m:t>
                                      </m:r>
                                    </m:sub>
                                  </m:sSub>
                                </m:sub>
                              </m:sSub>
                            </m:e>
                            <m:e>
                              <m:r>
                                <a:rPr lang="en-US" sz="2000" i="1" dirty="0">
                                  <a:latin typeface="Cambria Math" panose="02040503050406030204" pitchFamily="18" charset="0"/>
                                </a:rPr>
                                <m:t>0</m:t>
                              </m:r>
                            </m:e>
                          </m:mr>
                          <m:mr>
                            <m:e>
                              <m:sSub>
                                <m:sSubPr>
                                  <m:ctrlPr>
                                    <a:rPr lang="en-US" sz="2000" i="1">
                                      <a:latin typeface="Cambria Math" panose="02040503050406030204" pitchFamily="18" charset="0"/>
                                    </a:rPr>
                                  </m:ctrlPr>
                                </m:sSubPr>
                                <m:e>
                                  <m:r>
                                    <a:rPr lang="en-US" sz="2000" i="1">
                                      <a:latin typeface="Cambria Math" panose="02040503050406030204" pitchFamily="18" charset="0"/>
                                    </a:rPr>
                                    <m:t>𝑋</m:t>
                                  </m:r>
                                </m:e>
                                <m:sub>
                                  <m:r>
                                    <a:rPr lang="en-US" sz="2000" i="1">
                                      <a:latin typeface="Cambria Math" panose="02040503050406030204" pitchFamily="18" charset="0"/>
                                    </a:rPr>
                                    <m:t>0</m:t>
                                  </m:r>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𝑒</m:t>
                                      </m:r>
                                    </m:e>
                                    <m:sub>
                                      <m:r>
                                        <a:rPr lang="en-US" sz="2000" i="1">
                                          <a:latin typeface="Cambria Math" panose="02040503050406030204" pitchFamily="18" charset="0"/>
                                        </a:rPr>
                                        <m:t>5</m:t>
                                      </m:r>
                                    </m:sub>
                                  </m:sSub>
                                </m:sub>
                              </m:sSub>
                            </m:e>
                            <m:e>
                              <m:sSub>
                                <m:sSubPr>
                                  <m:ctrlPr>
                                    <a:rPr lang="en-US" sz="2000" i="1">
                                      <a:latin typeface="Cambria Math" panose="02040503050406030204" pitchFamily="18" charset="0"/>
                                    </a:rPr>
                                  </m:ctrlPr>
                                </m:sSubPr>
                                <m:e>
                                  <m:r>
                                    <a:rPr lang="en-US" sz="2000" i="1">
                                      <a:latin typeface="Cambria Math" panose="02040503050406030204" pitchFamily="18" charset="0"/>
                                    </a:rPr>
                                    <m:t>𝑋</m:t>
                                  </m:r>
                                </m:e>
                                <m:sub>
                                  <m:r>
                                    <a:rPr lang="en-US" sz="2000" i="1">
                                      <a:latin typeface="Cambria Math" panose="02040503050406030204" pitchFamily="18" charset="0"/>
                                    </a:rPr>
                                    <m:t>0</m:t>
                                  </m:r>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𝑒</m:t>
                                      </m:r>
                                    </m:e>
                                    <m:sub>
                                      <m:r>
                                        <a:rPr lang="en-US" sz="2000" i="1">
                                          <a:latin typeface="Cambria Math" panose="02040503050406030204" pitchFamily="18" charset="0"/>
                                        </a:rPr>
                                        <m:t>2</m:t>
                                      </m:r>
                                    </m:sub>
                                  </m:sSub>
                                </m:sub>
                              </m:sSub>
                            </m:e>
                            <m:e>
                              <m:r>
                                <a:rPr lang="en-US" sz="2000" i="1">
                                  <a:latin typeface="Cambria Math" panose="02040503050406030204" pitchFamily="18" charset="0"/>
                                </a:rPr>
                                <m:t>0</m:t>
                              </m:r>
                            </m:e>
                          </m:mr>
                          <m:mr>
                            <m:e>
                              <m:r>
                                <a:rPr lang="en-US" sz="2000" i="1" dirty="0">
                                  <a:latin typeface="Cambria Math" panose="02040503050406030204" pitchFamily="18" charset="0"/>
                                </a:rPr>
                                <m:t>0</m:t>
                              </m:r>
                            </m:e>
                            <m:e>
                              <m:r>
                                <a:rPr lang="en-US" sz="2000" i="1">
                                  <a:latin typeface="Cambria Math" panose="02040503050406030204" pitchFamily="18" charset="0"/>
                                </a:rPr>
                                <m:t>0</m:t>
                              </m:r>
                            </m:e>
                            <m:e>
                              <m:sSub>
                                <m:sSubPr>
                                  <m:ctrlPr>
                                    <a:rPr lang="en-US" sz="2000" i="1">
                                      <a:latin typeface="Cambria Math" panose="02040503050406030204" pitchFamily="18" charset="0"/>
                                    </a:rPr>
                                  </m:ctrlPr>
                                </m:sSubPr>
                                <m:e>
                                  <m:r>
                                    <a:rPr lang="en-US" sz="2000" i="1">
                                      <a:latin typeface="Cambria Math" panose="02040503050406030204" pitchFamily="18" charset="0"/>
                                    </a:rPr>
                                    <m:t>𝑋</m:t>
                                  </m:r>
                                </m:e>
                                <m:sub>
                                  <m:r>
                                    <a:rPr lang="en-US" sz="2000" i="1">
                                      <a:latin typeface="Cambria Math" panose="02040503050406030204" pitchFamily="18" charset="0"/>
                                    </a:rPr>
                                    <m:t>0</m:t>
                                  </m:r>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𝑒</m:t>
                                      </m:r>
                                    </m:e>
                                    <m:sub>
                                      <m:r>
                                        <a:rPr lang="en-US" sz="2000" i="1">
                                          <a:latin typeface="Cambria Math" panose="02040503050406030204" pitchFamily="18" charset="0"/>
                                        </a:rPr>
                                        <m:t>3</m:t>
                                      </m:r>
                                    </m:sub>
                                  </m:sSub>
                                </m:sub>
                              </m:sSub>
                            </m:e>
                          </m:mr>
                        </m:m>
                      </m:e>
                    </m:d>
                  </m:oMath>
                </a14:m>
                <a:endParaRPr lang="en-US" sz="2000" dirty="0" smtClean="0"/>
              </a:p>
              <a:p>
                <a:pPr marL="0" indent="0" algn="l" rtl="0">
                  <a:buNone/>
                </a:pPr>
                <a:r>
                  <a:rPr lang="en-US" sz="2000" dirty="0"/>
                  <a:t> </a:t>
                </a:r>
                <a:r>
                  <a:rPr lang="en-US" sz="2000" dirty="0" smtClean="0"/>
                  <a:t>                                    Note that (r=0) </a:t>
                </a:r>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𝑤</m:t>
                        </m:r>
                      </m:e>
                      <m:sub>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𝑟</m:t>
                            </m:r>
                          </m:e>
                          <m:sup>
                            <m:r>
                              <a:rPr lang="en-US" sz="2000" b="0" i="1" smtClean="0">
                                <a:latin typeface="Cambria Math" panose="02040503050406030204" pitchFamily="18" charset="0"/>
                              </a:rPr>
                              <m:t>∗</m:t>
                            </m:r>
                          </m:sup>
                        </m:sSup>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𝑤</m:t>
                        </m:r>
                      </m:e>
                      <m:sub>
                        <m:r>
                          <a:rPr lang="en-US" sz="2000" b="0" i="1" smtClean="0">
                            <a:latin typeface="Cambria Math" panose="02040503050406030204" pitchFamily="18" charset="0"/>
                          </a:rPr>
                          <m:t>0</m:t>
                        </m:r>
                      </m:sub>
                    </m:sSub>
                    <m:d>
                      <m:dPr>
                        <m:ctrlPr>
                          <a:rPr lang="en-US" sz="2000" b="0" i="1" smtClean="0">
                            <a:latin typeface="Cambria Math" panose="02040503050406030204" pitchFamily="18" charset="0"/>
                          </a:rPr>
                        </m:ctrlPr>
                      </m:dPr>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𝑀</m:t>
                            </m:r>
                          </m:e>
                          <m:sub>
                            <m:r>
                              <a:rPr lang="en-US" sz="2000" b="0" i="1" smtClean="0">
                                <a:latin typeface="Cambria Math" panose="02040503050406030204" pitchFamily="18" charset="0"/>
                              </a:rPr>
                              <m:t>1</m:t>
                            </m:r>
                          </m:sub>
                        </m:sSub>
                      </m:e>
                    </m:d>
                    <m:r>
                      <a:rPr lang="en-US" sz="2000" b="0" i="1" smtClean="0">
                        <a:latin typeface="Cambria Math" panose="02040503050406030204" pitchFamily="18" charset="0"/>
                      </a:rPr>
                      <m:t>=</m:t>
                    </m:r>
                    <m:r>
                      <a:rPr lang="en-US" sz="2000" b="0" i="1" smtClean="0">
                        <a:latin typeface="Cambria Math" panose="02040503050406030204" pitchFamily="18" charset="0"/>
                      </a:rPr>
                      <m:t>6</m:t>
                    </m:r>
                    <m:r>
                      <a:rPr lang="en-US" sz="2000" b="0" i="1" smtClean="0">
                        <a:latin typeface="Cambria Math" panose="02040503050406030204" pitchFamily="18" charset="0"/>
                      </a:rPr>
                      <m:t>, </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𝑤</m:t>
                        </m:r>
                      </m:e>
                      <m:sub>
                        <m:r>
                          <a:rPr lang="en-US" sz="2000" b="0" i="1" smtClean="0">
                            <a:latin typeface="Cambria Math" panose="02040503050406030204" pitchFamily="18" charset="0"/>
                          </a:rPr>
                          <m:t>0</m:t>
                        </m:r>
                      </m:sub>
                    </m:sSub>
                    <m:d>
                      <m:dPr>
                        <m:ctrlPr>
                          <a:rPr lang="en-US" sz="2000" b="0" i="1" smtClean="0">
                            <a:latin typeface="Cambria Math" panose="02040503050406030204" pitchFamily="18" charset="0"/>
                          </a:rPr>
                        </m:ctrlPr>
                      </m:dPr>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𝑀</m:t>
                            </m:r>
                          </m:e>
                          <m:sub>
                            <m:r>
                              <a:rPr lang="en-US" sz="2000" b="0" i="1" smtClean="0">
                                <a:latin typeface="Cambria Math" panose="02040503050406030204" pitchFamily="18" charset="0"/>
                              </a:rPr>
                              <m:t>2</m:t>
                            </m:r>
                          </m:sub>
                        </m:sSub>
                      </m:e>
                    </m:d>
                    <m:r>
                      <a:rPr lang="en-US" sz="2000" b="0" i="1" smtClean="0">
                        <a:latin typeface="Cambria Math" panose="02040503050406030204" pitchFamily="18" charset="0"/>
                      </a:rPr>
                      <m:t>=</m:t>
                    </m:r>
                    <m:r>
                      <a:rPr lang="en-US" sz="2000" b="0" i="1" smtClean="0">
                        <a:latin typeface="Cambria Math" panose="02040503050406030204" pitchFamily="18" charset="0"/>
                      </a:rPr>
                      <m:t>8</m:t>
                    </m:r>
                  </m:oMath>
                </a14:m>
                <a:endParaRPr lang="en-US" sz="2000" dirty="0"/>
              </a:p>
              <a:p>
                <a:pPr marL="0" indent="0" algn="l" rtl="0">
                  <a:buNone/>
                </a:pPr>
                <a:r>
                  <a:rPr lang="en-US" sz="2000" dirty="0"/>
                  <a:t>                              </a:t>
                </a:r>
                <a14:m>
                  <m:oMath xmlns:m="http://schemas.openxmlformats.org/officeDocument/2006/math">
                    <m:func>
                      <m:funcPr>
                        <m:ctrlPr>
                          <a:rPr lang="en-US" sz="2000" i="1">
                            <a:latin typeface="Cambria Math" panose="02040503050406030204" pitchFamily="18" charset="0"/>
                          </a:rPr>
                        </m:ctrlPr>
                      </m:funcPr>
                      <m:fName>
                        <m:r>
                          <a:rPr lang="en-US" sz="2000">
                            <a:latin typeface="Cambria Math" panose="02040503050406030204" pitchFamily="18" charset="0"/>
                          </a:rPr>
                          <m:t>         </m:t>
                        </m:r>
                        <m:r>
                          <m:rPr>
                            <m:sty m:val="p"/>
                          </m:rPr>
                          <a:rPr lang="en-US" sz="2000">
                            <a:latin typeface="Cambria Math" panose="02040503050406030204" pitchFamily="18" charset="0"/>
                          </a:rPr>
                          <m:t>det</m:t>
                        </m:r>
                      </m:fName>
                      <m:e>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𝐴</m:t>
                                </m:r>
                              </m:e>
                              <m:sub>
                                <m:sSub>
                                  <m:sSubPr>
                                    <m:ctrlPr>
                                      <a:rPr lang="en-US" sz="2000" i="1">
                                        <a:latin typeface="Cambria Math" panose="02040503050406030204" pitchFamily="18" charset="0"/>
                                      </a:rPr>
                                    </m:ctrlPr>
                                  </m:sSubPr>
                                  <m:e>
                                    <m:r>
                                      <a:rPr lang="en-US" sz="2000" b="0" i="1" smtClean="0">
                                        <a:latin typeface="Cambria Math" panose="02040503050406030204" pitchFamily="18" charset="0"/>
                                      </a:rPr>
                                      <m:t>0</m:t>
                                    </m:r>
                                    <m:r>
                                      <a:rPr lang="en-US" sz="2000" b="0" i="1" smtClean="0">
                                        <a:latin typeface="Cambria Math" panose="02040503050406030204" pitchFamily="18" charset="0"/>
                                      </a:rPr>
                                      <m:t>,</m:t>
                                    </m:r>
                                    <m:r>
                                      <a:rPr lang="en-US" sz="2000" i="1">
                                        <a:latin typeface="Cambria Math" panose="02040503050406030204" pitchFamily="18" charset="0"/>
                                      </a:rPr>
                                      <m:t>𝑒</m:t>
                                    </m:r>
                                  </m:e>
                                  <m:sub>
                                    <m:r>
                                      <a:rPr lang="en-US" sz="2000" i="1">
                                        <a:latin typeface="Cambria Math" panose="02040503050406030204" pitchFamily="18" charset="0"/>
                                      </a:rPr>
                                      <m:t>3</m:t>
                                    </m:r>
                                  </m:sub>
                                </m:sSub>
                              </m:sub>
                            </m:sSub>
                          </m:e>
                        </m:d>
                      </m:e>
                    </m:func>
                  </m:oMath>
                </a14:m>
                <a:r>
                  <a:rPr lang="en-US" sz="2000" dirty="0" smtClean="0"/>
                  <a:t>= </a:t>
                </a:r>
                <a14:m>
                  <m:oMath xmlns:m="http://schemas.openxmlformats.org/officeDocument/2006/math">
                    <m:sSubSup>
                      <m:sSubSupPr>
                        <m:ctrlPr>
                          <a:rPr lang="en-US" sz="2000" b="0" i="1" smtClean="0">
                            <a:latin typeface="Cambria Math" panose="02040503050406030204" pitchFamily="18" charset="0"/>
                          </a:rPr>
                        </m:ctrlPr>
                      </m:sSubSupPr>
                      <m:e>
                        <m:r>
                          <a:rPr lang="en-US" sz="2000" b="0" i="1" smtClean="0">
                            <a:latin typeface="Cambria Math" panose="02040503050406030204" pitchFamily="18" charset="0"/>
                          </a:rPr>
                          <m:t>𝑥</m:t>
                        </m:r>
                      </m:e>
                      <m:sub>
                        <m:r>
                          <a:rPr lang="en-US" sz="2000" b="0" i="1" smtClean="0">
                            <a:latin typeface="Cambria Math" panose="02040503050406030204" pitchFamily="18" charset="0"/>
                          </a:rPr>
                          <m:t>0</m:t>
                        </m:r>
                      </m:sub>
                      <m:sup>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𝑤</m:t>
                            </m:r>
                          </m:e>
                          <m:sub>
                            <m:r>
                              <a:rPr lang="en-US" sz="2000" b="0" i="1" smtClean="0">
                                <a:latin typeface="Cambria Math" panose="02040503050406030204" pitchFamily="18" charset="0"/>
                              </a:rPr>
                              <m:t>0</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𝑀</m:t>
                            </m:r>
                          </m:e>
                          <m:sub>
                            <m:r>
                              <a:rPr lang="en-US" sz="2000" b="0" i="1" smtClean="0">
                                <a:latin typeface="Cambria Math" panose="02040503050406030204" pitchFamily="18" charset="0"/>
                              </a:rPr>
                              <m:t>1</m:t>
                            </m:r>
                          </m:sub>
                        </m:sSub>
                        <m:r>
                          <a:rPr lang="en-US" sz="2000" b="0" i="1" smtClean="0">
                            <a:latin typeface="Cambria Math" panose="02040503050406030204" pitchFamily="18" charset="0"/>
                          </a:rPr>
                          <m:t>)</m:t>
                        </m:r>
                      </m:sup>
                    </m:sSubSup>
                    <m:r>
                      <a:rPr lang="en-US" sz="2000" b="0" i="1" smtClean="0">
                        <a:latin typeface="Cambria Math" panose="02040503050406030204" pitchFamily="18" charset="0"/>
                      </a:rPr>
                      <m:t>…</m:t>
                    </m:r>
                    <m:sSubSup>
                      <m:sSubSupPr>
                        <m:ctrlPr>
                          <a:rPr lang="en-US" sz="2000" b="0" i="1" smtClean="0">
                            <a:latin typeface="Cambria Math" panose="02040503050406030204" pitchFamily="18" charset="0"/>
                          </a:rPr>
                        </m:ctrlPr>
                      </m:sSubSupPr>
                      <m:e>
                        <m:r>
                          <a:rPr lang="en-US" sz="2000" b="0" i="1" smtClean="0">
                            <a:latin typeface="Cambria Math" panose="02040503050406030204" pitchFamily="18" charset="0"/>
                          </a:rPr>
                          <m:t>𝑥</m:t>
                        </m:r>
                      </m:e>
                      <m:sub>
                        <m:r>
                          <a:rPr lang="en-US" sz="2000" b="0" i="1" smtClean="0">
                            <a:latin typeface="Cambria Math" panose="02040503050406030204" pitchFamily="18" charset="0"/>
                          </a:rPr>
                          <m:t>𝑘</m:t>
                        </m:r>
                        <m:r>
                          <a:rPr lang="en-US" sz="2000" b="0" i="1" smtClean="0">
                            <a:latin typeface="Cambria Math" panose="02040503050406030204" pitchFamily="18" charset="0"/>
                          </a:rPr>
                          <m:t>−</m:t>
                        </m:r>
                        <m:r>
                          <a:rPr lang="en-US" sz="2000" b="0" i="1" smtClean="0">
                            <a:latin typeface="Cambria Math" panose="02040503050406030204" pitchFamily="18" charset="0"/>
                          </a:rPr>
                          <m:t>1</m:t>
                        </m:r>
                      </m:sub>
                      <m:sup>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𝑤</m:t>
                            </m:r>
                          </m:e>
                          <m:sub>
                            <m:r>
                              <a:rPr lang="en-US" sz="2000" b="0" i="1" smtClean="0">
                                <a:latin typeface="Cambria Math" panose="02040503050406030204" pitchFamily="18" charset="0"/>
                              </a:rPr>
                              <m:t>𝑘</m:t>
                            </m:r>
                            <m:r>
                              <a:rPr lang="en-US" sz="2000" b="0" i="1" smtClean="0">
                                <a:latin typeface="Cambria Math" panose="02040503050406030204" pitchFamily="18" charset="0"/>
                              </a:rPr>
                              <m:t>−</m:t>
                            </m:r>
                            <m:r>
                              <a:rPr lang="en-US" sz="2000" b="0" i="1" smtClean="0">
                                <a:latin typeface="Cambria Math" panose="02040503050406030204" pitchFamily="18" charset="0"/>
                              </a:rPr>
                              <m:t>1</m:t>
                            </m:r>
                          </m:sub>
                        </m:sSub>
                        <m:d>
                          <m:dPr>
                            <m:ctrlPr>
                              <a:rPr lang="en-US" sz="2000" b="0" i="1" smtClean="0">
                                <a:latin typeface="Cambria Math" panose="02040503050406030204" pitchFamily="18" charset="0"/>
                              </a:rPr>
                            </m:ctrlPr>
                          </m:dPr>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𝑀</m:t>
                                </m:r>
                              </m:e>
                              <m:sub>
                                <m:r>
                                  <a:rPr lang="en-US" sz="2000" b="0" i="1" smtClean="0">
                                    <a:latin typeface="Cambria Math" panose="02040503050406030204" pitchFamily="18" charset="0"/>
                                  </a:rPr>
                                  <m:t>1</m:t>
                                </m:r>
                              </m:sub>
                            </m:sSub>
                          </m:e>
                        </m:d>
                      </m:sup>
                    </m:sSubSup>
                  </m:oMath>
                </a14:m>
                <a:r>
                  <a:rPr lang="en-US" sz="2000" dirty="0" smtClean="0"/>
                  <a:t>- </a:t>
                </a:r>
                <a14:m>
                  <m:oMath xmlns:m="http://schemas.openxmlformats.org/officeDocument/2006/math">
                    <m:sSubSup>
                      <m:sSubSupPr>
                        <m:ctrlPr>
                          <a:rPr lang="en-US" sz="2000" i="1">
                            <a:latin typeface="Cambria Math" panose="02040503050406030204" pitchFamily="18" charset="0"/>
                          </a:rPr>
                        </m:ctrlPr>
                      </m:sSubSupPr>
                      <m:e>
                        <m:r>
                          <a:rPr lang="en-US" sz="2000" i="1">
                            <a:latin typeface="Cambria Math" panose="02040503050406030204" pitchFamily="18" charset="0"/>
                          </a:rPr>
                          <m:t>𝑥</m:t>
                        </m:r>
                      </m:e>
                      <m:sub>
                        <m:r>
                          <a:rPr lang="en-US" sz="2000" i="1">
                            <a:latin typeface="Cambria Math" panose="02040503050406030204" pitchFamily="18" charset="0"/>
                          </a:rPr>
                          <m:t>0</m:t>
                        </m:r>
                      </m:sub>
                      <m:sup>
                        <m:sSub>
                          <m:sSubPr>
                            <m:ctrlPr>
                              <a:rPr lang="en-US" sz="2000" i="1">
                                <a:latin typeface="Cambria Math" panose="02040503050406030204" pitchFamily="18" charset="0"/>
                              </a:rPr>
                            </m:ctrlPr>
                          </m:sSubPr>
                          <m:e>
                            <m:r>
                              <a:rPr lang="en-US" sz="2000" i="1">
                                <a:latin typeface="Cambria Math" panose="02040503050406030204" pitchFamily="18" charset="0"/>
                              </a:rPr>
                              <m:t>𝑤</m:t>
                            </m:r>
                          </m:e>
                          <m:sub>
                            <m:r>
                              <a:rPr lang="en-US" sz="2000" i="1">
                                <a:latin typeface="Cambria Math" panose="02040503050406030204" pitchFamily="18" charset="0"/>
                              </a:rPr>
                              <m:t>0</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𝑀</m:t>
                            </m:r>
                          </m:e>
                          <m:sub>
                            <m:r>
                              <a:rPr lang="en-US" sz="2000" b="0" i="1" smtClean="0">
                                <a:latin typeface="Cambria Math" panose="02040503050406030204" pitchFamily="18" charset="0"/>
                              </a:rPr>
                              <m:t>2</m:t>
                            </m:r>
                          </m:sub>
                        </m:sSub>
                        <m:r>
                          <a:rPr lang="en-US" sz="2000" i="1">
                            <a:latin typeface="Cambria Math" panose="02040503050406030204" pitchFamily="18" charset="0"/>
                          </a:rPr>
                          <m:t>)</m:t>
                        </m:r>
                      </m:sup>
                    </m:sSubSup>
                    <m:r>
                      <a:rPr lang="en-US" sz="2000" i="1">
                        <a:latin typeface="Cambria Math" panose="02040503050406030204" pitchFamily="18" charset="0"/>
                      </a:rPr>
                      <m:t>…</m:t>
                    </m:r>
                    <m:sSubSup>
                      <m:sSubSupPr>
                        <m:ctrlPr>
                          <a:rPr lang="en-US" sz="2000" i="1">
                            <a:latin typeface="Cambria Math" panose="02040503050406030204" pitchFamily="18" charset="0"/>
                          </a:rPr>
                        </m:ctrlPr>
                      </m:sSubSupPr>
                      <m:e>
                        <m:r>
                          <a:rPr lang="en-US" sz="2000" i="1">
                            <a:latin typeface="Cambria Math" panose="02040503050406030204" pitchFamily="18" charset="0"/>
                          </a:rPr>
                          <m:t>𝑥</m:t>
                        </m:r>
                      </m:e>
                      <m:sub>
                        <m:r>
                          <a:rPr lang="en-US" sz="2000" b="0" i="1" smtClean="0">
                            <a:latin typeface="Cambria Math" panose="02040503050406030204" pitchFamily="18" charset="0"/>
                          </a:rPr>
                          <m:t>𝑘</m:t>
                        </m:r>
                        <m:r>
                          <a:rPr lang="en-US" sz="2000" b="0" i="1" smtClean="0">
                            <a:latin typeface="Cambria Math" panose="02040503050406030204" pitchFamily="18" charset="0"/>
                          </a:rPr>
                          <m:t>−</m:t>
                        </m:r>
                        <m:r>
                          <a:rPr lang="en-US" sz="2000" b="0" i="1" smtClean="0">
                            <a:latin typeface="Cambria Math" panose="02040503050406030204" pitchFamily="18" charset="0"/>
                          </a:rPr>
                          <m:t>1</m:t>
                        </m:r>
                      </m:sub>
                      <m:sup>
                        <m:sSub>
                          <m:sSubPr>
                            <m:ctrlPr>
                              <a:rPr lang="en-US" sz="2000" i="1">
                                <a:latin typeface="Cambria Math" panose="02040503050406030204" pitchFamily="18" charset="0"/>
                              </a:rPr>
                            </m:ctrlPr>
                          </m:sSubPr>
                          <m:e>
                            <m:r>
                              <a:rPr lang="en-US" sz="2000" i="1">
                                <a:latin typeface="Cambria Math" panose="02040503050406030204" pitchFamily="18" charset="0"/>
                              </a:rPr>
                              <m:t>𝑤</m:t>
                            </m:r>
                          </m:e>
                          <m:sub>
                            <m:r>
                              <a:rPr lang="en-US" sz="2000" i="1">
                                <a:latin typeface="Cambria Math" panose="02040503050406030204" pitchFamily="18" charset="0"/>
                              </a:rPr>
                              <m:t>𝑘</m:t>
                            </m:r>
                            <m:r>
                              <a:rPr lang="en-US" sz="2000" i="1">
                                <a:latin typeface="Cambria Math" panose="02040503050406030204" pitchFamily="18" charset="0"/>
                              </a:rPr>
                              <m:t>−</m:t>
                            </m:r>
                            <m:r>
                              <a:rPr lang="en-US" sz="2000" i="1">
                                <a:latin typeface="Cambria Math" panose="02040503050406030204" pitchFamily="18" charset="0"/>
                              </a:rPr>
                              <m:t>1</m:t>
                            </m:r>
                          </m:sub>
                        </m:sSub>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𝑀</m:t>
                                </m:r>
                              </m:e>
                              <m:sub>
                                <m:r>
                                  <a:rPr lang="en-US" sz="2000" b="0" i="1" smtClean="0">
                                    <a:latin typeface="Cambria Math" panose="02040503050406030204" pitchFamily="18" charset="0"/>
                                  </a:rPr>
                                  <m:t>2</m:t>
                                </m:r>
                              </m:sub>
                            </m:sSub>
                          </m:e>
                        </m:d>
                      </m:sup>
                    </m:sSubSup>
                  </m:oMath>
                </a14:m>
                <a:r>
                  <a:rPr lang="en-US" sz="2000" dirty="0" smtClean="0"/>
                  <a:t>=</a:t>
                </a:r>
              </a:p>
              <a:p>
                <a:pPr marL="0" indent="0" algn="l" rtl="0">
                  <a:buNone/>
                </a:pPr>
                <a:r>
                  <a:rPr lang="en-US" sz="2000" dirty="0"/>
                  <a:t> </a:t>
                </a:r>
                <a:r>
                  <a:rPr lang="en-US" sz="2000" dirty="0" smtClean="0"/>
                  <a:t>                                     = </a:t>
                </a:r>
                <a14:m>
                  <m:oMath xmlns:m="http://schemas.openxmlformats.org/officeDocument/2006/math">
                    <m:sSubSup>
                      <m:sSubSupPr>
                        <m:ctrlPr>
                          <a:rPr lang="en-US" sz="2000" i="1">
                            <a:latin typeface="Cambria Math" panose="02040503050406030204" pitchFamily="18" charset="0"/>
                          </a:rPr>
                        </m:ctrlPr>
                      </m:sSubSupPr>
                      <m:e>
                        <m:r>
                          <a:rPr lang="en-US" sz="2000" i="1">
                            <a:latin typeface="Cambria Math" panose="02040503050406030204" pitchFamily="18" charset="0"/>
                          </a:rPr>
                          <m:t>𝑥</m:t>
                        </m:r>
                      </m:e>
                      <m:sub>
                        <m:r>
                          <a:rPr lang="en-US" sz="2000" i="1">
                            <a:latin typeface="Cambria Math" panose="02040503050406030204" pitchFamily="18" charset="0"/>
                          </a:rPr>
                          <m:t>0</m:t>
                        </m:r>
                      </m:sub>
                      <m:sup>
                        <m:sSub>
                          <m:sSubPr>
                            <m:ctrlPr>
                              <a:rPr lang="en-US" sz="2000" i="1">
                                <a:latin typeface="Cambria Math" panose="02040503050406030204" pitchFamily="18" charset="0"/>
                              </a:rPr>
                            </m:ctrlPr>
                          </m:sSubPr>
                          <m:e>
                            <m:r>
                              <a:rPr lang="en-US" sz="2000" i="1">
                                <a:latin typeface="Cambria Math" panose="02040503050406030204" pitchFamily="18" charset="0"/>
                              </a:rPr>
                              <m:t>𝑤</m:t>
                            </m:r>
                          </m:e>
                          <m:sub>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𝑟</m:t>
                                </m:r>
                              </m:e>
                              <m:sup>
                                <m:r>
                                  <a:rPr lang="en-US" sz="2000" b="0" i="1" smtClean="0">
                                    <a:latin typeface="Cambria Math" panose="02040503050406030204" pitchFamily="18" charset="0"/>
                                  </a:rPr>
                                  <m:t>∗</m:t>
                                </m:r>
                              </m:sup>
                            </m:sSup>
                          </m:sub>
                        </m:sSub>
                      </m:sup>
                    </m:sSubSup>
                    <m:r>
                      <a:rPr lang="en-US" sz="2000" i="1">
                        <a:latin typeface="Cambria Math" panose="02040503050406030204" pitchFamily="18" charset="0"/>
                      </a:rPr>
                      <m:t>…</m:t>
                    </m:r>
                    <m:sSubSup>
                      <m:sSubSupPr>
                        <m:ctrlPr>
                          <a:rPr lang="en-US" sz="2000" i="1" smtClean="0">
                            <a:latin typeface="Cambria Math" panose="02040503050406030204" pitchFamily="18" charset="0"/>
                          </a:rPr>
                        </m:ctrlPr>
                      </m:sSubSupPr>
                      <m:e>
                        <m:r>
                          <a:rPr lang="en-US" sz="2000" i="1">
                            <a:latin typeface="Cambria Math" panose="02040503050406030204" pitchFamily="18" charset="0"/>
                          </a:rPr>
                          <m:t>𝑥</m:t>
                        </m:r>
                      </m:e>
                      <m:sub>
                        <m:r>
                          <a:rPr lang="en-US" sz="2000" b="0" i="1" smtClean="0">
                            <a:latin typeface="Cambria Math" panose="02040503050406030204" pitchFamily="18" charset="0"/>
                          </a:rPr>
                          <m:t>𝑘</m:t>
                        </m:r>
                        <m:r>
                          <a:rPr lang="en-US" sz="2000" b="0" i="1" smtClean="0">
                            <a:latin typeface="Cambria Math" panose="02040503050406030204" pitchFamily="18" charset="0"/>
                          </a:rPr>
                          <m:t>−</m:t>
                        </m:r>
                        <m:r>
                          <a:rPr lang="en-US" sz="2000" b="0" i="1" smtClean="0">
                            <a:latin typeface="Cambria Math" panose="02040503050406030204" pitchFamily="18" charset="0"/>
                          </a:rPr>
                          <m:t>1</m:t>
                        </m:r>
                      </m:sub>
                      <m:sup>
                        <m:sSub>
                          <m:sSubPr>
                            <m:ctrlPr>
                              <a:rPr lang="en-US" sz="2000" i="1">
                                <a:latin typeface="Cambria Math" panose="02040503050406030204" pitchFamily="18" charset="0"/>
                              </a:rPr>
                            </m:ctrlPr>
                          </m:sSubPr>
                          <m:e>
                            <m:r>
                              <a:rPr lang="en-US" sz="2000" i="1">
                                <a:latin typeface="Cambria Math" panose="02040503050406030204" pitchFamily="18" charset="0"/>
                              </a:rPr>
                              <m:t>𝑤</m:t>
                            </m:r>
                          </m:e>
                          <m:sub>
                            <m:r>
                              <a:rPr lang="en-US" sz="2000" i="1">
                                <a:latin typeface="Cambria Math" panose="02040503050406030204" pitchFamily="18" charset="0"/>
                              </a:rPr>
                              <m:t>𝑘</m:t>
                            </m:r>
                            <m:r>
                              <a:rPr lang="en-US" sz="2000" i="1">
                                <a:latin typeface="Cambria Math" panose="02040503050406030204" pitchFamily="18" charset="0"/>
                              </a:rPr>
                              <m:t>−</m:t>
                            </m:r>
                            <m:r>
                              <a:rPr lang="en-US" sz="2000" i="1">
                                <a:latin typeface="Cambria Math" panose="02040503050406030204" pitchFamily="18" charset="0"/>
                              </a:rPr>
                              <m:t>1</m:t>
                            </m:r>
                          </m:sub>
                        </m:sSub>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𝑀</m:t>
                                </m:r>
                              </m:e>
                              <m:sub>
                                <m:r>
                                  <a:rPr lang="en-US" sz="2000" i="1">
                                    <a:latin typeface="Cambria Math" panose="02040503050406030204" pitchFamily="18" charset="0"/>
                                  </a:rPr>
                                  <m:t>1</m:t>
                                </m:r>
                              </m:sub>
                            </m:sSub>
                          </m:e>
                        </m:d>
                      </m:sup>
                    </m:sSubSup>
                  </m:oMath>
                </a14:m>
                <a:r>
                  <a:rPr lang="en-US" sz="2000" dirty="0"/>
                  <a:t>- </a:t>
                </a:r>
                <a14:m>
                  <m:oMath xmlns:m="http://schemas.openxmlformats.org/officeDocument/2006/math">
                    <m:sSubSup>
                      <m:sSubSupPr>
                        <m:ctrlPr>
                          <a:rPr lang="en-US" sz="2000" i="1">
                            <a:latin typeface="Cambria Math" panose="02040503050406030204" pitchFamily="18" charset="0"/>
                          </a:rPr>
                        </m:ctrlPr>
                      </m:sSubSupPr>
                      <m:e>
                        <m:r>
                          <a:rPr lang="en-US" sz="2000" i="1">
                            <a:latin typeface="Cambria Math" panose="02040503050406030204" pitchFamily="18" charset="0"/>
                          </a:rPr>
                          <m:t>𝑥</m:t>
                        </m:r>
                      </m:e>
                      <m:sub>
                        <m:r>
                          <a:rPr lang="en-US" sz="2000" i="1">
                            <a:latin typeface="Cambria Math" panose="02040503050406030204" pitchFamily="18" charset="0"/>
                          </a:rPr>
                          <m:t>0</m:t>
                        </m:r>
                      </m:sub>
                      <m:sup>
                        <m:sSub>
                          <m:sSubPr>
                            <m:ctrlPr>
                              <a:rPr lang="en-US" sz="2000" i="1">
                                <a:latin typeface="Cambria Math" panose="02040503050406030204" pitchFamily="18" charset="0"/>
                              </a:rPr>
                            </m:ctrlPr>
                          </m:sSubPr>
                          <m:e>
                            <m:r>
                              <a:rPr lang="en-US" sz="2000" i="1">
                                <a:latin typeface="Cambria Math" panose="02040503050406030204" pitchFamily="18" charset="0"/>
                              </a:rPr>
                              <m:t>𝑤</m:t>
                            </m:r>
                          </m:e>
                          <m:sub>
                            <m:r>
                              <a:rPr lang="en-US" sz="2000" i="1">
                                <a:latin typeface="Cambria Math" panose="02040503050406030204" pitchFamily="18" charset="0"/>
                              </a:rPr>
                              <m:t>0</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𝑀</m:t>
                            </m:r>
                          </m:e>
                          <m:sub>
                            <m:r>
                              <a:rPr lang="en-US" sz="2000" i="1">
                                <a:latin typeface="Cambria Math" panose="02040503050406030204" pitchFamily="18" charset="0"/>
                              </a:rPr>
                              <m:t>2</m:t>
                            </m:r>
                          </m:sub>
                        </m:sSub>
                        <m:r>
                          <a:rPr lang="en-US" sz="2000" i="1">
                            <a:latin typeface="Cambria Math" panose="02040503050406030204" pitchFamily="18" charset="0"/>
                          </a:rPr>
                          <m:t>)</m:t>
                        </m:r>
                      </m:sup>
                    </m:sSubSup>
                    <m:r>
                      <a:rPr lang="en-US" sz="2000" i="1">
                        <a:latin typeface="Cambria Math" panose="02040503050406030204" pitchFamily="18" charset="0"/>
                      </a:rPr>
                      <m:t>…</m:t>
                    </m:r>
                    <m:sSubSup>
                      <m:sSubSupPr>
                        <m:ctrlPr>
                          <a:rPr lang="en-US" sz="2000" i="1">
                            <a:latin typeface="Cambria Math" panose="02040503050406030204" pitchFamily="18" charset="0"/>
                          </a:rPr>
                        </m:ctrlPr>
                      </m:sSubSupPr>
                      <m:e>
                        <m:r>
                          <a:rPr lang="en-US" sz="2000" i="1">
                            <a:latin typeface="Cambria Math" panose="02040503050406030204" pitchFamily="18" charset="0"/>
                          </a:rPr>
                          <m:t>𝑥</m:t>
                        </m:r>
                      </m:e>
                      <m:sub>
                        <m:r>
                          <a:rPr lang="en-US" sz="2000" b="0" i="1" smtClean="0">
                            <a:latin typeface="Cambria Math" panose="02040503050406030204" pitchFamily="18" charset="0"/>
                          </a:rPr>
                          <m:t>𝑘</m:t>
                        </m:r>
                        <m:r>
                          <a:rPr lang="en-US" sz="2000" b="0" i="1" smtClean="0">
                            <a:latin typeface="Cambria Math" panose="02040503050406030204" pitchFamily="18" charset="0"/>
                          </a:rPr>
                          <m:t>−</m:t>
                        </m:r>
                        <m:r>
                          <a:rPr lang="en-US" sz="2000" b="0" i="1" smtClean="0">
                            <a:latin typeface="Cambria Math" panose="02040503050406030204" pitchFamily="18" charset="0"/>
                          </a:rPr>
                          <m:t>1</m:t>
                        </m:r>
                      </m:sub>
                      <m:sup>
                        <m:sSub>
                          <m:sSubPr>
                            <m:ctrlPr>
                              <a:rPr lang="en-US" sz="2000" i="1">
                                <a:latin typeface="Cambria Math" panose="02040503050406030204" pitchFamily="18" charset="0"/>
                              </a:rPr>
                            </m:ctrlPr>
                          </m:sSubPr>
                          <m:e>
                            <m:r>
                              <a:rPr lang="en-US" sz="2000" i="1">
                                <a:latin typeface="Cambria Math" panose="02040503050406030204" pitchFamily="18" charset="0"/>
                              </a:rPr>
                              <m:t>𝑤</m:t>
                            </m:r>
                          </m:e>
                          <m:sub>
                            <m:r>
                              <a:rPr lang="en-US" sz="2000" i="1">
                                <a:latin typeface="Cambria Math" panose="02040503050406030204" pitchFamily="18" charset="0"/>
                              </a:rPr>
                              <m:t>𝑘</m:t>
                            </m:r>
                            <m:r>
                              <a:rPr lang="en-US" sz="2000" i="1">
                                <a:latin typeface="Cambria Math" panose="02040503050406030204" pitchFamily="18" charset="0"/>
                              </a:rPr>
                              <m:t>−</m:t>
                            </m:r>
                            <m:r>
                              <a:rPr lang="en-US" sz="2000" i="1">
                                <a:latin typeface="Cambria Math" panose="02040503050406030204" pitchFamily="18" charset="0"/>
                              </a:rPr>
                              <m:t>1</m:t>
                            </m:r>
                          </m:sub>
                        </m:sSub>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𝑀</m:t>
                                </m:r>
                              </m:e>
                              <m:sub>
                                <m:r>
                                  <a:rPr lang="en-US" sz="2000" i="1">
                                    <a:latin typeface="Cambria Math" panose="02040503050406030204" pitchFamily="18" charset="0"/>
                                  </a:rPr>
                                  <m:t>2</m:t>
                                </m:r>
                              </m:sub>
                            </m:sSub>
                          </m:e>
                        </m:d>
                      </m:sup>
                    </m:sSubSup>
                  </m:oMath>
                </a14:m>
                <a:endParaRPr lang="en-US" sz="2000" dirty="0" smtClean="0"/>
              </a:p>
              <a:p>
                <a:pPr marL="0" indent="0" algn="l" rtl="0">
                  <a:buNone/>
                </a:pPr>
                <a:r>
                  <a:rPr lang="en-US" sz="2000" dirty="0" smtClean="0"/>
                  <a:t>So, </a:t>
                </a:r>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𝑐</m:t>
                        </m:r>
                      </m:e>
                      <m:sub>
                        <m:r>
                          <a:rPr lang="en-US" sz="2000" b="0" i="1" smtClean="0">
                            <a:latin typeface="Cambria Math" panose="02040503050406030204" pitchFamily="18" charset="0"/>
                          </a:rPr>
                          <m:t>𝑟</m:t>
                        </m:r>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𝑒</m:t>
                            </m:r>
                          </m:e>
                          <m:sub>
                            <m:r>
                              <a:rPr lang="en-US" sz="2000" b="0" i="1" smtClean="0">
                                <a:latin typeface="Cambria Math" panose="02040503050406030204" pitchFamily="18" charset="0"/>
                              </a:rPr>
                              <m:t>3</m:t>
                            </m:r>
                          </m:sub>
                        </m:sSub>
                      </m:sub>
                    </m:sSub>
                    <m:r>
                      <a:rPr lang="en-US" sz="2000" b="0" i="1" smtClean="0">
                        <a:latin typeface="Cambria Math" panose="02040503050406030204" pitchFamily="18" charset="0"/>
                      </a:rPr>
                      <m:t>= </m:t>
                    </m:r>
                    <m:sSubSup>
                      <m:sSubSupPr>
                        <m:ctrlPr>
                          <a:rPr lang="en-US" sz="2000" i="1">
                            <a:latin typeface="Cambria Math" panose="02040503050406030204" pitchFamily="18" charset="0"/>
                          </a:rPr>
                        </m:ctrlPr>
                      </m:sSubSupPr>
                      <m:e>
                        <m:r>
                          <a:rPr lang="en-US" sz="2000" i="1">
                            <a:latin typeface="Cambria Math" panose="02040503050406030204" pitchFamily="18" charset="0"/>
                          </a:rPr>
                          <m:t>𝑥</m:t>
                        </m:r>
                      </m:e>
                      <m:sub>
                        <m:r>
                          <a:rPr lang="en-US" sz="2000" b="0" i="1" smtClean="0">
                            <a:latin typeface="Cambria Math" panose="02040503050406030204" pitchFamily="18" charset="0"/>
                          </a:rPr>
                          <m:t>1</m:t>
                        </m:r>
                      </m:sub>
                      <m:sup>
                        <m:sSub>
                          <m:sSubPr>
                            <m:ctrlPr>
                              <a:rPr lang="en-US" sz="2000" i="1">
                                <a:latin typeface="Cambria Math" panose="02040503050406030204" pitchFamily="18" charset="0"/>
                              </a:rPr>
                            </m:ctrlPr>
                          </m:sSubPr>
                          <m:e>
                            <m:r>
                              <a:rPr lang="en-US" sz="2000" i="1">
                                <a:latin typeface="Cambria Math" panose="02040503050406030204" pitchFamily="18" charset="0"/>
                              </a:rPr>
                              <m:t>𝑤</m:t>
                            </m:r>
                          </m:e>
                          <m:sub>
                            <m:r>
                              <a:rPr lang="en-US" sz="2000" b="0" i="1" smtClean="0">
                                <a:latin typeface="Cambria Math" panose="02040503050406030204" pitchFamily="18" charset="0"/>
                              </a:rPr>
                              <m:t>1</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𝑀</m:t>
                            </m:r>
                          </m:e>
                          <m:sub>
                            <m:r>
                              <a:rPr lang="en-US" sz="2000" b="0" i="1" smtClean="0">
                                <a:latin typeface="Cambria Math" panose="02040503050406030204" pitchFamily="18" charset="0"/>
                              </a:rPr>
                              <m:t>1</m:t>
                            </m:r>
                          </m:sub>
                        </m:sSub>
                        <m:r>
                          <a:rPr lang="en-US" sz="2000" b="0" i="1" smtClean="0">
                            <a:latin typeface="Cambria Math" panose="02040503050406030204" pitchFamily="18" charset="0"/>
                          </a:rPr>
                          <m:t>)</m:t>
                        </m:r>
                      </m:sup>
                    </m:sSubSup>
                    <m:r>
                      <a:rPr lang="en-US" sz="2000" i="1">
                        <a:latin typeface="Cambria Math" panose="02040503050406030204" pitchFamily="18" charset="0"/>
                      </a:rPr>
                      <m:t>…</m:t>
                    </m:r>
                    <m:sSubSup>
                      <m:sSubSupPr>
                        <m:ctrlPr>
                          <a:rPr lang="en-US" sz="2000" i="1">
                            <a:latin typeface="Cambria Math" panose="02040503050406030204" pitchFamily="18" charset="0"/>
                          </a:rPr>
                        </m:ctrlPr>
                      </m:sSubSupPr>
                      <m:e>
                        <m:r>
                          <a:rPr lang="en-US" sz="2000" i="1">
                            <a:latin typeface="Cambria Math" panose="02040503050406030204" pitchFamily="18" charset="0"/>
                          </a:rPr>
                          <m:t>𝑥</m:t>
                        </m:r>
                      </m:e>
                      <m:sub>
                        <m:r>
                          <a:rPr lang="en-US" sz="2000" b="0" i="1" smtClean="0">
                            <a:latin typeface="Cambria Math" panose="02040503050406030204" pitchFamily="18" charset="0"/>
                          </a:rPr>
                          <m:t>𝑘</m:t>
                        </m:r>
                        <m:r>
                          <a:rPr lang="en-US" sz="2000" b="0" i="1" smtClean="0">
                            <a:latin typeface="Cambria Math" panose="02040503050406030204" pitchFamily="18" charset="0"/>
                          </a:rPr>
                          <m:t>−</m:t>
                        </m:r>
                        <m:r>
                          <a:rPr lang="en-US" sz="2000" b="0" i="1" smtClean="0">
                            <a:latin typeface="Cambria Math" panose="02040503050406030204" pitchFamily="18" charset="0"/>
                          </a:rPr>
                          <m:t>1</m:t>
                        </m:r>
                      </m:sub>
                      <m:sup>
                        <m:sSub>
                          <m:sSubPr>
                            <m:ctrlPr>
                              <a:rPr lang="en-US" sz="2000" i="1">
                                <a:latin typeface="Cambria Math" panose="02040503050406030204" pitchFamily="18" charset="0"/>
                              </a:rPr>
                            </m:ctrlPr>
                          </m:sSubPr>
                          <m:e>
                            <m:r>
                              <a:rPr lang="en-US" sz="2000" i="1">
                                <a:latin typeface="Cambria Math" panose="02040503050406030204" pitchFamily="18" charset="0"/>
                              </a:rPr>
                              <m:t>𝑤</m:t>
                            </m:r>
                          </m:e>
                          <m:sub>
                            <m:r>
                              <a:rPr lang="en-US" sz="2000" i="1">
                                <a:latin typeface="Cambria Math" panose="02040503050406030204" pitchFamily="18" charset="0"/>
                              </a:rPr>
                              <m:t>𝑘</m:t>
                            </m:r>
                            <m:r>
                              <a:rPr lang="en-US" sz="2000" i="1">
                                <a:latin typeface="Cambria Math" panose="02040503050406030204" pitchFamily="18" charset="0"/>
                              </a:rPr>
                              <m:t>−</m:t>
                            </m:r>
                            <m:r>
                              <a:rPr lang="en-US" sz="2000" i="1">
                                <a:latin typeface="Cambria Math" panose="02040503050406030204" pitchFamily="18" charset="0"/>
                              </a:rPr>
                              <m:t>1</m:t>
                            </m:r>
                          </m:sub>
                        </m:sSub>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𝑀</m:t>
                                </m:r>
                              </m:e>
                              <m:sub>
                                <m:r>
                                  <a:rPr lang="en-US" sz="2000" i="1">
                                    <a:latin typeface="Cambria Math" panose="02040503050406030204" pitchFamily="18" charset="0"/>
                                  </a:rPr>
                                  <m:t>1</m:t>
                                </m:r>
                              </m:sub>
                            </m:sSub>
                          </m:e>
                        </m:d>
                      </m:sup>
                    </m:sSubSup>
                    <m:r>
                      <a:rPr lang="en-US" sz="2000" b="0" i="1" smtClean="0">
                        <a:latin typeface="Cambria Math" panose="02040503050406030204" pitchFamily="18" charset="0"/>
                      </a:rPr>
                      <m:t>=</m:t>
                    </m:r>
                    <m:r>
                      <a:rPr lang="en-US" sz="2000" b="0" i="1" smtClean="0">
                        <a:latin typeface="Cambria Math" panose="02040503050406030204" pitchFamily="18" charset="0"/>
                      </a:rPr>
                      <m:t>𝑠𝑔𝑛</m:t>
                    </m:r>
                    <m:d>
                      <m:dPr>
                        <m:ctrlPr>
                          <a:rPr lang="en-US" sz="2000" b="0" i="1" smtClean="0">
                            <a:latin typeface="Cambria Math" panose="02040503050406030204" pitchFamily="18" charset="0"/>
                          </a:rPr>
                        </m:ctrlPr>
                      </m:dPr>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𝑀</m:t>
                            </m:r>
                          </m:e>
                          <m:sub>
                            <m:r>
                              <a:rPr lang="en-US" sz="2000" b="0" i="1" smtClean="0">
                                <a:latin typeface="Cambria Math" panose="02040503050406030204" pitchFamily="18" charset="0"/>
                              </a:rPr>
                              <m:t>1</m:t>
                            </m:r>
                          </m:sub>
                        </m:sSub>
                      </m:e>
                    </m:d>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𝑋</m:t>
                        </m:r>
                      </m:e>
                      <m:sub>
                        <m:r>
                          <a:rPr lang="en-US" sz="2000" b="0" i="1" smtClean="0">
                            <a:latin typeface="Cambria Math" panose="02040503050406030204" pitchFamily="18" charset="0"/>
                          </a:rPr>
                          <m:t>1</m:t>
                        </m:r>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𝑒</m:t>
                            </m:r>
                          </m:e>
                          <m:sub>
                            <m:r>
                              <a:rPr lang="en-US" sz="2000" b="0" i="1" smtClean="0">
                                <a:latin typeface="Cambria Math" panose="02040503050406030204" pitchFamily="18" charset="0"/>
                              </a:rPr>
                              <m:t>3</m:t>
                            </m:r>
                          </m:sub>
                        </m:sSub>
                      </m:sub>
                    </m:sSub>
                    <m:r>
                      <a:rPr lang="en-US" sz="2000" b="0" i="1" smtClean="0">
                        <a:latin typeface="Cambria Math" panose="02040503050406030204" pitchFamily="18" charset="0"/>
                      </a:rPr>
                      <m:t>   (=</m:t>
                    </m:r>
                    <m:r>
                      <a:rPr lang="en-US" sz="2000" i="1">
                        <a:latin typeface="Cambria Math" panose="02040503050406030204" pitchFamily="18" charset="0"/>
                      </a:rPr>
                      <m:t>𝑠𝑔𝑛</m:t>
                    </m:r>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𝑀</m:t>
                            </m:r>
                          </m:e>
                          <m:sub>
                            <m:r>
                              <a:rPr lang="en-US" sz="2000" i="1">
                                <a:latin typeface="Cambria Math" panose="02040503050406030204" pitchFamily="18" charset="0"/>
                              </a:rPr>
                              <m:t>1</m:t>
                            </m:r>
                          </m:sub>
                        </m:sSub>
                      </m:e>
                    </m:d>
                    <m:sSub>
                      <m:sSubPr>
                        <m:ctrlPr>
                          <a:rPr lang="en-US" sz="2000" i="1">
                            <a:latin typeface="Cambria Math" panose="02040503050406030204" pitchFamily="18" charset="0"/>
                          </a:rPr>
                        </m:ctrlPr>
                      </m:sSubPr>
                      <m:e>
                        <m:r>
                          <a:rPr lang="en-US" sz="2000" i="1">
                            <a:latin typeface="Cambria Math" panose="02040503050406030204" pitchFamily="18" charset="0"/>
                          </a:rPr>
                          <m:t>𝑋</m:t>
                        </m:r>
                      </m:e>
                      <m:sub>
                        <m:r>
                          <a:rPr lang="en-US" sz="2000" b="0" i="1" smtClean="0">
                            <a:latin typeface="Cambria Math" panose="02040503050406030204" pitchFamily="18" charset="0"/>
                          </a:rPr>
                          <m:t>𝑟</m:t>
                        </m:r>
                        <m:r>
                          <a:rPr lang="en-US" sz="2000" b="0" i="1" smtClean="0">
                            <a:latin typeface="Cambria Math" panose="02040503050406030204" pitchFamily="18" charset="0"/>
                          </a:rPr>
                          <m:t>+</m:t>
                        </m:r>
                        <m:r>
                          <a:rPr lang="en-US" sz="2000" b="0" i="1" smtClean="0">
                            <a:latin typeface="Cambria Math" panose="02040503050406030204" pitchFamily="18" charset="0"/>
                          </a:rPr>
                          <m:t>1</m:t>
                        </m:r>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𝑒</m:t>
                            </m:r>
                          </m:e>
                          <m:sub>
                            <m:r>
                              <a:rPr lang="en-US" sz="2000" i="1">
                                <a:latin typeface="Cambria Math" panose="02040503050406030204" pitchFamily="18" charset="0"/>
                              </a:rPr>
                              <m:t>3</m:t>
                            </m:r>
                          </m:sub>
                        </m:sSub>
                      </m:sub>
                    </m:sSub>
                    <m:r>
                      <a:rPr lang="en-US" sz="2000" b="0" i="1" smtClean="0">
                        <a:latin typeface="Cambria Math" panose="02040503050406030204" pitchFamily="18" charset="0"/>
                      </a:rPr>
                      <m:t>)</m:t>
                    </m:r>
                  </m:oMath>
                </a14:m>
                <a:endParaRPr lang="en-US" sz="2000" dirty="0" smtClean="0"/>
              </a:p>
              <a:p>
                <a:pPr marL="0" indent="0" algn="l" rtl="0">
                  <a:buNone/>
                </a:pPr>
                <a:r>
                  <a:rPr lang="en-US" sz="2000" dirty="0" smtClean="0"/>
                  <a:t>I.e., </a:t>
                </a:r>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𝑐</m:t>
                        </m:r>
                      </m:e>
                      <m:sub>
                        <m:r>
                          <a:rPr lang="en-US" sz="2000" b="0" i="1" smtClean="0">
                            <a:latin typeface="Cambria Math" panose="02040503050406030204" pitchFamily="18" charset="0"/>
                          </a:rPr>
                          <m:t>𝑟</m:t>
                        </m:r>
                        <m:r>
                          <a:rPr lang="en-US" sz="2000" b="0" i="1" smtClean="0">
                            <a:latin typeface="Cambria Math" panose="02040503050406030204" pitchFamily="18" charset="0"/>
                          </a:rPr>
                          <m:t>,</m:t>
                        </m:r>
                        <m:r>
                          <a:rPr lang="en-US" sz="2000" b="0" i="1" smtClean="0">
                            <a:latin typeface="Cambria Math" panose="02040503050406030204" pitchFamily="18" charset="0"/>
                          </a:rPr>
                          <m:t>𝑒</m:t>
                        </m:r>
                      </m:sub>
                    </m:sSub>
                    <m:r>
                      <a:rPr lang="en-US" sz="2000" b="0" i="1" smtClean="0">
                        <a:latin typeface="Cambria Math" panose="02040503050406030204" pitchFamily="18" charset="0"/>
                      </a:rPr>
                      <m:t>≠</m:t>
                    </m:r>
                    <m:r>
                      <a:rPr lang="en-US" sz="2000" b="0" i="1" smtClean="0">
                        <a:latin typeface="Cambria Math" panose="02040503050406030204" pitchFamily="18" charset="0"/>
                      </a:rPr>
                      <m:t>0</m:t>
                    </m:r>
                  </m:oMath>
                </a14:m>
                <a:r>
                  <a:rPr lang="en-US" sz="2000" dirty="0" smtClean="0"/>
                  <a:t>.</a:t>
                </a:r>
                <a:endParaRPr lang="en-US" sz="2000" dirty="0"/>
              </a:p>
            </p:txBody>
          </p:sp>
        </mc:Choice>
        <mc:Fallback xmlns="">
          <p:sp>
            <p:nvSpPr>
              <p:cNvPr id="3" name="מציין מיקום תוכן 2"/>
              <p:cNvSpPr>
                <a:spLocks noGrp="1" noRot="1" noChangeAspect="1" noMove="1" noResize="1" noEditPoints="1" noAdjustHandles="1" noChangeArrowheads="1" noChangeShapeType="1" noTextEdit="1"/>
              </p:cNvSpPr>
              <p:nvPr>
                <p:ph idx="1"/>
              </p:nvPr>
            </p:nvSpPr>
            <p:spPr>
              <a:xfrm>
                <a:off x="2592923" y="1739900"/>
                <a:ext cx="9420111" cy="5118100"/>
              </a:xfrm>
              <a:blipFill rotWithShape="0">
                <a:blip r:embed="rId2"/>
                <a:stretch>
                  <a:fillRect l="-970" t="-952"/>
                </a:stretch>
              </a:blipFill>
            </p:spPr>
            <p:txBody>
              <a:bodyPr/>
              <a:lstStyle/>
              <a:p>
                <a:r>
                  <a:rPr lang="he-IL">
                    <a:noFill/>
                  </a:rPr>
                  <a:t> </a:t>
                </a:r>
              </a:p>
            </p:txBody>
          </p:sp>
        </mc:Fallback>
      </mc:AlternateContent>
      <p:sp>
        <p:nvSpPr>
          <p:cNvPr id="4" name="TextBox 3"/>
          <p:cNvSpPr txBox="1"/>
          <p:nvPr/>
        </p:nvSpPr>
        <p:spPr>
          <a:xfrm>
            <a:off x="5638800" y="3289300"/>
            <a:ext cx="65" cy="276999"/>
          </a:xfrm>
          <a:prstGeom prst="rect">
            <a:avLst/>
          </a:prstGeom>
          <a:noFill/>
        </p:spPr>
        <p:txBody>
          <a:bodyPr wrap="none" lIns="0" tIns="0" rIns="0" bIns="0" rtlCol="1">
            <a:spAutoFit/>
          </a:bodyPr>
          <a:lstStyle/>
          <a:p>
            <a:endParaRPr lang="he-IL" dirty="0"/>
          </a:p>
        </p:txBody>
      </p:sp>
      <p:sp>
        <p:nvSpPr>
          <p:cNvPr id="6" name="אליפסה 5"/>
          <p:cNvSpPr/>
          <p:nvPr/>
        </p:nvSpPr>
        <p:spPr>
          <a:xfrm>
            <a:off x="2780135" y="2391840"/>
            <a:ext cx="279400" cy="279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 name="אליפסה 6"/>
          <p:cNvSpPr/>
          <p:nvPr/>
        </p:nvSpPr>
        <p:spPr>
          <a:xfrm>
            <a:off x="2780135" y="3289300"/>
            <a:ext cx="279400" cy="279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אליפסה 7"/>
          <p:cNvSpPr/>
          <p:nvPr/>
        </p:nvSpPr>
        <p:spPr>
          <a:xfrm>
            <a:off x="2780135" y="4186760"/>
            <a:ext cx="279400" cy="279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אליפסה 8"/>
          <p:cNvSpPr/>
          <p:nvPr/>
        </p:nvSpPr>
        <p:spPr>
          <a:xfrm>
            <a:off x="4735219" y="2391840"/>
            <a:ext cx="279400" cy="279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 name="אליפסה 9"/>
          <p:cNvSpPr/>
          <p:nvPr/>
        </p:nvSpPr>
        <p:spPr>
          <a:xfrm>
            <a:off x="4735219" y="3289300"/>
            <a:ext cx="279400" cy="279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1" name="אליפסה 10"/>
          <p:cNvSpPr/>
          <p:nvPr/>
        </p:nvSpPr>
        <p:spPr>
          <a:xfrm>
            <a:off x="4735219" y="4186760"/>
            <a:ext cx="279400" cy="279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cxnSp>
        <p:nvCxnSpPr>
          <p:cNvPr id="12" name="מחבר ישר 11"/>
          <p:cNvCxnSpPr/>
          <p:nvPr/>
        </p:nvCxnSpPr>
        <p:spPr>
          <a:xfrm>
            <a:off x="3059535" y="2531540"/>
            <a:ext cx="167568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מחבר ישר 12"/>
          <p:cNvCxnSpPr/>
          <p:nvPr/>
        </p:nvCxnSpPr>
        <p:spPr>
          <a:xfrm>
            <a:off x="3059535" y="3427799"/>
            <a:ext cx="167568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מחבר ישר 13"/>
          <p:cNvCxnSpPr/>
          <p:nvPr/>
        </p:nvCxnSpPr>
        <p:spPr>
          <a:xfrm>
            <a:off x="3059535" y="4299358"/>
            <a:ext cx="167568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15" name="TextBox 14"/>
          <p:cNvSpPr txBox="1"/>
          <p:nvPr/>
        </p:nvSpPr>
        <p:spPr>
          <a:xfrm>
            <a:off x="2780135" y="2391840"/>
            <a:ext cx="238483" cy="307777"/>
          </a:xfrm>
          <a:prstGeom prst="rect">
            <a:avLst/>
          </a:prstGeom>
          <a:noFill/>
        </p:spPr>
        <p:txBody>
          <a:bodyPr wrap="square" rtlCol="1">
            <a:spAutoFit/>
          </a:bodyPr>
          <a:lstStyle/>
          <a:p>
            <a:r>
              <a:rPr lang="en-US" sz="1400" dirty="0" smtClean="0">
                <a:solidFill>
                  <a:schemeClr val="bg1"/>
                </a:solidFill>
              </a:rPr>
              <a:t>1</a:t>
            </a:r>
            <a:endParaRPr lang="he-IL" sz="1400" dirty="0">
              <a:solidFill>
                <a:schemeClr val="bg1"/>
              </a:solidFill>
            </a:endParaRPr>
          </a:p>
        </p:txBody>
      </p:sp>
      <p:sp>
        <p:nvSpPr>
          <p:cNvPr id="16" name="TextBox 15"/>
          <p:cNvSpPr txBox="1"/>
          <p:nvPr/>
        </p:nvSpPr>
        <p:spPr>
          <a:xfrm>
            <a:off x="2780134" y="3273910"/>
            <a:ext cx="238483" cy="307777"/>
          </a:xfrm>
          <a:prstGeom prst="rect">
            <a:avLst/>
          </a:prstGeom>
          <a:noFill/>
        </p:spPr>
        <p:txBody>
          <a:bodyPr wrap="square" rtlCol="1">
            <a:spAutoFit/>
          </a:bodyPr>
          <a:lstStyle/>
          <a:p>
            <a:r>
              <a:rPr lang="en-US" sz="1400" dirty="0" smtClean="0">
                <a:solidFill>
                  <a:schemeClr val="bg1"/>
                </a:solidFill>
              </a:rPr>
              <a:t>2</a:t>
            </a:r>
            <a:endParaRPr lang="he-IL" sz="1400" dirty="0">
              <a:solidFill>
                <a:schemeClr val="bg1"/>
              </a:solidFill>
            </a:endParaRPr>
          </a:p>
        </p:txBody>
      </p:sp>
      <p:sp>
        <p:nvSpPr>
          <p:cNvPr id="17" name="TextBox 16"/>
          <p:cNvSpPr txBox="1"/>
          <p:nvPr/>
        </p:nvSpPr>
        <p:spPr>
          <a:xfrm>
            <a:off x="2780134" y="4172571"/>
            <a:ext cx="238483" cy="307777"/>
          </a:xfrm>
          <a:prstGeom prst="rect">
            <a:avLst/>
          </a:prstGeom>
          <a:noFill/>
        </p:spPr>
        <p:txBody>
          <a:bodyPr wrap="square" rtlCol="1">
            <a:spAutoFit/>
          </a:bodyPr>
          <a:lstStyle/>
          <a:p>
            <a:r>
              <a:rPr lang="en-US" sz="1400" dirty="0" smtClean="0">
                <a:solidFill>
                  <a:schemeClr val="bg1"/>
                </a:solidFill>
              </a:rPr>
              <a:t>3</a:t>
            </a:r>
            <a:endParaRPr lang="he-IL" sz="1400" dirty="0">
              <a:solidFill>
                <a:schemeClr val="bg1"/>
              </a:solidFill>
            </a:endParaRPr>
          </a:p>
        </p:txBody>
      </p:sp>
      <p:sp>
        <p:nvSpPr>
          <p:cNvPr id="18" name="TextBox 17"/>
          <p:cNvSpPr txBox="1"/>
          <p:nvPr/>
        </p:nvSpPr>
        <p:spPr>
          <a:xfrm>
            <a:off x="4735218" y="2365737"/>
            <a:ext cx="238483" cy="307777"/>
          </a:xfrm>
          <a:prstGeom prst="rect">
            <a:avLst/>
          </a:prstGeom>
          <a:noFill/>
        </p:spPr>
        <p:txBody>
          <a:bodyPr wrap="square" rtlCol="1">
            <a:spAutoFit/>
          </a:bodyPr>
          <a:lstStyle/>
          <a:p>
            <a:r>
              <a:rPr lang="en-US" sz="1400" dirty="0" smtClean="0">
                <a:solidFill>
                  <a:schemeClr val="bg1"/>
                </a:solidFill>
              </a:rPr>
              <a:t>4</a:t>
            </a:r>
            <a:endParaRPr lang="he-IL" sz="1400" dirty="0">
              <a:solidFill>
                <a:schemeClr val="bg1"/>
              </a:solidFill>
            </a:endParaRPr>
          </a:p>
        </p:txBody>
      </p:sp>
      <p:sp>
        <p:nvSpPr>
          <p:cNvPr id="19" name="TextBox 18"/>
          <p:cNvSpPr txBox="1"/>
          <p:nvPr/>
        </p:nvSpPr>
        <p:spPr>
          <a:xfrm>
            <a:off x="4735219" y="3283769"/>
            <a:ext cx="238483" cy="307777"/>
          </a:xfrm>
          <a:prstGeom prst="rect">
            <a:avLst/>
          </a:prstGeom>
          <a:noFill/>
        </p:spPr>
        <p:txBody>
          <a:bodyPr wrap="square" rtlCol="1">
            <a:spAutoFit/>
          </a:bodyPr>
          <a:lstStyle/>
          <a:p>
            <a:r>
              <a:rPr lang="en-US" sz="1400" dirty="0" smtClean="0">
                <a:solidFill>
                  <a:schemeClr val="bg1"/>
                </a:solidFill>
              </a:rPr>
              <a:t>5</a:t>
            </a:r>
            <a:endParaRPr lang="he-IL" sz="1400" dirty="0">
              <a:solidFill>
                <a:schemeClr val="bg1"/>
              </a:solidFill>
            </a:endParaRPr>
          </a:p>
        </p:txBody>
      </p:sp>
      <p:sp>
        <p:nvSpPr>
          <p:cNvPr id="20" name="TextBox 19"/>
          <p:cNvSpPr txBox="1"/>
          <p:nvPr/>
        </p:nvSpPr>
        <p:spPr>
          <a:xfrm>
            <a:off x="4735218" y="4170169"/>
            <a:ext cx="238483" cy="307777"/>
          </a:xfrm>
          <a:prstGeom prst="rect">
            <a:avLst/>
          </a:prstGeom>
          <a:noFill/>
        </p:spPr>
        <p:txBody>
          <a:bodyPr wrap="square" rtlCol="1">
            <a:spAutoFit/>
          </a:bodyPr>
          <a:lstStyle/>
          <a:p>
            <a:r>
              <a:rPr lang="en-US" sz="1400" dirty="0" smtClean="0">
                <a:solidFill>
                  <a:schemeClr val="bg1"/>
                </a:solidFill>
              </a:rPr>
              <a:t>6</a:t>
            </a:r>
            <a:endParaRPr lang="he-IL" sz="1400" dirty="0">
              <a:solidFill>
                <a:schemeClr val="bg1"/>
              </a:solidFill>
            </a:endParaRPr>
          </a:p>
        </p:txBody>
      </p:sp>
      <p:cxnSp>
        <p:nvCxnSpPr>
          <p:cNvPr id="21" name="מחבר ישר 20"/>
          <p:cNvCxnSpPr/>
          <p:nvPr/>
        </p:nvCxnSpPr>
        <p:spPr>
          <a:xfrm>
            <a:off x="3064631" y="2572477"/>
            <a:ext cx="1670586" cy="82919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מחבר ישר 21"/>
          <p:cNvCxnSpPr>
            <a:stCxn id="7" idx="6"/>
            <a:endCxn id="18" idx="1"/>
          </p:cNvCxnSpPr>
          <p:nvPr/>
        </p:nvCxnSpPr>
        <p:spPr>
          <a:xfrm flipV="1">
            <a:off x="3059535" y="2519626"/>
            <a:ext cx="1675683" cy="90937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מחבר ישר 22"/>
          <p:cNvCxnSpPr>
            <a:endCxn id="19" idx="1"/>
          </p:cNvCxnSpPr>
          <p:nvPr/>
        </p:nvCxnSpPr>
        <p:spPr>
          <a:xfrm flipV="1">
            <a:off x="3059535" y="3437658"/>
            <a:ext cx="1675684" cy="84751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5" name="TextBox 24"/>
              <p:cNvSpPr txBox="1"/>
              <p:nvPr/>
            </p:nvSpPr>
            <p:spPr>
              <a:xfrm>
                <a:off x="3141363" y="2212762"/>
                <a:ext cx="238483" cy="307777"/>
              </a:xfrm>
              <a:prstGeom prst="rect">
                <a:avLst/>
              </a:prstGeom>
              <a:noFill/>
            </p:spPr>
            <p:txBody>
              <a:bodyPr wrap="square" rtlCol="1">
                <a:spAutoFit/>
              </a:bodyPr>
              <a:lstStyle/>
              <a:p>
                <a:pPr/>
                <a14:m>
                  <m:oMathPara xmlns:m="http://schemas.openxmlformats.org/officeDocument/2006/math">
                    <m:oMathParaPr>
                      <m:jc m:val="centerGroup"/>
                    </m:oMathParaPr>
                    <m:oMath xmlns:m="http://schemas.openxmlformats.org/officeDocument/2006/math">
                      <m:sSub>
                        <m:sSubPr>
                          <m:ctrlPr>
                            <a:rPr lang="he-IL" sz="1400" i="1" smtClean="0">
                              <a:latin typeface="Cambria Math" panose="02040503050406030204" pitchFamily="18" charset="0"/>
                            </a:rPr>
                          </m:ctrlPr>
                        </m:sSubPr>
                        <m:e>
                          <m:r>
                            <a:rPr lang="en-US" sz="1400" b="0" i="1" smtClean="0">
                              <a:latin typeface="Cambria Math" panose="02040503050406030204" pitchFamily="18" charset="0"/>
                            </a:rPr>
                            <m:t>𝑒</m:t>
                          </m:r>
                        </m:e>
                        <m:sub>
                          <m:r>
                            <a:rPr lang="he-IL" sz="1400" b="0" i="1" smtClean="0">
                              <a:latin typeface="Cambria Math" panose="02040503050406030204" pitchFamily="18" charset="0"/>
                            </a:rPr>
                            <m:t>1</m:t>
                          </m:r>
                        </m:sub>
                      </m:sSub>
                    </m:oMath>
                  </m:oMathPara>
                </a14:m>
                <a:endParaRPr lang="he-IL" sz="1400" dirty="0"/>
              </a:p>
            </p:txBody>
          </p:sp>
        </mc:Choice>
        <mc:Fallback xmlns="">
          <p:sp>
            <p:nvSpPr>
              <p:cNvPr id="25" name="TextBox 24"/>
              <p:cNvSpPr txBox="1">
                <a:spLocks noRot="1" noChangeAspect="1" noMove="1" noResize="1" noEditPoints="1" noAdjustHandles="1" noChangeArrowheads="1" noChangeShapeType="1" noTextEdit="1"/>
              </p:cNvSpPr>
              <p:nvPr/>
            </p:nvSpPr>
            <p:spPr>
              <a:xfrm>
                <a:off x="3141363" y="2212762"/>
                <a:ext cx="238483" cy="307777"/>
              </a:xfrm>
              <a:prstGeom prst="rect">
                <a:avLst/>
              </a:prstGeom>
              <a:blipFill rotWithShape="0">
                <a:blip r:embed="rId3"/>
                <a:stretch>
                  <a:fillRect t="-4000" r="-74359" b="-20000"/>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3153600" y="3349682"/>
                <a:ext cx="238483" cy="307777"/>
              </a:xfrm>
              <a:prstGeom prst="rect">
                <a:avLst/>
              </a:prstGeom>
              <a:noFill/>
            </p:spPr>
            <p:txBody>
              <a:bodyPr wrap="square" rtlCol="1">
                <a:spAutoFit/>
              </a:bodyPr>
              <a:lstStyle/>
              <a:p>
                <a:pPr/>
                <a14:m>
                  <m:oMathPara xmlns:m="http://schemas.openxmlformats.org/officeDocument/2006/math">
                    <m:oMathParaPr>
                      <m:jc m:val="centerGroup"/>
                    </m:oMathParaPr>
                    <m:oMath xmlns:m="http://schemas.openxmlformats.org/officeDocument/2006/math">
                      <m:sSub>
                        <m:sSubPr>
                          <m:ctrlPr>
                            <a:rPr lang="he-IL" sz="1400" i="1" smtClean="0">
                              <a:latin typeface="Cambria Math" panose="02040503050406030204" pitchFamily="18" charset="0"/>
                            </a:rPr>
                          </m:ctrlPr>
                        </m:sSubPr>
                        <m:e>
                          <m:r>
                            <a:rPr lang="en-US" sz="1400" b="0" i="1" smtClean="0">
                              <a:latin typeface="Cambria Math" panose="02040503050406030204" pitchFamily="18" charset="0"/>
                            </a:rPr>
                            <m:t>𝑒</m:t>
                          </m:r>
                        </m:e>
                        <m:sub>
                          <m:r>
                            <a:rPr lang="he-IL" sz="1400" b="0" i="1" smtClean="0">
                              <a:latin typeface="Cambria Math" panose="02040503050406030204" pitchFamily="18" charset="0"/>
                            </a:rPr>
                            <m:t>2</m:t>
                          </m:r>
                        </m:sub>
                      </m:sSub>
                    </m:oMath>
                  </m:oMathPara>
                </a14:m>
                <a:endParaRPr lang="he-IL" sz="1400" dirty="0"/>
              </a:p>
            </p:txBody>
          </p:sp>
        </mc:Choice>
        <mc:Fallback xmlns="">
          <p:sp>
            <p:nvSpPr>
              <p:cNvPr id="26" name="TextBox 25"/>
              <p:cNvSpPr txBox="1">
                <a:spLocks noRot="1" noChangeAspect="1" noMove="1" noResize="1" noEditPoints="1" noAdjustHandles="1" noChangeArrowheads="1" noChangeShapeType="1" noTextEdit="1"/>
              </p:cNvSpPr>
              <p:nvPr/>
            </p:nvSpPr>
            <p:spPr>
              <a:xfrm>
                <a:off x="3153600" y="3349682"/>
                <a:ext cx="238483" cy="307777"/>
              </a:xfrm>
              <a:prstGeom prst="rect">
                <a:avLst/>
              </a:prstGeom>
              <a:blipFill rotWithShape="0">
                <a:blip r:embed="rId4"/>
                <a:stretch>
                  <a:fillRect t="-1961" r="-74359" b="-19608"/>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27" name="TextBox 26"/>
              <p:cNvSpPr txBox="1"/>
              <p:nvPr/>
            </p:nvSpPr>
            <p:spPr>
              <a:xfrm>
                <a:off x="3153601" y="4218246"/>
                <a:ext cx="238483" cy="307777"/>
              </a:xfrm>
              <a:prstGeom prst="rect">
                <a:avLst/>
              </a:prstGeom>
              <a:noFill/>
            </p:spPr>
            <p:txBody>
              <a:bodyPr wrap="square" rtlCol="1">
                <a:spAutoFit/>
              </a:bodyPr>
              <a:lstStyle/>
              <a:p>
                <a:pPr/>
                <a14:m>
                  <m:oMathPara xmlns:m="http://schemas.openxmlformats.org/officeDocument/2006/math">
                    <m:oMathParaPr>
                      <m:jc m:val="centerGroup"/>
                    </m:oMathParaPr>
                    <m:oMath xmlns:m="http://schemas.openxmlformats.org/officeDocument/2006/math">
                      <m:sSub>
                        <m:sSubPr>
                          <m:ctrlPr>
                            <a:rPr lang="he-IL" sz="1400" i="1" smtClean="0">
                              <a:latin typeface="Cambria Math" panose="02040503050406030204" pitchFamily="18" charset="0"/>
                            </a:rPr>
                          </m:ctrlPr>
                        </m:sSubPr>
                        <m:e>
                          <m:r>
                            <a:rPr lang="en-US" sz="1400" b="0" i="1" smtClean="0">
                              <a:latin typeface="Cambria Math" panose="02040503050406030204" pitchFamily="18" charset="0"/>
                            </a:rPr>
                            <m:t>𝑒</m:t>
                          </m:r>
                        </m:e>
                        <m:sub>
                          <m:r>
                            <a:rPr lang="he-IL" sz="1400" b="0" i="1" smtClean="0">
                              <a:latin typeface="Cambria Math" panose="02040503050406030204" pitchFamily="18" charset="0"/>
                            </a:rPr>
                            <m:t>3</m:t>
                          </m:r>
                        </m:sub>
                      </m:sSub>
                    </m:oMath>
                  </m:oMathPara>
                </a14:m>
                <a:endParaRPr lang="he-IL" sz="1400" dirty="0"/>
              </a:p>
            </p:txBody>
          </p:sp>
        </mc:Choice>
        <mc:Fallback xmlns="">
          <p:sp>
            <p:nvSpPr>
              <p:cNvPr id="27" name="TextBox 26"/>
              <p:cNvSpPr txBox="1">
                <a:spLocks noRot="1" noChangeAspect="1" noMove="1" noResize="1" noEditPoints="1" noAdjustHandles="1" noChangeArrowheads="1" noChangeShapeType="1" noTextEdit="1"/>
              </p:cNvSpPr>
              <p:nvPr/>
            </p:nvSpPr>
            <p:spPr>
              <a:xfrm>
                <a:off x="3153601" y="4218246"/>
                <a:ext cx="238483" cy="307777"/>
              </a:xfrm>
              <a:prstGeom prst="rect">
                <a:avLst/>
              </a:prstGeom>
              <a:blipFill rotWithShape="0">
                <a:blip r:embed="rId5"/>
                <a:stretch>
                  <a:fillRect t="-4000" r="-74359" b="-20000"/>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28" name="TextBox 27"/>
              <p:cNvSpPr txBox="1"/>
              <p:nvPr/>
            </p:nvSpPr>
            <p:spPr>
              <a:xfrm>
                <a:off x="3025593" y="2607623"/>
                <a:ext cx="238483" cy="307777"/>
              </a:xfrm>
              <a:prstGeom prst="rect">
                <a:avLst/>
              </a:prstGeom>
              <a:noFill/>
            </p:spPr>
            <p:txBody>
              <a:bodyPr wrap="square" rtlCol="1">
                <a:spAutoFit/>
              </a:bodyPr>
              <a:lstStyle/>
              <a:p>
                <a:pPr/>
                <a14:m>
                  <m:oMathPara xmlns:m="http://schemas.openxmlformats.org/officeDocument/2006/math">
                    <m:oMathParaPr>
                      <m:jc m:val="centerGroup"/>
                    </m:oMathParaPr>
                    <m:oMath xmlns:m="http://schemas.openxmlformats.org/officeDocument/2006/math">
                      <m:sSub>
                        <m:sSubPr>
                          <m:ctrlPr>
                            <a:rPr lang="he-IL" sz="1400" i="1" smtClean="0">
                              <a:latin typeface="Cambria Math" panose="02040503050406030204" pitchFamily="18" charset="0"/>
                            </a:rPr>
                          </m:ctrlPr>
                        </m:sSubPr>
                        <m:e>
                          <m:r>
                            <a:rPr lang="en-US" sz="1400" b="0" i="1" smtClean="0">
                              <a:latin typeface="Cambria Math" panose="02040503050406030204" pitchFamily="18" charset="0"/>
                            </a:rPr>
                            <m:t>𝑒</m:t>
                          </m:r>
                        </m:e>
                        <m:sub>
                          <m:r>
                            <a:rPr lang="he-IL" sz="1400" b="0" i="1" smtClean="0">
                              <a:latin typeface="Cambria Math" panose="02040503050406030204" pitchFamily="18" charset="0"/>
                            </a:rPr>
                            <m:t>4</m:t>
                          </m:r>
                        </m:sub>
                      </m:sSub>
                    </m:oMath>
                  </m:oMathPara>
                </a14:m>
                <a:endParaRPr lang="he-IL" sz="1400" dirty="0"/>
              </a:p>
            </p:txBody>
          </p:sp>
        </mc:Choice>
        <mc:Fallback xmlns="">
          <p:sp>
            <p:nvSpPr>
              <p:cNvPr id="28" name="TextBox 27"/>
              <p:cNvSpPr txBox="1">
                <a:spLocks noRot="1" noChangeAspect="1" noMove="1" noResize="1" noEditPoints="1" noAdjustHandles="1" noChangeArrowheads="1" noChangeShapeType="1" noTextEdit="1"/>
              </p:cNvSpPr>
              <p:nvPr/>
            </p:nvSpPr>
            <p:spPr>
              <a:xfrm>
                <a:off x="3025593" y="2607623"/>
                <a:ext cx="238483" cy="307777"/>
              </a:xfrm>
              <a:prstGeom prst="rect">
                <a:avLst/>
              </a:prstGeom>
              <a:blipFill rotWithShape="0">
                <a:blip r:embed="rId6"/>
                <a:stretch>
                  <a:fillRect t="-4000" r="-74359" b="-20000"/>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29" name="TextBox 28"/>
              <p:cNvSpPr txBox="1"/>
              <p:nvPr/>
            </p:nvSpPr>
            <p:spPr>
              <a:xfrm>
                <a:off x="3950877" y="3707526"/>
                <a:ext cx="238483" cy="307777"/>
              </a:xfrm>
              <a:prstGeom prst="rect">
                <a:avLst/>
              </a:prstGeom>
              <a:noFill/>
            </p:spPr>
            <p:txBody>
              <a:bodyPr wrap="square" rtlCol="1">
                <a:spAutoFit/>
              </a:bodyPr>
              <a:lstStyle/>
              <a:p>
                <a:pPr/>
                <a14:m>
                  <m:oMathPara xmlns:m="http://schemas.openxmlformats.org/officeDocument/2006/math">
                    <m:oMathParaPr>
                      <m:jc m:val="centerGroup"/>
                    </m:oMathParaPr>
                    <m:oMath xmlns:m="http://schemas.openxmlformats.org/officeDocument/2006/math">
                      <m:sSub>
                        <m:sSubPr>
                          <m:ctrlPr>
                            <a:rPr lang="he-IL" sz="1400" i="1" smtClean="0">
                              <a:latin typeface="Cambria Math" panose="02040503050406030204" pitchFamily="18" charset="0"/>
                            </a:rPr>
                          </m:ctrlPr>
                        </m:sSubPr>
                        <m:e>
                          <m:r>
                            <a:rPr lang="en-US" sz="1400" b="0" i="1" smtClean="0">
                              <a:latin typeface="Cambria Math" panose="02040503050406030204" pitchFamily="18" charset="0"/>
                            </a:rPr>
                            <m:t>𝑒</m:t>
                          </m:r>
                        </m:e>
                        <m:sub>
                          <m:r>
                            <a:rPr lang="he-IL" sz="1400" b="0" i="1" smtClean="0">
                              <a:latin typeface="Cambria Math" panose="02040503050406030204" pitchFamily="18" charset="0"/>
                            </a:rPr>
                            <m:t>6</m:t>
                          </m:r>
                        </m:sub>
                      </m:sSub>
                    </m:oMath>
                  </m:oMathPara>
                </a14:m>
                <a:endParaRPr lang="he-IL" sz="1400" dirty="0"/>
              </a:p>
            </p:txBody>
          </p:sp>
        </mc:Choice>
        <mc:Fallback xmlns="">
          <p:sp>
            <p:nvSpPr>
              <p:cNvPr id="29" name="TextBox 28"/>
              <p:cNvSpPr txBox="1">
                <a:spLocks noRot="1" noChangeAspect="1" noMove="1" noResize="1" noEditPoints="1" noAdjustHandles="1" noChangeArrowheads="1" noChangeShapeType="1" noTextEdit="1"/>
              </p:cNvSpPr>
              <p:nvPr/>
            </p:nvSpPr>
            <p:spPr>
              <a:xfrm>
                <a:off x="3950877" y="3707526"/>
                <a:ext cx="238483" cy="307777"/>
              </a:xfrm>
              <a:prstGeom prst="rect">
                <a:avLst/>
              </a:prstGeom>
              <a:blipFill rotWithShape="0">
                <a:blip r:embed="rId7"/>
                <a:stretch>
                  <a:fillRect t="-3922" r="-74359" b="-19608"/>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30" name="TextBox 29"/>
              <p:cNvSpPr txBox="1"/>
              <p:nvPr/>
            </p:nvSpPr>
            <p:spPr>
              <a:xfrm>
                <a:off x="4277313" y="2658821"/>
                <a:ext cx="238483" cy="307777"/>
              </a:xfrm>
              <a:prstGeom prst="rect">
                <a:avLst/>
              </a:prstGeom>
              <a:noFill/>
            </p:spPr>
            <p:txBody>
              <a:bodyPr wrap="square" rtlCol="1">
                <a:spAutoFit/>
              </a:bodyPr>
              <a:lstStyle/>
              <a:p>
                <a:pPr/>
                <a14:m>
                  <m:oMathPara xmlns:m="http://schemas.openxmlformats.org/officeDocument/2006/math">
                    <m:oMathParaPr>
                      <m:jc m:val="centerGroup"/>
                    </m:oMathParaPr>
                    <m:oMath xmlns:m="http://schemas.openxmlformats.org/officeDocument/2006/math">
                      <m:sSub>
                        <m:sSubPr>
                          <m:ctrlPr>
                            <a:rPr lang="he-IL" sz="1400" i="1" smtClean="0">
                              <a:latin typeface="Cambria Math" panose="02040503050406030204" pitchFamily="18" charset="0"/>
                            </a:rPr>
                          </m:ctrlPr>
                        </m:sSubPr>
                        <m:e>
                          <m:r>
                            <a:rPr lang="en-US" sz="1400" b="0" i="1" smtClean="0">
                              <a:latin typeface="Cambria Math" panose="02040503050406030204" pitchFamily="18" charset="0"/>
                            </a:rPr>
                            <m:t>𝑒</m:t>
                          </m:r>
                        </m:e>
                        <m:sub>
                          <m:r>
                            <a:rPr lang="he-IL" sz="1400" b="0" i="1" smtClean="0">
                              <a:latin typeface="Cambria Math" panose="02040503050406030204" pitchFamily="18" charset="0"/>
                            </a:rPr>
                            <m:t>5</m:t>
                          </m:r>
                        </m:sub>
                      </m:sSub>
                    </m:oMath>
                  </m:oMathPara>
                </a14:m>
                <a:endParaRPr lang="he-IL" sz="1400" dirty="0"/>
              </a:p>
            </p:txBody>
          </p:sp>
        </mc:Choice>
        <mc:Fallback xmlns="">
          <p:sp>
            <p:nvSpPr>
              <p:cNvPr id="30" name="TextBox 29"/>
              <p:cNvSpPr txBox="1">
                <a:spLocks noRot="1" noChangeAspect="1" noMove="1" noResize="1" noEditPoints="1" noAdjustHandles="1" noChangeArrowheads="1" noChangeShapeType="1" noTextEdit="1"/>
              </p:cNvSpPr>
              <p:nvPr/>
            </p:nvSpPr>
            <p:spPr>
              <a:xfrm>
                <a:off x="4277313" y="2658821"/>
                <a:ext cx="238483" cy="307777"/>
              </a:xfrm>
              <a:prstGeom prst="rect">
                <a:avLst/>
              </a:prstGeom>
              <a:blipFill rotWithShape="0">
                <a:blip r:embed="rId8"/>
                <a:stretch>
                  <a:fillRect t="-3922" r="-74359" b="-19608"/>
                </a:stretch>
              </a:blipFill>
            </p:spPr>
            <p:txBody>
              <a:bodyPr/>
              <a:lstStyle/>
              <a:p>
                <a:r>
                  <a:rPr lang="he-IL">
                    <a:noFill/>
                  </a:rPr>
                  <a:t> </a:t>
                </a:r>
              </a:p>
            </p:txBody>
          </p:sp>
        </mc:Fallback>
      </mc:AlternateContent>
      <p:sp>
        <p:nvSpPr>
          <p:cNvPr id="31" name="TextBox 30"/>
          <p:cNvSpPr txBox="1"/>
          <p:nvPr/>
        </p:nvSpPr>
        <p:spPr>
          <a:xfrm>
            <a:off x="3712394" y="2251991"/>
            <a:ext cx="238483" cy="307777"/>
          </a:xfrm>
          <a:prstGeom prst="rect">
            <a:avLst/>
          </a:prstGeom>
          <a:noFill/>
        </p:spPr>
        <p:txBody>
          <a:bodyPr wrap="square" rtlCol="1">
            <a:spAutoFit/>
          </a:bodyPr>
          <a:lstStyle/>
          <a:p>
            <a:r>
              <a:rPr lang="en-US" sz="1400" b="1" dirty="0" smtClean="0">
                <a:solidFill>
                  <a:srgbClr val="00B050"/>
                </a:solidFill>
              </a:rPr>
              <a:t>2</a:t>
            </a:r>
            <a:endParaRPr lang="he-IL" sz="1400" b="1" dirty="0">
              <a:solidFill>
                <a:srgbClr val="00B050"/>
              </a:solidFill>
            </a:endParaRPr>
          </a:p>
        </p:txBody>
      </p:sp>
      <p:sp>
        <p:nvSpPr>
          <p:cNvPr id="32" name="TextBox 31"/>
          <p:cNvSpPr txBox="1"/>
          <p:nvPr/>
        </p:nvSpPr>
        <p:spPr>
          <a:xfrm>
            <a:off x="3688328" y="4269180"/>
            <a:ext cx="238483" cy="307777"/>
          </a:xfrm>
          <a:prstGeom prst="rect">
            <a:avLst/>
          </a:prstGeom>
          <a:noFill/>
        </p:spPr>
        <p:txBody>
          <a:bodyPr wrap="square" rtlCol="1">
            <a:spAutoFit/>
          </a:bodyPr>
          <a:lstStyle/>
          <a:p>
            <a:r>
              <a:rPr lang="en-US" sz="1400" b="1" dirty="0" smtClean="0">
                <a:solidFill>
                  <a:srgbClr val="00B050"/>
                </a:solidFill>
              </a:rPr>
              <a:t>2</a:t>
            </a:r>
            <a:endParaRPr lang="he-IL" sz="1400" b="1" dirty="0">
              <a:solidFill>
                <a:srgbClr val="00B050"/>
              </a:solidFill>
            </a:endParaRPr>
          </a:p>
        </p:txBody>
      </p:sp>
      <p:sp>
        <p:nvSpPr>
          <p:cNvPr id="34" name="TextBox 33"/>
          <p:cNvSpPr txBox="1"/>
          <p:nvPr/>
        </p:nvSpPr>
        <p:spPr>
          <a:xfrm>
            <a:off x="4437400" y="2588340"/>
            <a:ext cx="238483" cy="307777"/>
          </a:xfrm>
          <a:prstGeom prst="rect">
            <a:avLst/>
          </a:prstGeom>
          <a:noFill/>
        </p:spPr>
        <p:txBody>
          <a:bodyPr wrap="square" rtlCol="1">
            <a:spAutoFit/>
          </a:bodyPr>
          <a:lstStyle/>
          <a:p>
            <a:r>
              <a:rPr lang="en-US" sz="1400" b="1" dirty="0" smtClean="0">
                <a:solidFill>
                  <a:srgbClr val="00B050"/>
                </a:solidFill>
              </a:rPr>
              <a:t>3</a:t>
            </a:r>
            <a:endParaRPr lang="he-IL" sz="1400" b="1" dirty="0">
              <a:solidFill>
                <a:srgbClr val="00B050"/>
              </a:solidFill>
            </a:endParaRPr>
          </a:p>
        </p:txBody>
      </p:sp>
      <p:sp>
        <p:nvSpPr>
          <p:cNvPr id="35" name="TextBox 34"/>
          <p:cNvSpPr txBox="1"/>
          <p:nvPr/>
        </p:nvSpPr>
        <p:spPr>
          <a:xfrm>
            <a:off x="3244620" y="2725161"/>
            <a:ext cx="238483" cy="307777"/>
          </a:xfrm>
          <a:prstGeom prst="rect">
            <a:avLst/>
          </a:prstGeom>
          <a:noFill/>
        </p:spPr>
        <p:txBody>
          <a:bodyPr wrap="square" rtlCol="1">
            <a:spAutoFit/>
          </a:bodyPr>
          <a:lstStyle/>
          <a:p>
            <a:r>
              <a:rPr lang="en-US" sz="1400" b="1" dirty="0" smtClean="0">
                <a:solidFill>
                  <a:srgbClr val="00B050"/>
                </a:solidFill>
              </a:rPr>
              <a:t>3</a:t>
            </a:r>
            <a:endParaRPr lang="he-IL" sz="1400" b="1" dirty="0">
              <a:solidFill>
                <a:srgbClr val="00B050"/>
              </a:solidFill>
            </a:endParaRPr>
          </a:p>
        </p:txBody>
      </p:sp>
      <p:sp>
        <p:nvSpPr>
          <p:cNvPr id="38" name="TextBox 37"/>
          <p:cNvSpPr txBox="1"/>
          <p:nvPr/>
        </p:nvSpPr>
        <p:spPr>
          <a:xfrm>
            <a:off x="3688328" y="3383385"/>
            <a:ext cx="238483" cy="307777"/>
          </a:xfrm>
          <a:prstGeom prst="rect">
            <a:avLst/>
          </a:prstGeom>
          <a:noFill/>
        </p:spPr>
        <p:txBody>
          <a:bodyPr wrap="square" rtlCol="1">
            <a:spAutoFit/>
          </a:bodyPr>
          <a:lstStyle/>
          <a:p>
            <a:r>
              <a:rPr lang="en-US" sz="1400" b="1" dirty="0" smtClean="0">
                <a:solidFill>
                  <a:srgbClr val="00B050"/>
                </a:solidFill>
              </a:rPr>
              <a:t>2</a:t>
            </a:r>
            <a:endParaRPr lang="he-IL" sz="1400" b="1" dirty="0">
              <a:solidFill>
                <a:srgbClr val="00B050"/>
              </a:solidFill>
            </a:endParaRPr>
          </a:p>
        </p:txBody>
      </p:sp>
      <p:sp>
        <p:nvSpPr>
          <p:cNvPr id="39" name="TextBox 38"/>
          <p:cNvSpPr txBox="1"/>
          <p:nvPr/>
        </p:nvSpPr>
        <p:spPr>
          <a:xfrm>
            <a:off x="3797009" y="3833175"/>
            <a:ext cx="238483" cy="307777"/>
          </a:xfrm>
          <a:prstGeom prst="rect">
            <a:avLst/>
          </a:prstGeom>
          <a:noFill/>
        </p:spPr>
        <p:txBody>
          <a:bodyPr wrap="square" rtlCol="1">
            <a:spAutoFit/>
          </a:bodyPr>
          <a:lstStyle/>
          <a:p>
            <a:r>
              <a:rPr lang="en-US" sz="1400" b="1" dirty="0" smtClean="0">
                <a:solidFill>
                  <a:srgbClr val="00B050"/>
                </a:solidFill>
              </a:rPr>
              <a:t>3</a:t>
            </a:r>
            <a:endParaRPr lang="he-IL" sz="1400" b="1" dirty="0">
              <a:solidFill>
                <a:srgbClr val="00B050"/>
              </a:solidFill>
            </a:endParaRPr>
          </a:p>
        </p:txBody>
      </p:sp>
    </p:spTree>
    <p:extLst>
      <p:ext uri="{BB962C8B-B14F-4D97-AF65-F5344CB8AC3E}">
        <p14:creationId xmlns:p14="http://schemas.microsoft.com/office/powerpoint/2010/main" val="2327918199"/>
      </p:ext>
    </p:extLst>
  </p:cSld>
  <p:clrMapOvr>
    <a:masterClrMapping/>
  </p:clrMapOvr>
  <p:timing>
    <p:tnLst>
      <p:par>
        <p:cTn id="1" dur="indefinite" restart="never" nodeType="tmRoot"/>
      </p:par>
    </p:tn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r>
              <a:rPr lang="en-US" dirty="0"/>
              <a:t>Theorem </a:t>
            </a:r>
            <a:r>
              <a:rPr lang="en-US" dirty="0" smtClean="0"/>
              <a:t>4.4 (</a:t>
            </a:r>
            <a:r>
              <a:rPr lang="en-US" dirty="0"/>
              <a:t>cont.)</a:t>
            </a:r>
            <a:endParaRPr lang="he-IL" sz="2800" dirty="0"/>
          </a:p>
        </p:txBody>
      </p:sp>
      <mc:AlternateContent xmlns:mc="http://schemas.openxmlformats.org/markup-compatibility/2006" xmlns:a14="http://schemas.microsoft.com/office/drawing/2010/main">
        <mc:Choice Requires="a14">
          <p:sp>
            <p:nvSpPr>
              <p:cNvPr id="3" name="מציין מיקום תוכן 2"/>
              <p:cNvSpPr>
                <a:spLocks noGrp="1"/>
              </p:cNvSpPr>
              <p:nvPr>
                <p:ph idx="1"/>
              </p:nvPr>
            </p:nvSpPr>
            <p:spPr>
              <a:xfrm>
                <a:off x="2592923" y="1739900"/>
                <a:ext cx="9420111" cy="5118100"/>
              </a:xfrm>
            </p:spPr>
            <p:txBody>
              <a:bodyPr>
                <a:normAutofit/>
              </a:bodyPr>
              <a:lstStyle/>
              <a:p>
                <a:pPr marL="0" indent="0" algn="l" rtl="0">
                  <a:buNone/>
                </a:pPr>
                <a:r>
                  <a:rPr lang="en-US" sz="2400" dirty="0" smtClean="0"/>
                  <a:t>Example: </a:t>
                </a:r>
                <a:r>
                  <a:rPr lang="en-US" dirty="0" smtClean="0"/>
                  <a:t>(two matchings: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𝑀</m:t>
                        </m:r>
                      </m:e>
                      <m:sub>
                        <m:r>
                          <a:rPr lang="en-US" b="0" i="1" smtClean="0">
                            <a:latin typeface="Cambria Math" panose="02040503050406030204" pitchFamily="18" charset="0"/>
                          </a:rPr>
                          <m:t>1</m:t>
                        </m:r>
                      </m:sub>
                    </m:sSub>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𝑒</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𝑒</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𝑒</m:t>
                            </m:r>
                          </m:e>
                          <m:sub>
                            <m:r>
                              <a:rPr lang="en-US" b="0" i="1" smtClean="0">
                                <a:latin typeface="Cambria Math" panose="02040503050406030204" pitchFamily="18" charset="0"/>
                              </a:rPr>
                              <m:t>3</m:t>
                            </m:r>
                          </m:sub>
                        </m:sSub>
                      </m:e>
                    </m:d>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𝑀</m:t>
                        </m:r>
                      </m:e>
                      <m:sub>
                        <m:r>
                          <a:rPr lang="en-US" b="0" i="1" smtClean="0">
                            <a:latin typeface="Cambria Math" panose="02040503050406030204" pitchFamily="18" charset="0"/>
                          </a:rPr>
                          <m:t>2</m:t>
                        </m:r>
                      </m:sub>
                    </m:sSub>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𝑒</m:t>
                            </m:r>
                          </m:e>
                          <m:sub>
                            <m:r>
                              <a:rPr lang="en-US" b="0" i="1" smtClean="0">
                                <a:latin typeface="Cambria Math" panose="02040503050406030204" pitchFamily="18" charset="0"/>
                              </a:rPr>
                              <m:t>3</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𝑒</m:t>
                            </m:r>
                          </m:e>
                          <m:sub>
                            <m:r>
                              <a:rPr lang="en-US" b="0" i="1" smtClean="0">
                                <a:latin typeface="Cambria Math" panose="02040503050406030204" pitchFamily="18" charset="0"/>
                              </a:rPr>
                              <m:t>4</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𝑒</m:t>
                            </m:r>
                          </m:e>
                          <m:sub>
                            <m:r>
                              <a:rPr lang="en-US" b="0" i="1" smtClean="0">
                                <a:latin typeface="Cambria Math" panose="02040503050406030204" pitchFamily="18" charset="0"/>
                              </a:rPr>
                              <m:t>5</m:t>
                            </m:r>
                          </m:sub>
                        </m:sSub>
                      </m:e>
                    </m:d>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𝑀</m:t>
                        </m:r>
                      </m:e>
                      <m:sub>
                        <m:r>
                          <a:rPr lang="en-US" b="0" i="1" smtClean="0">
                            <a:latin typeface="Cambria Math" panose="02040503050406030204" pitchFamily="18" charset="0"/>
                          </a:rPr>
                          <m:t>1</m:t>
                        </m:r>
                      </m:sub>
                    </m:sSub>
                    <m:r>
                      <a:rPr lang="en-US" b="0" i="1" smtClean="0">
                        <a:latin typeface="Cambria Math" panose="02040503050406030204" pitchFamily="18" charset="0"/>
                      </a:rPr>
                      <m:t> </m:t>
                    </m:r>
                    <m:r>
                      <a:rPr lang="en-US" b="0" i="1" smtClean="0">
                        <a:latin typeface="Cambria Math" panose="02040503050406030204" pitchFamily="18" charset="0"/>
                      </a:rPr>
                      <m:t>𝑖𝑠</m:t>
                    </m:r>
                    <m:r>
                      <a:rPr lang="en-US" b="0" i="1" smtClean="0">
                        <a:latin typeface="Cambria Math" panose="02040503050406030204" pitchFamily="18" charset="0"/>
                      </a:rPr>
                      <m:t> </m:t>
                    </m:r>
                    <m:r>
                      <a:rPr lang="en-US" b="0" i="1" smtClean="0">
                        <a:latin typeface="Cambria Math" panose="02040503050406030204" pitchFamily="18" charset="0"/>
                      </a:rPr>
                      <m:t>𝑚𝑖𝑛𝑖𝑚𝑎𝑙</m:t>
                    </m:r>
                  </m:oMath>
                </a14:m>
                <a:r>
                  <a:rPr lang="en-US" dirty="0" smtClean="0"/>
                  <a:t>)</a:t>
                </a:r>
                <a:endParaRPr lang="en-US" dirty="0"/>
              </a:p>
              <a:p>
                <a:pPr marL="0" indent="0" algn="l" rtl="0">
                  <a:buNone/>
                </a:pPr>
                <a:r>
                  <a:rPr lang="en-US" sz="2400" dirty="0" smtClean="0"/>
                  <a:t>                              </a:t>
                </a:r>
                <a14:m>
                  <m:oMath xmlns:m="http://schemas.openxmlformats.org/officeDocument/2006/math">
                    <m:r>
                      <a:rPr lang="en-US" sz="2000" b="0" i="0" smtClean="0">
                        <a:latin typeface="Cambria Math" panose="02040503050406030204" pitchFamily="18" charset="0"/>
                      </a:rPr>
                      <m:t> </m:t>
                    </m:r>
                    <m:sSub>
                      <m:sSubPr>
                        <m:ctrlPr>
                          <a:rPr lang="en-US" sz="2000" i="1">
                            <a:latin typeface="Cambria Math" panose="02040503050406030204" pitchFamily="18" charset="0"/>
                          </a:rPr>
                        </m:ctrlPr>
                      </m:sSubPr>
                      <m:e>
                        <m:r>
                          <a:rPr lang="en-US" sz="2000" i="1">
                            <a:latin typeface="Cambria Math" panose="02040503050406030204" pitchFamily="18" charset="0"/>
                          </a:rPr>
                          <m:t>𝐴</m:t>
                        </m:r>
                      </m:e>
                      <m:sub>
                        <m:sSub>
                          <m:sSubPr>
                            <m:ctrlPr>
                              <a:rPr lang="en-US" sz="2000" i="1">
                                <a:latin typeface="Cambria Math" panose="02040503050406030204" pitchFamily="18" charset="0"/>
                              </a:rPr>
                            </m:ctrlPr>
                          </m:sSubPr>
                          <m:e>
                            <m:r>
                              <a:rPr lang="en-US" sz="2000" b="0" i="1" smtClean="0">
                                <a:latin typeface="Cambria Math" panose="02040503050406030204" pitchFamily="18" charset="0"/>
                              </a:rPr>
                              <m:t>0</m:t>
                            </m:r>
                            <m:r>
                              <a:rPr lang="en-US" sz="2000" b="0" i="1" smtClean="0">
                                <a:latin typeface="Cambria Math" panose="02040503050406030204" pitchFamily="18" charset="0"/>
                              </a:rPr>
                              <m:t>,</m:t>
                            </m:r>
                            <m:r>
                              <a:rPr lang="en-US" sz="2000" i="1">
                                <a:latin typeface="Cambria Math" panose="02040503050406030204" pitchFamily="18" charset="0"/>
                              </a:rPr>
                              <m:t>𝑒</m:t>
                            </m:r>
                          </m:e>
                          <m:sub>
                            <m:r>
                              <a:rPr lang="en-US" sz="2000" i="1">
                                <a:latin typeface="Cambria Math" panose="02040503050406030204" pitchFamily="18" charset="0"/>
                              </a:rPr>
                              <m:t>4</m:t>
                            </m:r>
                          </m:sub>
                        </m:sSub>
                      </m:sub>
                    </m:sSub>
                    <m:r>
                      <m:rPr>
                        <m:nor/>
                      </m:rPr>
                      <a:rPr lang="en-US" sz="2000" dirty="0"/>
                      <m:t>=</m:t>
                    </m:r>
                    <m:d>
                      <m:dPr>
                        <m:ctrlPr>
                          <a:rPr lang="en-US" sz="2000" i="1" dirty="0">
                            <a:latin typeface="Cambria Math" panose="02040503050406030204" pitchFamily="18" charset="0"/>
                          </a:rPr>
                        </m:ctrlPr>
                      </m:dPr>
                      <m:e>
                        <m:m>
                          <m:mPr>
                            <m:mcs>
                              <m:mc>
                                <m:mcPr>
                                  <m:count m:val="3"/>
                                  <m:mcJc m:val="center"/>
                                </m:mcPr>
                              </m:mc>
                            </m:mcs>
                            <m:ctrlPr>
                              <a:rPr lang="en-US" sz="2000" i="1" dirty="0">
                                <a:latin typeface="Cambria Math" panose="02040503050406030204" pitchFamily="18" charset="0"/>
                              </a:rPr>
                            </m:ctrlPr>
                          </m:mPr>
                          <m:mr>
                            <m:e>
                              <m:r>
                                <a:rPr lang="en-US" sz="2000" i="1">
                                  <a:latin typeface="Cambria Math" panose="02040503050406030204" pitchFamily="18" charset="0"/>
                                </a:rPr>
                                <m:t>0</m:t>
                              </m:r>
                            </m:e>
                            <m:e>
                              <m:sSub>
                                <m:sSubPr>
                                  <m:ctrlPr>
                                    <a:rPr lang="en-US" sz="2000" i="1">
                                      <a:latin typeface="Cambria Math" panose="02040503050406030204" pitchFamily="18" charset="0"/>
                                    </a:rPr>
                                  </m:ctrlPr>
                                </m:sSubPr>
                                <m:e>
                                  <m:r>
                                    <a:rPr lang="en-US" sz="2000" i="1">
                                      <a:latin typeface="Cambria Math" panose="02040503050406030204" pitchFamily="18" charset="0"/>
                                    </a:rPr>
                                    <m:t>𝑋</m:t>
                                  </m:r>
                                </m:e>
                                <m:sub>
                                  <m:r>
                                    <a:rPr lang="en-US" sz="2000" i="1">
                                      <a:latin typeface="Cambria Math" panose="02040503050406030204" pitchFamily="18" charset="0"/>
                                    </a:rPr>
                                    <m:t>0</m:t>
                                  </m:r>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𝑒</m:t>
                                      </m:r>
                                    </m:e>
                                    <m:sub>
                                      <m:r>
                                        <a:rPr lang="en-US" sz="2000" i="1">
                                          <a:latin typeface="Cambria Math" panose="02040503050406030204" pitchFamily="18" charset="0"/>
                                        </a:rPr>
                                        <m:t>4</m:t>
                                      </m:r>
                                    </m:sub>
                                  </m:sSub>
                                </m:sub>
                              </m:sSub>
                            </m:e>
                            <m:e>
                              <m:r>
                                <a:rPr lang="en-US" sz="2000" i="1" dirty="0">
                                  <a:latin typeface="Cambria Math" panose="02040503050406030204" pitchFamily="18" charset="0"/>
                                </a:rPr>
                                <m:t>0</m:t>
                              </m:r>
                            </m:e>
                          </m:mr>
                          <m:mr>
                            <m:e>
                              <m:sSub>
                                <m:sSubPr>
                                  <m:ctrlPr>
                                    <a:rPr lang="en-US" sz="2000" i="1">
                                      <a:latin typeface="Cambria Math" panose="02040503050406030204" pitchFamily="18" charset="0"/>
                                    </a:rPr>
                                  </m:ctrlPr>
                                </m:sSubPr>
                                <m:e>
                                  <m:r>
                                    <a:rPr lang="en-US" sz="2000" i="1">
                                      <a:latin typeface="Cambria Math" panose="02040503050406030204" pitchFamily="18" charset="0"/>
                                    </a:rPr>
                                    <m:t>𝑋</m:t>
                                  </m:r>
                                </m:e>
                                <m:sub>
                                  <m:r>
                                    <a:rPr lang="en-US" sz="2000" i="1">
                                      <a:latin typeface="Cambria Math" panose="02040503050406030204" pitchFamily="18" charset="0"/>
                                    </a:rPr>
                                    <m:t>0</m:t>
                                  </m:r>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𝑒</m:t>
                                      </m:r>
                                    </m:e>
                                    <m:sub>
                                      <m:r>
                                        <a:rPr lang="en-US" sz="2000" i="1">
                                          <a:latin typeface="Cambria Math" panose="02040503050406030204" pitchFamily="18" charset="0"/>
                                        </a:rPr>
                                        <m:t>5</m:t>
                                      </m:r>
                                    </m:sub>
                                  </m:sSub>
                                </m:sub>
                              </m:sSub>
                            </m:e>
                            <m:e>
                              <m:r>
                                <a:rPr lang="en-US" sz="2000" i="1">
                                  <a:latin typeface="Cambria Math" panose="02040503050406030204" pitchFamily="18" charset="0"/>
                                </a:rPr>
                                <m:t>0</m:t>
                              </m:r>
                            </m:e>
                            <m:e>
                              <m:r>
                                <a:rPr lang="en-US" sz="2000" i="1">
                                  <a:latin typeface="Cambria Math" panose="02040503050406030204" pitchFamily="18" charset="0"/>
                                </a:rPr>
                                <m:t>0</m:t>
                              </m:r>
                            </m:e>
                          </m:mr>
                          <m:mr>
                            <m:e>
                              <m:r>
                                <a:rPr lang="en-US" sz="2000" i="1">
                                  <a:latin typeface="Cambria Math" panose="02040503050406030204" pitchFamily="18" charset="0"/>
                                </a:rPr>
                                <m:t>0</m:t>
                              </m:r>
                            </m:e>
                            <m:e>
                              <m:r>
                                <a:rPr lang="en-US" sz="2000" i="1" dirty="0">
                                  <a:latin typeface="Cambria Math" panose="02040503050406030204" pitchFamily="18" charset="0"/>
                                </a:rPr>
                                <m:t>0</m:t>
                              </m:r>
                            </m:e>
                            <m:e>
                              <m:sSub>
                                <m:sSubPr>
                                  <m:ctrlPr>
                                    <a:rPr lang="en-US" sz="2000" i="1">
                                      <a:latin typeface="Cambria Math" panose="02040503050406030204" pitchFamily="18" charset="0"/>
                                    </a:rPr>
                                  </m:ctrlPr>
                                </m:sSubPr>
                                <m:e>
                                  <m:r>
                                    <a:rPr lang="en-US" sz="2000" i="1">
                                      <a:latin typeface="Cambria Math" panose="02040503050406030204" pitchFamily="18" charset="0"/>
                                    </a:rPr>
                                    <m:t>𝑋</m:t>
                                  </m:r>
                                </m:e>
                                <m:sub>
                                  <m:r>
                                    <a:rPr lang="en-US" sz="2000" i="1">
                                      <a:latin typeface="Cambria Math" panose="02040503050406030204" pitchFamily="18" charset="0"/>
                                    </a:rPr>
                                    <m:t>0</m:t>
                                  </m:r>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𝑒</m:t>
                                      </m:r>
                                    </m:e>
                                    <m:sub>
                                      <m:r>
                                        <a:rPr lang="en-US" sz="2000" i="1">
                                          <a:latin typeface="Cambria Math" panose="02040503050406030204" pitchFamily="18" charset="0"/>
                                        </a:rPr>
                                        <m:t>3</m:t>
                                      </m:r>
                                    </m:sub>
                                  </m:sSub>
                                </m:sub>
                              </m:sSub>
                            </m:e>
                          </m:mr>
                        </m:m>
                      </m:e>
                    </m:d>
                  </m:oMath>
                </a14:m>
                <a:endParaRPr lang="en-US" sz="2000" dirty="0"/>
              </a:p>
              <a:p>
                <a:pPr marL="0" indent="0" algn="l" rtl="0">
                  <a:buNone/>
                </a:pPr>
                <a:r>
                  <a:rPr lang="en-US" sz="2000" dirty="0"/>
                  <a:t>                             </a:t>
                </a:r>
                <a:r>
                  <a:rPr lang="en-US" sz="2000" dirty="0" smtClean="0"/>
                  <a:t>        </a:t>
                </a:r>
                <a14:m>
                  <m:oMath xmlns:m="http://schemas.openxmlformats.org/officeDocument/2006/math">
                    <m:r>
                      <m:rPr>
                        <m:sty m:val="p"/>
                      </m:rPr>
                      <a:rPr lang="en-US" sz="2000">
                        <a:latin typeface="Cambria Math" panose="02040503050406030204" pitchFamily="18" charset="0"/>
                      </a:rPr>
                      <m:t>det</m:t>
                    </m:r>
                    <m:r>
                      <a:rPr lang="en-US" sz="200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𝐴</m:t>
                        </m:r>
                      </m:e>
                      <m:sub>
                        <m:sSub>
                          <m:sSubPr>
                            <m:ctrlPr>
                              <a:rPr lang="en-US" sz="2000" i="1">
                                <a:latin typeface="Cambria Math" panose="02040503050406030204" pitchFamily="18" charset="0"/>
                              </a:rPr>
                            </m:ctrlPr>
                          </m:sSubPr>
                          <m:e>
                            <m:r>
                              <a:rPr lang="en-US" sz="2000" b="0" i="1" smtClean="0">
                                <a:latin typeface="Cambria Math" panose="02040503050406030204" pitchFamily="18" charset="0"/>
                              </a:rPr>
                              <m:t>0</m:t>
                            </m:r>
                            <m:r>
                              <a:rPr lang="en-US" sz="2000" b="0" i="1" smtClean="0">
                                <a:latin typeface="Cambria Math" panose="02040503050406030204" pitchFamily="18" charset="0"/>
                              </a:rPr>
                              <m:t>,</m:t>
                            </m:r>
                            <m:r>
                              <a:rPr lang="en-US" sz="2000" i="1">
                                <a:latin typeface="Cambria Math" panose="02040503050406030204" pitchFamily="18" charset="0"/>
                              </a:rPr>
                              <m:t>𝑒</m:t>
                            </m:r>
                          </m:e>
                          <m:sub>
                            <m:r>
                              <a:rPr lang="en-US" sz="2000" i="1">
                                <a:latin typeface="Cambria Math" panose="02040503050406030204" pitchFamily="18" charset="0"/>
                              </a:rPr>
                              <m:t>4</m:t>
                            </m:r>
                          </m:sub>
                        </m:sSub>
                      </m:sub>
                    </m:sSub>
                    <m:r>
                      <a:rPr lang="en-US" sz="2000" i="1">
                        <a:latin typeface="Cambria Math" panose="02040503050406030204" pitchFamily="18" charset="0"/>
                      </a:rPr>
                      <m:t>)</m:t>
                    </m:r>
                  </m:oMath>
                </a14:m>
                <a:r>
                  <a:rPr lang="en-US" sz="2000" dirty="0"/>
                  <a:t> =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𝑋</m:t>
                        </m:r>
                      </m:e>
                      <m:sub>
                        <m:r>
                          <a:rPr lang="en-US" sz="2000" i="1">
                            <a:latin typeface="Cambria Math" panose="02040503050406030204" pitchFamily="18" charset="0"/>
                          </a:rPr>
                          <m:t>0</m:t>
                        </m:r>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𝑒</m:t>
                            </m:r>
                          </m:e>
                          <m:sub>
                            <m:r>
                              <a:rPr lang="en-US" sz="2000" i="1">
                                <a:latin typeface="Cambria Math" panose="02040503050406030204" pitchFamily="18" charset="0"/>
                              </a:rPr>
                              <m:t>4</m:t>
                            </m:r>
                          </m:sub>
                        </m:sSub>
                      </m:sub>
                    </m:sSub>
                    <m:sSub>
                      <m:sSubPr>
                        <m:ctrlPr>
                          <a:rPr lang="en-US" sz="2000" i="1">
                            <a:latin typeface="Cambria Math" panose="02040503050406030204" pitchFamily="18" charset="0"/>
                          </a:rPr>
                        </m:ctrlPr>
                      </m:sSubPr>
                      <m:e>
                        <m:r>
                          <a:rPr lang="en-US" sz="2000" i="1">
                            <a:latin typeface="Cambria Math" panose="02040503050406030204" pitchFamily="18" charset="0"/>
                          </a:rPr>
                          <m:t>𝑋</m:t>
                        </m:r>
                      </m:e>
                      <m:sub>
                        <m:r>
                          <a:rPr lang="en-US" sz="2000" i="1">
                            <a:latin typeface="Cambria Math" panose="02040503050406030204" pitchFamily="18" charset="0"/>
                          </a:rPr>
                          <m:t>0</m:t>
                        </m:r>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𝑒</m:t>
                            </m:r>
                          </m:e>
                          <m:sub>
                            <m:r>
                              <a:rPr lang="en-US" sz="2000" i="1">
                                <a:latin typeface="Cambria Math" panose="02040503050406030204" pitchFamily="18" charset="0"/>
                              </a:rPr>
                              <m:t>5</m:t>
                            </m:r>
                          </m:sub>
                        </m:sSub>
                      </m:sub>
                    </m:sSub>
                    <m:sSub>
                      <m:sSubPr>
                        <m:ctrlPr>
                          <a:rPr lang="en-US" sz="2000" i="1">
                            <a:latin typeface="Cambria Math" panose="02040503050406030204" pitchFamily="18" charset="0"/>
                          </a:rPr>
                        </m:ctrlPr>
                      </m:sSubPr>
                      <m:e>
                        <m:r>
                          <a:rPr lang="en-US" sz="2000" i="1">
                            <a:latin typeface="Cambria Math" panose="02040503050406030204" pitchFamily="18" charset="0"/>
                          </a:rPr>
                          <m:t>𝑋</m:t>
                        </m:r>
                      </m:e>
                      <m:sub>
                        <m:r>
                          <a:rPr lang="en-US" sz="2000" i="1">
                            <a:latin typeface="Cambria Math" panose="02040503050406030204" pitchFamily="18" charset="0"/>
                          </a:rPr>
                          <m:t>0</m:t>
                        </m:r>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𝑒</m:t>
                            </m:r>
                          </m:e>
                          <m:sub>
                            <m:r>
                              <a:rPr lang="en-US" sz="2000" i="1">
                                <a:latin typeface="Cambria Math" panose="02040503050406030204" pitchFamily="18" charset="0"/>
                              </a:rPr>
                              <m:t>3</m:t>
                            </m:r>
                          </m:sub>
                        </m:sSub>
                      </m:sub>
                    </m:sSub>
                  </m:oMath>
                </a14:m>
                <a:endParaRPr lang="en-US" sz="2000" dirty="0" smtClean="0"/>
              </a:p>
              <a:p>
                <a:pPr marL="0" indent="0" algn="l" rtl="0">
                  <a:buNone/>
                </a:pPr>
                <a:endParaRPr lang="en-US" sz="1050" dirty="0" smtClean="0"/>
              </a:p>
              <a:p>
                <a:pPr marL="0" indent="0" algn="l" rtl="0">
                  <a:buNone/>
                </a:pPr>
                <a:endParaRPr lang="en-US" sz="2000" dirty="0"/>
              </a:p>
            </p:txBody>
          </p:sp>
        </mc:Choice>
        <mc:Fallback xmlns="">
          <p:sp>
            <p:nvSpPr>
              <p:cNvPr id="3" name="מציין מיקום תוכן 2"/>
              <p:cNvSpPr>
                <a:spLocks noGrp="1" noRot="1" noChangeAspect="1" noMove="1" noResize="1" noEditPoints="1" noAdjustHandles="1" noChangeArrowheads="1" noChangeShapeType="1" noTextEdit="1"/>
              </p:cNvSpPr>
              <p:nvPr>
                <p:ph idx="1"/>
              </p:nvPr>
            </p:nvSpPr>
            <p:spPr>
              <a:xfrm>
                <a:off x="2592923" y="1739900"/>
                <a:ext cx="9420111" cy="5118100"/>
              </a:xfrm>
              <a:blipFill rotWithShape="0">
                <a:blip r:embed="rId2"/>
                <a:stretch>
                  <a:fillRect l="-970" t="-952"/>
                </a:stretch>
              </a:blipFill>
            </p:spPr>
            <p:txBody>
              <a:bodyPr/>
              <a:lstStyle/>
              <a:p>
                <a:r>
                  <a:rPr lang="he-IL">
                    <a:noFill/>
                  </a:rPr>
                  <a:t> </a:t>
                </a:r>
              </a:p>
            </p:txBody>
          </p:sp>
        </mc:Fallback>
      </mc:AlternateContent>
      <p:sp>
        <p:nvSpPr>
          <p:cNvPr id="4" name="TextBox 3"/>
          <p:cNvSpPr txBox="1"/>
          <p:nvPr/>
        </p:nvSpPr>
        <p:spPr>
          <a:xfrm>
            <a:off x="5638800" y="3289300"/>
            <a:ext cx="65" cy="276999"/>
          </a:xfrm>
          <a:prstGeom prst="rect">
            <a:avLst/>
          </a:prstGeom>
          <a:noFill/>
        </p:spPr>
        <p:txBody>
          <a:bodyPr wrap="none" lIns="0" tIns="0" rIns="0" bIns="0" rtlCol="1">
            <a:spAutoFit/>
          </a:bodyPr>
          <a:lstStyle/>
          <a:p>
            <a:endParaRPr lang="he-IL" dirty="0"/>
          </a:p>
        </p:txBody>
      </p:sp>
      <p:sp>
        <p:nvSpPr>
          <p:cNvPr id="6" name="אליפסה 5"/>
          <p:cNvSpPr/>
          <p:nvPr/>
        </p:nvSpPr>
        <p:spPr>
          <a:xfrm>
            <a:off x="2780135" y="2391840"/>
            <a:ext cx="279400" cy="279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 name="אליפסה 6"/>
          <p:cNvSpPr/>
          <p:nvPr/>
        </p:nvSpPr>
        <p:spPr>
          <a:xfrm>
            <a:off x="2780135" y="3289300"/>
            <a:ext cx="279400" cy="279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אליפסה 7"/>
          <p:cNvSpPr/>
          <p:nvPr/>
        </p:nvSpPr>
        <p:spPr>
          <a:xfrm>
            <a:off x="2780135" y="4186760"/>
            <a:ext cx="279400" cy="279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אליפסה 8"/>
          <p:cNvSpPr/>
          <p:nvPr/>
        </p:nvSpPr>
        <p:spPr>
          <a:xfrm>
            <a:off x="4735219" y="2391840"/>
            <a:ext cx="279400" cy="279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 name="אליפסה 9"/>
          <p:cNvSpPr/>
          <p:nvPr/>
        </p:nvSpPr>
        <p:spPr>
          <a:xfrm>
            <a:off x="4735219" y="3289300"/>
            <a:ext cx="279400" cy="279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1" name="אליפסה 10"/>
          <p:cNvSpPr/>
          <p:nvPr/>
        </p:nvSpPr>
        <p:spPr>
          <a:xfrm>
            <a:off x="4735219" y="4186760"/>
            <a:ext cx="279400" cy="279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cxnSp>
        <p:nvCxnSpPr>
          <p:cNvPr id="12" name="מחבר ישר 11"/>
          <p:cNvCxnSpPr/>
          <p:nvPr/>
        </p:nvCxnSpPr>
        <p:spPr>
          <a:xfrm>
            <a:off x="3059535" y="2531540"/>
            <a:ext cx="167568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מחבר ישר 12"/>
          <p:cNvCxnSpPr/>
          <p:nvPr/>
        </p:nvCxnSpPr>
        <p:spPr>
          <a:xfrm>
            <a:off x="3059535" y="3427799"/>
            <a:ext cx="167568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מחבר ישר 13"/>
          <p:cNvCxnSpPr/>
          <p:nvPr/>
        </p:nvCxnSpPr>
        <p:spPr>
          <a:xfrm>
            <a:off x="3059535" y="4299358"/>
            <a:ext cx="167568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15" name="TextBox 14"/>
          <p:cNvSpPr txBox="1"/>
          <p:nvPr/>
        </p:nvSpPr>
        <p:spPr>
          <a:xfrm>
            <a:off x="2780135" y="2391840"/>
            <a:ext cx="238483" cy="307777"/>
          </a:xfrm>
          <a:prstGeom prst="rect">
            <a:avLst/>
          </a:prstGeom>
          <a:noFill/>
        </p:spPr>
        <p:txBody>
          <a:bodyPr wrap="square" rtlCol="1">
            <a:spAutoFit/>
          </a:bodyPr>
          <a:lstStyle/>
          <a:p>
            <a:r>
              <a:rPr lang="en-US" sz="1400" dirty="0" smtClean="0">
                <a:solidFill>
                  <a:schemeClr val="bg1"/>
                </a:solidFill>
              </a:rPr>
              <a:t>1</a:t>
            </a:r>
            <a:endParaRPr lang="he-IL" sz="1400" dirty="0">
              <a:solidFill>
                <a:schemeClr val="bg1"/>
              </a:solidFill>
            </a:endParaRPr>
          </a:p>
        </p:txBody>
      </p:sp>
      <p:sp>
        <p:nvSpPr>
          <p:cNvPr id="16" name="TextBox 15"/>
          <p:cNvSpPr txBox="1"/>
          <p:nvPr/>
        </p:nvSpPr>
        <p:spPr>
          <a:xfrm>
            <a:off x="2780134" y="3273910"/>
            <a:ext cx="238483" cy="307777"/>
          </a:xfrm>
          <a:prstGeom prst="rect">
            <a:avLst/>
          </a:prstGeom>
          <a:noFill/>
        </p:spPr>
        <p:txBody>
          <a:bodyPr wrap="square" rtlCol="1">
            <a:spAutoFit/>
          </a:bodyPr>
          <a:lstStyle/>
          <a:p>
            <a:r>
              <a:rPr lang="en-US" sz="1400" dirty="0" smtClean="0">
                <a:solidFill>
                  <a:schemeClr val="bg1"/>
                </a:solidFill>
              </a:rPr>
              <a:t>2</a:t>
            </a:r>
            <a:endParaRPr lang="he-IL" sz="1400" dirty="0">
              <a:solidFill>
                <a:schemeClr val="bg1"/>
              </a:solidFill>
            </a:endParaRPr>
          </a:p>
        </p:txBody>
      </p:sp>
      <p:sp>
        <p:nvSpPr>
          <p:cNvPr id="17" name="TextBox 16"/>
          <p:cNvSpPr txBox="1"/>
          <p:nvPr/>
        </p:nvSpPr>
        <p:spPr>
          <a:xfrm>
            <a:off x="2780134" y="4172571"/>
            <a:ext cx="238483" cy="307777"/>
          </a:xfrm>
          <a:prstGeom prst="rect">
            <a:avLst/>
          </a:prstGeom>
          <a:noFill/>
        </p:spPr>
        <p:txBody>
          <a:bodyPr wrap="square" rtlCol="1">
            <a:spAutoFit/>
          </a:bodyPr>
          <a:lstStyle/>
          <a:p>
            <a:r>
              <a:rPr lang="en-US" sz="1400" dirty="0" smtClean="0">
                <a:solidFill>
                  <a:schemeClr val="bg1"/>
                </a:solidFill>
              </a:rPr>
              <a:t>3</a:t>
            </a:r>
            <a:endParaRPr lang="he-IL" sz="1400" dirty="0">
              <a:solidFill>
                <a:schemeClr val="bg1"/>
              </a:solidFill>
            </a:endParaRPr>
          </a:p>
        </p:txBody>
      </p:sp>
      <p:sp>
        <p:nvSpPr>
          <p:cNvPr id="18" name="TextBox 17"/>
          <p:cNvSpPr txBox="1"/>
          <p:nvPr/>
        </p:nvSpPr>
        <p:spPr>
          <a:xfrm>
            <a:off x="4735218" y="2365737"/>
            <a:ext cx="238483" cy="307777"/>
          </a:xfrm>
          <a:prstGeom prst="rect">
            <a:avLst/>
          </a:prstGeom>
          <a:noFill/>
        </p:spPr>
        <p:txBody>
          <a:bodyPr wrap="square" rtlCol="1">
            <a:spAutoFit/>
          </a:bodyPr>
          <a:lstStyle/>
          <a:p>
            <a:r>
              <a:rPr lang="en-US" sz="1400" dirty="0" smtClean="0">
                <a:solidFill>
                  <a:schemeClr val="bg1"/>
                </a:solidFill>
              </a:rPr>
              <a:t>4</a:t>
            </a:r>
            <a:endParaRPr lang="he-IL" sz="1400" dirty="0">
              <a:solidFill>
                <a:schemeClr val="bg1"/>
              </a:solidFill>
            </a:endParaRPr>
          </a:p>
        </p:txBody>
      </p:sp>
      <p:sp>
        <p:nvSpPr>
          <p:cNvPr id="19" name="TextBox 18"/>
          <p:cNvSpPr txBox="1"/>
          <p:nvPr/>
        </p:nvSpPr>
        <p:spPr>
          <a:xfrm>
            <a:off x="4735219" y="3283769"/>
            <a:ext cx="238483" cy="307777"/>
          </a:xfrm>
          <a:prstGeom prst="rect">
            <a:avLst/>
          </a:prstGeom>
          <a:noFill/>
        </p:spPr>
        <p:txBody>
          <a:bodyPr wrap="square" rtlCol="1">
            <a:spAutoFit/>
          </a:bodyPr>
          <a:lstStyle/>
          <a:p>
            <a:r>
              <a:rPr lang="en-US" sz="1400" dirty="0" smtClean="0">
                <a:solidFill>
                  <a:schemeClr val="bg1"/>
                </a:solidFill>
              </a:rPr>
              <a:t>5</a:t>
            </a:r>
            <a:endParaRPr lang="he-IL" sz="1400" dirty="0">
              <a:solidFill>
                <a:schemeClr val="bg1"/>
              </a:solidFill>
            </a:endParaRPr>
          </a:p>
        </p:txBody>
      </p:sp>
      <p:sp>
        <p:nvSpPr>
          <p:cNvPr id="20" name="TextBox 19"/>
          <p:cNvSpPr txBox="1"/>
          <p:nvPr/>
        </p:nvSpPr>
        <p:spPr>
          <a:xfrm>
            <a:off x="4735218" y="4170169"/>
            <a:ext cx="238483" cy="307777"/>
          </a:xfrm>
          <a:prstGeom prst="rect">
            <a:avLst/>
          </a:prstGeom>
          <a:noFill/>
        </p:spPr>
        <p:txBody>
          <a:bodyPr wrap="square" rtlCol="1">
            <a:spAutoFit/>
          </a:bodyPr>
          <a:lstStyle/>
          <a:p>
            <a:r>
              <a:rPr lang="en-US" sz="1400" dirty="0" smtClean="0">
                <a:solidFill>
                  <a:schemeClr val="bg1"/>
                </a:solidFill>
              </a:rPr>
              <a:t>6</a:t>
            </a:r>
            <a:endParaRPr lang="he-IL" sz="1400" dirty="0">
              <a:solidFill>
                <a:schemeClr val="bg1"/>
              </a:solidFill>
            </a:endParaRPr>
          </a:p>
        </p:txBody>
      </p:sp>
      <p:cxnSp>
        <p:nvCxnSpPr>
          <p:cNvPr id="21" name="מחבר ישר 20"/>
          <p:cNvCxnSpPr/>
          <p:nvPr/>
        </p:nvCxnSpPr>
        <p:spPr>
          <a:xfrm>
            <a:off x="3064631" y="2572477"/>
            <a:ext cx="1670586" cy="82919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מחבר ישר 21"/>
          <p:cNvCxnSpPr>
            <a:stCxn id="7" idx="6"/>
            <a:endCxn id="18" idx="1"/>
          </p:cNvCxnSpPr>
          <p:nvPr/>
        </p:nvCxnSpPr>
        <p:spPr>
          <a:xfrm flipV="1">
            <a:off x="3059535" y="2519626"/>
            <a:ext cx="1675683" cy="90937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מחבר ישר 22"/>
          <p:cNvCxnSpPr>
            <a:endCxn id="19" idx="1"/>
          </p:cNvCxnSpPr>
          <p:nvPr/>
        </p:nvCxnSpPr>
        <p:spPr>
          <a:xfrm flipV="1">
            <a:off x="3059535" y="3437658"/>
            <a:ext cx="1675684" cy="84751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5" name="TextBox 24"/>
              <p:cNvSpPr txBox="1"/>
              <p:nvPr/>
            </p:nvSpPr>
            <p:spPr>
              <a:xfrm>
                <a:off x="3141363" y="2212762"/>
                <a:ext cx="238483" cy="307777"/>
              </a:xfrm>
              <a:prstGeom prst="rect">
                <a:avLst/>
              </a:prstGeom>
              <a:noFill/>
            </p:spPr>
            <p:txBody>
              <a:bodyPr wrap="square" rtlCol="1">
                <a:spAutoFit/>
              </a:bodyPr>
              <a:lstStyle/>
              <a:p>
                <a:pPr/>
                <a14:m>
                  <m:oMathPara xmlns:m="http://schemas.openxmlformats.org/officeDocument/2006/math">
                    <m:oMathParaPr>
                      <m:jc m:val="centerGroup"/>
                    </m:oMathParaPr>
                    <m:oMath xmlns:m="http://schemas.openxmlformats.org/officeDocument/2006/math">
                      <m:sSub>
                        <m:sSubPr>
                          <m:ctrlPr>
                            <a:rPr lang="he-IL" sz="1400" i="1" smtClean="0">
                              <a:latin typeface="Cambria Math" panose="02040503050406030204" pitchFamily="18" charset="0"/>
                            </a:rPr>
                          </m:ctrlPr>
                        </m:sSubPr>
                        <m:e>
                          <m:r>
                            <a:rPr lang="en-US" sz="1400" b="0" i="1" smtClean="0">
                              <a:latin typeface="Cambria Math" panose="02040503050406030204" pitchFamily="18" charset="0"/>
                            </a:rPr>
                            <m:t>𝑒</m:t>
                          </m:r>
                        </m:e>
                        <m:sub>
                          <m:r>
                            <a:rPr lang="he-IL" sz="1400" b="0" i="1" smtClean="0">
                              <a:latin typeface="Cambria Math" panose="02040503050406030204" pitchFamily="18" charset="0"/>
                            </a:rPr>
                            <m:t>1</m:t>
                          </m:r>
                        </m:sub>
                      </m:sSub>
                    </m:oMath>
                  </m:oMathPara>
                </a14:m>
                <a:endParaRPr lang="he-IL" sz="1400" dirty="0"/>
              </a:p>
            </p:txBody>
          </p:sp>
        </mc:Choice>
        <mc:Fallback xmlns="">
          <p:sp>
            <p:nvSpPr>
              <p:cNvPr id="25" name="TextBox 24"/>
              <p:cNvSpPr txBox="1">
                <a:spLocks noRot="1" noChangeAspect="1" noMove="1" noResize="1" noEditPoints="1" noAdjustHandles="1" noChangeArrowheads="1" noChangeShapeType="1" noTextEdit="1"/>
              </p:cNvSpPr>
              <p:nvPr/>
            </p:nvSpPr>
            <p:spPr>
              <a:xfrm>
                <a:off x="3141363" y="2212762"/>
                <a:ext cx="238483" cy="307777"/>
              </a:xfrm>
              <a:prstGeom prst="rect">
                <a:avLst/>
              </a:prstGeom>
              <a:blipFill rotWithShape="0">
                <a:blip r:embed="rId3"/>
                <a:stretch>
                  <a:fillRect t="-4000" r="-74359" b="-20000"/>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3153600" y="3349682"/>
                <a:ext cx="238483" cy="307777"/>
              </a:xfrm>
              <a:prstGeom prst="rect">
                <a:avLst/>
              </a:prstGeom>
              <a:noFill/>
            </p:spPr>
            <p:txBody>
              <a:bodyPr wrap="square" rtlCol="1">
                <a:spAutoFit/>
              </a:bodyPr>
              <a:lstStyle/>
              <a:p>
                <a:pPr/>
                <a14:m>
                  <m:oMathPara xmlns:m="http://schemas.openxmlformats.org/officeDocument/2006/math">
                    <m:oMathParaPr>
                      <m:jc m:val="centerGroup"/>
                    </m:oMathParaPr>
                    <m:oMath xmlns:m="http://schemas.openxmlformats.org/officeDocument/2006/math">
                      <m:sSub>
                        <m:sSubPr>
                          <m:ctrlPr>
                            <a:rPr lang="he-IL" sz="1400" i="1" smtClean="0">
                              <a:latin typeface="Cambria Math" panose="02040503050406030204" pitchFamily="18" charset="0"/>
                            </a:rPr>
                          </m:ctrlPr>
                        </m:sSubPr>
                        <m:e>
                          <m:r>
                            <a:rPr lang="en-US" sz="1400" b="0" i="1" smtClean="0">
                              <a:latin typeface="Cambria Math" panose="02040503050406030204" pitchFamily="18" charset="0"/>
                            </a:rPr>
                            <m:t>𝑒</m:t>
                          </m:r>
                        </m:e>
                        <m:sub>
                          <m:r>
                            <a:rPr lang="he-IL" sz="1400" b="0" i="1" smtClean="0">
                              <a:latin typeface="Cambria Math" panose="02040503050406030204" pitchFamily="18" charset="0"/>
                            </a:rPr>
                            <m:t>2</m:t>
                          </m:r>
                        </m:sub>
                      </m:sSub>
                    </m:oMath>
                  </m:oMathPara>
                </a14:m>
                <a:endParaRPr lang="he-IL" sz="1400" dirty="0"/>
              </a:p>
            </p:txBody>
          </p:sp>
        </mc:Choice>
        <mc:Fallback xmlns="">
          <p:sp>
            <p:nvSpPr>
              <p:cNvPr id="26" name="TextBox 25"/>
              <p:cNvSpPr txBox="1">
                <a:spLocks noRot="1" noChangeAspect="1" noMove="1" noResize="1" noEditPoints="1" noAdjustHandles="1" noChangeArrowheads="1" noChangeShapeType="1" noTextEdit="1"/>
              </p:cNvSpPr>
              <p:nvPr/>
            </p:nvSpPr>
            <p:spPr>
              <a:xfrm>
                <a:off x="3153600" y="3349682"/>
                <a:ext cx="238483" cy="307777"/>
              </a:xfrm>
              <a:prstGeom prst="rect">
                <a:avLst/>
              </a:prstGeom>
              <a:blipFill rotWithShape="0">
                <a:blip r:embed="rId4"/>
                <a:stretch>
                  <a:fillRect t="-1961" r="-74359" b="-19608"/>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27" name="TextBox 26"/>
              <p:cNvSpPr txBox="1"/>
              <p:nvPr/>
            </p:nvSpPr>
            <p:spPr>
              <a:xfrm>
                <a:off x="3153601" y="4218246"/>
                <a:ext cx="238483" cy="307777"/>
              </a:xfrm>
              <a:prstGeom prst="rect">
                <a:avLst/>
              </a:prstGeom>
              <a:noFill/>
            </p:spPr>
            <p:txBody>
              <a:bodyPr wrap="square" rtlCol="1">
                <a:spAutoFit/>
              </a:bodyPr>
              <a:lstStyle/>
              <a:p>
                <a:pPr/>
                <a14:m>
                  <m:oMathPara xmlns:m="http://schemas.openxmlformats.org/officeDocument/2006/math">
                    <m:oMathParaPr>
                      <m:jc m:val="centerGroup"/>
                    </m:oMathParaPr>
                    <m:oMath xmlns:m="http://schemas.openxmlformats.org/officeDocument/2006/math">
                      <m:sSub>
                        <m:sSubPr>
                          <m:ctrlPr>
                            <a:rPr lang="he-IL" sz="1400" i="1" smtClean="0">
                              <a:latin typeface="Cambria Math" panose="02040503050406030204" pitchFamily="18" charset="0"/>
                            </a:rPr>
                          </m:ctrlPr>
                        </m:sSubPr>
                        <m:e>
                          <m:r>
                            <a:rPr lang="en-US" sz="1400" b="0" i="1" smtClean="0">
                              <a:latin typeface="Cambria Math" panose="02040503050406030204" pitchFamily="18" charset="0"/>
                            </a:rPr>
                            <m:t>𝑒</m:t>
                          </m:r>
                        </m:e>
                        <m:sub>
                          <m:r>
                            <a:rPr lang="he-IL" sz="1400" b="0" i="1" smtClean="0">
                              <a:latin typeface="Cambria Math" panose="02040503050406030204" pitchFamily="18" charset="0"/>
                            </a:rPr>
                            <m:t>3</m:t>
                          </m:r>
                        </m:sub>
                      </m:sSub>
                    </m:oMath>
                  </m:oMathPara>
                </a14:m>
                <a:endParaRPr lang="he-IL" sz="1400" dirty="0"/>
              </a:p>
            </p:txBody>
          </p:sp>
        </mc:Choice>
        <mc:Fallback xmlns="">
          <p:sp>
            <p:nvSpPr>
              <p:cNvPr id="27" name="TextBox 26"/>
              <p:cNvSpPr txBox="1">
                <a:spLocks noRot="1" noChangeAspect="1" noMove="1" noResize="1" noEditPoints="1" noAdjustHandles="1" noChangeArrowheads="1" noChangeShapeType="1" noTextEdit="1"/>
              </p:cNvSpPr>
              <p:nvPr/>
            </p:nvSpPr>
            <p:spPr>
              <a:xfrm>
                <a:off x="3153601" y="4218246"/>
                <a:ext cx="238483" cy="307777"/>
              </a:xfrm>
              <a:prstGeom prst="rect">
                <a:avLst/>
              </a:prstGeom>
              <a:blipFill rotWithShape="0">
                <a:blip r:embed="rId5"/>
                <a:stretch>
                  <a:fillRect t="-4000" r="-74359" b="-20000"/>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28" name="TextBox 27"/>
              <p:cNvSpPr txBox="1"/>
              <p:nvPr/>
            </p:nvSpPr>
            <p:spPr>
              <a:xfrm>
                <a:off x="3025593" y="2607623"/>
                <a:ext cx="238483" cy="307777"/>
              </a:xfrm>
              <a:prstGeom prst="rect">
                <a:avLst/>
              </a:prstGeom>
              <a:noFill/>
            </p:spPr>
            <p:txBody>
              <a:bodyPr wrap="square" rtlCol="1">
                <a:spAutoFit/>
              </a:bodyPr>
              <a:lstStyle/>
              <a:p>
                <a:pPr/>
                <a14:m>
                  <m:oMathPara xmlns:m="http://schemas.openxmlformats.org/officeDocument/2006/math">
                    <m:oMathParaPr>
                      <m:jc m:val="centerGroup"/>
                    </m:oMathParaPr>
                    <m:oMath xmlns:m="http://schemas.openxmlformats.org/officeDocument/2006/math">
                      <m:sSub>
                        <m:sSubPr>
                          <m:ctrlPr>
                            <a:rPr lang="he-IL" sz="1400" i="1" smtClean="0">
                              <a:latin typeface="Cambria Math" panose="02040503050406030204" pitchFamily="18" charset="0"/>
                            </a:rPr>
                          </m:ctrlPr>
                        </m:sSubPr>
                        <m:e>
                          <m:r>
                            <a:rPr lang="en-US" sz="1400" b="0" i="1" smtClean="0">
                              <a:latin typeface="Cambria Math" panose="02040503050406030204" pitchFamily="18" charset="0"/>
                            </a:rPr>
                            <m:t>𝑒</m:t>
                          </m:r>
                        </m:e>
                        <m:sub>
                          <m:r>
                            <a:rPr lang="he-IL" sz="1400" b="0" i="1" smtClean="0">
                              <a:latin typeface="Cambria Math" panose="02040503050406030204" pitchFamily="18" charset="0"/>
                            </a:rPr>
                            <m:t>4</m:t>
                          </m:r>
                        </m:sub>
                      </m:sSub>
                    </m:oMath>
                  </m:oMathPara>
                </a14:m>
                <a:endParaRPr lang="he-IL" sz="1400" dirty="0"/>
              </a:p>
            </p:txBody>
          </p:sp>
        </mc:Choice>
        <mc:Fallback xmlns="">
          <p:sp>
            <p:nvSpPr>
              <p:cNvPr id="28" name="TextBox 27"/>
              <p:cNvSpPr txBox="1">
                <a:spLocks noRot="1" noChangeAspect="1" noMove="1" noResize="1" noEditPoints="1" noAdjustHandles="1" noChangeArrowheads="1" noChangeShapeType="1" noTextEdit="1"/>
              </p:cNvSpPr>
              <p:nvPr/>
            </p:nvSpPr>
            <p:spPr>
              <a:xfrm>
                <a:off x="3025593" y="2607623"/>
                <a:ext cx="238483" cy="307777"/>
              </a:xfrm>
              <a:prstGeom prst="rect">
                <a:avLst/>
              </a:prstGeom>
              <a:blipFill rotWithShape="0">
                <a:blip r:embed="rId6"/>
                <a:stretch>
                  <a:fillRect t="-4000" r="-74359" b="-20000"/>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29" name="TextBox 28"/>
              <p:cNvSpPr txBox="1"/>
              <p:nvPr/>
            </p:nvSpPr>
            <p:spPr>
              <a:xfrm>
                <a:off x="3950877" y="3707526"/>
                <a:ext cx="238483" cy="307777"/>
              </a:xfrm>
              <a:prstGeom prst="rect">
                <a:avLst/>
              </a:prstGeom>
              <a:noFill/>
            </p:spPr>
            <p:txBody>
              <a:bodyPr wrap="square" rtlCol="1">
                <a:spAutoFit/>
              </a:bodyPr>
              <a:lstStyle/>
              <a:p>
                <a:pPr/>
                <a14:m>
                  <m:oMathPara xmlns:m="http://schemas.openxmlformats.org/officeDocument/2006/math">
                    <m:oMathParaPr>
                      <m:jc m:val="centerGroup"/>
                    </m:oMathParaPr>
                    <m:oMath xmlns:m="http://schemas.openxmlformats.org/officeDocument/2006/math">
                      <m:sSub>
                        <m:sSubPr>
                          <m:ctrlPr>
                            <a:rPr lang="he-IL" sz="1400" i="1" smtClean="0">
                              <a:latin typeface="Cambria Math" panose="02040503050406030204" pitchFamily="18" charset="0"/>
                            </a:rPr>
                          </m:ctrlPr>
                        </m:sSubPr>
                        <m:e>
                          <m:r>
                            <a:rPr lang="en-US" sz="1400" b="0" i="1" smtClean="0">
                              <a:latin typeface="Cambria Math" panose="02040503050406030204" pitchFamily="18" charset="0"/>
                            </a:rPr>
                            <m:t>𝑒</m:t>
                          </m:r>
                        </m:e>
                        <m:sub>
                          <m:r>
                            <a:rPr lang="he-IL" sz="1400" b="0" i="1" smtClean="0">
                              <a:latin typeface="Cambria Math" panose="02040503050406030204" pitchFamily="18" charset="0"/>
                            </a:rPr>
                            <m:t>6</m:t>
                          </m:r>
                        </m:sub>
                      </m:sSub>
                    </m:oMath>
                  </m:oMathPara>
                </a14:m>
                <a:endParaRPr lang="he-IL" sz="1400" dirty="0"/>
              </a:p>
            </p:txBody>
          </p:sp>
        </mc:Choice>
        <mc:Fallback xmlns="">
          <p:sp>
            <p:nvSpPr>
              <p:cNvPr id="29" name="TextBox 28"/>
              <p:cNvSpPr txBox="1">
                <a:spLocks noRot="1" noChangeAspect="1" noMove="1" noResize="1" noEditPoints="1" noAdjustHandles="1" noChangeArrowheads="1" noChangeShapeType="1" noTextEdit="1"/>
              </p:cNvSpPr>
              <p:nvPr/>
            </p:nvSpPr>
            <p:spPr>
              <a:xfrm>
                <a:off x="3950877" y="3707526"/>
                <a:ext cx="238483" cy="307777"/>
              </a:xfrm>
              <a:prstGeom prst="rect">
                <a:avLst/>
              </a:prstGeom>
              <a:blipFill rotWithShape="0">
                <a:blip r:embed="rId7"/>
                <a:stretch>
                  <a:fillRect t="-3922" r="-74359" b="-19608"/>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30" name="TextBox 29"/>
              <p:cNvSpPr txBox="1"/>
              <p:nvPr/>
            </p:nvSpPr>
            <p:spPr>
              <a:xfrm>
                <a:off x="4277313" y="2658821"/>
                <a:ext cx="238483" cy="307777"/>
              </a:xfrm>
              <a:prstGeom prst="rect">
                <a:avLst/>
              </a:prstGeom>
              <a:noFill/>
            </p:spPr>
            <p:txBody>
              <a:bodyPr wrap="square" rtlCol="1">
                <a:spAutoFit/>
              </a:bodyPr>
              <a:lstStyle/>
              <a:p>
                <a:pPr/>
                <a14:m>
                  <m:oMathPara xmlns:m="http://schemas.openxmlformats.org/officeDocument/2006/math">
                    <m:oMathParaPr>
                      <m:jc m:val="centerGroup"/>
                    </m:oMathParaPr>
                    <m:oMath xmlns:m="http://schemas.openxmlformats.org/officeDocument/2006/math">
                      <m:sSub>
                        <m:sSubPr>
                          <m:ctrlPr>
                            <a:rPr lang="he-IL" sz="1400" i="1" smtClean="0">
                              <a:latin typeface="Cambria Math" panose="02040503050406030204" pitchFamily="18" charset="0"/>
                            </a:rPr>
                          </m:ctrlPr>
                        </m:sSubPr>
                        <m:e>
                          <m:r>
                            <a:rPr lang="en-US" sz="1400" b="0" i="1" smtClean="0">
                              <a:latin typeface="Cambria Math" panose="02040503050406030204" pitchFamily="18" charset="0"/>
                            </a:rPr>
                            <m:t>𝑒</m:t>
                          </m:r>
                        </m:e>
                        <m:sub>
                          <m:r>
                            <a:rPr lang="he-IL" sz="1400" b="0" i="1" smtClean="0">
                              <a:latin typeface="Cambria Math" panose="02040503050406030204" pitchFamily="18" charset="0"/>
                            </a:rPr>
                            <m:t>5</m:t>
                          </m:r>
                        </m:sub>
                      </m:sSub>
                    </m:oMath>
                  </m:oMathPara>
                </a14:m>
                <a:endParaRPr lang="he-IL" sz="1400" dirty="0"/>
              </a:p>
            </p:txBody>
          </p:sp>
        </mc:Choice>
        <mc:Fallback xmlns="">
          <p:sp>
            <p:nvSpPr>
              <p:cNvPr id="30" name="TextBox 29"/>
              <p:cNvSpPr txBox="1">
                <a:spLocks noRot="1" noChangeAspect="1" noMove="1" noResize="1" noEditPoints="1" noAdjustHandles="1" noChangeArrowheads="1" noChangeShapeType="1" noTextEdit="1"/>
              </p:cNvSpPr>
              <p:nvPr/>
            </p:nvSpPr>
            <p:spPr>
              <a:xfrm>
                <a:off x="4277313" y="2658821"/>
                <a:ext cx="238483" cy="307777"/>
              </a:xfrm>
              <a:prstGeom prst="rect">
                <a:avLst/>
              </a:prstGeom>
              <a:blipFill rotWithShape="0">
                <a:blip r:embed="rId8"/>
                <a:stretch>
                  <a:fillRect t="-3922" r="-74359" b="-19608"/>
                </a:stretch>
              </a:blipFill>
            </p:spPr>
            <p:txBody>
              <a:bodyPr/>
              <a:lstStyle/>
              <a:p>
                <a:r>
                  <a:rPr lang="he-IL">
                    <a:noFill/>
                  </a:rPr>
                  <a:t> </a:t>
                </a:r>
              </a:p>
            </p:txBody>
          </p:sp>
        </mc:Fallback>
      </mc:AlternateContent>
      <p:sp>
        <p:nvSpPr>
          <p:cNvPr id="31" name="TextBox 30"/>
          <p:cNvSpPr txBox="1"/>
          <p:nvPr/>
        </p:nvSpPr>
        <p:spPr>
          <a:xfrm>
            <a:off x="3712394" y="2251991"/>
            <a:ext cx="238483" cy="307777"/>
          </a:xfrm>
          <a:prstGeom prst="rect">
            <a:avLst/>
          </a:prstGeom>
          <a:noFill/>
        </p:spPr>
        <p:txBody>
          <a:bodyPr wrap="square" rtlCol="1">
            <a:spAutoFit/>
          </a:bodyPr>
          <a:lstStyle/>
          <a:p>
            <a:r>
              <a:rPr lang="en-US" sz="1400" b="1" dirty="0" smtClean="0">
                <a:solidFill>
                  <a:srgbClr val="00B050"/>
                </a:solidFill>
              </a:rPr>
              <a:t>2</a:t>
            </a:r>
            <a:endParaRPr lang="he-IL" sz="1400" b="1" dirty="0">
              <a:solidFill>
                <a:srgbClr val="00B050"/>
              </a:solidFill>
            </a:endParaRPr>
          </a:p>
        </p:txBody>
      </p:sp>
      <p:sp>
        <p:nvSpPr>
          <p:cNvPr id="32" name="TextBox 31"/>
          <p:cNvSpPr txBox="1"/>
          <p:nvPr/>
        </p:nvSpPr>
        <p:spPr>
          <a:xfrm>
            <a:off x="3688328" y="4269180"/>
            <a:ext cx="238483" cy="307777"/>
          </a:xfrm>
          <a:prstGeom prst="rect">
            <a:avLst/>
          </a:prstGeom>
          <a:noFill/>
        </p:spPr>
        <p:txBody>
          <a:bodyPr wrap="square" rtlCol="1">
            <a:spAutoFit/>
          </a:bodyPr>
          <a:lstStyle/>
          <a:p>
            <a:r>
              <a:rPr lang="en-US" sz="1400" b="1" dirty="0" smtClean="0">
                <a:solidFill>
                  <a:srgbClr val="00B050"/>
                </a:solidFill>
              </a:rPr>
              <a:t>2</a:t>
            </a:r>
            <a:endParaRPr lang="he-IL" sz="1400" b="1" dirty="0">
              <a:solidFill>
                <a:srgbClr val="00B050"/>
              </a:solidFill>
            </a:endParaRPr>
          </a:p>
        </p:txBody>
      </p:sp>
      <p:sp>
        <p:nvSpPr>
          <p:cNvPr id="34" name="TextBox 33"/>
          <p:cNvSpPr txBox="1"/>
          <p:nvPr/>
        </p:nvSpPr>
        <p:spPr>
          <a:xfrm>
            <a:off x="4437400" y="2588340"/>
            <a:ext cx="238483" cy="307777"/>
          </a:xfrm>
          <a:prstGeom prst="rect">
            <a:avLst/>
          </a:prstGeom>
          <a:noFill/>
        </p:spPr>
        <p:txBody>
          <a:bodyPr wrap="square" rtlCol="1">
            <a:spAutoFit/>
          </a:bodyPr>
          <a:lstStyle/>
          <a:p>
            <a:r>
              <a:rPr lang="en-US" sz="1400" b="1" dirty="0" smtClean="0">
                <a:solidFill>
                  <a:srgbClr val="00B050"/>
                </a:solidFill>
              </a:rPr>
              <a:t>3</a:t>
            </a:r>
            <a:endParaRPr lang="he-IL" sz="1400" b="1" dirty="0">
              <a:solidFill>
                <a:srgbClr val="00B050"/>
              </a:solidFill>
            </a:endParaRPr>
          </a:p>
        </p:txBody>
      </p:sp>
      <p:sp>
        <p:nvSpPr>
          <p:cNvPr id="35" name="TextBox 34"/>
          <p:cNvSpPr txBox="1"/>
          <p:nvPr/>
        </p:nvSpPr>
        <p:spPr>
          <a:xfrm>
            <a:off x="3244620" y="2725161"/>
            <a:ext cx="238483" cy="307777"/>
          </a:xfrm>
          <a:prstGeom prst="rect">
            <a:avLst/>
          </a:prstGeom>
          <a:noFill/>
        </p:spPr>
        <p:txBody>
          <a:bodyPr wrap="square" rtlCol="1">
            <a:spAutoFit/>
          </a:bodyPr>
          <a:lstStyle/>
          <a:p>
            <a:r>
              <a:rPr lang="en-US" sz="1400" b="1" dirty="0" smtClean="0">
                <a:solidFill>
                  <a:srgbClr val="00B050"/>
                </a:solidFill>
              </a:rPr>
              <a:t>3</a:t>
            </a:r>
            <a:endParaRPr lang="he-IL" sz="1400" b="1" dirty="0">
              <a:solidFill>
                <a:srgbClr val="00B050"/>
              </a:solidFill>
            </a:endParaRPr>
          </a:p>
        </p:txBody>
      </p:sp>
      <p:sp>
        <p:nvSpPr>
          <p:cNvPr id="38" name="TextBox 37"/>
          <p:cNvSpPr txBox="1"/>
          <p:nvPr/>
        </p:nvSpPr>
        <p:spPr>
          <a:xfrm>
            <a:off x="3688328" y="3383385"/>
            <a:ext cx="238483" cy="307777"/>
          </a:xfrm>
          <a:prstGeom prst="rect">
            <a:avLst/>
          </a:prstGeom>
          <a:noFill/>
        </p:spPr>
        <p:txBody>
          <a:bodyPr wrap="square" rtlCol="1">
            <a:spAutoFit/>
          </a:bodyPr>
          <a:lstStyle/>
          <a:p>
            <a:r>
              <a:rPr lang="en-US" sz="1400" b="1" dirty="0" smtClean="0">
                <a:solidFill>
                  <a:srgbClr val="00B050"/>
                </a:solidFill>
              </a:rPr>
              <a:t>2</a:t>
            </a:r>
            <a:endParaRPr lang="he-IL" sz="1400" b="1" dirty="0">
              <a:solidFill>
                <a:srgbClr val="00B050"/>
              </a:solidFill>
            </a:endParaRPr>
          </a:p>
        </p:txBody>
      </p:sp>
      <p:sp>
        <p:nvSpPr>
          <p:cNvPr id="39" name="TextBox 38"/>
          <p:cNvSpPr txBox="1"/>
          <p:nvPr/>
        </p:nvSpPr>
        <p:spPr>
          <a:xfrm>
            <a:off x="3797009" y="3833175"/>
            <a:ext cx="238483" cy="307777"/>
          </a:xfrm>
          <a:prstGeom prst="rect">
            <a:avLst/>
          </a:prstGeom>
          <a:noFill/>
        </p:spPr>
        <p:txBody>
          <a:bodyPr wrap="square" rtlCol="1">
            <a:spAutoFit/>
          </a:bodyPr>
          <a:lstStyle/>
          <a:p>
            <a:r>
              <a:rPr lang="en-US" sz="1400" b="1" dirty="0" smtClean="0">
                <a:solidFill>
                  <a:srgbClr val="00B050"/>
                </a:solidFill>
              </a:rPr>
              <a:t>3</a:t>
            </a:r>
            <a:endParaRPr lang="he-IL" sz="1400" b="1" dirty="0">
              <a:solidFill>
                <a:srgbClr val="00B050"/>
              </a:solidFill>
            </a:endParaRPr>
          </a:p>
        </p:txBody>
      </p:sp>
    </p:spTree>
    <p:extLst>
      <p:ext uri="{BB962C8B-B14F-4D97-AF65-F5344CB8AC3E}">
        <p14:creationId xmlns:p14="http://schemas.microsoft.com/office/powerpoint/2010/main" val="1689963788"/>
      </p:ext>
    </p:extLst>
  </p:cSld>
  <p:clrMapOvr>
    <a:masterClrMapping/>
  </p:clrMapOvr>
  <p:timing>
    <p:tnLst>
      <p:par>
        <p:cTn id="1" dur="indefinite" restart="never" nodeType="tmRoot"/>
      </p:par>
    </p:tn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r>
              <a:rPr lang="en-US" dirty="0"/>
              <a:t>Theorem </a:t>
            </a:r>
            <a:r>
              <a:rPr lang="en-US" dirty="0" smtClean="0"/>
              <a:t>4.4 (</a:t>
            </a:r>
            <a:r>
              <a:rPr lang="en-US" dirty="0"/>
              <a:t>cont.)</a:t>
            </a:r>
            <a:endParaRPr lang="he-IL" sz="2800" dirty="0"/>
          </a:p>
        </p:txBody>
      </p:sp>
      <mc:AlternateContent xmlns:mc="http://schemas.openxmlformats.org/markup-compatibility/2006" xmlns:a14="http://schemas.microsoft.com/office/drawing/2010/main">
        <mc:Choice Requires="a14">
          <p:sp>
            <p:nvSpPr>
              <p:cNvPr id="3" name="מציין מיקום תוכן 2"/>
              <p:cNvSpPr>
                <a:spLocks noGrp="1"/>
              </p:cNvSpPr>
              <p:nvPr>
                <p:ph idx="1"/>
              </p:nvPr>
            </p:nvSpPr>
            <p:spPr>
              <a:xfrm>
                <a:off x="2592923" y="1739900"/>
                <a:ext cx="9420111" cy="5118100"/>
              </a:xfrm>
            </p:spPr>
            <p:txBody>
              <a:bodyPr>
                <a:normAutofit/>
              </a:bodyPr>
              <a:lstStyle/>
              <a:p>
                <a:pPr marL="0" indent="0" algn="l" rtl="0">
                  <a:buNone/>
                </a:pPr>
                <a:r>
                  <a:rPr lang="en-US" sz="2400" dirty="0" smtClean="0"/>
                  <a:t>Example: </a:t>
                </a:r>
                <a:r>
                  <a:rPr lang="en-US" dirty="0" smtClean="0"/>
                  <a:t>(two matchings: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𝑀</m:t>
                        </m:r>
                      </m:e>
                      <m:sub>
                        <m:r>
                          <a:rPr lang="en-US" b="0" i="1" smtClean="0">
                            <a:latin typeface="Cambria Math" panose="02040503050406030204" pitchFamily="18" charset="0"/>
                          </a:rPr>
                          <m:t>1</m:t>
                        </m:r>
                      </m:sub>
                    </m:sSub>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𝑒</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𝑒</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𝑒</m:t>
                            </m:r>
                          </m:e>
                          <m:sub>
                            <m:r>
                              <a:rPr lang="en-US" b="0" i="1" smtClean="0">
                                <a:latin typeface="Cambria Math" panose="02040503050406030204" pitchFamily="18" charset="0"/>
                              </a:rPr>
                              <m:t>3</m:t>
                            </m:r>
                          </m:sub>
                        </m:sSub>
                      </m:e>
                    </m:d>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𝑀</m:t>
                        </m:r>
                      </m:e>
                      <m:sub>
                        <m:r>
                          <a:rPr lang="en-US" b="0" i="1" smtClean="0">
                            <a:latin typeface="Cambria Math" panose="02040503050406030204" pitchFamily="18" charset="0"/>
                          </a:rPr>
                          <m:t>2</m:t>
                        </m:r>
                      </m:sub>
                    </m:sSub>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𝑒</m:t>
                            </m:r>
                          </m:e>
                          <m:sub>
                            <m:r>
                              <a:rPr lang="en-US" b="0" i="1" smtClean="0">
                                <a:latin typeface="Cambria Math" panose="02040503050406030204" pitchFamily="18" charset="0"/>
                              </a:rPr>
                              <m:t>3</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𝑒</m:t>
                            </m:r>
                          </m:e>
                          <m:sub>
                            <m:r>
                              <a:rPr lang="en-US" b="0" i="1" smtClean="0">
                                <a:latin typeface="Cambria Math" panose="02040503050406030204" pitchFamily="18" charset="0"/>
                              </a:rPr>
                              <m:t>4</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𝑒</m:t>
                            </m:r>
                          </m:e>
                          <m:sub>
                            <m:r>
                              <a:rPr lang="en-US" b="0" i="1" smtClean="0">
                                <a:latin typeface="Cambria Math" panose="02040503050406030204" pitchFamily="18" charset="0"/>
                              </a:rPr>
                              <m:t>5</m:t>
                            </m:r>
                          </m:sub>
                        </m:sSub>
                      </m:e>
                    </m:d>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𝑀</m:t>
                        </m:r>
                      </m:e>
                      <m:sub>
                        <m:r>
                          <a:rPr lang="en-US" b="0" i="1" smtClean="0">
                            <a:latin typeface="Cambria Math" panose="02040503050406030204" pitchFamily="18" charset="0"/>
                          </a:rPr>
                          <m:t>1</m:t>
                        </m:r>
                      </m:sub>
                    </m:sSub>
                    <m:r>
                      <a:rPr lang="en-US" b="0" i="1" smtClean="0">
                        <a:latin typeface="Cambria Math" panose="02040503050406030204" pitchFamily="18" charset="0"/>
                      </a:rPr>
                      <m:t> </m:t>
                    </m:r>
                    <m:r>
                      <a:rPr lang="en-US" b="0" i="1" smtClean="0">
                        <a:latin typeface="Cambria Math" panose="02040503050406030204" pitchFamily="18" charset="0"/>
                      </a:rPr>
                      <m:t>𝑖𝑠</m:t>
                    </m:r>
                    <m:r>
                      <a:rPr lang="en-US" b="0" i="1" smtClean="0">
                        <a:latin typeface="Cambria Math" panose="02040503050406030204" pitchFamily="18" charset="0"/>
                      </a:rPr>
                      <m:t> </m:t>
                    </m:r>
                    <m:r>
                      <a:rPr lang="en-US" b="0" i="1" smtClean="0">
                        <a:latin typeface="Cambria Math" panose="02040503050406030204" pitchFamily="18" charset="0"/>
                      </a:rPr>
                      <m:t>𝑚𝑖𝑛𝑖𝑚𝑎𝑙</m:t>
                    </m:r>
                  </m:oMath>
                </a14:m>
                <a:r>
                  <a:rPr lang="en-US" dirty="0" smtClean="0"/>
                  <a:t>)</a:t>
                </a:r>
                <a:endParaRPr lang="en-US" dirty="0"/>
              </a:p>
              <a:p>
                <a:pPr marL="0" indent="0" algn="l" rtl="0">
                  <a:buNone/>
                </a:pPr>
                <a:r>
                  <a:rPr lang="en-US" sz="2400" dirty="0" smtClean="0"/>
                  <a:t>                              </a:t>
                </a:r>
                <a14:m>
                  <m:oMath xmlns:m="http://schemas.openxmlformats.org/officeDocument/2006/math">
                    <m:r>
                      <a:rPr lang="en-US" sz="2000" b="0" i="0" smtClean="0">
                        <a:latin typeface="Cambria Math" panose="02040503050406030204" pitchFamily="18" charset="0"/>
                      </a:rPr>
                      <m:t> </m:t>
                    </m:r>
                    <m:sSub>
                      <m:sSubPr>
                        <m:ctrlPr>
                          <a:rPr lang="en-US" sz="2000" i="1">
                            <a:latin typeface="Cambria Math" panose="02040503050406030204" pitchFamily="18" charset="0"/>
                          </a:rPr>
                        </m:ctrlPr>
                      </m:sSubPr>
                      <m:e>
                        <m:r>
                          <a:rPr lang="en-US" sz="2000" i="1">
                            <a:latin typeface="Cambria Math" panose="02040503050406030204" pitchFamily="18" charset="0"/>
                          </a:rPr>
                          <m:t>𝐴</m:t>
                        </m:r>
                      </m:e>
                      <m:sub>
                        <m:sSub>
                          <m:sSubPr>
                            <m:ctrlPr>
                              <a:rPr lang="en-US" sz="2000" i="1">
                                <a:latin typeface="Cambria Math" panose="02040503050406030204" pitchFamily="18" charset="0"/>
                              </a:rPr>
                            </m:ctrlPr>
                          </m:sSubPr>
                          <m:e>
                            <m:r>
                              <a:rPr lang="en-US" sz="2000" b="0" i="1" smtClean="0">
                                <a:latin typeface="Cambria Math" panose="02040503050406030204" pitchFamily="18" charset="0"/>
                              </a:rPr>
                              <m:t>0</m:t>
                            </m:r>
                            <m:r>
                              <a:rPr lang="en-US" sz="2000" b="0" i="1" smtClean="0">
                                <a:latin typeface="Cambria Math" panose="02040503050406030204" pitchFamily="18" charset="0"/>
                              </a:rPr>
                              <m:t>,</m:t>
                            </m:r>
                            <m:r>
                              <a:rPr lang="en-US" sz="2000" i="1">
                                <a:latin typeface="Cambria Math" panose="02040503050406030204" pitchFamily="18" charset="0"/>
                              </a:rPr>
                              <m:t>𝑒</m:t>
                            </m:r>
                          </m:e>
                          <m:sub>
                            <m:r>
                              <a:rPr lang="en-US" sz="2000" i="1">
                                <a:latin typeface="Cambria Math" panose="02040503050406030204" pitchFamily="18" charset="0"/>
                              </a:rPr>
                              <m:t>4</m:t>
                            </m:r>
                          </m:sub>
                        </m:sSub>
                      </m:sub>
                    </m:sSub>
                    <m:r>
                      <m:rPr>
                        <m:nor/>
                      </m:rPr>
                      <a:rPr lang="en-US" sz="2000" dirty="0"/>
                      <m:t>=</m:t>
                    </m:r>
                    <m:d>
                      <m:dPr>
                        <m:ctrlPr>
                          <a:rPr lang="en-US" sz="2000" i="1" dirty="0">
                            <a:latin typeface="Cambria Math" panose="02040503050406030204" pitchFamily="18" charset="0"/>
                          </a:rPr>
                        </m:ctrlPr>
                      </m:dPr>
                      <m:e>
                        <m:m>
                          <m:mPr>
                            <m:mcs>
                              <m:mc>
                                <m:mcPr>
                                  <m:count m:val="3"/>
                                  <m:mcJc m:val="center"/>
                                </m:mcPr>
                              </m:mc>
                            </m:mcs>
                            <m:ctrlPr>
                              <a:rPr lang="en-US" sz="2000" i="1" dirty="0">
                                <a:latin typeface="Cambria Math" panose="02040503050406030204" pitchFamily="18" charset="0"/>
                              </a:rPr>
                            </m:ctrlPr>
                          </m:mPr>
                          <m:mr>
                            <m:e>
                              <m:r>
                                <a:rPr lang="en-US" sz="2000" i="1">
                                  <a:latin typeface="Cambria Math" panose="02040503050406030204" pitchFamily="18" charset="0"/>
                                </a:rPr>
                                <m:t>0</m:t>
                              </m:r>
                            </m:e>
                            <m:e>
                              <m:sSub>
                                <m:sSubPr>
                                  <m:ctrlPr>
                                    <a:rPr lang="en-US" sz="2000" i="1">
                                      <a:latin typeface="Cambria Math" panose="02040503050406030204" pitchFamily="18" charset="0"/>
                                    </a:rPr>
                                  </m:ctrlPr>
                                </m:sSubPr>
                                <m:e>
                                  <m:r>
                                    <a:rPr lang="en-US" sz="2000" i="1">
                                      <a:latin typeface="Cambria Math" panose="02040503050406030204" pitchFamily="18" charset="0"/>
                                    </a:rPr>
                                    <m:t>𝑋</m:t>
                                  </m:r>
                                </m:e>
                                <m:sub>
                                  <m:r>
                                    <a:rPr lang="en-US" sz="2000" i="1">
                                      <a:latin typeface="Cambria Math" panose="02040503050406030204" pitchFamily="18" charset="0"/>
                                    </a:rPr>
                                    <m:t>0</m:t>
                                  </m:r>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𝑒</m:t>
                                      </m:r>
                                    </m:e>
                                    <m:sub>
                                      <m:r>
                                        <a:rPr lang="en-US" sz="2000" i="1">
                                          <a:latin typeface="Cambria Math" panose="02040503050406030204" pitchFamily="18" charset="0"/>
                                        </a:rPr>
                                        <m:t>4</m:t>
                                      </m:r>
                                    </m:sub>
                                  </m:sSub>
                                </m:sub>
                              </m:sSub>
                            </m:e>
                            <m:e>
                              <m:r>
                                <a:rPr lang="en-US" sz="2000" i="1" dirty="0">
                                  <a:latin typeface="Cambria Math" panose="02040503050406030204" pitchFamily="18" charset="0"/>
                                </a:rPr>
                                <m:t>0</m:t>
                              </m:r>
                            </m:e>
                          </m:mr>
                          <m:mr>
                            <m:e>
                              <m:sSub>
                                <m:sSubPr>
                                  <m:ctrlPr>
                                    <a:rPr lang="en-US" sz="2000" i="1">
                                      <a:latin typeface="Cambria Math" panose="02040503050406030204" pitchFamily="18" charset="0"/>
                                    </a:rPr>
                                  </m:ctrlPr>
                                </m:sSubPr>
                                <m:e>
                                  <m:r>
                                    <a:rPr lang="en-US" sz="2000" i="1">
                                      <a:latin typeface="Cambria Math" panose="02040503050406030204" pitchFamily="18" charset="0"/>
                                    </a:rPr>
                                    <m:t>𝑋</m:t>
                                  </m:r>
                                </m:e>
                                <m:sub>
                                  <m:r>
                                    <a:rPr lang="en-US" sz="2000" i="1">
                                      <a:latin typeface="Cambria Math" panose="02040503050406030204" pitchFamily="18" charset="0"/>
                                    </a:rPr>
                                    <m:t>0</m:t>
                                  </m:r>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𝑒</m:t>
                                      </m:r>
                                    </m:e>
                                    <m:sub>
                                      <m:r>
                                        <a:rPr lang="en-US" sz="2000" i="1">
                                          <a:latin typeface="Cambria Math" panose="02040503050406030204" pitchFamily="18" charset="0"/>
                                        </a:rPr>
                                        <m:t>5</m:t>
                                      </m:r>
                                    </m:sub>
                                  </m:sSub>
                                </m:sub>
                              </m:sSub>
                            </m:e>
                            <m:e>
                              <m:r>
                                <a:rPr lang="en-US" sz="2000" i="1">
                                  <a:latin typeface="Cambria Math" panose="02040503050406030204" pitchFamily="18" charset="0"/>
                                </a:rPr>
                                <m:t>0</m:t>
                              </m:r>
                            </m:e>
                            <m:e>
                              <m:r>
                                <a:rPr lang="en-US" sz="2000" i="1">
                                  <a:latin typeface="Cambria Math" panose="02040503050406030204" pitchFamily="18" charset="0"/>
                                </a:rPr>
                                <m:t>0</m:t>
                              </m:r>
                            </m:e>
                          </m:mr>
                          <m:mr>
                            <m:e>
                              <m:r>
                                <a:rPr lang="en-US" sz="2000" i="1">
                                  <a:latin typeface="Cambria Math" panose="02040503050406030204" pitchFamily="18" charset="0"/>
                                </a:rPr>
                                <m:t>0</m:t>
                              </m:r>
                            </m:e>
                            <m:e>
                              <m:r>
                                <a:rPr lang="en-US" sz="2000" i="1" dirty="0">
                                  <a:latin typeface="Cambria Math" panose="02040503050406030204" pitchFamily="18" charset="0"/>
                                </a:rPr>
                                <m:t>0</m:t>
                              </m:r>
                            </m:e>
                            <m:e>
                              <m:sSub>
                                <m:sSubPr>
                                  <m:ctrlPr>
                                    <a:rPr lang="en-US" sz="2000" i="1">
                                      <a:latin typeface="Cambria Math" panose="02040503050406030204" pitchFamily="18" charset="0"/>
                                    </a:rPr>
                                  </m:ctrlPr>
                                </m:sSubPr>
                                <m:e>
                                  <m:r>
                                    <a:rPr lang="en-US" sz="2000" i="1">
                                      <a:latin typeface="Cambria Math" panose="02040503050406030204" pitchFamily="18" charset="0"/>
                                    </a:rPr>
                                    <m:t>𝑋</m:t>
                                  </m:r>
                                </m:e>
                                <m:sub>
                                  <m:r>
                                    <a:rPr lang="en-US" sz="2000" i="1">
                                      <a:latin typeface="Cambria Math" panose="02040503050406030204" pitchFamily="18" charset="0"/>
                                    </a:rPr>
                                    <m:t>0</m:t>
                                  </m:r>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𝑒</m:t>
                                      </m:r>
                                    </m:e>
                                    <m:sub>
                                      <m:r>
                                        <a:rPr lang="en-US" sz="2000" i="1">
                                          <a:latin typeface="Cambria Math" panose="02040503050406030204" pitchFamily="18" charset="0"/>
                                        </a:rPr>
                                        <m:t>3</m:t>
                                      </m:r>
                                    </m:sub>
                                  </m:sSub>
                                </m:sub>
                              </m:sSub>
                            </m:e>
                          </m:mr>
                        </m:m>
                      </m:e>
                    </m:d>
                  </m:oMath>
                </a14:m>
                <a:endParaRPr lang="en-US" sz="2000" dirty="0"/>
              </a:p>
              <a:p>
                <a:pPr marL="0" indent="0" algn="l" rtl="0">
                  <a:buNone/>
                </a:pPr>
                <a:r>
                  <a:rPr lang="en-US" sz="2000" dirty="0"/>
                  <a:t>                             </a:t>
                </a:r>
                <a:r>
                  <a:rPr lang="en-US" sz="2000" dirty="0" smtClean="0"/>
                  <a:t>        </a:t>
                </a:r>
                <a14:m>
                  <m:oMath xmlns:m="http://schemas.openxmlformats.org/officeDocument/2006/math">
                    <m:r>
                      <m:rPr>
                        <m:sty m:val="p"/>
                      </m:rPr>
                      <a:rPr lang="en-US" sz="2000">
                        <a:latin typeface="Cambria Math" panose="02040503050406030204" pitchFamily="18" charset="0"/>
                      </a:rPr>
                      <m:t>det</m:t>
                    </m:r>
                    <m:r>
                      <a:rPr lang="en-US" sz="200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𝐴</m:t>
                        </m:r>
                      </m:e>
                      <m:sub>
                        <m:sSub>
                          <m:sSubPr>
                            <m:ctrlPr>
                              <a:rPr lang="en-US" sz="2000" i="1">
                                <a:latin typeface="Cambria Math" panose="02040503050406030204" pitchFamily="18" charset="0"/>
                              </a:rPr>
                            </m:ctrlPr>
                          </m:sSubPr>
                          <m:e>
                            <m:r>
                              <a:rPr lang="en-US" sz="2000" b="0" i="1" smtClean="0">
                                <a:latin typeface="Cambria Math" panose="02040503050406030204" pitchFamily="18" charset="0"/>
                              </a:rPr>
                              <m:t>0</m:t>
                            </m:r>
                            <m:r>
                              <a:rPr lang="en-US" sz="2000" b="0" i="1" smtClean="0">
                                <a:latin typeface="Cambria Math" panose="02040503050406030204" pitchFamily="18" charset="0"/>
                              </a:rPr>
                              <m:t>,</m:t>
                            </m:r>
                            <m:r>
                              <a:rPr lang="en-US" sz="2000" i="1">
                                <a:latin typeface="Cambria Math" panose="02040503050406030204" pitchFamily="18" charset="0"/>
                              </a:rPr>
                              <m:t>𝑒</m:t>
                            </m:r>
                          </m:e>
                          <m:sub>
                            <m:r>
                              <a:rPr lang="en-US" sz="2000" i="1">
                                <a:latin typeface="Cambria Math" panose="02040503050406030204" pitchFamily="18" charset="0"/>
                              </a:rPr>
                              <m:t>4</m:t>
                            </m:r>
                          </m:sub>
                        </m:sSub>
                      </m:sub>
                    </m:sSub>
                    <m:r>
                      <a:rPr lang="en-US" sz="2000" i="1">
                        <a:latin typeface="Cambria Math" panose="02040503050406030204" pitchFamily="18" charset="0"/>
                      </a:rPr>
                      <m:t>)</m:t>
                    </m:r>
                  </m:oMath>
                </a14:m>
                <a:r>
                  <a:rPr lang="en-US" sz="2000" dirty="0"/>
                  <a:t> =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𝑋</m:t>
                        </m:r>
                      </m:e>
                      <m:sub>
                        <m:r>
                          <a:rPr lang="en-US" sz="2000" i="1">
                            <a:latin typeface="Cambria Math" panose="02040503050406030204" pitchFamily="18" charset="0"/>
                          </a:rPr>
                          <m:t>0</m:t>
                        </m:r>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𝑒</m:t>
                            </m:r>
                          </m:e>
                          <m:sub>
                            <m:r>
                              <a:rPr lang="en-US" sz="2000" i="1">
                                <a:latin typeface="Cambria Math" panose="02040503050406030204" pitchFamily="18" charset="0"/>
                              </a:rPr>
                              <m:t>4</m:t>
                            </m:r>
                          </m:sub>
                        </m:sSub>
                      </m:sub>
                    </m:sSub>
                    <m:sSub>
                      <m:sSubPr>
                        <m:ctrlPr>
                          <a:rPr lang="en-US" sz="2000" i="1">
                            <a:latin typeface="Cambria Math" panose="02040503050406030204" pitchFamily="18" charset="0"/>
                          </a:rPr>
                        </m:ctrlPr>
                      </m:sSubPr>
                      <m:e>
                        <m:r>
                          <a:rPr lang="en-US" sz="2000" i="1">
                            <a:latin typeface="Cambria Math" panose="02040503050406030204" pitchFamily="18" charset="0"/>
                          </a:rPr>
                          <m:t>𝑋</m:t>
                        </m:r>
                      </m:e>
                      <m:sub>
                        <m:r>
                          <a:rPr lang="en-US" sz="2000" i="1">
                            <a:latin typeface="Cambria Math" panose="02040503050406030204" pitchFamily="18" charset="0"/>
                          </a:rPr>
                          <m:t>0</m:t>
                        </m:r>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𝑒</m:t>
                            </m:r>
                          </m:e>
                          <m:sub>
                            <m:r>
                              <a:rPr lang="en-US" sz="2000" i="1">
                                <a:latin typeface="Cambria Math" panose="02040503050406030204" pitchFamily="18" charset="0"/>
                              </a:rPr>
                              <m:t>5</m:t>
                            </m:r>
                          </m:sub>
                        </m:sSub>
                      </m:sub>
                    </m:sSub>
                    <m:sSub>
                      <m:sSubPr>
                        <m:ctrlPr>
                          <a:rPr lang="en-US" sz="2000" i="1">
                            <a:latin typeface="Cambria Math" panose="02040503050406030204" pitchFamily="18" charset="0"/>
                          </a:rPr>
                        </m:ctrlPr>
                      </m:sSubPr>
                      <m:e>
                        <m:r>
                          <a:rPr lang="en-US" sz="2000" i="1">
                            <a:latin typeface="Cambria Math" panose="02040503050406030204" pitchFamily="18" charset="0"/>
                          </a:rPr>
                          <m:t>𝑋</m:t>
                        </m:r>
                      </m:e>
                      <m:sub>
                        <m:r>
                          <a:rPr lang="en-US" sz="2000" i="1">
                            <a:latin typeface="Cambria Math" panose="02040503050406030204" pitchFamily="18" charset="0"/>
                          </a:rPr>
                          <m:t>0</m:t>
                        </m:r>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𝑒</m:t>
                            </m:r>
                          </m:e>
                          <m:sub>
                            <m:r>
                              <a:rPr lang="en-US" sz="2000" i="1">
                                <a:latin typeface="Cambria Math" panose="02040503050406030204" pitchFamily="18" charset="0"/>
                              </a:rPr>
                              <m:t>3</m:t>
                            </m:r>
                          </m:sub>
                        </m:sSub>
                      </m:sub>
                    </m:sSub>
                    <m:r>
                      <a:rPr lang="en-US" sz="2000" i="1">
                        <a:latin typeface="Cambria Math" panose="02040503050406030204" pitchFamily="18" charset="0"/>
                      </a:rPr>
                      <m:t>=</m:t>
                    </m:r>
                  </m:oMath>
                </a14:m>
                <a:endParaRPr lang="en-US" sz="2000" dirty="0"/>
              </a:p>
              <a:p>
                <a:pPr marL="0" indent="0" algn="l" rtl="0">
                  <a:buNone/>
                </a:pPr>
                <a:r>
                  <a:rPr lang="en-US" sz="2400" dirty="0"/>
                  <a:t>                               </a:t>
                </a:r>
                <a14:m>
                  <m:oMath xmlns:m="http://schemas.openxmlformats.org/officeDocument/2006/math">
                    <m:r>
                      <a:rPr lang="en-US" sz="2000" i="1">
                        <a:latin typeface="Cambria Math" panose="02040503050406030204" pitchFamily="18" charset="0"/>
                      </a:rPr>
                      <m:t>=</m:t>
                    </m:r>
                    <m:sSubSup>
                      <m:sSubSupPr>
                        <m:ctrlPr>
                          <a:rPr lang="en-US" sz="2000" i="1">
                            <a:latin typeface="Cambria Math" panose="02040503050406030204" pitchFamily="18" charset="0"/>
                          </a:rPr>
                        </m:ctrlPr>
                      </m:sSubSupPr>
                      <m:e>
                        <m:r>
                          <a:rPr lang="en-US" sz="2000" i="1">
                            <a:latin typeface="Cambria Math" panose="02040503050406030204" pitchFamily="18" charset="0"/>
                          </a:rPr>
                          <m:t>𝑥</m:t>
                        </m:r>
                      </m:e>
                      <m:sub>
                        <m:r>
                          <a:rPr lang="en-US" sz="2000" i="1">
                            <a:latin typeface="Cambria Math" panose="02040503050406030204" pitchFamily="18" charset="0"/>
                          </a:rPr>
                          <m:t>0</m:t>
                        </m:r>
                      </m:sub>
                      <m:sup>
                        <m:sSub>
                          <m:sSubPr>
                            <m:ctrlPr>
                              <a:rPr lang="en-US" sz="2000" i="1">
                                <a:latin typeface="Cambria Math" panose="02040503050406030204" pitchFamily="18" charset="0"/>
                              </a:rPr>
                            </m:ctrlPr>
                          </m:sSubPr>
                          <m:e>
                            <m:r>
                              <a:rPr lang="en-US" sz="2000" i="1">
                                <a:latin typeface="Cambria Math" panose="02040503050406030204" pitchFamily="18" charset="0"/>
                              </a:rPr>
                              <m:t>𝑤</m:t>
                            </m:r>
                          </m:e>
                          <m:sub>
                            <m:r>
                              <a:rPr lang="en-US" sz="2000" i="1">
                                <a:latin typeface="Cambria Math" panose="02040503050406030204" pitchFamily="18" charset="0"/>
                              </a:rPr>
                              <m:t>0</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𝑒</m:t>
                            </m:r>
                          </m:e>
                          <m:sub>
                            <m:r>
                              <a:rPr lang="en-US" sz="2000" b="0" i="1" smtClean="0">
                                <a:latin typeface="Cambria Math" panose="02040503050406030204" pitchFamily="18" charset="0"/>
                              </a:rPr>
                              <m:t>4</m:t>
                            </m:r>
                          </m:sub>
                        </m:sSub>
                        <m:r>
                          <a:rPr lang="en-US" sz="2000" i="1">
                            <a:latin typeface="Cambria Math" panose="02040503050406030204" pitchFamily="18" charset="0"/>
                          </a:rPr>
                          <m:t>)</m:t>
                        </m:r>
                      </m:sup>
                    </m:sSubSup>
                    <m:r>
                      <a:rPr lang="en-US" sz="2000" i="1">
                        <a:latin typeface="Cambria Math" panose="02040503050406030204" pitchFamily="18" charset="0"/>
                      </a:rPr>
                      <m:t>…</m:t>
                    </m:r>
                    <m:sSubSup>
                      <m:sSubSupPr>
                        <m:ctrlPr>
                          <a:rPr lang="en-US" sz="2000" i="1">
                            <a:latin typeface="Cambria Math" panose="02040503050406030204" pitchFamily="18" charset="0"/>
                          </a:rPr>
                        </m:ctrlPr>
                      </m:sSubSupPr>
                      <m:e>
                        <m:r>
                          <a:rPr lang="en-US" sz="2000" i="1">
                            <a:latin typeface="Cambria Math" panose="02040503050406030204" pitchFamily="18" charset="0"/>
                          </a:rPr>
                          <m:t>𝑥</m:t>
                        </m:r>
                      </m:e>
                      <m:sub>
                        <m:r>
                          <a:rPr lang="en-US" sz="2000" i="1">
                            <a:latin typeface="Cambria Math" panose="02040503050406030204" pitchFamily="18" charset="0"/>
                          </a:rPr>
                          <m:t>𝑘</m:t>
                        </m:r>
                        <m:r>
                          <a:rPr lang="en-US" sz="2000" i="1">
                            <a:latin typeface="Cambria Math" panose="02040503050406030204" pitchFamily="18" charset="0"/>
                          </a:rPr>
                          <m:t>−</m:t>
                        </m:r>
                        <m:r>
                          <a:rPr lang="en-US" sz="2000" i="1">
                            <a:latin typeface="Cambria Math" panose="02040503050406030204" pitchFamily="18" charset="0"/>
                          </a:rPr>
                          <m:t>1</m:t>
                        </m:r>
                      </m:sub>
                      <m:sup>
                        <m:sSub>
                          <m:sSubPr>
                            <m:ctrlPr>
                              <a:rPr lang="en-US" sz="2000" i="1">
                                <a:latin typeface="Cambria Math" panose="02040503050406030204" pitchFamily="18" charset="0"/>
                              </a:rPr>
                            </m:ctrlPr>
                          </m:sSubPr>
                          <m:e>
                            <m:r>
                              <a:rPr lang="en-US" sz="2000" i="1">
                                <a:latin typeface="Cambria Math" panose="02040503050406030204" pitchFamily="18" charset="0"/>
                              </a:rPr>
                              <m:t>𝑤</m:t>
                            </m:r>
                          </m:e>
                          <m:sub>
                            <m:r>
                              <a:rPr lang="en-US" sz="2000" i="1">
                                <a:latin typeface="Cambria Math" panose="02040503050406030204" pitchFamily="18" charset="0"/>
                              </a:rPr>
                              <m:t>𝑘</m:t>
                            </m:r>
                            <m:r>
                              <a:rPr lang="en-US" sz="2000" i="1">
                                <a:latin typeface="Cambria Math" panose="02040503050406030204" pitchFamily="18" charset="0"/>
                              </a:rPr>
                              <m:t>−</m:t>
                            </m:r>
                            <m:r>
                              <a:rPr lang="en-US" sz="2000" i="1">
                                <a:latin typeface="Cambria Math" panose="02040503050406030204" pitchFamily="18" charset="0"/>
                              </a:rPr>
                              <m:t>1</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𝑒</m:t>
                            </m:r>
                          </m:e>
                          <m:sub>
                            <m:r>
                              <a:rPr lang="en-US" sz="2000" b="0" i="1" smtClean="0">
                                <a:latin typeface="Cambria Math" panose="02040503050406030204" pitchFamily="18" charset="0"/>
                              </a:rPr>
                              <m:t>4</m:t>
                            </m:r>
                          </m:sub>
                        </m:sSub>
                        <m:r>
                          <a:rPr lang="en-US" sz="2000" i="1">
                            <a:latin typeface="Cambria Math" panose="02040503050406030204" pitchFamily="18" charset="0"/>
                          </a:rPr>
                          <m:t>)</m:t>
                        </m:r>
                      </m:sup>
                    </m:sSubSup>
                    <m:sSubSup>
                      <m:sSubSupPr>
                        <m:ctrlPr>
                          <a:rPr lang="en-US" sz="2000" i="1">
                            <a:latin typeface="Cambria Math" panose="02040503050406030204" pitchFamily="18" charset="0"/>
                          </a:rPr>
                        </m:ctrlPr>
                      </m:sSubSupPr>
                      <m:e>
                        <m:r>
                          <a:rPr lang="en-US" sz="2000" i="1">
                            <a:latin typeface="Cambria Math" panose="02040503050406030204" pitchFamily="18" charset="0"/>
                          </a:rPr>
                          <m:t>𝑥</m:t>
                        </m:r>
                      </m:e>
                      <m:sub>
                        <m:r>
                          <a:rPr lang="en-US" sz="2000" i="1">
                            <a:latin typeface="Cambria Math" panose="02040503050406030204" pitchFamily="18" charset="0"/>
                          </a:rPr>
                          <m:t>0</m:t>
                        </m:r>
                      </m:sub>
                      <m:sup>
                        <m:sSub>
                          <m:sSubPr>
                            <m:ctrlPr>
                              <a:rPr lang="en-US" sz="2000" i="1">
                                <a:latin typeface="Cambria Math" panose="02040503050406030204" pitchFamily="18" charset="0"/>
                              </a:rPr>
                            </m:ctrlPr>
                          </m:sSubPr>
                          <m:e>
                            <m:r>
                              <a:rPr lang="en-US" sz="2000" i="1">
                                <a:latin typeface="Cambria Math" panose="02040503050406030204" pitchFamily="18" charset="0"/>
                              </a:rPr>
                              <m:t>𝑤</m:t>
                            </m:r>
                          </m:e>
                          <m:sub>
                            <m:r>
                              <a:rPr lang="en-US" sz="2000" i="1">
                                <a:latin typeface="Cambria Math" panose="02040503050406030204" pitchFamily="18" charset="0"/>
                              </a:rPr>
                              <m:t>0</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𝑒</m:t>
                            </m:r>
                          </m:e>
                          <m:sub>
                            <m:r>
                              <a:rPr lang="en-US" sz="2000" b="0" i="1" smtClean="0">
                                <a:latin typeface="Cambria Math" panose="02040503050406030204" pitchFamily="18" charset="0"/>
                              </a:rPr>
                              <m:t>5</m:t>
                            </m:r>
                          </m:sub>
                        </m:sSub>
                        <m:r>
                          <a:rPr lang="en-US" sz="2000" i="1">
                            <a:latin typeface="Cambria Math" panose="02040503050406030204" pitchFamily="18" charset="0"/>
                          </a:rPr>
                          <m:t>)</m:t>
                        </m:r>
                      </m:sup>
                    </m:sSubSup>
                    <m:r>
                      <a:rPr lang="en-US" sz="2000" i="1">
                        <a:latin typeface="Cambria Math" panose="02040503050406030204" pitchFamily="18" charset="0"/>
                      </a:rPr>
                      <m:t>…</m:t>
                    </m:r>
                    <m:sSubSup>
                      <m:sSubSupPr>
                        <m:ctrlPr>
                          <a:rPr lang="en-US" sz="2000" i="1">
                            <a:latin typeface="Cambria Math" panose="02040503050406030204" pitchFamily="18" charset="0"/>
                          </a:rPr>
                        </m:ctrlPr>
                      </m:sSubSupPr>
                      <m:e>
                        <m:r>
                          <a:rPr lang="en-US" sz="2000" i="1">
                            <a:latin typeface="Cambria Math" panose="02040503050406030204" pitchFamily="18" charset="0"/>
                          </a:rPr>
                          <m:t>𝑥</m:t>
                        </m:r>
                      </m:e>
                      <m:sub>
                        <m:r>
                          <a:rPr lang="en-US" sz="2000" i="1">
                            <a:latin typeface="Cambria Math" panose="02040503050406030204" pitchFamily="18" charset="0"/>
                          </a:rPr>
                          <m:t>𝑘</m:t>
                        </m:r>
                        <m:r>
                          <a:rPr lang="en-US" sz="2000" i="1">
                            <a:latin typeface="Cambria Math" panose="02040503050406030204" pitchFamily="18" charset="0"/>
                          </a:rPr>
                          <m:t>−</m:t>
                        </m:r>
                        <m:r>
                          <a:rPr lang="en-US" sz="2000" i="1">
                            <a:latin typeface="Cambria Math" panose="02040503050406030204" pitchFamily="18" charset="0"/>
                          </a:rPr>
                          <m:t>1</m:t>
                        </m:r>
                      </m:sub>
                      <m:sup>
                        <m:sSub>
                          <m:sSubPr>
                            <m:ctrlPr>
                              <a:rPr lang="en-US" sz="2000" i="1">
                                <a:latin typeface="Cambria Math" panose="02040503050406030204" pitchFamily="18" charset="0"/>
                              </a:rPr>
                            </m:ctrlPr>
                          </m:sSubPr>
                          <m:e>
                            <m:r>
                              <a:rPr lang="en-US" sz="2000" i="1">
                                <a:latin typeface="Cambria Math" panose="02040503050406030204" pitchFamily="18" charset="0"/>
                              </a:rPr>
                              <m:t>𝑤</m:t>
                            </m:r>
                          </m:e>
                          <m:sub>
                            <m:r>
                              <a:rPr lang="en-US" sz="2000" i="1">
                                <a:latin typeface="Cambria Math" panose="02040503050406030204" pitchFamily="18" charset="0"/>
                              </a:rPr>
                              <m:t>𝑘</m:t>
                            </m:r>
                            <m:r>
                              <a:rPr lang="en-US" sz="2000" i="1">
                                <a:latin typeface="Cambria Math" panose="02040503050406030204" pitchFamily="18" charset="0"/>
                              </a:rPr>
                              <m:t>−</m:t>
                            </m:r>
                            <m:r>
                              <a:rPr lang="en-US" sz="2000" i="1">
                                <a:latin typeface="Cambria Math" panose="02040503050406030204" pitchFamily="18" charset="0"/>
                              </a:rPr>
                              <m:t>1</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𝑒</m:t>
                            </m:r>
                          </m:e>
                          <m:sub>
                            <m:r>
                              <a:rPr lang="en-US" sz="2000" b="0" i="1" smtClean="0">
                                <a:latin typeface="Cambria Math" panose="02040503050406030204" pitchFamily="18" charset="0"/>
                              </a:rPr>
                              <m:t>5</m:t>
                            </m:r>
                          </m:sub>
                        </m:sSub>
                        <m:r>
                          <a:rPr lang="en-US" sz="2000" i="1">
                            <a:latin typeface="Cambria Math" panose="02040503050406030204" pitchFamily="18" charset="0"/>
                          </a:rPr>
                          <m:t>)</m:t>
                        </m:r>
                      </m:sup>
                    </m:sSubSup>
                    <m:sSubSup>
                      <m:sSubSupPr>
                        <m:ctrlPr>
                          <a:rPr lang="en-US" sz="2000" i="1">
                            <a:latin typeface="Cambria Math" panose="02040503050406030204" pitchFamily="18" charset="0"/>
                          </a:rPr>
                        </m:ctrlPr>
                      </m:sSubSupPr>
                      <m:e>
                        <m:r>
                          <a:rPr lang="en-US" sz="2000" i="1">
                            <a:latin typeface="Cambria Math" panose="02040503050406030204" pitchFamily="18" charset="0"/>
                          </a:rPr>
                          <m:t>𝑥</m:t>
                        </m:r>
                      </m:e>
                      <m:sub>
                        <m:r>
                          <a:rPr lang="en-US" sz="2000" i="1">
                            <a:latin typeface="Cambria Math" panose="02040503050406030204" pitchFamily="18" charset="0"/>
                          </a:rPr>
                          <m:t>0</m:t>
                        </m:r>
                      </m:sub>
                      <m:sup>
                        <m:sSub>
                          <m:sSubPr>
                            <m:ctrlPr>
                              <a:rPr lang="en-US" sz="2000" i="1">
                                <a:latin typeface="Cambria Math" panose="02040503050406030204" pitchFamily="18" charset="0"/>
                              </a:rPr>
                            </m:ctrlPr>
                          </m:sSubPr>
                          <m:e>
                            <m:r>
                              <a:rPr lang="en-US" sz="2000" i="1">
                                <a:latin typeface="Cambria Math" panose="02040503050406030204" pitchFamily="18" charset="0"/>
                              </a:rPr>
                              <m:t>𝑤</m:t>
                            </m:r>
                          </m:e>
                          <m:sub>
                            <m:r>
                              <a:rPr lang="en-US" sz="2000" i="1">
                                <a:latin typeface="Cambria Math" panose="02040503050406030204" pitchFamily="18" charset="0"/>
                              </a:rPr>
                              <m:t>0</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𝑒</m:t>
                            </m:r>
                          </m:e>
                          <m:sub>
                            <m:r>
                              <a:rPr lang="en-US" sz="2000" b="0" i="1" smtClean="0">
                                <a:latin typeface="Cambria Math" panose="02040503050406030204" pitchFamily="18" charset="0"/>
                              </a:rPr>
                              <m:t>3</m:t>
                            </m:r>
                          </m:sub>
                        </m:sSub>
                        <m:r>
                          <a:rPr lang="en-US" sz="2000" i="1">
                            <a:latin typeface="Cambria Math" panose="02040503050406030204" pitchFamily="18" charset="0"/>
                          </a:rPr>
                          <m:t>)</m:t>
                        </m:r>
                      </m:sup>
                    </m:sSubSup>
                    <m:r>
                      <a:rPr lang="en-US" sz="2000" i="1">
                        <a:latin typeface="Cambria Math" panose="02040503050406030204" pitchFamily="18" charset="0"/>
                      </a:rPr>
                      <m:t>…</m:t>
                    </m:r>
                    <m:sSubSup>
                      <m:sSubSupPr>
                        <m:ctrlPr>
                          <a:rPr lang="en-US" sz="2000" i="1">
                            <a:latin typeface="Cambria Math" panose="02040503050406030204" pitchFamily="18" charset="0"/>
                          </a:rPr>
                        </m:ctrlPr>
                      </m:sSubSupPr>
                      <m:e>
                        <m:r>
                          <a:rPr lang="en-US" sz="2000" i="1">
                            <a:latin typeface="Cambria Math" panose="02040503050406030204" pitchFamily="18" charset="0"/>
                          </a:rPr>
                          <m:t>𝑥</m:t>
                        </m:r>
                      </m:e>
                      <m:sub>
                        <m:r>
                          <a:rPr lang="en-US" sz="2000" i="1">
                            <a:latin typeface="Cambria Math" panose="02040503050406030204" pitchFamily="18" charset="0"/>
                          </a:rPr>
                          <m:t>𝑘</m:t>
                        </m:r>
                        <m:r>
                          <a:rPr lang="en-US" sz="2000" i="1">
                            <a:latin typeface="Cambria Math" panose="02040503050406030204" pitchFamily="18" charset="0"/>
                          </a:rPr>
                          <m:t>−</m:t>
                        </m:r>
                        <m:r>
                          <a:rPr lang="en-US" sz="2000" i="1">
                            <a:latin typeface="Cambria Math" panose="02040503050406030204" pitchFamily="18" charset="0"/>
                          </a:rPr>
                          <m:t>1</m:t>
                        </m:r>
                      </m:sub>
                      <m:sup>
                        <m:sSub>
                          <m:sSubPr>
                            <m:ctrlPr>
                              <a:rPr lang="en-US" sz="2000" i="1">
                                <a:latin typeface="Cambria Math" panose="02040503050406030204" pitchFamily="18" charset="0"/>
                              </a:rPr>
                            </m:ctrlPr>
                          </m:sSubPr>
                          <m:e>
                            <m:r>
                              <a:rPr lang="en-US" sz="2000" i="1">
                                <a:latin typeface="Cambria Math" panose="02040503050406030204" pitchFamily="18" charset="0"/>
                              </a:rPr>
                              <m:t>𝑤</m:t>
                            </m:r>
                          </m:e>
                          <m:sub>
                            <m:r>
                              <a:rPr lang="en-US" sz="2000" i="1">
                                <a:latin typeface="Cambria Math" panose="02040503050406030204" pitchFamily="18" charset="0"/>
                              </a:rPr>
                              <m:t>𝑘</m:t>
                            </m:r>
                            <m:r>
                              <a:rPr lang="en-US" sz="2000" i="1">
                                <a:latin typeface="Cambria Math" panose="02040503050406030204" pitchFamily="18" charset="0"/>
                              </a:rPr>
                              <m:t>−</m:t>
                            </m:r>
                            <m:r>
                              <a:rPr lang="en-US" sz="2000" i="1">
                                <a:latin typeface="Cambria Math" panose="02040503050406030204" pitchFamily="18" charset="0"/>
                              </a:rPr>
                              <m:t>1</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𝑒</m:t>
                            </m:r>
                          </m:e>
                          <m:sub>
                            <m:r>
                              <a:rPr lang="en-US" sz="2000" b="0" i="1" smtClean="0">
                                <a:latin typeface="Cambria Math" panose="02040503050406030204" pitchFamily="18" charset="0"/>
                              </a:rPr>
                              <m:t>3</m:t>
                            </m:r>
                          </m:sub>
                        </m:sSub>
                        <m:r>
                          <a:rPr lang="en-US" sz="2000" i="1">
                            <a:latin typeface="Cambria Math" panose="02040503050406030204" pitchFamily="18" charset="0"/>
                          </a:rPr>
                          <m:t>)</m:t>
                        </m:r>
                      </m:sup>
                    </m:sSubSup>
                  </m:oMath>
                </a14:m>
                <a:r>
                  <a:rPr lang="en-US" sz="2000" dirty="0" smtClean="0"/>
                  <a:t> </a:t>
                </a:r>
              </a:p>
              <a:p>
                <a:pPr marL="0" indent="0" algn="l" rtl="0">
                  <a:buNone/>
                </a:pPr>
                <a:endParaRPr lang="en-US" sz="1050" dirty="0" smtClean="0"/>
              </a:p>
              <a:p>
                <a:pPr marL="0" indent="0" algn="l" rtl="0">
                  <a:buNone/>
                </a:pPr>
                <a:endParaRPr lang="en-US" sz="2000" dirty="0"/>
              </a:p>
            </p:txBody>
          </p:sp>
        </mc:Choice>
        <mc:Fallback xmlns="">
          <p:sp>
            <p:nvSpPr>
              <p:cNvPr id="3" name="מציין מיקום תוכן 2"/>
              <p:cNvSpPr>
                <a:spLocks noGrp="1" noRot="1" noChangeAspect="1" noMove="1" noResize="1" noEditPoints="1" noAdjustHandles="1" noChangeArrowheads="1" noChangeShapeType="1" noTextEdit="1"/>
              </p:cNvSpPr>
              <p:nvPr>
                <p:ph idx="1"/>
              </p:nvPr>
            </p:nvSpPr>
            <p:spPr>
              <a:xfrm>
                <a:off x="2592923" y="1739900"/>
                <a:ext cx="9420111" cy="5118100"/>
              </a:xfrm>
              <a:blipFill rotWithShape="0">
                <a:blip r:embed="rId2"/>
                <a:stretch>
                  <a:fillRect l="-970" t="-952"/>
                </a:stretch>
              </a:blipFill>
            </p:spPr>
            <p:txBody>
              <a:bodyPr/>
              <a:lstStyle/>
              <a:p>
                <a:r>
                  <a:rPr lang="he-IL">
                    <a:noFill/>
                  </a:rPr>
                  <a:t> </a:t>
                </a:r>
              </a:p>
            </p:txBody>
          </p:sp>
        </mc:Fallback>
      </mc:AlternateContent>
      <p:sp>
        <p:nvSpPr>
          <p:cNvPr id="4" name="TextBox 3"/>
          <p:cNvSpPr txBox="1"/>
          <p:nvPr/>
        </p:nvSpPr>
        <p:spPr>
          <a:xfrm>
            <a:off x="5638800" y="3289300"/>
            <a:ext cx="65" cy="276999"/>
          </a:xfrm>
          <a:prstGeom prst="rect">
            <a:avLst/>
          </a:prstGeom>
          <a:noFill/>
        </p:spPr>
        <p:txBody>
          <a:bodyPr wrap="none" lIns="0" tIns="0" rIns="0" bIns="0" rtlCol="1">
            <a:spAutoFit/>
          </a:bodyPr>
          <a:lstStyle/>
          <a:p>
            <a:endParaRPr lang="he-IL" dirty="0"/>
          </a:p>
        </p:txBody>
      </p:sp>
      <p:sp>
        <p:nvSpPr>
          <p:cNvPr id="6" name="אליפסה 5"/>
          <p:cNvSpPr/>
          <p:nvPr/>
        </p:nvSpPr>
        <p:spPr>
          <a:xfrm>
            <a:off x="2780135" y="2391840"/>
            <a:ext cx="279400" cy="279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 name="אליפסה 6"/>
          <p:cNvSpPr/>
          <p:nvPr/>
        </p:nvSpPr>
        <p:spPr>
          <a:xfrm>
            <a:off x="2780135" y="3289300"/>
            <a:ext cx="279400" cy="279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אליפסה 7"/>
          <p:cNvSpPr/>
          <p:nvPr/>
        </p:nvSpPr>
        <p:spPr>
          <a:xfrm>
            <a:off x="2780135" y="4186760"/>
            <a:ext cx="279400" cy="279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אליפסה 8"/>
          <p:cNvSpPr/>
          <p:nvPr/>
        </p:nvSpPr>
        <p:spPr>
          <a:xfrm>
            <a:off x="4735219" y="2391840"/>
            <a:ext cx="279400" cy="279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 name="אליפסה 9"/>
          <p:cNvSpPr/>
          <p:nvPr/>
        </p:nvSpPr>
        <p:spPr>
          <a:xfrm>
            <a:off x="4735219" y="3289300"/>
            <a:ext cx="279400" cy="279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1" name="אליפסה 10"/>
          <p:cNvSpPr/>
          <p:nvPr/>
        </p:nvSpPr>
        <p:spPr>
          <a:xfrm>
            <a:off x="4735219" y="4186760"/>
            <a:ext cx="279400" cy="279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cxnSp>
        <p:nvCxnSpPr>
          <p:cNvPr id="12" name="מחבר ישר 11"/>
          <p:cNvCxnSpPr/>
          <p:nvPr/>
        </p:nvCxnSpPr>
        <p:spPr>
          <a:xfrm>
            <a:off x="3059535" y="2531540"/>
            <a:ext cx="167568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מחבר ישר 12"/>
          <p:cNvCxnSpPr/>
          <p:nvPr/>
        </p:nvCxnSpPr>
        <p:spPr>
          <a:xfrm>
            <a:off x="3059535" y="3427799"/>
            <a:ext cx="167568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מחבר ישר 13"/>
          <p:cNvCxnSpPr/>
          <p:nvPr/>
        </p:nvCxnSpPr>
        <p:spPr>
          <a:xfrm>
            <a:off x="3059535" y="4299358"/>
            <a:ext cx="167568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15" name="TextBox 14"/>
          <p:cNvSpPr txBox="1"/>
          <p:nvPr/>
        </p:nvSpPr>
        <p:spPr>
          <a:xfrm>
            <a:off x="2780135" y="2391840"/>
            <a:ext cx="238483" cy="307777"/>
          </a:xfrm>
          <a:prstGeom prst="rect">
            <a:avLst/>
          </a:prstGeom>
          <a:noFill/>
        </p:spPr>
        <p:txBody>
          <a:bodyPr wrap="square" rtlCol="1">
            <a:spAutoFit/>
          </a:bodyPr>
          <a:lstStyle/>
          <a:p>
            <a:r>
              <a:rPr lang="en-US" sz="1400" dirty="0" smtClean="0">
                <a:solidFill>
                  <a:schemeClr val="bg1"/>
                </a:solidFill>
              </a:rPr>
              <a:t>1</a:t>
            </a:r>
            <a:endParaRPr lang="he-IL" sz="1400" dirty="0">
              <a:solidFill>
                <a:schemeClr val="bg1"/>
              </a:solidFill>
            </a:endParaRPr>
          </a:p>
        </p:txBody>
      </p:sp>
      <p:sp>
        <p:nvSpPr>
          <p:cNvPr id="16" name="TextBox 15"/>
          <p:cNvSpPr txBox="1"/>
          <p:nvPr/>
        </p:nvSpPr>
        <p:spPr>
          <a:xfrm>
            <a:off x="2780134" y="3273910"/>
            <a:ext cx="238483" cy="307777"/>
          </a:xfrm>
          <a:prstGeom prst="rect">
            <a:avLst/>
          </a:prstGeom>
          <a:noFill/>
        </p:spPr>
        <p:txBody>
          <a:bodyPr wrap="square" rtlCol="1">
            <a:spAutoFit/>
          </a:bodyPr>
          <a:lstStyle/>
          <a:p>
            <a:r>
              <a:rPr lang="en-US" sz="1400" dirty="0" smtClean="0">
                <a:solidFill>
                  <a:schemeClr val="bg1"/>
                </a:solidFill>
              </a:rPr>
              <a:t>2</a:t>
            </a:r>
            <a:endParaRPr lang="he-IL" sz="1400" dirty="0">
              <a:solidFill>
                <a:schemeClr val="bg1"/>
              </a:solidFill>
            </a:endParaRPr>
          </a:p>
        </p:txBody>
      </p:sp>
      <p:sp>
        <p:nvSpPr>
          <p:cNvPr id="17" name="TextBox 16"/>
          <p:cNvSpPr txBox="1"/>
          <p:nvPr/>
        </p:nvSpPr>
        <p:spPr>
          <a:xfrm>
            <a:off x="2780134" y="4172571"/>
            <a:ext cx="238483" cy="307777"/>
          </a:xfrm>
          <a:prstGeom prst="rect">
            <a:avLst/>
          </a:prstGeom>
          <a:noFill/>
        </p:spPr>
        <p:txBody>
          <a:bodyPr wrap="square" rtlCol="1">
            <a:spAutoFit/>
          </a:bodyPr>
          <a:lstStyle/>
          <a:p>
            <a:r>
              <a:rPr lang="en-US" sz="1400" dirty="0" smtClean="0">
                <a:solidFill>
                  <a:schemeClr val="bg1"/>
                </a:solidFill>
              </a:rPr>
              <a:t>3</a:t>
            </a:r>
            <a:endParaRPr lang="he-IL" sz="1400" dirty="0">
              <a:solidFill>
                <a:schemeClr val="bg1"/>
              </a:solidFill>
            </a:endParaRPr>
          </a:p>
        </p:txBody>
      </p:sp>
      <p:sp>
        <p:nvSpPr>
          <p:cNvPr id="18" name="TextBox 17"/>
          <p:cNvSpPr txBox="1"/>
          <p:nvPr/>
        </p:nvSpPr>
        <p:spPr>
          <a:xfrm>
            <a:off x="4735218" y="2365737"/>
            <a:ext cx="238483" cy="307777"/>
          </a:xfrm>
          <a:prstGeom prst="rect">
            <a:avLst/>
          </a:prstGeom>
          <a:noFill/>
        </p:spPr>
        <p:txBody>
          <a:bodyPr wrap="square" rtlCol="1">
            <a:spAutoFit/>
          </a:bodyPr>
          <a:lstStyle/>
          <a:p>
            <a:r>
              <a:rPr lang="en-US" sz="1400" dirty="0" smtClean="0">
                <a:solidFill>
                  <a:schemeClr val="bg1"/>
                </a:solidFill>
              </a:rPr>
              <a:t>4</a:t>
            </a:r>
            <a:endParaRPr lang="he-IL" sz="1400" dirty="0">
              <a:solidFill>
                <a:schemeClr val="bg1"/>
              </a:solidFill>
            </a:endParaRPr>
          </a:p>
        </p:txBody>
      </p:sp>
      <p:sp>
        <p:nvSpPr>
          <p:cNvPr id="19" name="TextBox 18"/>
          <p:cNvSpPr txBox="1"/>
          <p:nvPr/>
        </p:nvSpPr>
        <p:spPr>
          <a:xfrm>
            <a:off x="4735219" y="3283769"/>
            <a:ext cx="238483" cy="307777"/>
          </a:xfrm>
          <a:prstGeom prst="rect">
            <a:avLst/>
          </a:prstGeom>
          <a:noFill/>
        </p:spPr>
        <p:txBody>
          <a:bodyPr wrap="square" rtlCol="1">
            <a:spAutoFit/>
          </a:bodyPr>
          <a:lstStyle/>
          <a:p>
            <a:r>
              <a:rPr lang="en-US" sz="1400" dirty="0" smtClean="0">
                <a:solidFill>
                  <a:schemeClr val="bg1"/>
                </a:solidFill>
              </a:rPr>
              <a:t>5</a:t>
            </a:r>
            <a:endParaRPr lang="he-IL" sz="1400" dirty="0">
              <a:solidFill>
                <a:schemeClr val="bg1"/>
              </a:solidFill>
            </a:endParaRPr>
          </a:p>
        </p:txBody>
      </p:sp>
      <p:sp>
        <p:nvSpPr>
          <p:cNvPr id="20" name="TextBox 19"/>
          <p:cNvSpPr txBox="1"/>
          <p:nvPr/>
        </p:nvSpPr>
        <p:spPr>
          <a:xfrm>
            <a:off x="4735218" y="4170169"/>
            <a:ext cx="238483" cy="307777"/>
          </a:xfrm>
          <a:prstGeom prst="rect">
            <a:avLst/>
          </a:prstGeom>
          <a:noFill/>
        </p:spPr>
        <p:txBody>
          <a:bodyPr wrap="square" rtlCol="1">
            <a:spAutoFit/>
          </a:bodyPr>
          <a:lstStyle/>
          <a:p>
            <a:r>
              <a:rPr lang="en-US" sz="1400" dirty="0" smtClean="0">
                <a:solidFill>
                  <a:schemeClr val="bg1"/>
                </a:solidFill>
              </a:rPr>
              <a:t>6</a:t>
            </a:r>
            <a:endParaRPr lang="he-IL" sz="1400" dirty="0">
              <a:solidFill>
                <a:schemeClr val="bg1"/>
              </a:solidFill>
            </a:endParaRPr>
          </a:p>
        </p:txBody>
      </p:sp>
      <p:cxnSp>
        <p:nvCxnSpPr>
          <p:cNvPr id="21" name="מחבר ישר 20"/>
          <p:cNvCxnSpPr/>
          <p:nvPr/>
        </p:nvCxnSpPr>
        <p:spPr>
          <a:xfrm>
            <a:off x="3064631" y="2572477"/>
            <a:ext cx="1670586" cy="82919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מחבר ישר 21"/>
          <p:cNvCxnSpPr>
            <a:stCxn id="7" idx="6"/>
            <a:endCxn id="18" idx="1"/>
          </p:cNvCxnSpPr>
          <p:nvPr/>
        </p:nvCxnSpPr>
        <p:spPr>
          <a:xfrm flipV="1">
            <a:off x="3059535" y="2519626"/>
            <a:ext cx="1675683" cy="90937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מחבר ישר 22"/>
          <p:cNvCxnSpPr>
            <a:endCxn id="19" idx="1"/>
          </p:cNvCxnSpPr>
          <p:nvPr/>
        </p:nvCxnSpPr>
        <p:spPr>
          <a:xfrm flipV="1">
            <a:off x="3059535" y="3437658"/>
            <a:ext cx="1675684" cy="84751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5" name="TextBox 24"/>
              <p:cNvSpPr txBox="1"/>
              <p:nvPr/>
            </p:nvSpPr>
            <p:spPr>
              <a:xfrm>
                <a:off x="3141363" y="2212762"/>
                <a:ext cx="238483" cy="307777"/>
              </a:xfrm>
              <a:prstGeom prst="rect">
                <a:avLst/>
              </a:prstGeom>
              <a:noFill/>
            </p:spPr>
            <p:txBody>
              <a:bodyPr wrap="square" rtlCol="1">
                <a:spAutoFit/>
              </a:bodyPr>
              <a:lstStyle/>
              <a:p>
                <a:pPr/>
                <a14:m>
                  <m:oMathPara xmlns:m="http://schemas.openxmlformats.org/officeDocument/2006/math">
                    <m:oMathParaPr>
                      <m:jc m:val="centerGroup"/>
                    </m:oMathParaPr>
                    <m:oMath xmlns:m="http://schemas.openxmlformats.org/officeDocument/2006/math">
                      <m:sSub>
                        <m:sSubPr>
                          <m:ctrlPr>
                            <a:rPr lang="he-IL" sz="1400" i="1" smtClean="0">
                              <a:latin typeface="Cambria Math" panose="02040503050406030204" pitchFamily="18" charset="0"/>
                            </a:rPr>
                          </m:ctrlPr>
                        </m:sSubPr>
                        <m:e>
                          <m:r>
                            <a:rPr lang="en-US" sz="1400" b="0" i="1" smtClean="0">
                              <a:latin typeface="Cambria Math" panose="02040503050406030204" pitchFamily="18" charset="0"/>
                            </a:rPr>
                            <m:t>𝑒</m:t>
                          </m:r>
                        </m:e>
                        <m:sub>
                          <m:r>
                            <a:rPr lang="he-IL" sz="1400" b="0" i="1" smtClean="0">
                              <a:latin typeface="Cambria Math" panose="02040503050406030204" pitchFamily="18" charset="0"/>
                            </a:rPr>
                            <m:t>1</m:t>
                          </m:r>
                        </m:sub>
                      </m:sSub>
                    </m:oMath>
                  </m:oMathPara>
                </a14:m>
                <a:endParaRPr lang="he-IL" sz="1400" dirty="0"/>
              </a:p>
            </p:txBody>
          </p:sp>
        </mc:Choice>
        <mc:Fallback xmlns="">
          <p:sp>
            <p:nvSpPr>
              <p:cNvPr id="25" name="TextBox 24"/>
              <p:cNvSpPr txBox="1">
                <a:spLocks noRot="1" noChangeAspect="1" noMove="1" noResize="1" noEditPoints="1" noAdjustHandles="1" noChangeArrowheads="1" noChangeShapeType="1" noTextEdit="1"/>
              </p:cNvSpPr>
              <p:nvPr/>
            </p:nvSpPr>
            <p:spPr>
              <a:xfrm>
                <a:off x="3141363" y="2212762"/>
                <a:ext cx="238483" cy="307777"/>
              </a:xfrm>
              <a:prstGeom prst="rect">
                <a:avLst/>
              </a:prstGeom>
              <a:blipFill rotWithShape="0">
                <a:blip r:embed="rId3"/>
                <a:stretch>
                  <a:fillRect t="-4000" r="-74359" b="-20000"/>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3153600" y="3349682"/>
                <a:ext cx="238483" cy="307777"/>
              </a:xfrm>
              <a:prstGeom prst="rect">
                <a:avLst/>
              </a:prstGeom>
              <a:noFill/>
            </p:spPr>
            <p:txBody>
              <a:bodyPr wrap="square" rtlCol="1">
                <a:spAutoFit/>
              </a:bodyPr>
              <a:lstStyle/>
              <a:p>
                <a:pPr/>
                <a14:m>
                  <m:oMathPara xmlns:m="http://schemas.openxmlformats.org/officeDocument/2006/math">
                    <m:oMathParaPr>
                      <m:jc m:val="centerGroup"/>
                    </m:oMathParaPr>
                    <m:oMath xmlns:m="http://schemas.openxmlformats.org/officeDocument/2006/math">
                      <m:sSub>
                        <m:sSubPr>
                          <m:ctrlPr>
                            <a:rPr lang="he-IL" sz="1400" i="1" smtClean="0">
                              <a:latin typeface="Cambria Math" panose="02040503050406030204" pitchFamily="18" charset="0"/>
                            </a:rPr>
                          </m:ctrlPr>
                        </m:sSubPr>
                        <m:e>
                          <m:r>
                            <a:rPr lang="en-US" sz="1400" b="0" i="1" smtClean="0">
                              <a:latin typeface="Cambria Math" panose="02040503050406030204" pitchFamily="18" charset="0"/>
                            </a:rPr>
                            <m:t>𝑒</m:t>
                          </m:r>
                        </m:e>
                        <m:sub>
                          <m:r>
                            <a:rPr lang="he-IL" sz="1400" b="0" i="1" smtClean="0">
                              <a:latin typeface="Cambria Math" panose="02040503050406030204" pitchFamily="18" charset="0"/>
                            </a:rPr>
                            <m:t>2</m:t>
                          </m:r>
                        </m:sub>
                      </m:sSub>
                    </m:oMath>
                  </m:oMathPara>
                </a14:m>
                <a:endParaRPr lang="he-IL" sz="1400" dirty="0"/>
              </a:p>
            </p:txBody>
          </p:sp>
        </mc:Choice>
        <mc:Fallback xmlns="">
          <p:sp>
            <p:nvSpPr>
              <p:cNvPr id="26" name="TextBox 25"/>
              <p:cNvSpPr txBox="1">
                <a:spLocks noRot="1" noChangeAspect="1" noMove="1" noResize="1" noEditPoints="1" noAdjustHandles="1" noChangeArrowheads="1" noChangeShapeType="1" noTextEdit="1"/>
              </p:cNvSpPr>
              <p:nvPr/>
            </p:nvSpPr>
            <p:spPr>
              <a:xfrm>
                <a:off x="3153600" y="3349682"/>
                <a:ext cx="238483" cy="307777"/>
              </a:xfrm>
              <a:prstGeom prst="rect">
                <a:avLst/>
              </a:prstGeom>
              <a:blipFill rotWithShape="0">
                <a:blip r:embed="rId4"/>
                <a:stretch>
                  <a:fillRect t="-1961" r="-74359" b="-19608"/>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27" name="TextBox 26"/>
              <p:cNvSpPr txBox="1"/>
              <p:nvPr/>
            </p:nvSpPr>
            <p:spPr>
              <a:xfrm>
                <a:off x="3153601" y="4218246"/>
                <a:ext cx="238483" cy="307777"/>
              </a:xfrm>
              <a:prstGeom prst="rect">
                <a:avLst/>
              </a:prstGeom>
              <a:noFill/>
            </p:spPr>
            <p:txBody>
              <a:bodyPr wrap="square" rtlCol="1">
                <a:spAutoFit/>
              </a:bodyPr>
              <a:lstStyle/>
              <a:p>
                <a:pPr/>
                <a14:m>
                  <m:oMathPara xmlns:m="http://schemas.openxmlformats.org/officeDocument/2006/math">
                    <m:oMathParaPr>
                      <m:jc m:val="centerGroup"/>
                    </m:oMathParaPr>
                    <m:oMath xmlns:m="http://schemas.openxmlformats.org/officeDocument/2006/math">
                      <m:sSub>
                        <m:sSubPr>
                          <m:ctrlPr>
                            <a:rPr lang="he-IL" sz="1400" i="1" smtClean="0">
                              <a:latin typeface="Cambria Math" panose="02040503050406030204" pitchFamily="18" charset="0"/>
                            </a:rPr>
                          </m:ctrlPr>
                        </m:sSubPr>
                        <m:e>
                          <m:r>
                            <a:rPr lang="en-US" sz="1400" b="0" i="1" smtClean="0">
                              <a:latin typeface="Cambria Math" panose="02040503050406030204" pitchFamily="18" charset="0"/>
                            </a:rPr>
                            <m:t>𝑒</m:t>
                          </m:r>
                        </m:e>
                        <m:sub>
                          <m:r>
                            <a:rPr lang="he-IL" sz="1400" b="0" i="1" smtClean="0">
                              <a:latin typeface="Cambria Math" panose="02040503050406030204" pitchFamily="18" charset="0"/>
                            </a:rPr>
                            <m:t>3</m:t>
                          </m:r>
                        </m:sub>
                      </m:sSub>
                    </m:oMath>
                  </m:oMathPara>
                </a14:m>
                <a:endParaRPr lang="he-IL" sz="1400" dirty="0"/>
              </a:p>
            </p:txBody>
          </p:sp>
        </mc:Choice>
        <mc:Fallback xmlns="">
          <p:sp>
            <p:nvSpPr>
              <p:cNvPr id="27" name="TextBox 26"/>
              <p:cNvSpPr txBox="1">
                <a:spLocks noRot="1" noChangeAspect="1" noMove="1" noResize="1" noEditPoints="1" noAdjustHandles="1" noChangeArrowheads="1" noChangeShapeType="1" noTextEdit="1"/>
              </p:cNvSpPr>
              <p:nvPr/>
            </p:nvSpPr>
            <p:spPr>
              <a:xfrm>
                <a:off x="3153601" y="4218246"/>
                <a:ext cx="238483" cy="307777"/>
              </a:xfrm>
              <a:prstGeom prst="rect">
                <a:avLst/>
              </a:prstGeom>
              <a:blipFill rotWithShape="0">
                <a:blip r:embed="rId5"/>
                <a:stretch>
                  <a:fillRect t="-4000" r="-74359" b="-20000"/>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28" name="TextBox 27"/>
              <p:cNvSpPr txBox="1"/>
              <p:nvPr/>
            </p:nvSpPr>
            <p:spPr>
              <a:xfrm>
                <a:off x="3025593" y="2607623"/>
                <a:ext cx="238483" cy="307777"/>
              </a:xfrm>
              <a:prstGeom prst="rect">
                <a:avLst/>
              </a:prstGeom>
              <a:noFill/>
            </p:spPr>
            <p:txBody>
              <a:bodyPr wrap="square" rtlCol="1">
                <a:spAutoFit/>
              </a:bodyPr>
              <a:lstStyle/>
              <a:p>
                <a:pPr/>
                <a14:m>
                  <m:oMathPara xmlns:m="http://schemas.openxmlformats.org/officeDocument/2006/math">
                    <m:oMathParaPr>
                      <m:jc m:val="centerGroup"/>
                    </m:oMathParaPr>
                    <m:oMath xmlns:m="http://schemas.openxmlformats.org/officeDocument/2006/math">
                      <m:sSub>
                        <m:sSubPr>
                          <m:ctrlPr>
                            <a:rPr lang="he-IL" sz="1400" i="1" smtClean="0">
                              <a:latin typeface="Cambria Math" panose="02040503050406030204" pitchFamily="18" charset="0"/>
                            </a:rPr>
                          </m:ctrlPr>
                        </m:sSubPr>
                        <m:e>
                          <m:r>
                            <a:rPr lang="en-US" sz="1400" b="0" i="1" smtClean="0">
                              <a:latin typeface="Cambria Math" panose="02040503050406030204" pitchFamily="18" charset="0"/>
                            </a:rPr>
                            <m:t>𝑒</m:t>
                          </m:r>
                        </m:e>
                        <m:sub>
                          <m:r>
                            <a:rPr lang="he-IL" sz="1400" b="0" i="1" smtClean="0">
                              <a:latin typeface="Cambria Math" panose="02040503050406030204" pitchFamily="18" charset="0"/>
                            </a:rPr>
                            <m:t>4</m:t>
                          </m:r>
                        </m:sub>
                      </m:sSub>
                    </m:oMath>
                  </m:oMathPara>
                </a14:m>
                <a:endParaRPr lang="he-IL" sz="1400" dirty="0"/>
              </a:p>
            </p:txBody>
          </p:sp>
        </mc:Choice>
        <mc:Fallback xmlns="">
          <p:sp>
            <p:nvSpPr>
              <p:cNvPr id="28" name="TextBox 27"/>
              <p:cNvSpPr txBox="1">
                <a:spLocks noRot="1" noChangeAspect="1" noMove="1" noResize="1" noEditPoints="1" noAdjustHandles="1" noChangeArrowheads="1" noChangeShapeType="1" noTextEdit="1"/>
              </p:cNvSpPr>
              <p:nvPr/>
            </p:nvSpPr>
            <p:spPr>
              <a:xfrm>
                <a:off x="3025593" y="2607623"/>
                <a:ext cx="238483" cy="307777"/>
              </a:xfrm>
              <a:prstGeom prst="rect">
                <a:avLst/>
              </a:prstGeom>
              <a:blipFill rotWithShape="0">
                <a:blip r:embed="rId6"/>
                <a:stretch>
                  <a:fillRect t="-4000" r="-74359" b="-20000"/>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29" name="TextBox 28"/>
              <p:cNvSpPr txBox="1"/>
              <p:nvPr/>
            </p:nvSpPr>
            <p:spPr>
              <a:xfrm>
                <a:off x="3950877" y="3707526"/>
                <a:ext cx="238483" cy="307777"/>
              </a:xfrm>
              <a:prstGeom prst="rect">
                <a:avLst/>
              </a:prstGeom>
              <a:noFill/>
            </p:spPr>
            <p:txBody>
              <a:bodyPr wrap="square" rtlCol="1">
                <a:spAutoFit/>
              </a:bodyPr>
              <a:lstStyle/>
              <a:p>
                <a:pPr/>
                <a14:m>
                  <m:oMathPara xmlns:m="http://schemas.openxmlformats.org/officeDocument/2006/math">
                    <m:oMathParaPr>
                      <m:jc m:val="centerGroup"/>
                    </m:oMathParaPr>
                    <m:oMath xmlns:m="http://schemas.openxmlformats.org/officeDocument/2006/math">
                      <m:sSub>
                        <m:sSubPr>
                          <m:ctrlPr>
                            <a:rPr lang="he-IL" sz="1400" i="1" smtClean="0">
                              <a:latin typeface="Cambria Math" panose="02040503050406030204" pitchFamily="18" charset="0"/>
                            </a:rPr>
                          </m:ctrlPr>
                        </m:sSubPr>
                        <m:e>
                          <m:r>
                            <a:rPr lang="en-US" sz="1400" b="0" i="1" smtClean="0">
                              <a:latin typeface="Cambria Math" panose="02040503050406030204" pitchFamily="18" charset="0"/>
                            </a:rPr>
                            <m:t>𝑒</m:t>
                          </m:r>
                        </m:e>
                        <m:sub>
                          <m:r>
                            <a:rPr lang="he-IL" sz="1400" b="0" i="1" smtClean="0">
                              <a:latin typeface="Cambria Math" panose="02040503050406030204" pitchFamily="18" charset="0"/>
                            </a:rPr>
                            <m:t>6</m:t>
                          </m:r>
                        </m:sub>
                      </m:sSub>
                    </m:oMath>
                  </m:oMathPara>
                </a14:m>
                <a:endParaRPr lang="he-IL" sz="1400" dirty="0"/>
              </a:p>
            </p:txBody>
          </p:sp>
        </mc:Choice>
        <mc:Fallback xmlns="">
          <p:sp>
            <p:nvSpPr>
              <p:cNvPr id="29" name="TextBox 28"/>
              <p:cNvSpPr txBox="1">
                <a:spLocks noRot="1" noChangeAspect="1" noMove="1" noResize="1" noEditPoints="1" noAdjustHandles="1" noChangeArrowheads="1" noChangeShapeType="1" noTextEdit="1"/>
              </p:cNvSpPr>
              <p:nvPr/>
            </p:nvSpPr>
            <p:spPr>
              <a:xfrm>
                <a:off x="3950877" y="3707526"/>
                <a:ext cx="238483" cy="307777"/>
              </a:xfrm>
              <a:prstGeom prst="rect">
                <a:avLst/>
              </a:prstGeom>
              <a:blipFill rotWithShape="0">
                <a:blip r:embed="rId7"/>
                <a:stretch>
                  <a:fillRect t="-3922" r="-74359" b="-19608"/>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30" name="TextBox 29"/>
              <p:cNvSpPr txBox="1"/>
              <p:nvPr/>
            </p:nvSpPr>
            <p:spPr>
              <a:xfrm>
                <a:off x="4277313" y="2658821"/>
                <a:ext cx="238483" cy="307777"/>
              </a:xfrm>
              <a:prstGeom prst="rect">
                <a:avLst/>
              </a:prstGeom>
              <a:noFill/>
            </p:spPr>
            <p:txBody>
              <a:bodyPr wrap="square" rtlCol="1">
                <a:spAutoFit/>
              </a:bodyPr>
              <a:lstStyle/>
              <a:p>
                <a:pPr/>
                <a14:m>
                  <m:oMathPara xmlns:m="http://schemas.openxmlformats.org/officeDocument/2006/math">
                    <m:oMathParaPr>
                      <m:jc m:val="centerGroup"/>
                    </m:oMathParaPr>
                    <m:oMath xmlns:m="http://schemas.openxmlformats.org/officeDocument/2006/math">
                      <m:sSub>
                        <m:sSubPr>
                          <m:ctrlPr>
                            <a:rPr lang="he-IL" sz="1400" i="1" smtClean="0">
                              <a:latin typeface="Cambria Math" panose="02040503050406030204" pitchFamily="18" charset="0"/>
                            </a:rPr>
                          </m:ctrlPr>
                        </m:sSubPr>
                        <m:e>
                          <m:r>
                            <a:rPr lang="en-US" sz="1400" b="0" i="1" smtClean="0">
                              <a:latin typeface="Cambria Math" panose="02040503050406030204" pitchFamily="18" charset="0"/>
                            </a:rPr>
                            <m:t>𝑒</m:t>
                          </m:r>
                        </m:e>
                        <m:sub>
                          <m:r>
                            <a:rPr lang="he-IL" sz="1400" b="0" i="1" smtClean="0">
                              <a:latin typeface="Cambria Math" panose="02040503050406030204" pitchFamily="18" charset="0"/>
                            </a:rPr>
                            <m:t>5</m:t>
                          </m:r>
                        </m:sub>
                      </m:sSub>
                    </m:oMath>
                  </m:oMathPara>
                </a14:m>
                <a:endParaRPr lang="he-IL" sz="1400" dirty="0"/>
              </a:p>
            </p:txBody>
          </p:sp>
        </mc:Choice>
        <mc:Fallback xmlns="">
          <p:sp>
            <p:nvSpPr>
              <p:cNvPr id="30" name="TextBox 29"/>
              <p:cNvSpPr txBox="1">
                <a:spLocks noRot="1" noChangeAspect="1" noMove="1" noResize="1" noEditPoints="1" noAdjustHandles="1" noChangeArrowheads="1" noChangeShapeType="1" noTextEdit="1"/>
              </p:cNvSpPr>
              <p:nvPr/>
            </p:nvSpPr>
            <p:spPr>
              <a:xfrm>
                <a:off x="4277313" y="2658821"/>
                <a:ext cx="238483" cy="307777"/>
              </a:xfrm>
              <a:prstGeom prst="rect">
                <a:avLst/>
              </a:prstGeom>
              <a:blipFill rotWithShape="0">
                <a:blip r:embed="rId8"/>
                <a:stretch>
                  <a:fillRect t="-3922" r="-74359" b="-19608"/>
                </a:stretch>
              </a:blipFill>
            </p:spPr>
            <p:txBody>
              <a:bodyPr/>
              <a:lstStyle/>
              <a:p>
                <a:r>
                  <a:rPr lang="he-IL">
                    <a:noFill/>
                  </a:rPr>
                  <a:t> </a:t>
                </a:r>
              </a:p>
            </p:txBody>
          </p:sp>
        </mc:Fallback>
      </mc:AlternateContent>
      <p:sp>
        <p:nvSpPr>
          <p:cNvPr id="31" name="TextBox 30"/>
          <p:cNvSpPr txBox="1"/>
          <p:nvPr/>
        </p:nvSpPr>
        <p:spPr>
          <a:xfrm>
            <a:off x="3712394" y="2251991"/>
            <a:ext cx="238483" cy="307777"/>
          </a:xfrm>
          <a:prstGeom prst="rect">
            <a:avLst/>
          </a:prstGeom>
          <a:noFill/>
        </p:spPr>
        <p:txBody>
          <a:bodyPr wrap="square" rtlCol="1">
            <a:spAutoFit/>
          </a:bodyPr>
          <a:lstStyle/>
          <a:p>
            <a:r>
              <a:rPr lang="en-US" sz="1400" b="1" dirty="0" smtClean="0">
                <a:solidFill>
                  <a:srgbClr val="00B050"/>
                </a:solidFill>
              </a:rPr>
              <a:t>2</a:t>
            </a:r>
            <a:endParaRPr lang="he-IL" sz="1400" b="1" dirty="0">
              <a:solidFill>
                <a:srgbClr val="00B050"/>
              </a:solidFill>
            </a:endParaRPr>
          </a:p>
        </p:txBody>
      </p:sp>
      <p:sp>
        <p:nvSpPr>
          <p:cNvPr id="32" name="TextBox 31"/>
          <p:cNvSpPr txBox="1"/>
          <p:nvPr/>
        </p:nvSpPr>
        <p:spPr>
          <a:xfrm>
            <a:off x="3688328" y="4269180"/>
            <a:ext cx="238483" cy="307777"/>
          </a:xfrm>
          <a:prstGeom prst="rect">
            <a:avLst/>
          </a:prstGeom>
          <a:noFill/>
        </p:spPr>
        <p:txBody>
          <a:bodyPr wrap="square" rtlCol="1">
            <a:spAutoFit/>
          </a:bodyPr>
          <a:lstStyle/>
          <a:p>
            <a:r>
              <a:rPr lang="en-US" sz="1400" b="1" dirty="0" smtClean="0">
                <a:solidFill>
                  <a:srgbClr val="00B050"/>
                </a:solidFill>
              </a:rPr>
              <a:t>2</a:t>
            </a:r>
            <a:endParaRPr lang="he-IL" sz="1400" b="1" dirty="0">
              <a:solidFill>
                <a:srgbClr val="00B050"/>
              </a:solidFill>
            </a:endParaRPr>
          </a:p>
        </p:txBody>
      </p:sp>
      <p:sp>
        <p:nvSpPr>
          <p:cNvPr id="34" name="TextBox 33"/>
          <p:cNvSpPr txBox="1"/>
          <p:nvPr/>
        </p:nvSpPr>
        <p:spPr>
          <a:xfrm>
            <a:off x="4437400" y="2588340"/>
            <a:ext cx="238483" cy="307777"/>
          </a:xfrm>
          <a:prstGeom prst="rect">
            <a:avLst/>
          </a:prstGeom>
          <a:noFill/>
        </p:spPr>
        <p:txBody>
          <a:bodyPr wrap="square" rtlCol="1">
            <a:spAutoFit/>
          </a:bodyPr>
          <a:lstStyle/>
          <a:p>
            <a:r>
              <a:rPr lang="en-US" sz="1400" b="1" dirty="0" smtClean="0">
                <a:solidFill>
                  <a:srgbClr val="00B050"/>
                </a:solidFill>
              </a:rPr>
              <a:t>3</a:t>
            </a:r>
            <a:endParaRPr lang="he-IL" sz="1400" b="1" dirty="0">
              <a:solidFill>
                <a:srgbClr val="00B050"/>
              </a:solidFill>
            </a:endParaRPr>
          </a:p>
        </p:txBody>
      </p:sp>
      <p:sp>
        <p:nvSpPr>
          <p:cNvPr id="35" name="TextBox 34"/>
          <p:cNvSpPr txBox="1"/>
          <p:nvPr/>
        </p:nvSpPr>
        <p:spPr>
          <a:xfrm>
            <a:off x="3244620" y="2725161"/>
            <a:ext cx="238483" cy="307777"/>
          </a:xfrm>
          <a:prstGeom prst="rect">
            <a:avLst/>
          </a:prstGeom>
          <a:noFill/>
        </p:spPr>
        <p:txBody>
          <a:bodyPr wrap="square" rtlCol="1">
            <a:spAutoFit/>
          </a:bodyPr>
          <a:lstStyle/>
          <a:p>
            <a:r>
              <a:rPr lang="en-US" sz="1400" b="1" dirty="0" smtClean="0">
                <a:solidFill>
                  <a:srgbClr val="00B050"/>
                </a:solidFill>
              </a:rPr>
              <a:t>3</a:t>
            </a:r>
            <a:endParaRPr lang="he-IL" sz="1400" b="1" dirty="0">
              <a:solidFill>
                <a:srgbClr val="00B050"/>
              </a:solidFill>
            </a:endParaRPr>
          </a:p>
        </p:txBody>
      </p:sp>
      <p:sp>
        <p:nvSpPr>
          <p:cNvPr id="38" name="TextBox 37"/>
          <p:cNvSpPr txBox="1"/>
          <p:nvPr/>
        </p:nvSpPr>
        <p:spPr>
          <a:xfrm>
            <a:off x="3688328" y="3383385"/>
            <a:ext cx="238483" cy="307777"/>
          </a:xfrm>
          <a:prstGeom prst="rect">
            <a:avLst/>
          </a:prstGeom>
          <a:noFill/>
        </p:spPr>
        <p:txBody>
          <a:bodyPr wrap="square" rtlCol="1">
            <a:spAutoFit/>
          </a:bodyPr>
          <a:lstStyle/>
          <a:p>
            <a:r>
              <a:rPr lang="en-US" sz="1400" b="1" dirty="0" smtClean="0">
                <a:solidFill>
                  <a:srgbClr val="00B050"/>
                </a:solidFill>
              </a:rPr>
              <a:t>2</a:t>
            </a:r>
            <a:endParaRPr lang="he-IL" sz="1400" b="1" dirty="0">
              <a:solidFill>
                <a:srgbClr val="00B050"/>
              </a:solidFill>
            </a:endParaRPr>
          </a:p>
        </p:txBody>
      </p:sp>
      <p:sp>
        <p:nvSpPr>
          <p:cNvPr id="39" name="TextBox 38"/>
          <p:cNvSpPr txBox="1"/>
          <p:nvPr/>
        </p:nvSpPr>
        <p:spPr>
          <a:xfrm>
            <a:off x="3797009" y="3833175"/>
            <a:ext cx="238483" cy="307777"/>
          </a:xfrm>
          <a:prstGeom prst="rect">
            <a:avLst/>
          </a:prstGeom>
          <a:noFill/>
        </p:spPr>
        <p:txBody>
          <a:bodyPr wrap="square" rtlCol="1">
            <a:spAutoFit/>
          </a:bodyPr>
          <a:lstStyle/>
          <a:p>
            <a:r>
              <a:rPr lang="en-US" sz="1400" b="1" dirty="0" smtClean="0">
                <a:solidFill>
                  <a:srgbClr val="00B050"/>
                </a:solidFill>
              </a:rPr>
              <a:t>3</a:t>
            </a:r>
            <a:endParaRPr lang="he-IL" sz="1400" b="1" dirty="0">
              <a:solidFill>
                <a:srgbClr val="00B050"/>
              </a:solidFill>
            </a:endParaRPr>
          </a:p>
        </p:txBody>
      </p:sp>
    </p:spTree>
    <p:extLst>
      <p:ext uri="{BB962C8B-B14F-4D97-AF65-F5344CB8AC3E}">
        <p14:creationId xmlns:p14="http://schemas.microsoft.com/office/powerpoint/2010/main" val="991019392"/>
      </p:ext>
    </p:extLst>
  </p:cSld>
  <p:clrMapOvr>
    <a:masterClrMapping/>
  </p:clrMapOvr>
  <p:timing>
    <p:tnLst>
      <p:par>
        <p:cTn id="1" dur="indefinite" restart="never" nodeType="tmRoot"/>
      </p:par>
    </p:tn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r>
              <a:rPr lang="en-US" dirty="0"/>
              <a:t>Theorem </a:t>
            </a:r>
            <a:r>
              <a:rPr lang="en-US" dirty="0" smtClean="0"/>
              <a:t>4.4 (</a:t>
            </a:r>
            <a:r>
              <a:rPr lang="en-US" dirty="0"/>
              <a:t>cont.)</a:t>
            </a:r>
            <a:endParaRPr lang="he-IL" sz="2800" dirty="0"/>
          </a:p>
        </p:txBody>
      </p:sp>
      <mc:AlternateContent xmlns:mc="http://schemas.openxmlformats.org/markup-compatibility/2006" xmlns:a14="http://schemas.microsoft.com/office/drawing/2010/main">
        <mc:Choice Requires="a14">
          <p:sp>
            <p:nvSpPr>
              <p:cNvPr id="3" name="מציין מיקום תוכן 2"/>
              <p:cNvSpPr>
                <a:spLocks noGrp="1"/>
              </p:cNvSpPr>
              <p:nvPr>
                <p:ph idx="1"/>
              </p:nvPr>
            </p:nvSpPr>
            <p:spPr>
              <a:xfrm>
                <a:off x="2592923" y="1739900"/>
                <a:ext cx="9420111" cy="5118100"/>
              </a:xfrm>
            </p:spPr>
            <p:txBody>
              <a:bodyPr>
                <a:normAutofit/>
              </a:bodyPr>
              <a:lstStyle/>
              <a:p>
                <a:pPr marL="0" indent="0" algn="l" rtl="0">
                  <a:buNone/>
                </a:pPr>
                <a:r>
                  <a:rPr lang="en-US" sz="2400" dirty="0" smtClean="0"/>
                  <a:t>Example: </a:t>
                </a:r>
                <a:r>
                  <a:rPr lang="en-US" dirty="0" smtClean="0"/>
                  <a:t>(two matchings: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𝑀</m:t>
                        </m:r>
                      </m:e>
                      <m:sub>
                        <m:r>
                          <a:rPr lang="en-US" b="0" i="1" smtClean="0">
                            <a:latin typeface="Cambria Math" panose="02040503050406030204" pitchFamily="18" charset="0"/>
                          </a:rPr>
                          <m:t>1</m:t>
                        </m:r>
                      </m:sub>
                    </m:sSub>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𝑒</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𝑒</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𝑒</m:t>
                            </m:r>
                          </m:e>
                          <m:sub>
                            <m:r>
                              <a:rPr lang="en-US" b="0" i="1" smtClean="0">
                                <a:latin typeface="Cambria Math" panose="02040503050406030204" pitchFamily="18" charset="0"/>
                              </a:rPr>
                              <m:t>3</m:t>
                            </m:r>
                          </m:sub>
                        </m:sSub>
                      </m:e>
                    </m:d>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𝑀</m:t>
                        </m:r>
                      </m:e>
                      <m:sub>
                        <m:r>
                          <a:rPr lang="en-US" b="0" i="1" smtClean="0">
                            <a:latin typeface="Cambria Math" panose="02040503050406030204" pitchFamily="18" charset="0"/>
                          </a:rPr>
                          <m:t>2</m:t>
                        </m:r>
                      </m:sub>
                    </m:sSub>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𝑒</m:t>
                            </m:r>
                          </m:e>
                          <m:sub>
                            <m:r>
                              <a:rPr lang="en-US" b="0" i="1" smtClean="0">
                                <a:latin typeface="Cambria Math" panose="02040503050406030204" pitchFamily="18" charset="0"/>
                              </a:rPr>
                              <m:t>3</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𝑒</m:t>
                            </m:r>
                          </m:e>
                          <m:sub>
                            <m:r>
                              <a:rPr lang="en-US" b="0" i="1" smtClean="0">
                                <a:latin typeface="Cambria Math" panose="02040503050406030204" pitchFamily="18" charset="0"/>
                              </a:rPr>
                              <m:t>4</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𝑒</m:t>
                            </m:r>
                          </m:e>
                          <m:sub>
                            <m:r>
                              <a:rPr lang="en-US" b="0" i="1" smtClean="0">
                                <a:latin typeface="Cambria Math" panose="02040503050406030204" pitchFamily="18" charset="0"/>
                              </a:rPr>
                              <m:t>5</m:t>
                            </m:r>
                          </m:sub>
                        </m:sSub>
                      </m:e>
                    </m:d>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𝑀</m:t>
                        </m:r>
                      </m:e>
                      <m:sub>
                        <m:r>
                          <a:rPr lang="en-US" b="0" i="1" smtClean="0">
                            <a:latin typeface="Cambria Math" panose="02040503050406030204" pitchFamily="18" charset="0"/>
                          </a:rPr>
                          <m:t>1</m:t>
                        </m:r>
                      </m:sub>
                    </m:sSub>
                    <m:r>
                      <a:rPr lang="en-US" b="0" i="1" smtClean="0">
                        <a:latin typeface="Cambria Math" panose="02040503050406030204" pitchFamily="18" charset="0"/>
                      </a:rPr>
                      <m:t> </m:t>
                    </m:r>
                    <m:r>
                      <a:rPr lang="en-US" b="0" i="1" smtClean="0">
                        <a:latin typeface="Cambria Math" panose="02040503050406030204" pitchFamily="18" charset="0"/>
                      </a:rPr>
                      <m:t>𝑖𝑠</m:t>
                    </m:r>
                    <m:r>
                      <a:rPr lang="en-US" b="0" i="1" smtClean="0">
                        <a:latin typeface="Cambria Math" panose="02040503050406030204" pitchFamily="18" charset="0"/>
                      </a:rPr>
                      <m:t> </m:t>
                    </m:r>
                    <m:r>
                      <a:rPr lang="en-US" b="0" i="1" smtClean="0">
                        <a:latin typeface="Cambria Math" panose="02040503050406030204" pitchFamily="18" charset="0"/>
                      </a:rPr>
                      <m:t>𝑚𝑖𝑛𝑖𝑚𝑎𝑙</m:t>
                    </m:r>
                  </m:oMath>
                </a14:m>
                <a:r>
                  <a:rPr lang="en-US" dirty="0" smtClean="0"/>
                  <a:t>)</a:t>
                </a:r>
                <a:endParaRPr lang="en-US" dirty="0"/>
              </a:p>
              <a:p>
                <a:pPr marL="0" indent="0" algn="l" rtl="0">
                  <a:buNone/>
                </a:pPr>
                <a:r>
                  <a:rPr lang="en-US" sz="2400" dirty="0" smtClean="0"/>
                  <a:t>                              </a:t>
                </a:r>
                <a14:m>
                  <m:oMath xmlns:m="http://schemas.openxmlformats.org/officeDocument/2006/math">
                    <m:r>
                      <a:rPr lang="en-US" sz="2000" b="0" i="0" smtClean="0">
                        <a:latin typeface="Cambria Math" panose="02040503050406030204" pitchFamily="18" charset="0"/>
                      </a:rPr>
                      <m:t> </m:t>
                    </m:r>
                    <m:sSub>
                      <m:sSubPr>
                        <m:ctrlPr>
                          <a:rPr lang="en-US" sz="2000" i="1">
                            <a:latin typeface="Cambria Math" panose="02040503050406030204" pitchFamily="18" charset="0"/>
                          </a:rPr>
                        </m:ctrlPr>
                      </m:sSubPr>
                      <m:e>
                        <m:r>
                          <a:rPr lang="en-US" sz="2000" i="1">
                            <a:latin typeface="Cambria Math" panose="02040503050406030204" pitchFamily="18" charset="0"/>
                          </a:rPr>
                          <m:t>𝐴</m:t>
                        </m:r>
                      </m:e>
                      <m:sub>
                        <m:sSub>
                          <m:sSubPr>
                            <m:ctrlPr>
                              <a:rPr lang="en-US" sz="2000" i="1">
                                <a:latin typeface="Cambria Math" panose="02040503050406030204" pitchFamily="18" charset="0"/>
                              </a:rPr>
                            </m:ctrlPr>
                          </m:sSubPr>
                          <m:e>
                            <m:r>
                              <a:rPr lang="en-US" sz="2000" b="0" i="1" smtClean="0">
                                <a:latin typeface="Cambria Math" panose="02040503050406030204" pitchFamily="18" charset="0"/>
                              </a:rPr>
                              <m:t>0</m:t>
                            </m:r>
                            <m:r>
                              <a:rPr lang="en-US" sz="2000" b="0" i="1" smtClean="0">
                                <a:latin typeface="Cambria Math" panose="02040503050406030204" pitchFamily="18" charset="0"/>
                              </a:rPr>
                              <m:t>,</m:t>
                            </m:r>
                            <m:r>
                              <a:rPr lang="en-US" sz="2000" i="1">
                                <a:latin typeface="Cambria Math" panose="02040503050406030204" pitchFamily="18" charset="0"/>
                              </a:rPr>
                              <m:t>𝑒</m:t>
                            </m:r>
                          </m:e>
                          <m:sub>
                            <m:r>
                              <a:rPr lang="en-US" sz="2000" i="1">
                                <a:latin typeface="Cambria Math" panose="02040503050406030204" pitchFamily="18" charset="0"/>
                              </a:rPr>
                              <m:t>4</m:t>
                            </m:r>
                          </m:sub>
                        </m:sSub>
                      </m:sub>
                    </m:sSub>
                    <m:r>
                      <m:rPr>
                        <m:nor/>
                      </m:rPr>
                      <a:rPr lang="en-US" sz="2000" dirty="0"/>
                      <m:t>=</m:t>
                    </m:r>
                    <m:d>
                      <m:dPr>
                        <m:ctrlPr>
                          <a:rPr lang="en-US" sz="2000" i="1" dirty="0">
                            <a:latin typeface="Cambria Math" panose="02040503050406030204" pitchFamily="18" charset="0"/>
                          </a:rPr>
                        </m:ctrlPr>
                      </m:dPr>
                      <m:e>
                        <m:m>
                          <m:mPr>
                            <m:mcs>
                              <m:mc>
                                <m:mcPr>
                                  <m:count m:val="3"/>
                                  <m:mcJc m:val="center"/>
                                </m:mcPr>
                              </m:mc>
                            </m:mcs>
                            <m:ctrlPr>
                              <a:rPr lang="en-US" sz="2000" i="1" dirty="0">
                                <a:latin typeface="Cambria Math" panose="02040503050406030204" pitchFamily="18" charset="0"/>
                              </a:rPr>
                            </m:ctrlPr>
                          </m:mPr>
                          <m:mr>
                            <m:e>
                              <m:r>
                                <a:rPr lang="en-US" sz="2000" i="1">
                                  <a:latin typeface="Cambria Math" panose="02040503050406030204" pitchFamily="18" charset="0"/>
                                </a:rPr>
                                <m:t>0</m:t>
                              </m:r>
                            </m:e>
                            <m:e>
                              <m:sSub>
                                <m:sSubPr>
                                  <m:ctrlPr>
                                    <a:rPr lang="en-US" sz="2000" i="1">
                                      <a:latin typeface="Cambria Math" panose="02040503050406030204" pitchFamily="18" charset="0"/>
                                    </a:rPr>
                                  </m:ctrlPr>
                                </m:sSubPr>
                                <m:e>
                                  <m:r>
                                    <a:rPr lang="en-US" sz="2000" i="1">
                                      <a:latin typeface="Cambria Math" panose="02040503050406030204" pitchFamily="18" charset="0"/>
                                    </a:rPr>
                                    <m:t>𝑋</m:t>
                                  </m:r>
                                </m:e>
                                <m:sub>
                                  <m:r>
                                    <a:rPr lang="en-US" sz="2000" i="1">
                                      <a:latin typeface="Cambria Math" panose="02040503050406030204" pitchFamily="18" charset="0"/>
                                    </a:rPr>
                                    <m:t>0</m:t>
                                  </m:r>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𝑒</m:t>
                                      </m:r>
                                    </m:e>
                                    <m:sub>
                                      <m:r>
                                        <a:rPr lang="en-US" sz="2000" i="1">
                                          <a:latin typeface="Cambria Math" panose="02040503050406030204" pitchFamily="18" charset="0"/>
                                        </a:rPr>
                                        <m:t>4</m:t>
                                      </m:r>
                                    </m:sub>
                                  </m:sSub>
                                </m:sub>
                              </m:sSub>
                            </m:e>
                            <m:e>
                              <m:r>
                                <a:rPr lang="en-US" sz="2000" i="1" dirty="0">
                                  <a:latin typeface="Cambria Math" panose="02040503050406030204" pitchFamily="18" charset="0"/>
                                </a:rPr>
                                <m:t>0</m:t>
                              </m:r>
                            </m:e>
                          </m:mr>
                          <m:mr>
                            <m:e>
                              <m:sSub>
                                <m:sSubPr>
                                  <m:ctrlPr>
                                    <a:rPr lang="en-US" sz="2000" i="1">
                                      <a:latin typeface="Cambria Math" panose="02040503050406030204" pitchFamily="18" charset="0"/>
                                    </a:rPr>
                                  </m:ctrlPr>
                                </m:sSubPr>
                                <m:e>
                                  <m:r>
                                    <a:rPr lang="en-US" sz="2000" i="1">
                                      <a:latin typeface="Cambria Math" panose="02040503050406030204" pitchFamily="18" charset="0"/>
                                    </a:rPr>
                                    <m:t>𝑋</m:t>
                                  </m:r>
                                </m:e>
                                <m:sub>
                                  <m:r>
                                    <a:rPr lang="en-US" sz="2000" i="1">
                                      <a:latin typeface="Cambria Math" panose="02040503050406030204" pitchFamily="18" charset="0"/>
                                    </a:rPr>
                                    <m:t>0</m:t>
                                  </m:r>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𝑒</m:t>
                                      </m:r>
                                    </m:e>
                                    <m:sub>
                                      <m:r>
                                        <a:rPr lang="en-US" sz="2000" i="1">
                                          <a:latin typeface="Cambria Math" panose="02040503050406030204" pitchFamily="18" charset="0"/>
                                        </a:rPr>
                                        <m:t>5</m:t>
                                      </m:r>
                                    </m:sub>
                                  </m:sSub>
                                </m:sub>
                              </m:sSub>
                            </m:e>
                            <m:e>
                              <m:r>
                                <a:rPr lang="en-US" sz="2000" i="1">
                                  <a:latin typeface="Cambria Math" panose="02040503050406030204" pitchFamily="18" charset="0"/>
                                </a:rPr>
                                <m:t>0</m:t>
                              </m:r>
                            </m:e>
                            <m:e>
                              <m:r>
                                <a:rPr lang="en-US" sz="2000" i="1">
                                  <a:latin typeface="Cambria Math" panose="02040503050406030204" pitchFamily="18" charset="0"/>
                                </a:rPr>
                                <m:t>0</m:t>
                              </m:r>
                            </m:e>
                          </m:mr>
                          <m:mr>
                            <m:e>
                              <m:r>
                                <a:rPr lang="en-US" sz="2000" i="1">
                                  <a:latin typeface="Cambria Math" panose="02040503050406030204" pitchFamily="18" charset="0"/>
                                </a:rPr>
                                <m:t>0</m:t>
                              </m:r>
                            </m:e>
                            <m:e>
                              <m:r>
                                <a:rPr lang="en-US" sz="2000" i="1" dirty="0">
                                  <a:latin typeface="Cambria Math" panose="02040503050406030204" pitchFamily="18" charset="0"/>
                                </a:rPr>
                                <m:t>0</m:t>
                              </m:r>
                            </m:e>
                            <m:e>
                              <m:sSub>
                                <m:sSubPr>
                                  <m:ctrlPr>
                                    <a:rPr lang="en-US" sz="2000" i="1">
                                      <a:latin typeface="Cambria Math" panose="02040503050406030204" pitchFamily="18" charset="0"/>
                                    </a:rPr>
                                  </m:ctrlPr>
                                </m:sSubPr>
                                <m:e>
                                  <m:r>
                                    <a:rPr lang="en-US" sz="2000" i="1">
                                      <a:latin typeface="Cambria Math" panose="02040503050406030204" pitchFamily="18" charset="0"/>
                                    </a:rPr>
                                    <m:t>𝑋</m:t>
                                  </m:r>
                                </m:e>
                                <m:sub>
                                  <m:r>
                                    <a:rPr lang="en-US" sz="2000" i="1">
                                      <a:latin typeface="Cambria Math" panose="02040503050406030204" pitchFamily="18" charset="0"/>
                                    </a:rPr>
                                    <m:t>0</m:t>
                                  </m:r>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𝑒</m:t>
                                      </m:r>
                                    </m:e>
                                    <m:sub>
                                      <m:r>
                                        <a:rPr lang="en-US" sz="2000" i="1">
                                          <a:latin typeface="Cambria Math" panose="02040503050406030204" pitchFamily="18" charset="0"/>
                                        </a:rPr>
                                        <m:t>3</m:t>
                                      </m:r>
                                    </m:sub>
                                  </m:sSub>
                                </m:sub>
                              </m:sSub>
                            </m:e>
                          </m:mr>
                        </m:m>
                      </m:e>
                    </m:d>
                  </m:oMath>
                </a14:m>
                <a:endParaRPr lang="en-US" sz="2000" dirty="0"/>
              </a:p>
              <a:p>
                <a:pPr marL="0" indent="0" algn="l" rtl="0">
                  <a:buNone/>
                </a:pPr>
                <a:r>
                  <a:rPr lang="en-US" sz="2000" dirty="0"/>
                  <a:t>                             </a:t>
                </a:r>
                <a:r>
                  <a:rPr lang="en-US" sz="2000" dirty="0" smtClean="0"/>
                  <a:t>        </a:t>
                </a:r>
                <a14:m>
                  <m:oMath xmlns:m="http://schemas.openxmlformats.org/officeDocument/2006/math">
                    <m:r>
                      <m:rPr>
                        <m:sty m:val="p"/>
                      </m:rPr>
                      <a:rPr lang="en-US" sz="2000">
                        <a:latin typeface="Cambria Math" panose="02040503050406030204" pitchFamily="18" charset="0"/>
                      </a:rPr>
                      <m:t>det</m:t>
                    </m:r>
                    <m:r>
                      <a:rPr lang="en-US" sz="200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𝐴</m:t>
                        </m:r>
                      </m:e>
                      <m:sub>
                        <m:sSub>
                          <m:sSubPr>
                            <m:ctrlPr>
                              <a:rPr lang="en-US" sz="2000" i="1">
                                <a:latin typeface="Cambria Math" panose="02040503050406030204" pitchFamily="18" charset="0"/>
                              </a:rPr>
                            </m:ctrlPr>
                          </m:sSubPr>
                          <m:e>
                            <m:r>
                              <a:rPr lang="en-US" sz="2000" b="0" i="1" smtClean="0">
                                <a:latin typeface="Cambria Math" panose="02040503050406030204" pitchFamily="18" charset="0"/>
                              </a:rPr>
                              <m:t>0</m:t>
                            </m:r>
                            <m:r>
                              <a:rPr lang="en-US" sz="2000" b="0" i="1" smtClean="0">
                                <a:latin typeface="Cambria Math" panose="02040503050406030204" pitchFamily="18" charset="0"/>
                              </a:rPr>
                              <m:t>,</m:t>
                            </m:r>
                            <m:r>
                              <a:rPr lang="en-US" sz="2000" i="1">
                                <a:latin typeface="Cambria Math" panose="02040503050406030204" pitchFamily="18" charset="0"/>
                              </a:rPr>
                              <m:t>𝑒</m:t>
                            </m:r>
                          </m:e>
                          <m:sub>
                            <m:r>
                              <a:rPr lang="en-US" sz="2000" i="1">
                                <a:latin typeface="Cambria Math" panose="02040503050406030204" pitchFamily="18" charset="0"/>
                              </a:rPr>
                              <m:t>4</m:t>
                            </m:r>
                          </m:sub>
                        </m:sSub>
                      </m:sub>
                    </m:sSub>
                    <m:r>
                      <a:rPr lang="en-US" sz="2000" i="1">
                        <a:latin typeface="Cambria Math" panose="02040503050406030204" pitchFamily="18" charset="0"/>
                      </a:rPr>
                      <m:t>)</m:t>
                    </m:r>
                  </m:oMath>
                </a14:m>
                <a:r>
                  <a:rPr lang="en-US" sz="2000" dirty="0"/>
                  <a:t> =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𝑋</m:t>
                        </m:r>
                      </m:e>
                      <m:sub>
                        <m:r>
                          <a:rPr lang="en-US" sz="2000" i="1">
                            <a:latin typeface="Cambria Math" panose="02040503050406030204" pitchFamily="18" charset="0"/>
                          </a:rPr>
                          <m:t>0</m:t>
                        </m:r>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𝑒</m:t>
                            </m:r>
                          </m:e>
                          <m:sub>
                            <m:r>
                              <a:rPr lang="en-US" sz="2000" i="1">
                                <a:latin typeface="Cambria Math" panose="02040503050406030204" pitchFamily="18" charset="0"/>
                              </a:rPr>
                              <m:t>4</m:t>
                            </m:r>
                          </m:sub>
                        </m:sSub>
                      </m:sub>
                    </m:sSub>
                    <m:sSub>
                      <m:sSubPr>
                        <m:ctrlPr>
                          <a:rPr lang="en-US" sz="2000" i="1">
                            <a:latin typeface="Cambria Math" panose="02040503050406030204" pitchFamily="18" charset="0"/>
                          </a:rPr>
                        </m:ctrlPr>
                      </m:sSubPr>
                      <m:e>
                        <m:r>
                          <a:rPr lang="en-US" sz="2000" i="1">
                            <a:latin typeface="Cambria Math" panose="02040503050406030204" pitchFamily="18" charset="0"/>
                          </a:rPr>
                          <m:t>𝑋</m:t>
                        </m:r>
                      </m:e>
                      <m:sub>
                        <m:r>
                          <a:rPr lang="en-US" sz="2000" i="1">
                            <a:latin typeface="Cambria Math" panose="02040503050406030204" pitchFamily="18" charset="0"/>
                          </a:rPr>
                          <m:t>0</m:t>
                        </m:r>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𝑒</m:t>
                            </m:r>
                          </m:e>
                          <m:sub>
                            <m:r>
                              <a:rPr lang="en-US" sz="2000" i="1">
                                <a:latin typeface="Cambria Math" panose="02040503050406030204" pitchFamily="18" charset="0"/>
                              </a:rPr>
                              <m:t>5</m:t>
                            </m:r>
                          </m:sub>
                        </m:sSub>
                      </m:sub>
                    </m:sSub>
                    <m:sSub>
                      <m:sSubPr>
                        <m:ctrlPr>
                          <a:rPr lang="en-US" sz="2000" i="1">
                            <a:latin typeface="Cambria Math" panose="02040503050406030204" pitchFamily="18" charset="0"/>
                          </a:rPr>
                        </m:ctrlPr>
                      </m:sSubPr>
                      <m:e>
                        <m:r>
                          <a:rPr lang="en-US" sz="2000" i="1">
                            <a:latin typeface="Cambria Math" panose="02040503050406030204" pitchFamily="18" charset="0"/>
                          </a:rPr>
                          <m:t>𝑋</m:t>
                        </m:r>
                      </m:e>
                      <m:sub>
                        <m:r>
                          <a:rPr lang="en-US" sz="2000" i="1">
                            <a:latin typeface="Cambria Math" panose="02040503050406030204" pitchFamily="18" charset="0"/>
                          </a:rPr>
                          <m:t>0</m:t>
                        </m:r>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𝑒</m:t>
                            </m:r>
                          </m:e>
                          <m:sub>
                            <m:r>
                              <a:rPr lang="en-US" sz="2000" i="1">
                                <a:latin typeface="Cambria Math" panose="02040503050406030204" pitchFamily="18" charset="0"/>
                              </a:rPr>
                              <m:t>3</m:t>
                            </m:r>
                          </m:sub>
                        </m:sSub>
                      </m:sub>
                    </m:sSub>
                    <m:r>
                      <a:rPr lang="en-US" sz="2000" i="1">
                        <a:latin typeface="Cambria Math" panose="02040503050406030204" pitchFamily="18" charset="0"/>
                      </a:rPr>
                      <m:t>=</m:t>
                    </m:r>
                  </m:oMath>
                </a14:m>
                <a:endParaRPr lang="en-US" sz="2000" dirty="0"/>
              </a:p>
              <a:p>
                <a:pPr marL="0" indent="0" algn="l" rtl="0">
                  <a:buNone/>
                </a:pPr>
                <a:r>
                  <a:rPr lang="en-US" sz="2400" dirty="0"/>
                  <a:t>                               </a:t>
                </a:r>
                <a14:m>
                  <m:oMath xmlns:m="http://schemas.openxmlformats.org/officeDocument/2006/math">
                    <m:r>
                      <a:rPr lang="en-US" sz="2000" i="1">
                        <a:latin typeface="Cambria Math" panose="02040503050406030204" pitchFamily="18" charset="0"/>
                      </a:rPr>
                      <m:t>=</m:t>
                    </m:r>
                    <m:sSubSup>
                      <m:sSubSupPr>
                        <m:ctrlPr>
                          <a:rPr lang="en-US" sz="2000" i="1">
                            <a:latin typeface="Cambria Math" panose="02040503050406030204" pitchFamily="18" charset="0"/>
                          </a:rPr>
                        </m:ctrlPr>
                      </m:sSubSupPr>
                      <m:e>
                        <m:r>
                          <a:rPr lang="en-US" sz="2000" i="1">
                            <a:latin typeface="Cambria Math" panose="02040503050406030204" pitchFamily="18" charset="0"/>
                          </a:rPr>
                          <m:t>𝑥</m:t>
                        </m:r>
                      </m:e>
                      <m:sub>
                        <m:r>
                          <a:rPr lang="en-US" sz="2000" i="1">
                            <a:latin typeface="Cambria Math" panose="02040503050406030204" pitchFamily="18" charset="0"/>
                          </a:rPr>
                          <m:t>0</m:t>
                        </m:r>
                      </m:sub>
                      <m:sup>
                        <m:sSub>
                          <m:sSubPr>
                            <m:ctrlPr>
                              <a:rPr lang="en-US" sz="2000" i="1">
                                <a:latin typeface="Cambria Math" panose="02040503050406030204" pitchFamily="18" charset="0"/>
                              </a:rPr>
                            </m:ctrlPr>
                          </m:sSubPr>
                          <m:e>
                            <m:r>
                              <a:rPr lang="en-US" sz="2000" i="1">
                                <a:latin typeface="Cambria Math" panose="02040503050406030204" pitchFamily="18" charset="0"/>
                              </a:rPr>
                              <m:t>𝑤</m:t>
                            </m:r>
                          </m:e>
                          <m:sub>
                            <m:r>
                              <a:rPr lang="en-US" sz="2000" i="1">
                                <a:latin typeface="Cambria Math" panose="02040503050406030204" pitchFamily="18" charset="0"/>
                              </a:rPr>
                              <m:t>0</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𝑒</m:t>
                            </m:r>
                          </m:e>
                          <m:sub>
                            <m:r>
                              <a:rPr lang="en-US" sz="2000" b="0" i="1" smtClean="0">
                                <a:latin typeface="Cambria Math" panose="02040503050406030204" pitchFamily="18" charset="0"/>
                              </a:rPr>
                              <m:t>4</m:t>
                            </m:r>
                          </m:sub>
                        </m:sSub>
                        <m:r>
                          <a:rPr lang="en-US" sz="2000" i="1">
                            <a:latin typeface="Cambria Math" panose="02040503050406030204" pitchFamily="18" charset="0"/>
                          </a:rPr>
                          <m:t>)</m:t>
                        </m:r>
                      </m:sup>
                    </m:sSubSup>
                    <m:r>
                      <a:rPr lang="en-US" sz="2000" i="1">
                        <a:latin typeface="Cambria Math" panose="02040503050406030204" pitchFamily="18" charset="0"/>
                      </a:rPr>
                      <m:t>…</m:t>
                    </m:r>
                    <m:sSubSup>
                      <m:sSubSupPr>
                        <m:ctrlPr>
                          <a:rPr lang="en-US" sz="2000" i="1">
                            <a:latin typeface="Cambria Math" panose="02040503050406030204" pitchFamily="18" charset="0"/>
                          </a:rPr>
                        </m:ctrlPr>
                      </m:sSubSupPr>
                      <m:e>
                        <m:r>
                          <a:rPr lang="en-US" sz="2000" i="1">
                            <a:latin typeface="Cambria Math" panose="02040503050406030204" pitchFamily="18" charset="0"/>
                          </a:rPr>
                          <m:t>𝑥</m:t>
                        </m:r>
                      </m:e>
                      <m:sub>
                        <m:r>
                          <a:rPr lang="en-US" sz="2000" i="1">
                            <a:latin typeface="Cambria Math" panose="02040503050406030204" pitchFamily="18" charset="0"/>
                          </a:rPr>
                          <m:t>𝑘</m:t>
                        </m:r>
                        <m:r>
                          <a:rPr lang="en-US" sz="2000" i="1">
                            <a:latin typeface="Cambria Math" panose="02040503050406030204" pitchFamily="18" charset="0"/>
                          </a:rPr>
                          <m:t>−</m:t>
                        </m:r>
                        <m:r>
                          <a:rPr lang="en-US" sz="2000" i="1">
                            <a:latin typeface="Cambria Math" panose="02040503050406030204" pitchFamily="18" charset="0"/>
                          </a:rPr>
                          <m:t>1</m:t>
                        </m:r>
                      </m:sub>
                      <m:sup>
                        <m:sSub>
                          <m:sSubPr>
                            <m:ctrlPr>
                              <a:rPr lang="en-US" sz="2000" i="1">
                                <a:latin typeface="Cambria Math" panose="02040503050406030204" pitchFamily="18" charset="0"/>
                              </a:rPr>
                            </m:ctrlPr>
                          </m:sSubPr>
                          <m:e>
                            <m:r>
                              <a:rPr lang="en-US" sz="2000" i="1">
                                <a:latin typeface="Cambria Math" panose="02040503050406030204" pitchFamily="18" charset="0"/>
                              </a:rPr>
                              <m:t>𝑤</m:t>
                            </m:r>
                          </m:e>
                          <m:sub>
                            <m:r>
                              <a:rPr lang="en-US" sz="2000" i="1">
                                <a:latin typeface="Cambria Math" panose="02040503050406030204" pitchFamily="18" charset="0"/>
                              </a:rPr>
                              <m:t>𝑘</m:t>
                            </m:r>
                            <m:r>
                              <a:rPr lang="en-US" sz="2000" i="1">
                                <a:latin typeface="Cambria Math" panose="02040503050406030204" pitchFamily="18" charset="0"/>
                              </a:rPr>
                              <m:t>−</m:t>
                            </m:r>
                            <m:r>
                              <a:rPr lang="en-US" sz="2000" i="1">
                                <a:latin typeface="Cambria Math" panose="02040503050406030204" pitchFamily="18" charset="0"/>
                              </a:rPr>
                              <m:t>1</m:t>
                            </m:r>
                          </m:sub>
                        </m:sSub>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𝑒</m:t>
                                </m:r>
                              </m:e>
                              <m:sub>
                                <m:r>
                                  <a:rPr lang="en-US" sz="2000" b="0" i="1" smtClean="0">
                                    <a:latin typeface="Cambria Math" panose="02040503050406030204" pitchFamily="18" charset="0"/>
                                  </a:rPr>
                                  <m:t>4</m:t>
                                </m:r>
                              </m:sub>
                            </m:sSub>
                          </m:e>
                        </m:d>
                      </m:sup>
                    </m:sSubSup>
                    <m:sSubSup>
                      <m:sSubSupPr>
                        <m:ctrlPr>
                          <a:rPr lang="en-US" sz="2000" i="1">
                            <a:latin typeface="Cambria Math" panose="02040503050406030204" pitchFamily="18" charset="0"/>
                          </a:rPr>
                        </m:ctrlPr>
                      </m:sSubSupPr>
                      <m:e>
                        <m:r>
                          <a:rPr lang="en-US" sz="2000" i="1">
                            <a:latin typeface="Cambria Math" panose="02040503050406030204" pitchFamily="18" charset="0"/>
                          </a:rPr>
                          <m:t>𝑥</m:t>
                        </m:r>
                      </m:e>
                      <m:sub>
                        <m:r>
                          <a:rPr lang="en-US" sz="2000" i="1">
                            <a:latin typeface="Cambria Math" panose="02040503050406030204" pitchFamily="18" charset="0"/>
                          </a:rPr>
                          <m:t>0</m:t>
                        </m:r>
                      </m:sub>
                      <m:sup>
                        <m:sSub>
                          <m:sSubPr>
                            <m:ctrlPr>
                              <a:rPr lang="en-US" sz="2000" i="1">
                                <a:latin typeface="Cambria Math" panose="02040503050406030204" pitchFamily="18" charset="0"/>
                              </a:rPr>
                            </m:ctrlPr>
                          </m:sSubPr>
                          <m:e>
                            <m:r>
                              <a:rPr lang="en-US" sz="2000" i="1">
                                <a:latin typeface="Cambria Math" panose="02040503050406030204" pitchFamily="18" charset="0"/>
                              </a:rPr>
                              <m:t>𝑤</m:t>
                            </m:r>
                          </m:e>
                          <m:sub>
                            <m:r>
                              <a:rPr lang="en-US" sz="2000" i="1">
                                <a:latin typeface="Cambria Math" panose="02040503050406030204" pitchFamily="18" charset="0"/>
                              </a:rPr>
                              <m:t>0</m:t>
                            </m:r>
                          </m:sub>
                        </m:sSub>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𝑒</m:t>
                                </m:r>
                              </m:e>
                              <m:sub>
                                <m:r>
                                  <a:rPr lang="en-US" sz="2000" b="0" i="1" smtClean="0">
                                    <a:latin typeface="Cambria Math" panose="02040503050406030204" pitchFamily="18" charset="0"/>
                                  </a:rPr>
                                  <m:t>5</m:t>
                                </m:r>
                              </m:sub>
                            </m:sSub>
                          </m:e>
                        </m:d>
                      </m:sup>
                    </m:sSubSup>
                    <m:r>
                      <a:rPr lang="en-US" sz="2000" i="1">
                        <a:latin typeface="Cambria Math" panose="02040503050406030204" pitchFamily="18" charset="0"/>
                      </a:rPr>
                      <m:t>…</m:t>
                    </m:r>
                    <m:sSubSup>
                      <m:sSubSupPr>
                        <m:ctrlPr>
                          <a:rPr lang="en-US" sz="2000" i="1">
                            <a:latin typeface="Cambria Math" panose="02040503050406030204" pitchFamily="18" charset="0"/>
                          </a:rPr>
                        </m:ctrlPr>
                      </m:sSubSupPr>
                      <m:e>
                        <m:r>
                          <a:rPr lang="en-US" sz="2000" i="1">
                            <a:latin typeface="Cambria Math" panose="02040503050406030204" pitchFamily="18" charset="0"/>
                          </a:rPr>
                          <m:t>𝑥</m:t>
                        </m:r>
                      </m:e>
                      <m:sub>
                        <m:r>
                          <a:rPr lang="en-US" sz="2000" i="1">
                            <a:latin typeface="Cambria Math" panose="02040503050406030204" pitchFamily="18" charset="0"/>
                          </a:rPr>
                          <m:t>𝑘</m:t>
                        </m:r>
                        <m:r>
                          <a:rPr lang="en-US" sz="2000" i="1">
                            <a:latin typeface="Cambria Math" panose="02040503050406030204" pitchFamily="18" charset="0"/>
                          </a:rPr>
                          <m:t>−</m:t>
                        </m:r>
                        <m:r>
                          <a:rPr lang="en-US" sz="2000" i="1">
                            <a:latin typeface="Cambria Math" panose="02040503050406030204" pitchFamily="18" charset="0"/>
                          </a:rPr>
                          <m:t>1</m:t>
                        </m:r>
                      </m:sub>
                      <m:sup>
                        <m:sSub>
                          <m:sSubPr>
                            <m:ctrlPr>
                              <a:rPr lang="en-US" sz="2000" i="1">
                                <a:latin typeface="Cambria Math" panose="02040503050406030204" pitchFamily="18" charset="0"/>
                              </a:rPr>
                            </m:ctrlPr>
                          </m:sSubPr>
                          <m:e>
                            <m:r>
                              <a:rPr lang="en-US" sz="2000" i="1">
                                <a:latin typeface="Cambria Math" panose="02040503050406030204" pitchFamily="18" charset="0"/>
                              </a:rPr>
                              <m:t>𝑤</m:t>
                            </m:r>
                          </m:e>
                          <m:sub>
                            <m:r>
                              <a:rPr lang="en-US" sz="2000" i="1">
                                <a:latin typeface="Cambria Math" panose="02040503050406030204" pitchFamily="18" charset="0"/>
                              </a:rPr>
                              <m:t>𝑘</m:t>
                            </m:r>
                            <m:r>
                              <a:rPr lang="en-US" sz="2000" i="1">
                                <a:latin typeface="Cambria Math" panose="02040503050406030204" pitchFamily="18" charset="0"/>
                              </a:rPr>
                              <m:t>−</m:t>
                            </m:r>
                            <m:r>
                              <a:rPr lang="en-US" sz="2000" i="1">
                                <a:latin typeface="Cambria Math" panose="02040503050406030204" pitchFamily="18" charset="0"/>
                              </a:rPr>
                              <m:t>1</m:t>
                            </m:r>
                          </m:sub>
                        </m:sSub>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𝑒</m:t>
                                </m:r>
                              </m:e>
                              <m:sub>
                                <m:r>
                                  <a:rPr lang="en-US" sz="2000" b="0" i="1" smtClean="0">
                                    <a:latin typeface="Cambria Math" panose="02040503050406030204" pitchFamily="18" charset="0"/>
                                  </a:rPr>
                                  <m:t>5</m:t>
                                </m:r>
                              </m:sub>
                            </m:sSub>
                          </m:e>
                        </m:d>
                      </m:sup>
                    </m:sSubSup>
                    <m:sSubSup>
                      <m:sSubSupPr>
                        <m:ctrlPr>
                          <a:rPr lang="en-US" sz="2000" i="1">
                            <a:latin typeface="Cambria Math" panose="02040503050406030204" pitchFamily="18" charset="0"/>
                          </a:rPr>
                        </m:ctrlPr>
                      </m:sSubSupPr>
                      <m:e>
                        <m:r>
                          <a:rPr lang="en-US" sz="2000" i="1">
                            <a:latin typeface="Cambria Math" panose="02040503050406030204" pitchFamily="18" charset="0"/>
                          </a:rPr>
                          <m:t>𝑥</m:t>
                        </m:r>
                      </m:e>
                      <m:sub>
                        <m:r>
                          <a:rPr lang="en-US" sz="2000" i="1">
                            <a:latin typeface="Cambria Math" panose="02040503050406030204" pitchFamily="18" charset="0"/>
                          </a:rPr>
                          <m:t>0</m:t>
                        </m:r>
                      </m:sub>
                      <m:sup>
                        <m:sSub>
                          <m:sSubPr>
                            <m:ctrlPr>
                              <a:rPr lang="en-US" sz="2000" i="1">
                                <a:latin typeface="Cambria Math" panose="02040503050406030204" pitchFamily="18" charset="0"/>
                              </a:rPr>
                            </m:ctrlPr>
                          </m:sSubPr>
                          <m:e>
                            <m:r>
                              <a:rPr lang="en-US" sz="2000" i="1">
                                <a:latin typeface="Cambria Math" panose="02040503050406030204" pitchFamily="18" charset="0"/>
                              </a:rPr>
                              <m:t>𝑤</m:t>
                            </m:r>
                          </m:e>
                          <m:sub>
                            <m:r>
                              <a:rPr lang="en-US" sz="2000" i="1">
                                <a:latin typeface="Cambria Math" panose="02040503050406030204" pitchFamily="18" charset="0"/>
                              </a:rPr>
                              <m:t>0</m:t>
                            </m:r>
                          </m:sub>
                        </m:sSub>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𝑒</m:t>
                                </m:r>
                              </m:e>
                              <m:sub>
                                <m:r>
                                  <a:rPr lang="en-US" sz="2000" b="0" i="1" smtClean="0">
                                    <a:latin typeface="Cambria Math" panose="02040503050406030204" pitchFamily="18" charset="0"/>
                                  </a:rPr>
                                  <m:t>3</m:t>
                                </m:r>
                              </m:sub>
                            </m:sSub>
                          </m:e>
                        </m:d>
                      </m:sup>
                    </m:sSubSup>
                    <m:r>
                      <a:rPr lang="en-US" sz="2000" i="1">
                        <a:latin typeface="Cambria Math" panose="02040503050406030204" pitchFamily="18" charset="0"/>
                      </a:rPr>
                      <m:t>…</m:t>
                    </m:r>
                    <m:sSubSup>
                      <m:sSubSupPr>
                        <m:ctrlPr>
                          <a:rPr lang="en-US" sz="2000" i="1">
                            <a:latin typeface="Cambria Math" panose="02040503050406030204" pitchFamily="18" charset="0"/>
                          </a:rPr>
                        </m:ctrlPr>
                      </m:sSubSupPr>
                      <m:e>
                        <m:r>
                          <a:rPr lang="en-US" sz="2000" i="1">
                            <a:latin typeface="Cambria Math" panose="02040503050406030204" pitchFamily="18" charset="0"/>
                          </a:rPr>
                          <m:t>𝑥</m:t>
                        </m:r>
                      </m:e>
                      <m:sub>
                        <m:r>
                          <a:rPr lang="en-US" sz="2000" i="1">
                            <a:latin typeface="Cambria Math" panose="02040503050406030204" pitchFamily="18" charset="0"/>
                          </a:rPr>
                          <m:t>𝑘</m:t>
                        </m:r>
                        <m:r>
                          <a:rPr lang="en-US" sz="2000" i="1">
                            <a:latin typeface="Cambria Math" panose="02040503050406030204" pitchFamily="18" charset="0"/>
                          </a:rPr>
                          <m:t>−</m:t>
                        </m:r>
                        <m:r>
                          <a:rPr lang="en-US" sz="2000" i="1">
                            <a:latin typeface="Cambria Math" panose="02040503050406030204" pitchFamily="18" charset="0"/>
                          </a:rPr>
                          <m:t>1</m:t>
                        </m:r>
                      </m:sub>
                      <m:sup>
                        <m:sSub>
                          <m:sSubPr>
                            <m:ctrlPr>
                              <a:rPr lang="en-US" sz="2000" i="1">
                                <a:latin typeface="Cambria Math" panose="02040503050406030204" pitchFamily="18" charset="0"/>
                              </a:rPr>
                            </m:ctrlPr>
                          </m:sSubPr>
                          <m:e>
                            <m:r>
                              <a:rPr lang="en-US" sz="2000" i="1">
                                <a:latin typeface="Cambria Math" panose="02040503050406030204" pitchFamily="18" charset="0"/>
                              </a:rPr>
                              <m:t>𝑤</m:t>
                            </m:r>
                          </m:e>
                          <m:sub>
                            <m:r>
                              <a:rPr lang="en-US" sz="2000" i="1">
                                <a:latin typeface="Cambria Math" panose="02040503050406030204" pitchFamily="18" charset="0"/>
                              </a:rPr>
                              <m:t>𝑘</m:t>
                            </m:r>
                            <m:r>
                              <a:rPr lang="en-US" sz="2000" i="1">
                                <a:latin typeface="Cambria Math" panose="02040503050406030204" pitchFamily="18" charset="0"/>
                              </a:rPr>
                              <m:t>−</m:t>
                            </m:r>
                            <m:r>
                              <a:rPr lang="en-US" sz="2000" i="1">
                                <a:latin typeface="Cambria Math" panose="02040503050406030204" pitchFamily="18" charset="0"/>
                              </a:rPr>
                              <m:t>1</m:t>
                            </m:r>
                          </m:sub>
                        </m:sSub>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𝑒</m:t>
                                </m:r>
                              </m:e>
                              <m:sub>
                                <m:r>
                                  <a:rPr lang="en-US" sz="2000" b="0" i="1" smtClean="0">
                                    <a:latin typeface="Cambria Math" panose="02040503050406030204" pitchFamily="18" charset="0"/>
                                  </a:rPr>
                                  <m:t>3</m:t>
                                </m:r>
                              </m:sub>
                            </m:sSub>
                          </m:e>
                        </m:d>
                      </m:sup>
                    </m:sSubSup>
                    <m:r>
                      <a:rPr lang="en-US" sz="2000" b="0" i="1" smtClean="0">
                        <a:latin typeface="Cambria Math" panose="02040503050406030204" pitchFamily="18" charset="0"/>
                      </a:rPr>
                      <m:t>=</m:t>
                    </m:r>
                  </m:oMath>
                </a14:m>
                <a:r>
                  <a:rPr lang="en-US" sz="2000" dirty="0" smtClean="0"/>
                  <a:t> </a:t>
                </a:r>
              </a:p>
              <a:p>
                <a:pPr marL="0" indent="0" algn="l" rtl="0">
                  <a:buNone/>
                </a:pPr>
                <a:endParaRPr lang="en-US" sz="1050" dirty="0" smtClean="0"/>
              </a:p>
              <a:p>
                <a:pPr marL="0" indent="0" algn="l" rtl="0">
                  <a:buNone/>
                </a:pPr>
                <a:r>
                  <a:rPr lang="en-US" sz="2000" dirty="0" smtClean="0"/>
                  <a:t>= </a:t>
                </a:r>
                <a14:m>
                  <m:oMath xmlns:m="http://schemas.openxmlformats.org/officeDocument/2006/math">
                    <m:sSubSup>
                      <m:sSubSupPr>
                        <m:ctrlPr>
                          <a:rPr lang="en-US" sz="2000" b="0" i="1" smtClean="0">
                            <a:latin typeface="Cambria Math" panose="02040503050406030204" pitchFamily="18" charset="0"/>
                          </a:rPr>
                        </m:ctrlPr>
                      </m:sSubSupPr>
                      <m:e>
                        <m:r>
                          <a:rPr lang="en-US" sz="2000" b="0" i="1" smtClean="0">
                            <a:latin typeface="Cambria Math" panose="02040503050406030204" pitchFamily="18" charset="0"/>
                          </a:rPr>
                          <m:t>𝑥</m:t>
                        </m:r>
                      </m:e>
                      <m:sub>
                        <m:r>
                          <a:rPr lang="en-US" sz="2000" b="0" i="1" smtClean="0">
                            <a:latin typeface="Cambria Math" panose="02040503050406030204" pitchFamily="18" charset="0"/>
                          </a:rPr>
                          <m:t>0</m:t>
                        </m:r>
                      </m:sub>
                      <m:sup>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𝑤</m:t>
                            </m:r>
                          </m:e>
                          <m:sub>
                            <m:r>
                              <a:rPr lang="en-US" sz="2000" b="0" i="1" smtClean="0">
                                <a:latin typeface="Cambria Math" panose="02040503050406030204" pitchFamily="18" charset="0"/>
                              </a:rPr>
                              <m:t>0</m:t>
                            </m:r>
                          </m:sub>
                        </m:sSub>
                        <m:d>
                          <m:dPr>
                            <m:ctrlPr>
                              <a:rPr lang="en-US" sz="2000" b="0" i="1" smtClean="0">
                                <a:latin typeface="Cambria Math" panose="02040503050406030204" pitchFamily="18" charset="0"/>
                              </a:rPr>
                            </m:ctrlPr>
                          </m:dPr>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𝑒</m:t>
                                </m:r>
                              </m:e>
                              <m:sub>
                                <m:r>
                                  <a:rPr lang="en-US" sz="2000" b="0" i="1" smtClean="0">
                                    <a:latin typeface="Cambria Math" panose="02040503050406030204" pitchFamily="18" charset="0"/>
                                  </a:rPr>
                                  <m:t>3</m:t>
                                </m:r>
                              </m:sub>
                            </m:sSub>
                          </m:e>
                        </m:d>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𝑤</m:t>
                            </m:r>
                          </m:e>
                          <m:sub>
                            <m:r>
                              <a:rPr lang="en-US" sz="2000" b="0" i="1" smtClean="0">
                                <a:latin typeface="Cambria Math" panose="02040503050406030204" pitchFamily="18" charset="0"/>
                              </a:rPr>
                              <m:t>0</m:t>
                            </m:r>
                          </m:sub>
                        </m:sSub>
                        <m:d>
                          <m:dPr>
                            <m:ctrlPr>
                              <a:rPr lang="en-US" sz="2000" b="0" i="1" smtClean="0">
                                <a:latin typeface="Cambria Math" panose="02040503050406030204" pitchFamily="18" charset="0"/>
                              </a:rPr>
                            </m:ctrlPr>
                          </m:dPr>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𝑒</m:t>
                                </m:r>
                              </m:e>
                              <m:sub>
                                <m:r>
                                  <a:rPr lang="en-US" sz="2000" b="0" i="1" smtClean="0">
                                    <a:latin typeface="Cambria Math" panose="02040503050406030204" pitchFamily="18" charset="0"/>
                                  </a:rPr>
                                  <m:t>4</m:t>
                                </m:r>
                              </m:sub>
                            </m:sSub>
                          </m:e>
                        </m:d>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𝑤</m:t>
                            </m:r>
                          </m:e>
                          <m:sub>
                            <m:r>
                              <a:rPr lang="en-US" sz="2000" b="0" i="1" smtClean="0">
                                <a:latin typeface="Cambria Math" panose="02040503050406030204" pitchFamily="18" charset="0"/>
                              </a:rPr>
                              <m:t>0</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𝑒</m:t>
                            </m:r>
                          </m:e>
                          <m:sub>
                            <m:r>
                              <a:rPr lang="en-US" sz="2000" b="0" i="1" smtClean="0">
                                <a:latin typeface="Cambria Math" panose="02040503050406030204" pitchFamily="18" charset="0"/>
                              </a:rPr>
                              <m:t>5</m:t>
                            </m:r>
                          </m:sub>
                        </m:sSub>
                        <m:r>
                          <a:rPr lang="en-US" sz="2000" b="0" i="1" smtClean="0">
                            <a:latin typeface="Cambria Math" panose="02040503050406030204" pitchFamily="18" charset="0"/>
                          </a:rPr>
                          <m:t>)</m:t>
                        </m:r>
                      </m:sup>
                    </m:sSubSup>
                    <m:r>
                      <a:rPr lang="en-US" sz="2000" b="0" i="1" smtClean="0">
                        <a:latin typeface="Cambria Math" panose="02040503050406030204" pitchFamily="18" charset="0"/>
                      </a:rPr>
                      <m:t>…</m:t>
                    </m:r>
                    <m:sSubSup>
                      <m:sSubSupPr>
                        <m:ctrlPr>
                          <a:rPr lang="en-US" sz="2000" i="1">
                            <a:latin typeface="Cambria Math" panose="02040503050406030204" pitchFamily="18" charset="0"/>
                          </a:rPr>
                        </m:ctrlPr>
                      </m:sSubSupPr>
                      <m:e>
                        <m:r>
                          <a:rPr lang="en-US" sz="2000" i="1">
                            <a:latin typeface="Cambria Math" panose="02040503050406030204" pitchFamily="18" charset="0"/>
                          </a:rPr>
                          <m:t>𝑥</m:t>
                        </m:r>
                      </m:e>
                      <m:sub>
                        <m:r>
                          <a:rPr lang="en-US" sz="2000" b="0" i="1" smtClean="0">
                            <a:latin typeface="Cambria Math" panose="02040503050406030204" pitchFamily="18" charset="0"/>
                          </a:rPr>
                          <m:t>𝑘</m:t>
                        </m:r>
                        <m:r>
                          <a:rPr lang="en-US" sz="2000" b="0" i="1" smtClean="0">
                            <a:latin typeface="Cambria Math" panose="02040503050406030204" pitchFamily="18" charset="0"/>
                          </a:rPr>
                          <m:t>−</m:t>
                        </m:r>
                        <m:r>
                          <a:rPr lang="en-US" sz="2000" b="0" i="1" smtClean="0">
                            <a:latin typeface="Cambria Math" panose="02040503050406030204" pitchFamily="18" charset="0"/>
                          </a:rPr>
                          <m:t>1</m:t>
                        </m:r>
                      </m:sub>
                      <m:sup>
                        <m:sSub>
                          <m:sSubPr>
                            <m:ctrlPr>
                              <a:rPr lang="en-US" sz="2000" i="1">
                                <a:latin typeface="Cambria Math" panose="02040503050406030204" pitchFamily="18" charset="0"/>
                              </a:rPr>
                            </m:ctrlPr>
                          </m:sSubPr>
                          <m:e>
                            <m:r>
                              <a:rPr lang="en-US" sz="2000" i="1">
                                <a:latin typeface="Cambria Math" panose="02040503050406030204" pitchFamily="18" charset="0"/>
                              </a:rPr>
                              <m:t>𝑤</m:t>
                            </m:r>
                          </m:e>
                          <m:sub>
                            <m:r>
                              <a:rPr lang="en-US" sz="2000" b="0" i="1" smtClean="0">
                                <a:latin typeface="Cambria Math" panose="02040503050406030204" pitchFamily="18" charset="0"/>
                              </a:rPr>
                              <m:t>𝑘</m:t>
                            </m:r>
                            <m:r>
                              <a:rPr lang="en-US" sz="2000" b="0" i="1" smtClean="0">
                                <a:latin typeface="Cambria Math" panose="02040503050406030204" pitchFamily="18" charset="0"/>
                              </a:rPr>
                              <m:t>−</m:t>
                            </m:r>
                            <m:r>
                              <a:rPr lang="en-US" sz="2000" b="0" i="1" smtClean="0">
                                <a:latin typeface="Cambria Math" panose="02040503050406030204" pitchFamily="18" charset="0"/>
                              </a:rPr>
                              <m:t>1</m:t>
                            </m:r>
                          </m:sub>
                        </m:sSub>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𝑒</m:t>
                                </m:r>
                              </m:e>
                              <m:sub>
                                <m:r>
                                  <a:rPr lang="en-US" sz="2000" i="1">
                                    <a:latin typeface="Cambria Math" panose="02040503050406030204" pitchFamily="18" charset="0"/>
                                  </a:rPr>
                                  <m:t>3</m:t>
                                </m:r>
                              </m:sub>
                            </m:sSub>
                          </m:e>
                        </m:d>
                        <m:r>
                          <a:rPr lang="en-US" sz="2000" i="1">
                            <a:latin typeface="Cambria Math" panose="02040503050406030204" pitchFamily="18" charset="0"/>
                          </a:rPr>
                          <m:t>+</m:t>
                        </m:r>
                        <m:sSub>
                          <m:sSubPr>
                            <m:ctrlPr>
                              <a:rPr lang="en-US" sz="2000" i="1" smtClean="0">
                                <a:latin typeface="Cambria Math" panose="02040503050406030204" pitchFamily="18" charset="0"/>
                              </a:rPr>
                            </m:ctrlPr>
                          </m:sSubPr>
                          <m:e>
                            <m:r>
                              <a:rPr lang="en-US" sz="2000" i="1">
                                <a:latin typeface="Cambria Math" panose="02040503050406030204" pitchFamily="18" charset="0"/>
                              </a:rPr>
                              <m:t>𝑤</m:t>
                            </m:r>
                          </m:e>
                          <m:sub>
                            <m:r>
                              <a:rPr lang="en-US" sz="2000" b="0" i="1" smtClean="0">
                                <a:latin typeface="Cambria Math" panose="02040503050406030204" pitchFamily="18" charset="0"/>
                              </a:rPr>
                              <m:t>𝑘</m:t>
                            </m:r>
                            <m:r>
                              <a:rPr lang="en-US" sz="2000" b="0" i="1" smtClean="0">
                                <a:latin typeface="Cambria Math" panose="02040503050406030204" pitchFamily="18" charset="0"/>
                              </a:rPr>
                              <m:t>−</m:t>
                            </m:r>
                            <m:r>
                              <a:rPr lang="en-US" sz="2000" b="0" i="1" smtClean="0">
                                <a:latin typeface="Cambria Math" panose="02040503050406030204" pitchFamily="18" charset="0"/>
                              </a:rPr>
                              <m:t>1</m:t>
                            </m:r>
                          </m:sub>
                        </m:sSub>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𝑒</m:t>
                                </m:r>
                              </m:e>
                              <m:sub>
                                <m:r>
                                  <a:rPr lang="en-US" sz="2000" b="0" i="1" smtClean="0">
                                    <a:latin typeface="Cambria Math" panose="02040503050406030204" pitchFamily="18" charset="0"/>
                                  </a:rPr>
                                  <m:t>4</m:t>
                                </m:r>
                              </m:sub>
                            </m:sSub>
                          </m:e>
                        </m:d>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𝑤</m:t>
                            </m:r>
                          </m:e>
                          <m:sub>
                            <m:r>
                              <a:rPr lang="en-US" sz="2000" b="0" i="1" smtClean="0">
                                <a:latin typeface="Cambria Math" panose="02040503050406030204" pitchFamily="18" charset="0"/>
                              </a:rPr>
                              <m:t>𝑘</m:t>
                            </m:r>
                            <m:r>
                              <a:rPr lang="en-US" sz="2000" b="0" i="1" smtClean="0">
                                <a:latin typeface="Cambria Math" panose="02040503050406030204" pitchFamily="18" charset="0"/>
                              </a:rPr>
                              <m:t>−</m:t>
                            </m:r>
                            <m:r>
                              <a:rPr lang="en-US" sz="2000" b="0" i="1" smtClean="0">
                                <a:latin typeface="Cambria Math" panose="02040503050406030204" pitchFamily="18" charset="0"/>
                              </a:rPr>
                              <m:t>1</m:t>
                            </m:r>
                          </m:sub>
                        </m:sSub>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𝑒</m:t>
                                </m:r>
                              </m:e>
                              <m:sub>
                                <m:r>
                                  <a:rPr lang="en-US" sz="2000" b="0" i="1" smtClean="0">
                                    <a:latin typeface="Cambria Math" panose="02040503050406030204" pitchFamily="18" charset="0"/>
                                  </a:rPr>
                                  <m:t>5</m:t>
                                </m:r>
                              </m:sub>
                            </m:sSub>
                          </m:e>
                        </m:d>
                      </m:sup>
                    </m:sSubSup>
                  </m:oMath>
                </a14:m>
                <a:endParaRPr lang="en-US" sz="2000" dirty="0"/>
              </a:p>
            </p:txBody>
          </p:sp>
        </mc:Choice>
        <mc:Fallback xmlns="">
          <p:sp>
            <p:nvSpPr>
              <p:cNvPr id="3" name="מציין מיקום תוכן 2"/>
              <p:cNvSpPr>
                <a:spLocks noGrp="1" noRot="1" noChangeAspect="1" noMove="1" noResize="1" noEditPoints="1" noAdjustHandles="1" noChangeArrowheads="1" noChangeShapeType="1" noTextEdit="1"/>
              </p:cNvSpPr>
              <p:nvPr>
                <p:ph idx="1"/>
              </p:nvPr>
            </p:nvSpPr>
            <p:spPr>
              <a:xfrm>
                <a:off x="2592923" y="1739900"/>
                <a:ext cx="9420111" cy="5118100"/>
              </a:xfrm>
              <a:blipFill rotWithShape="0">
                <a:blip r:embed="rId2"/>
                <a:stretch>
                  <a:fillRect l="-970" t="-952"/>
                </a:stretch>
              </a:blipFill>
            </p:spPr>
            <p:txBody>
              <a:bodyPr/>
              <a:lstStyle/>
              <a:p>
                <a:r>
                  <a:rPr lang="he-IL">
                    <a:noFill/>
                  </a:rPr>
                  <a:t> </a:t>
                </a:r>
              </a:p>
            </p:txBody>
          </p:sp>
        </mc:Fallback>
      </mc:AlternateContent>
      <p:sp>
        <p:nvSpPr>
          <p:cNvPr id="4" name="TextBox 3"/>
          <p:cNvSpPr txBox="1"/>
          <p:nvPr/>
        </p:nvSpPr>
        <p:spPr>
          <a:xfrm>
            <a:off x="5638800" y="3289300"/>
            <a:ext cx="65" cy="276999"/>
          </a:xfrm>
          <a:prstGeom prst="rect">
            <a:avLst/>
          </a:prstGeom>
          <a:noFill/>
        </p:spPr>
        <p:txBody>
          <a:bodyPr wrap="none" lIns="0" tIns="0" rIns="0" bIns="0" rtlCol="1">
            <a:spAutoFit/>
          </a:bodyPr>
          <a:lstStyle/>
          <a:p>
            <a:endParaRPr lang="he-IL" dirty="0"/>
          </a:p>
        </p:txBody>
      </p:sp>
      <p:sp>
        <p:nvSpPr>
          <p:cNvPr id="6" name="אליפסה 5"/>
          <p:cNvSpPr/>
          <p:nvPr/>
        </p:nvSpPr>
        <p:spPr>
          <a:xfrm>
            <a:off x="2780135" y="2391840"/>
            <a:ext cx="279400" cy="279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 name="אליפסה 6"/>
          <p:cNvSpPr/>
          <p:nvPr/>
        </p:nvSpPr>
        <p:spPr>
          <a:xfrm>
            <a:off x="2780135" y="3289300"/>
            <a:ext cx="279400" cy="279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אליפסה 7"/>
          <p:cNvSpPr/>
          <p:nvPr/>
        </p:nvSpPr>
        <p:spPr>
          <a:xfrm>
            <a:off x="2780135" y="4186760"/>
            <a:ext cx="279400" cy="279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אליפסה 8"/>
          <p:cNvSpPr/>
          <p:nvPr/>
        </p:nvSpPr>
        <p:spPr>
          <a:xfrm>
            <a:off x="4735219" y="2391840"/>
            <a:ext cx="279400" cy="279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 name="אליפסה 9"/>
          <p:cNvSpPr/>
          <p:nvPr/>
        </p:nvSpPr>
        <p:spPr>
          <a:xfrm>
            <a:off x="4735219" y="3289300"/>
            <a:ext cx="279400" cy="279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1" name="אליפסה 10"/>
          <p:cNvSpPr/>
          <p:nvPr/>
        </p:nvSpPr>
        <p:spPr>
          <a:xfrm>
            <a:off x="4735219" y="4186760"/>
            <a:ext cx="279400" cy="279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cxnSp>
        <p:nvCxnSpPr>
          <p:cNvPr id="12" name="מחבר ישר 11"/>
          <p:cNvCxnSpPr/>
          <p:nvPr/>
        </p:nvCxnSpPr>
        <p:spPr>
          <a:xfrm>
            <a:off x="3059535" y="2531540"/>
            <a:ext cx="167568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מחבר ישר 12"/>
          <p:cNvCxnSpPr/>
          <p:nvPr/>
        </p:nvCxnSpPr>
        <p:spPr>
          <a:xfrm>
            <a:off x="3059535" y="3427799"/>
            <a:ext cx="167568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מחבר ישר 13"/>
          <p:cNvCxnSpPr/>
          <p:nvPr/>
        </p:nvCxnSpPr>
        <p:spPr>
          <a:xfrm>
            <a:off x="3059535" y="4299358"/>
            <a:ext cx="167568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15" name="TextBox 14"/>
          <p:cNvSpPr txBox="1"/>
          <p:nvPr/>
        </p:nvSpPr>
        <p:spPr>
          <a:xfrm>
            <a:off x="2780135" y="2391840"/>
            <a:ext cx="238483" cy="307777"/>
          </a:xfrm>
          <a:prstGeom prst="rect">
            <a:avLst/>
          </a:prstGeom>
          <a:noFill/>
        </p:spPr>
        <p:txBody>
          <a:bodyPr wrap="square" rtlCol="1">
            <a:spAutoFit/>
          </a:bodyPr>
          <a:lstStyle/>
          <a:p>
            <a:r>
              <a:rPr lang="en-US" sz="1400" dirty="0" smtClean="0">
                <a:solidFill>
                  <a:schemeClr val="bg1"/>
                </a:solidFill>
              </a:rPr>
              <a:t>1</a:t>
            </a:r>
            <a:endParaRPr lang="he-IL" sz="1400" dirty="0">
              <a:solidFill>
                <a:schemeClr val="bg1"/>
              </a:solidFill>
            </a:endParaRPr>
          </a:p>
        </p:txBody>
      </p:sp>
      <p:sp>
        <p:nvSpPr>
          <p:cNvPr id="16" name="TextBox 15"/>
          <p:cNvSpPr txBox="1"/>
          <p:nvPr/>
        </p:nvSpPr>
        <p:spPr>
          <a:xfrm>
            <a:off x="2780134" y="3273910"/>
            <a:ext cx="238483" cy="307777"/>
          </a:xfrm>
          <a:prstGeom prst="rect">
            <a:avLst/>
          </a:prstGeom>
          <a:noFill/>
        </p:spPr>
        <p:txBody>
          <a:bodyPr wrap="square" rtlCol="1">
            <a:spAutoFit/>
          </a:bodyPr>
          <a:lstStyle/>
          <a:p>
            <a:r>
              <a:rPr lang="en-US" sz="1400" dirty="0" smtClean="0">
                <a:solidFill>
                  <a:schemeClr val="bg1"/>
                </a:solidFill>
              </a:rPr>
              <a:t>2</a:t>
            </a:r>
            <a:endParaRPr lang="he-IL" sz="1400" dirty="0">
              <a:solidFill>
                <a:schemeClr val="bg1"/>
              </a:solidFill>
            </a:endParaRPr>
          </a:p>
        </p:txBody>
      </p:sp>
      <p:sp>
        <p:nvSpPr>
          <p:cNvPr id="17" name="TextBox 16"/>
          <p:cNvSpPr txBox="1"/>
          <p:nvPr/>
        </p:nvSpPr>
        <p:spPr>
          <a:xfrm>
            <a:off x="2780134" y="4172571"/>
            <a:ext cx="238483" cy="307777"/>
          </a:xfrm>
          <a:prstGeom prst="rect">
            <a:avLst/>
          </a:prstGeom>
          <a:noFill/>
        </p:spPr>
        <p:txBody>
          <a:bodyPr wrap="square" rtlCol="1">
            <a:spAutoFit/>
          </a:bodyPr>
          <a:lstStyle/>
          <a:p>
            <a:r>
              <a:rPr lang="en-US" sz="1400" dirty="0" smtClean="0">
                <a:solidFill>
                  <a:schemeClr val="bg1"/>
                </a:solidFill>
              </a:rPr>
              <a:t>3</a:t>
            </a:r>
            <a:endParaRPr lang="he-IL" sz="1400" dirty="0">
              <a:solidFill>
                <a:schemeClr val="bg1"/>
              </a:solidFill>
            </a:endParaRPr>
          </a:p>
        </p:txBody>
      </p:sp>
      <p:sp>
        <p:nvSpPr>
          <p:cNvPr id="18" name="TextBox 17"/>
          <p:cNvSpPr txBox="1"/>
          <p:nvPr/>
        </p:nvSpPr>
        <p:spPr>
          <a:xfrm>
            <a:off x="4735218" y="2365737"/>
            <a:ext cx="238483" cy="307777"/>
          </a:xfrm>
          <a:prstGeom prst="rect">
            <a:avLst/>
          </a:prstGeom>
          <a:noFill/>
        </p:spPr>
        <p:txBody>
          <a:bodyPr wrap="square" rtlCol="1">
            <a:spAutoFit/>
          </a:bodyPr>
          <a:lstStyle/>
          <a:p>
            <a:r>
              <a:rPr lang="en-US" sz="1400" dirty="0" smtClean="0">
                <a:solidFill>
                  <a:schemeClr val="bg1"/>
                </a:solidFill>
              </a:rPr>
              <a:t>4</a:t>
            </a:r>
            <a:endParaRPr lang="he-IL" sz="1400" dirty="0">
              <a:solidFill>
                <a:schemeClr val="bg1"/>
              </a:solidFill>
            </a:endParaRPr>
          </a:p>
        </p:txBody>
      </p:sp>
      <p:sp>
        <p:nvSpPr>
          <p:cNvPr id="19" name="TextBox 18"/>
          <p:cNvSpPr txBox="1"/>
          <p:nvPr/>
        </p:nvSpPr>
        <p:spPr>
          <a:xfrm>
            <a:off x="4735219" y="3283769"/>
            <a:ext cx="238483" cy="307777"/>
          </a:xfrm>
          <a:prstGeom prst="rect">
            <a:avLst/>
          </a:prstGeom>
          <a:noFill/>
        </p:spPr>
        <p:txBody>
          <a:bodyPr wrap="square" rtlCol="1">
            <a:spAutoFit/>
          </a:bodyPr>
          <a:lstStyle/>
          <a:p>
            <a:r>
              <a:rPr lang="en-US" sz="1400" dirty="0" smtClean="0">
                <a:solidFill>
                  <a:schemeClr val="bg1"/>
                </a:solidFill>
              </a:rPr>
              <a:t>5</a:t>
            </a:r>
            <a:endParaRPr lang="he-IL" sz="1400" dirty="0">
              <a:solidFill>
                <a:schemeClr val="bg1"/>
              </a:solidFill>
            </a:endParaRPr>
          </a:p>
        </p:txBody>
      </p:sp>
      <p:sp>
        <p:nvSpPr>
          <p:cNvPr id="20" name="TextBox 19"/>
          <p:cNvSpPr txBox="1"/>
          <p:nvPr/>
        </p:nvSpPr>
        <p:spPr>
          <a:xfrm>
            <a:off x="4735218" y="4170169"/>
            <a:ext cx="238483" cy="307777"/>
          </a:xfrm>
          <a:prstGeom prst="rect">
            <a:avLst/>
          </a:prstGeom>
          <a:noFill/>
        </p:spPr>
        <p:txBody>
          <a:bodyPr wrap="square" rtlCol="1">
            <a:spAutoFit/>
          </a:bodyPr>
          <a:lstStyle/>
          <a:p>
            <a:r>
              <a:rPr lang="en-US" sz="1400" dirty="0" smtClean="0">
                <a:solidFill>
                  <a:schemeClr val="bg1"/>
                </a:solidFill>
              </a:rPr>
              <a:t>6</a:t>
            </a:r>
            <a:endParaRPr lang="he-IL" sz="1400" dirty="0">
              <a:solidFill>
                <a:schemeClr val="bg1"/>
              </a:solidFill>
            </a:endParaRPr>
          </a:p>
        </p:txBody>
      </p:sp>
      <p:cxnSp>
        <p:nvCxnSpPr>
          <p:cNvPr id="21" name="מחבר ישר 20"/>
          <p:cNvCxnSpPr/>
          <p:nvPr/>
        </p:nvCxnSpPr>
        <p:spPr>
          <a:xfrm>
            <a:off x="3064631" y="2572477"/>
            <a:ext cx="1670586" cy="82919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מחבר ישר 21"/>
          <p:cNvCxnSpPr>
            <a:stCxn id="7" idx="6"/>
            <a:endCxn id="18" idx="1"/>
          </p:cNvCxnSpPr>
          <p:nvPr/>
        </p:nvCxnSpPr>
        <p:spPr>
          <a:xfrm flipV="1">
            <a:off x="3059535" y="2519626"/>
            <a:ext cx="1675683" cy="90937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מחבר ישר 22"/>
          <p:cNvCxnSpPr>
            <a:endCxn id="19" idx="1"/>
          </p:cNvCxnSpPr>
          <p:nvPr/>
        </p:nvCxnSpPr>
        <p:spPr>
          <a:xfrm flipV="1">
            <a:off x="3059535" y="3437658"/>
            <a:ext cx="1675684" cy="84751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5" name="TextBox 24"/>
              <p:cNvSpPr txBox="1"/>
              <p:nvPr/>
            </p:nvSpPr>
            <p:spPr>
              <a:xfrm>
                <a:off x="3141363" y="2212762"/>
                <a:ext cx="238483" cy="307777"/>
              </a:xfrm>
              <a:prstGeom prst="rect">
                <a:avLst/>
              </a:prstGeom>
              <a:noFill/>
            </p:spPr>
            <p:txBody>
              <a:bodyPr wrap="square" rtlCol="1">
                <a:spAutoFit/>
              </a:bodyPr>
              <a:lstStyle/>
              <a:p>
                <a:pPr/>
                <a14:m>
                  <m:oMathPara xmlns:m="http://schemas.openxmlformats.org/officeDocument/2006/math">
                    <m:oMathParaPr>
                      <m:jc m:val="centerGroup"/>
                    </m:oMathParaPr>
                    <m:oMath xmlns:m="http://schemas.openxmlformats.org/officeDocument/2006/math">
                      <m:sSub>
                        <m:sSubPr>
                          <m:ctrlPr>
                            <a:rPr lang="he-IL" sz="1400" i="1" smtClean="0">
                              <a:latin typeface="Cambria Math" panose="02040503050406030204" pitchFamily="18" charset="0"/>
                            </a:rPr>
                          </m:ctrlPr>
                        </m:sSubPr>
                        <m:e>
                          <m:r>
                            <a:rPr lang="en-US" sz="1400" b="0" i="1" smtClean="0">
                              <a:latin typeface="Cambria Math" panose="02040503050406030204" pitchFamily="18" charset="0"/>
                            </a:rPr>
                            <m:t>𝑒</m:t>
                          </m:r>
                        </m:e>
                        <m:sub>
                          <m:r>
                            <a:rPr lang="he-IL" sz="1400" b="0" i="1" smtClean="0">
                              <a:latin typeface="Cambria Math" panose="02040503050406030204" pitchFamily="18" charset="0"/>
                            </a:rPr>
                            <m:t>1</m:t>
                          </m:r>
                        </m:sub>
                      </m:sSub>
                    </m:oMath>
                  </m:oMathPara>
                </a14:m>
                <a:endParaRPr lang="he-IL" sz="1400" dirty="0"/>
              </a:p>
            </p:txBody>
          </p:sp>
        </mc:Choice>
        <mc:Fallback xmlns="">
          <p:sp>
            <p:nvSpPr>
              <p:cNvPr id="25" name="TextBox 24"/>
              <p:cNvSpPr txBox="1">
                <a:spLocks noRot="1" noChangeAspect="1" noMove="1" noResize="1" noEditPoints="1" noAdjustHandles="1" noChangeArrowheads="1" noChangeShapeType="1" noTextEdit="1"/>
              </p:cNvSpPr>
              <p:nvPr/>
            </p:nvSpPr>
            <p:spPr>
              <a:xfrm>
                <a:off x="3141363" y="2212762"/>
                <a:ext cx="238483" cy="307777"/>
              </a:xfrm>
              <a:prstGeom prst="rect">
                <a:avLst/>
              </a:prstGeom>
              <a:blipFill rotWithShape="0">
                <a:blip r:embed="rId3"/>
                <a:stretch>
                  <a:fillRect t="-4000" r="-74359" b="-20000"/>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3153600" y="3349682"/>
                <a:ext cx="238483" cy="307777"/>
              </a:xfrm>
              <a:prstGeom prst="rect">
                <a:avLst/>
              </a:prstGeom>
              <a:noFill/>
            </p:spPr>
            <p:txBody>
              <a:bodyPr wrap="square" rtlCol="1">
                <a:spAutoFit/>
              </a:bodyPr>
              <a:lstStyle/>
              <a:p>
                <a:pPr/>
                <a14:m>
                  <m:oMathPara xmlns:m="http://schemas.openxmlformats.org/officeDocument/2006/math">
                    <m:oMathParaPr>
                      <m:jc m:val="centerGroup"/>
                    </m:oMathParaPr>
                    <m:oMath xmlns:m="http://schemas.openxmlformats.org/officeDocument/2006/math">
                      <m:sSub>
                        <m:sSubPr>
                          <m:ctrlPr>
                            <a:rPr lang="he-IL" sz="1400" i="1" smtClean="0">
                              <a:latin typeface="Cambria Math" panose="02040503050406030204" pitchFamily="18" charset="0"/>
                            </a:rPr>
                          </m:ctrlPr>
                        </m:sSubPr>
                        <m:e>
                          <m:r>
                            <a:rPr lang="en-US" sz="1400" b="0" i="1" smtClean="0">
                              <a:latin typeface="Cambria Math" panose="02040503050406030204" pitchFamily="18" charset="0"/>
                            </a:rPr>
                            <m:t>𝑒</m:t>
                          </m:r>
                        </m:e>
                        <m:sub>
                          <m:r>
                            <a:rPr lang="he-IL" sz="1400" b="0" i="1" smtClean="0">
                              <a:latin typeface="Cambria Math" panose="02040503050406030204" pitchFamily="18" charset="0"/>
                            </a:rPr>
                            <m:t>2</m:t>
                          </m:r>
                        </m:sub>
                      </m:sSub>
                    </m:oMath>
                  </m:oMathPara>
                </a14:m>
                <a:endParaRPr lang="he-IL" sz="1400" dirty="0"/>
              </a:p>
            </p:txBody>
          </p:sp>
        </mc:Choice>
        <mc:Fallback xmlns="">
          <p:sp>
            <p:nvSpPr>
              <p:cNvPr id="26" name="TextBox 25"/>
              <p:cNvSpPr txBox="1">
                <a:spLocks noRot="1" noChangeAspect="1" noMove="1" noResize="1" noEditPoints="1" noAdjustHandles="1" noChangeArrowheads="1" noChangeShapeType="1" noTextEdit="1"/>
              </p:cNvSpPr>
              <p:nvPr/>
            </p:nvSpPr>
            <p:spPr>
              <a:xfrm>
                <a:off x="3153600" y="3349682"/>
                <a:ext cx="238483" cy="307777"/>
              </a:xfrm>
              <a:prstGeom prst="rect">
                <a:avLst/>
              </a:prstGeom>
              <a:blipFill rotWithShape="0">
                <a:blip r:embed="rId4"/>
                <a:stretch>
                  <a:fillRect t="-1961" r="-74359" b="-19608"/>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27" name="TextBox 26"/>
              <p:cNvSpPr txBox="1"/>
              <p:nvPr/>
            </p:nvSpPr>
            <p:spPr>
              <a:xfrm>
                <a:off x="3153601" y="4218246"/>
                <a:ext cx="238483" cy="307777"/>
              </a:xfrm>
              <a:prstGeom prst="rect">
                <a:avLst/>
              </a:prstGeom>
              <a:noFill/>
            </p:spPr>
            <p:txBody>
              <a:bodyPr wrap="square" rtlCol="1">
                <a:spAutoFit/>
              </a:bodyPr>
              <a:lstStyle/>
              <a:p>
                <a:pPr/>
                <a14:m>
                  <m:oMathPara xmlns:m="http://schemas.openxmlformats.org/officeDocument/2006/math">
                    <m:oMathParaPr>
                      <m:jc m:val="centerGroup"/>
                    </m:oMathParaPr>
                    <m:oMath xmlns:m="http://schemas.openxmlformats.org/officeDocument/2006/math">
                      <m:sSub>
                        <m:sSubPr>
                          <m:ctrlPr>
                            <a:rPr lang="he-IL" sz="1400" i="1" smtClean="0">
                              <a:latin typeface="Cambria Math" panose="02040503050406030204" pitchFamily="18" charset="0"/>
                            </a:rPr>
                          </m:ctrlPr>
                        </m:sSubPr>
                        <m:e>
                          <m:r>
                            <a:rPr lang="en-US" sz="1400" b="0" i="1" smtClean="0">
                              <a:latin typeface="Cambria Math" panose="02040503050406030204" pitchFamily="18" charset="0"/>
                            </a:rPr>
                            <m:t>𝑒</m:t>
                          </m:r>
                        </m:e>
                        <m:sub>
                          <m:r>
                            <a:rPr lang="he-IL" sz="1400" b="0" i="1" smtClean="0">
                              <a:latin typeface="Cambria Math" panose="02040503050406030204" pitchFamily="18" charset="0"/>
                            </a:rPr>
                            <m:t>3</m:t>
                          </m:r>
                        </m:sub>
                      </m:sSub>
                    </m:oMath>
                  </m:oMathPara>
                </a14:m>
                <a:endParaRPr lang="he-IL" sz="1400" dirty="0"/>
              </a:p>
            </p:txBody>
          </p:sp>
        </mc:Choice>
        <mc:Fallback xmlns="">
          <p:sp>
            <p:nvSpPr>
              <p:cNvPr id="27" name="TextBox 26"/>
              <p:cNvSpPr txBox="1">
                <a:spLocks noRot="1" noChangeAspect="1" noMove="1" noResize="1" noEditPoints="1" noAdjustHandles="1" noChangeArrowheads="1" noChangeShapeType="1" noTextEdit="1"/>
              </p:cNvSpPr>
              <p:nvPr/>
            </p:nvSpPr>
            <p:spPr>
              <a:xfrm>
                <a:off x="3153601" y="4218246"/>
                <a:ext cx="238483" cy="307777"/>
              </a:xfrm>
              <a:prstGeom prst="rect">
                <a:avLst/>
              </a:prstGeom>
              <a:blipFill rotWithShape="0">
                <a:blip r:embed="rId5"/>
                <a:stretch>
                  <a:fillRect t="-4000" r="-74359" b="-20000"/>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28" name="TextBox 27"/>
              <p:cNvSpPr txBox="1"/>
              <p:nvPr/>
            </p:nvSpPr>
            <p:spPr>
              <a:xfrm>
                <a:off x="3025593" y="2607623"/>
                <a:ext cx="238483" cy="307777"/>
              </a:xfrm>
              <a:prstGeom prst="rect">
                <a:avLst/>
              </a:prstGeom>
              <a:noFill/>
            </p:spPr>
            <p:txBody>
              <a:bodyPr wrap="square" rtlCol="1">
                <a:spAutoFit/>
              </a:bodyPr>
              <a:lstStyle/>
              <a:p>
                <a:pPr/>
                <a14:m>
                  <m:oMathPara xmlns:m="http://schemas.openxmlformats.org/officeDocument/2006/math">
                    <m:oMathParaPr>
                      <m:jc m:val="centerGroup"/>
                    </m:oMathParaPr>
                    <m:oMath xmlns:m="http://schemas.openxmlformats.org/officeDocument/2006/math">
                      <m:sSub>
                        <m:sSubPr>
                          <m:ctrlPr>
                            <a:rPr lang="he-IL" sz="1400" i="1" smtClean="0">
                              <a:latin typeface="Cambria Math" panose="02040503050406030204" pitchFamily="18" charset="0"/>
                            </a:rPr>
                          </m:ctrlPr>
                        </m:sSubPr>
                        <m:e>
                          <m:r>
                            <a:rPr lang="en-US" sz="1400" b="0" i="1" smtClean="0">
                              <a:latin typeface="Cambria Math" panose="02040503050406030204" pitchFamily="18" charset="0"/>
                            </a:rPr>
                            <m:t>𝑒</m:t>
                          </m:r>
                        </m:e>
                        <m:sub>
                          <m:r>
                            <a:rPr lang="he-IL" sz="1400" b="0" i="1" smtClean="0">
                              <a:latin typeface="Cambria Math" panose="02040503050406030204" pitchFamily="18" charset="0"/>
                            </a:rPr>
                            <m:t>4</m:t>
                          </m:r>
                        </m:sub>
                      </m:sSub>
                    </m:oMath>
                  </m:oMathPara>
                </a14:m>
                <a:endParaRPr lang="he-IL" sz="1400" dirty="0"/>
              </a:p>
            </p:txBody>
          </p:sp>
        </mc:Choice>
        <mc:Fallback xmlns="">
          <p:sp>
            <p:nvSpPr>
              <p:cNvPr id="28" name="TextBox 27"/>
              <p:cNvSpPr txBox="1">
                <a:spLocks noRot="1" noChangeAspect="1" noMove="1" noResize="1" noEditPoints="1" noAdjustHandles="1" noChangeArrowheads="1" noChangeShapeType="1" noTextEdit="1"/>
              </p:cNvSpPr>
              <p:nvPr/>
            </p:nvSpPr>
            <p:spPr>
              <a:xfrm>
                <a:off x="3025593" y="2607623"/>
                <a:ext cx="238483" cy="307777"/>
              </a:xfrm>
              <a:prstGeom prst="rect">
                <a:avLst/>
              </a:prstGeom>
              <a:blipFill rotWithShape="0">
                <a:blip r:embed="rId6"/>
                <a:stretch>
                  <a:fillRect t="-4000" r="-74359" b="-20000"/>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29" name="TextBox 28"/>
              <p:cNvSpPr txBox="1"/>
              <p:nvPr/>
            </p:nvSpPr>
            <p:spPr>
              <a:xfrm>
                <a:off x="3950877" y="3707526"/>
                <a:ext cx="238483" cy="307777"/>
              </a:xfrm>
              <a:prstGeom prst="rect">
                <a:avLst/>
              </a:prstGeom>
              <a:noFill/>
            </p:spPr>
            <p:txBody>
              <a:bodyPr wrap="square" rtlCol="1">
                <a:spAutoFit/>
              </a:bodyPr>
              <a:lstStyle/>
              <a:p>
                <a:pPr/>
                <a14:m>
                  <m:oMathPara xmlns:m="http://schemas.openxmlformats.org/officeDocument/2006/math">
                    <m:oMathParaPr>
                      <m:jc m:val="centerGroup"/>
                    </m:oMathParaPr>
                    <m:oMath xmlns:m="http://schemas.openxmlformats.org/officeDocument/2006/math">
                      <m:sSub>
                        <m:sSubPr>
                          <m:ctrlPr>
                            <a:rPr lang="he-IL" sz="1400" i="1" smtClean="0">
                              <a:latin typeface="Cambria Math" panose="02040503050406030204" pitchFamily="18" charset="0"/>
                            </a:rPr>
                          </m:ctrlPr>
                        </m:sSubPr>
                        <m:e>
                          <m:r>
                            <a:rPr lang="en-US" sz="1400" b="0" i="1" smtClean="0">
                              <a:latin typeface="Cambria Math" panose="02040503050406030204" pitchFamily="18" charset="0"/>
                            </a:rPr>
                            <m:t>𝑒</m:t>
                          </m:r>
                        </m:e>
                        <m:sub>
                          <m:r>
                            <a:rPr lang="he-IL" sz="1400" b="0" i="1" smtClean="0">
                              <a:latin typeface="Cambria Math" panose="02040503050406030204" pitchFamily="18" charset="0"/>
                            </a:rPr>
                            <m:t>6</m:t>
                          </m:r>
                        </m:sub>
                      </m:sSub>
                    </m:oMath>
                  </m:oMathPara>
                </a14:m>
                <a:endParaRPr lang="he-IL" sz="1400" dirty="0"/>
              </a:p>
            </p:txBody>
          </p:sp>
        </mc:Choice>
        <mc:Fallback xmlns="">
          <p:sp>
            <p:nvSpPr>
              <p:cNvPr id="29" name="TextBox 28"/>
              <p:cNvSpPr txBox="1">
                <a:spLocks noRot="1" noChangeAspect="1" noMove="1" noResize="1" noEditPoints="1" noAdjustHandles="1" noChangeArrowheads="1" noChangeShapeType="1" noTextEdit="1"/>
              </p:cNvSpPr>
              <p:nvPr/>
            </p:nvSpPr>
            <p:spPr>
              <a:xfrm>
                <a:off x="3950877" y="3707526"/>
                <a:ext cx="238483" cy="307777"/>
              </a:xfrm>
              <a:prstGeom prst="rect">
                <a:avLst/>
              </a:prstGeom>
              <a:blipFill rotWithShape="0">
                <a:blip r:embed="rId7"/>
                <a:stretch>
                  <a:fillRect t="-3922" r="-74359" b="-19608"/>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30" name="TextBox 29"/>
              <p:cNvSpPr txBox="1"/>
              <p:nvPr/>
            </p:nvSpPr>
            <p:spPr>
              <a:xfrm>
                <a:off x="4277313" y="2658821"/>
                <a:ext cx="238483" cy="307777"/>
              </a:xfrm>
              <a:prstGeom prst="rect">
                <a:avLst/>
              </a:prstGeom>
              <a:noFill/>
            </p:spPr>
            <p:txBody>
              <a:bodyPr wrap="square" rtlCol="1">
                <a:spAutoFit/>
              </a:bodyPr>
              <a:lstStyle/>
              <a:p>
                <a:pPr/>
                <a14:m>
                  <m:oMathPara xmlns:m="http://schemas.openxmlformats.org/officeDocument/2006/math">
                    <m:oMathParaPr>
                      <m:jc m:val="centerGroup"/>
                    </m:oMathParaPr>
                    <m:oMath xmlns:m="http://schemas.openxmlformats.org/officeDocument/2006/math">
                      <m:sSub>
                        <m:sSubPr>
                          <m:ctrlPr>
                            <a:rPr lang="he-IL" sz="1400" i="1" smtClean="0">
                              <a:latin typeface="Cambria Math" panose="02040503050406030204" pitchFamily="18" charset="0"/>
                            </a:rPr>
                          </m:ctrlPr>
                        </m:sSubPr>
                        <m:e>
                          <m:r>
                            <a:rPr lang="en-US" sz="1400" b="0" i="1" smtClean="0">
                              <a:latin typeface="Cambria Math" panose="02040503050406030204" pitchFamily="18" charset="0"/>
                            </a:rPr>
                            <m:t>𝑒</m:t>
                          </m:r>
                        </m:e>
                        <m:sub>
                          <m:r>
                            <a:rPr lang="he-IL" sz="1400" b="0" i="1" smtClean="0">
                              <a:latin typeface="Cambria Math" panose="02040503050406030204" pitchFamily="18" charset="0"/>
                            </a:rPr>
                            <m:t>5</m:t>
                          </m:r>
                        </m:sub>
                      </m:sSub>
                    </m:oMath>
                  </m:oMathPara>
                </a14:m>
                <a:endParaRPr lang="he-IL" sz="1400" dirty="0"/>
              </a:p>
            </p:txBody>
          </p:sp>
        </mc:Choice>
        <mc:Fallback xmlns="">
          <p:sp>
            <p:nvSpPr>
              <p:cNvPr id="30" name="TextBox 29"/>
              <p:cNvSpPr txBox="1">
                <a:spLocks noRot="1" noChangeAspect="1" noMove="1" noResize="1" noEditPoints="1" noAdjustHandles="1" noChangeArrowheads="1" noChangeShapeType="1" noTextEdit="1"/>
              </p:cNvSpPr>
              <p:nvPr/>
            </p:nvSpPr>
            <p:spPr>
              <a:xfrm>
                <a:off x="4277313" y="2658821"/>
                <a:ext cx="238483" cy="307777"/>
              </a:xfrm>
              <a:prstGeom prst="rect">
                <a:avLst/>
              </a:prstGeom>
              <a:blipFill rotWithShape="0">
                <a:blip r:embed="rId8"/>
                <a:stretch>
                  <a:fillRect t="-3922" r="-74359" b="-19608"/>
                </a:stretch>
              </a:blipFill>
            </p:spPr>
            <p:txBody>
              <a:bodyPr/>
              <a:lstStyle/>
              <a:p>
                <a:r>
                  <a:rPr lang="he-IL">
                    <a:noFill/>
                  </a:rPr>
                  <a:t> </a:t>
                </a:r>
              </a:p>
            </p:txBody>
          </p:sp>
        </mc:Fallback>
      </mc:AlternateContent>
      <p:sp>
        <p:nvSpPr>
          <p:cNvPr id="31" name="TextBox 30"/>
          <p:cNvSpPr txBox="1"/>
          <p:nvPr/>
        </p:nvSpPr>
        <p:spPr>
          <a:xfrm>
            <a:off x="3712394" y="2251991"/>
            <a:ext cx="238483" cy="307777"/>
          </a:xfrm>
          <a:prstGeom prst="rect">
            <a:avLst/>
          </a:prstGeom>
          <a:noFill/>
        </p:spPr>
        <p:txBody>
          <a:bodyPr wrap="square" rtlCol="1">
            <a:spAutoFit/>
          </a:bodyPr>
          <a:lstStyle/>
          <a:p>
            <a:r>
              <a:rPr lang="en-US" sz="1400" b="1" dirty="0" smtClean="0">
                <a:solidFill>
                  <a:srgbClr val="00B050"/>
                </a:solidFill>
              </a:rPr>
              <a:t>2</a:t>
            </a:r>
            <a:endParaRPr lang="he-IL" sz="1400" b="1" dirty="0">
              <a:solidFill>
                <a:srgbClr val="00B050"/>
              </a:solidFill>
            </a:endParaRPr>
          </a:p>
        </p:txBody>
      </p:sp>
      <p:sp>
        <p:nvSpPr>
          <p:cNvPr id="32" name="TextBox 31"/>
          <p:cNvSpPr txBox="1"/>
          <p:nvPr/>
        </p:nvSpPr>
        <p:spPr>
          <a:xfrm>
            <a:off x="3688328" y="4269180"/>
            <a:ext cx="238483" cy="307777"/>
          </a:xfrm>
          <a:prstGeom prst="rect">
            <a:avLst/>
          </a:prstGeom>
          <a:noFill/>
        </p:spPr>
        <p:txBody>
          <a:bodyPr wrap="square" rtlCol="1">
            <a:spAutoFit/>
          </a:bodyPr>
          <a:lstStyle/>
          <a:p>
            <a:r>
              <a:rPr lang="en-US" sz="1400" b="1" dirty="0" smtClean="0">
                <a:solidFill>
                  <a:srgbClr val="00B050"/>
                </a:solidFill>
              </a:rPr>
              <a:t>2</a:t>
            </a:r>
            <a:endParaRPr lang="he-IL" sz="1400" b="1" dirty="0">
              <a:solidFill>
                <a:srgbClr val="00B050"/>
              </a:solidFill>
            </a:endParaRPr>
          </a:p>
        </p:txBody>
      </p:sp>
      <p:sp>
        <p:nvSpPr>
          <p:cNvPr id="34" name="TextBox 33"/>
          <p:cNvSpPr txBox="1"/>
          <p:nvPr/>
        </p:nvSpPr>
        <p:spPr>
          <a:xfrm>
            <a:off x="4437400" y="2588340"/>
            <a:ext cx="238483" cy="307777"/>
          </a:xfrm>
          <a:prstGeom prst="rect">
            <a:avLst/>
          </a:prstGeom>
          <a:noFill/>
        </p:spPr>
        <p:txBody>
          <a:bodyPr wrap="square" rtlCol="1">
            <a:spAutoFit/>
          </a:bodyPr>
          <a:lstStyle/>
          <a:p>
            <a:r>
              <a:rPr lang="en-US" sz="1400" b="1" dirty="0" smtClean="0">
                <a:solidFill>
                  <a:srgbClr val="00B050"/>
                </a:solidFill>
              </a:rPr>
              <a:t>3</a:t>
            </a:r>
            <a:endParaRPr lang="he-IL" sz="1400" b="1" dirty="0">
              <a:solidFill>
                <a:srgbClr val="00B050"/>
              </a:solidFill>
            </a:endParaRPr>
          </a:p>
        </p:txBody>
      </p:sp>
      <p:sp>
        <p:nvSpPr>
          <p:cNvPr id="35" name="TextBox 34"/>
          <p:cNvSpPr txBox="1"/>
          <p:nvPr/>
        </p:nvSpPr>
        <p:spPr>
          <a:xfrm>
            <a:off x="3244620" y="2725161"/>
            <a:ext cx="238483" cy="307777"/>
          </a:xfrm>
          <a:prstGeom prst="rect">
            <a:avLst/>
          </a:prstGeom>
          <a:noFill/>
        </p:spPr>
        <p:txBody>
          <a:bodyPr wrap="square" rtlCol="1">
            <a:spAutoFit/>
          </a:bodyPr>
          <a:lstStyle/>
          <a:p>
            <a:r>
              <a:rPr lang="en-US" sz="1400" b="1" dirty="0" smtClean="0">
                <a:solidFill>
                  <a:srgbClr val="00B050"/>
                </a:solidFill>
              </a:rPr>
              <a:t>3</a:t>
            </a:r>
            <a:endParaRPr lang="he-IL" sz="1400" b="1" dirty="0">
              <a:solidFill>
                <a:srgbClr val="00B050"/>
              </a:solidFill>
            </a:endParaRPr>
          </a:p>
        </p:txBody>
      </p:sp>
      <p:sp>
        <p:nvSpPr>
          <p:cNvPr id="38" name="TextBox 37"/>
          <p:cNvSpPr txBox="1"/>
          <p:nvPr/>
        </p:nvSpPr>
        <p:spPr>
          <a:xfrm>
            <a:off x="3688328" y="3383385"/>
            <a:ext cx="238483" cy="307777"/>
          </a:xfrm>
          <a:prstGeom prst="rect">
            <a:avLst/>
          </a:prstGeom>
          <a:noFill/>
        </p:spPr>
        <p:txBody>
          <a:bodyPr wrap="square" rtlCol="1">
            <a:spAutoFit/>
          </a:bodyPr>
          <a:lstStyle/>
          <a:p>
            <a:r>
              <a:rPr lang="en-US" sz="1400" b="1" dirty="0" smtClean="0">
                <a:solidFill>
                  <a:srgbClr val="00B050"/>
                </a:solidFill>
              </a:rPr>
              <a:t>2</a:t>
            </a:r>
            <a:endParaRPr lang="he-IL" sz="1400" b="1" dirty="0">
              <a:solidFill>
                <a:srgbClr val="00B050"/>
              </a:solidFill>
            </a:endParaRPr>
          </a:p>
        </p:txBody>
      </p:sp>
      <p:sp>
        <p:nvSpPr>
          <p:cNvPr id="39" name="TextBox 38"/>
          <p:cNvSpPr txBox="1"/>
          <p:nvPr/>
        </p:nvSpPr>
        <p:spPr>
          <a:xfrm>
            <a:off x="3797009" y="3833175"/>
            <a:ext cx="238483" cy="307777"/>
          </a:xfrm>
          <a:prstGeom prst="rect">
            <a:avLst/>
          </a:prstGeom>
          <a:noFill/>
        </p:spPr>
        <p:txBody>
          <a:bodyPr wrap="square" rtlCol="1">
            <a:spAutoFit/>
          </a:bodyPr>
          <a:lstStyle/>
          <a:p>
            <a:r>
              <a:rPr lang="en-US" sz="1400" b="1" dirty="0" smtClean="0">
                <a:solidFill>
                  <a:srgbClr val="00B050"/>
                </a:solidFill>
              </a:rPr>
              <a:t>3</a:t>
            </a:r>
            <a:endParaRPr lang="he-IL" sz="1400" b="1" dirty="0">
              <a:solidFill>
                <a:srgbClr val="00B050"/>
              </a:solidFill>
            </a:endParaRPr>
          </a:p>
        </p:txBody>
      </p:sp>
    </p:spTree>
    <p:extLst>
      <p:ext uri="{BB962C8B-B14F-4D97-AF65-F5344CB8AC3E}">
        <p14:creationId xmlns:p14="http://schemas.microsoft.com/office/powerpoint/2010/main" val="345546143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מציין מיקום תוכן 2"/>
              <p:cNvSpPr>
                <a:spLocks noGrp="1"/>
              </p:cNvSpPr>
              <p:nvPr>
                <p:ph idx="1"/>
              </p:nvPr>
            </p:nvSpPr>
            <p:spPr/>
            <p:txBody>
              <a:bodyPr/>
              <a:lstStyle/>
              <a:p>
                <a:pPr marL="0" indent="0" algn="l" rtl="0">
                  <a:buNone/>
                </a:pPr>
                <a14:m>
                  <m:oMathPara xmlns:m="http://schemas.openxmlformats.org/officeDocument/2006/math">
                    <m:oMathParaPr>
                      <m:jc m:val="centerGroup"/>
                    </m:oMathParaPr>
                    <m:oMath xmlns:m="http://schemas.openxmlformats.org/officeDocument/2006/math">
                      <m:func>
                        <m:funcPr>
                          <m:ctrlPr>
                            <a:rPr lang="en-US" i="1" smtClean="0">
                              <a:latin typeface="Cambria Math" panose="02040503050406030204" pitchFamily="18" charset="0"/>
                            </a:rPr>
                          </m:ctrlPr>
                        </m:funcPr>
                        <m:fName>
                          <m:r>
                            <m:rPr>
                              <m:sty m:val="p"/>
                            </m:rPr>
                            <a:rPr lang="en-US">
                              <a:latin typeface="Cambria Math" panose="02040503050406030204" pitchFamily="18" charset="0"/>
                            </a:rPr>
                            <m:t>det</m:t>
                          </m:r>
                        </m:fName>
                        <m:e>
                          <m:d>
                            <m:dPr>
                              <m:ctrlPr>
                                <a:rPr lang="en-US" i="1">
                                  <a:latin typeface="Cambria Math" panose="02040503050406030204" pitchFamily="18" charset="0"/>
                                </a:rPr>
                              </m:ctrlPr>
                            </m:dPr>
                            <m:e>
                              <m:r>
                                <a:rPr lang="en-US" i="1">
                                  <a:latin typeface="Cambria Math" panose="02040503050406030204" pitchFamily="18" charset="0"/>
                                </a:rPr>
                                <m:t>𝐴</m:t>
                              </m:r>
                            </m:e>
                          </m:d>
                        </m:e>
                      </m:func>
                      <m:r>
                        <a:rPr lang="en-US" i="1">
                          <a:latin typeface="Cambria Math" panose="02040503050406030204" pitchFamily="18" charset="0"/>
                        </a:rPr>
                        <m:t>= </m:t>
                      </m:r>
                      <m:nary>
                        <m:naryPr>
                          <m:chr m:val="∑"/>
                          <m:supHide m:val="on"/>
                          <m:ctrlPr>
                            <a:rPr lang="en-US" i="1">
                              <a:latin typeface="Cambria Math" panose="02040503050406030204" pitchFamily="18" charset="0"/>
                            </a:rPr>
                          </m:ctrlPr>
                        </m:naryPr>
                        <m:sub>
                          <m:r>
                            <m:rPr>
                              <m:brk m:alnAt="7"/>
                            </m:rPr>
                            <a:rPr lang="en-US" i="1">
                              <a:latin typeface="Cambria Math" panose="02040503050406030204" pitchFamily="18" charset="0"/>
                              <a:ea typeface="Cambria Math" panose="02040503050406030204" pitchFamily="18" charset="0"/>
                            </a:rPr>
                            <m:t>𝜋</m:t>
                          </m:r>
                          <m:r>
                            <a:rPr lang="en-US" i="1">
                              <a:latin typeface="Cambria Math" panose="02040503050406030204" pitchFamily="18" charset="0"/>
                              <a:ea typeface="Cambria Math" panose="02040503050406030204" pitchFamily="18" charset="0"/>
                            </a:rPr>
                            <m:t>𝜖</m:t>
                          </m:r>
                          <m:r>
                            <a:rPr lang="en-US" i="1">
                              <a:latin typeface="Cambria Math" panose="02040503050406030204" pitchFamily="18" charset="0"/>
                              <a:ea typeface="Cambria Math" panose="02040503050406030204" pitchFamily="18" charset="0"/>
                            </a:rPr>
                            <m:t>𝑆𝑛</m:t>
                          </m:r>
                        </m:sub>
                        <m:sup/>
                        <m:e>
                          <m:r>
                            <a:rPr lang="en-US" i="1">
                              <a:latin typeface="Cambria Math" panose="02040503050406030204" pitchFamily="18" charset="0"/>
                            </a:rPr>
                            <m:t>𝑠𝑔𝑛</m:t>
                          </m:r>
                          <m:r>
                            <a:rPr lang="en-US" i="1">
                              <a:latin typeface="Cambria Math" panose="02040503050406030204" pitchFamily="18" charset="0"/>
                            </a:rPr>
                            <m:t>(</m:t>
                          </m:r>
                          <m:r>
                            <a:rPr lang="en-US" i="1">
                              <a:latin typeface="Cambria Math" panose="02040503050406030204" pitchFamily="18" charset="0"/>
                              <a:ea typeface="Cambria Math" panose="02040503050406030204" pitchFamily="18" charset="0"/>
                            </a:rPr>
                            <m:t>𝜋</m:t>
                          </m:r>
                          <m:r>
                            <a:rPr lang="en-US" i="1">
                              <a:latin typeface="Cambria Math" panose="02040503050406030204" pitchFamily="18" charset="0"/>
                              <a:ea typeface="Cambria Math" panose="02040503050406030204" pitchFamily="18" charset="0"/>
                            </a:rPr>
                            <m:t>)</m:t>
                          </m:r>
                          <m:nary>
                            <m:naryPr>
                              <m:chr m:val="∏"/>
                              <m:supHide m:val="on"/>
                              <m:ctrlPr>
                                <a:rPr lang="en-US" i="1">
                                  <a:latin typeface="Cambria Math" panose="02040503050406030204" pitchFamily="18" charset="0"/>
                                  <a:ea typeface="Cambria Math" panose="02040503050406030204" pitchFamily="18" charset="0"/>
                                </a:rPr>
                              </m:ctrlPr>
                            </m:naryPr>
                            <m:sub>
                              <m:r>
                                <m:rPr>
                                  <m:brk m:alnAt="7"/>
                                </m:rPr>
                                <a:rPr lang="en-US" i="1">
                                  <a:latin typeface="Cambria Math" panose="02040503050406030204" pitchFamily="18" charset="0"/>
                                  <a:ea typeface="Cambria Math" panose="02040503050406030204" pitchFamily="18" charset="0"/>
                                </a:rPr>
                                <m:t>𝑖</m:t>
                              </m:r>
                            </m:sub>
                            <m:sup/>
                            <m:e>
                              <m:r>
                                <a:rPr lang="en-US" i="1">
                                  <a:latin typeface="Cambria Math" panose="02040503050406030204" pitchFamily="18" charset="0"/>
                                  <a:ea typeface="Cambria Math" panose="02040503050406030204" pitchFamily="18" charset="0"/>
                                </a:rPr>
                                <m:t>𝐴</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𝑖</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𝜋</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𝑖</m:t>
                                      </m:r>
                                    </m:e>
                                  </m:d>
                                </m:e>
                              </m:d>
                              <m:r>
                                <a:rPr lang="en-US" i="1">
                                  <a:latin typeface="Cambria Math" panose="02040503050406030204" pitchFamily="18" charset="0"/>
                                  <a:ea typeface="Cambria Math" panose="02040503050406030204" pitchFamily="18" charset="0"/>
                                </a:rPr>
                                <m:t>= </m:t>
                              </m:r>
                            </m:e>
                          </m:nary>
                        </m:e>
                      </m:nary>
                      <m:nary>
                        <m:naryPr>
                          <m:chr m:val="∑"/>
                          <m:supHide m:val="on"/>
                          <m:ctrlPr>
                            <a:rPr lang="en-US" i="1">
                              <a:latin typeface="Cambria Math" panose="02040503050406030204" pitchFamily="18" charset="0"/>
                            </a:rPr>
                          </m:ctrlPr>
                        </m:naryPr>
                        <m:sub>
                          <m:r>
                            <m:rPr>
                              <m:brk m:alnAt="7"/>
                            </m:rPr>
                            <a:rPr lang="en-US" i="1">
                              <a:latin typeface="Cambria Math" panose="02040503050406030204" pitchFamily="18" charset="0"/>
                            </a:rPr>
                            <m:t>𝑀</m:t>
                          </m:r>
                          <m:r>
                            <a:rPr lang="en-US" i="1">
                              <a:latin typeface="Cambria Math" panose="02040503050406030204" pitchFamily="18" charset="0"/>
                            </a:rPr>
                            <m:t> </m:t>
                          </m:r>
                          <m:r>
                            <a:rPr lang="en-US" i="1">
                              <a:latin typeface="Cambria Math" panose="02040503050406030204" pitchFamily="18" charset="0"/>
                            </a:rPr>
                            <m:t>𝑖𝑠</m:t>
                          </m:r>
                          <m:r>
                            <a:rPr lang="en-US" i="1">
                              <a:latin typeface="Cambria Math" panose="02040503050406030204" pitchFamily="18" charset="0"/>
                            </a:rPr>
                            <m:t> </m:t>
                          </m:r>
                          <m:r>
                            <a:rPr lang="en-US" i="1">
                              <a:latin typeface="Cambria Math" panose="02040503050406030204" pitchFamily="18" charset="0"/>
                            </a:rPr>
                            <m:t>𝑎</m:t>
                          </m:r>
                          <m:r>
                            <a:rPr lang="en-US" i="1">
                              <a:latin typeface="Cambria Math" panose="02040503050406030204" pitchFamily="18" charset="0"/>
                            </a:rPr>
                            <m:t> </m:t>
                          </m:r>
                          <m:r>
                            <a:rPr lang="en-US" i="1">
                              <a:latin typeface="Cambria Math" panose="02040503050406030204" pitchFamily="18" charset="0"/>
                            </a:rPr>
                            <m:t>𝑃𝑀</m:t>
                          </m:r>
                          <m:r>
                            <a:rPr lang="en-US" i="1">
                              <a:latin typeface="Cambria Math" panose="02040503050406030204" pitchFamily="18" charset="0"/>
                            </a:rPr>
                            <m:t> </m:t>
                          </m:r>
                          <m:r>
                            <a:rPr lang="en-US" i="1">
                              <a:latin typeface="Cambria Math" panose="02040503050406030204" pitchFamily="18" charset="0"/>
                            </a:rPr>
                            <m:t>𝑖𝑛</m:t>
                          </m:r>
                          <m:r>
                            <a:rPr lang="en-US" i="1">
                              <a:latin typeface="Cambria Math" panose="02040503050406030204" pitchFamily="18" charset="0"/>
                            </a:rPr>
                            <m:t> </m:t>
                          </m:r>
                          <m:r>
                            <a:rPr lang="en-US" i="1">
                              <a:latin typeface="Cambria Math" panose="02040503050406030204" pitchFamily="18" charset="0"/>
                            </a:rPr>
                            <m:t>𝐺</m:t>
                          </m:r>
                        </m:sub>
                        <m:sup/>
                        <m:e>
                          <m:r>
                            <a:rPr lang="en-US" i="1">
                              <a:latin typeface="Cambria Math" panose="02040503050406030204" pitchFamily="18" charset="0"/>
                            </a:rPr>
                            <m:t>𝑠𝑔𝑛</m:t>
                          </m:r>
                          <m:d>
                            <m:dPr>
                              <m:ctrlPr>
                                <a:rPr lang="en-US" i="1">
                                  <a:latin typeface="Cambria Math" panose="02040503050406030204" pitchFamily="18" charset="0"/>
                                </a:rPr>
                              </m:ctrlPr>
                            </m:dPr>
                            <m:e>
                              <m:r>
                                <a:rPr lang="en-US" i="1">
                                  <a:latin typeface="Cambria Math" panose="02040503050406030204" pitchFamily="18" charset="0"/>
                                </a:rPr>
                                <m:t>𝑀</m:t>
                              </m:r>
                            </m:e>
                          </m:d>
                          <m:sSup>
                            <m:sSupPr>
                              <m:ctrlPr>
                                <a:rPr lang="en-US" i="1">
                                  <a:latin typeface="Cambria Math" panose="02040503050406030204" pitchFamily="18" charset="0"/>
                                </a:rPr>
                              </m:ctrlPr>
                            </m:sSupPr>
                            <m:e>
                              <m:r>
                                <a:rPr lang="en-US" i="1">
                                  <a:latin typeface="Cambria Math" panose="02040503050406030204" pitchFamily="18" charset="0"/>
                                </a:rPr>
                                <m:t>2</m:t>
                              </m:r>
                            </m:e>
                            <m:sup>
                              <m:r>
                                <a:rPr lang="en-US" i="1">
                                  <a:latin typeface="Cambria Math" panose="02040503050406030204" pitchFamily="18" charset="0"/>
                                </a:rPr>
                                <m:t>𝑤</m:t>
                              </m:r>
                              <m:d>
                                <m:dPr>
                                  <m:ctrlPr>
                                    <a:rPr lang="en-US" i="1">
                                      <a:latin typeface="Cambria Math" panose="02040503050406030204" pitchFamily="18" charset="0"/>
                                    </a:rPr>
                                  </m:ctrlPr>
                                </m:dPr>
                                <m:e>
                                  <m:r>
                                    <a:rPr lang="en-US" i="1">
                                      <a:latin typeface="Cambria Math" panose="02040503050406030204" pitchFamily="18" charset="0"/>
                                    </a:rPr>
                                    <m:t>𝑀</m:t>
                                  </m:r>
                                </m:e>
                              </m:d>
                            </m:sup>
                          </m:sSup>
                        </m:e>
                      </m:nary>
                    </m:oMath>
                  </m:oMathPara>
                </a14:m>
                <a:endParaRPr lang="en-US" dirty="0" smtClean="0"/>
              </a:p>
              <a:p>
                <a:pPr marL="0" indent="0" algn="l" rtl="0">
                  <a:buNone/>
                </a:pPr>
                <a:r>
                  <a:rPr lang="en-US" sz="1600" dirty="0" err="1" smtClean="0"/>
                  <a:t>Sgn</a:t>
                </a:r>
                <a:r>
                  <a:rPr lang="en-US" sz="1600" dirty="0" smtClean="0"/>
                  <a:t>(M) – the sign of the corresponding permutation</a:t>
                </a:r>
              </a:p>
              <a:p>
                <a:pPr marL="0" indent="0" algn="l" rtl="0">
                  <a:buNone/>
                </a:pPr>
                <a:r>
                  <a:rPr lang="en-US" sz="1600" dirty="0" smtClean="0"/>
                  <a:t>Clearly, if G has no PM, then </a:t>
                </a:r>
                <a:r>
                  <a:rPr lang="en-US" sz="1600" dirty="0" err="1" smtClean="0"/>
                  <a:t>det</a:t>
                </a:r>
                <a:r>
                  <a:rPr lang="en-US" sz="1600" dirty="0" smtClean="0"/>
                  <a:t>(A) = 0. </a:t>
                </a:r>
                <a:br>
                  <a:rPr lang="en-US" sz="1600" dirty="0" smtClean="0"/>
                </a:br>
                <a:r>
                  <a:rPr lang="en-US" sz="1600" dirty="0" smtClean="0"/>
                  <a:t>If G does contain a PM, </a:t>
                </a:r>
                <a:r>
                  <a:rPr lang="en-US" sz="1600" dirty="0" err="1" smtClean="0"/>
                  <a:t>det</a:t>
                </a:r>
                <a:r>
                  <a:rPr lang="en-US" sz="1600" dirty="0" smtClean="0"/>
                  <a:t>(A) can still calculate to </a:t>
                </a:r>
                <a:r>
                  <a:rPr lang="en-US" sz="1600" dirty="0"/>
                  <a:t>zero (</a:t>
                </a:r>
                <a:r>
                  <a:rPr lang="en-US" sz="1600" dirty="0" smtClean="0"/>
                  <a:t>cancellations) </a:t>
                </a:r>
              </a:p>
              <a:p>
                <a:pPr marL="0" indent="0" algn="l" rtl="0">
                  <a:buNone/>
                </a:pPr>
                <a:endParaRPr lang="en-US" sz="1600" dirty="0" smtClean="0"/>
              </a:p>
            </p:txBody>
          </p:sp>
        </mc:Choice>
        <mc:Fallback xmlns="">
          <p:sp>
            <p:nvSpPr>
              <p:cNvPr id="3" name="מציין מיקום תוכן 2"/>
              <p:cNvSpPr>
                <a:spLocks noGrp="1" noRot="1" noChangeAspect="1" noMove="1" noResize="1" noEditPoints="1" noAdjustHandles="1" noChangeArrowheads="1" noChangeShapeType="1" noTextEdit="1"/>
              </p:cNvSpPr>
              <p:nvPr>
                <p:ph idx="1"/>
              </p:nvPr>
            </p:nvSpPr>
            <p:spPr>
              <a:blipFill rotWithShape="0">
                <a:blip r:embed="rId2"/>
                <a:stretch>
                  <a:fillRect l="-410"/>
                </a:stretch>
              </a:blipFill>
            </p:spPr>
            <p:txBody>
              <a:bodyPr/>
              <a:lstStyle/>
              <a:p>
                <a:r>
                  <a:rPr lang="he-IL">
                    <a:noFill/>
                  </a:rPr>
                  <a:t> </a:t>
                </a:r>
              </a:p>
            </p:txBody>
          </p:sp>
        </mc:Fallback>
      </mc:AlternateContent>
      <p:sp>
        <p:nvSpPr>
          <p:cNvPr id="4" name="כותרת 1"/>
          <p:cNvSpPr>
            <a:spLocks noGrp="1"/>
          </p:cNvSpPr>
          <p:nvPr>
            <p:ph type="title"/>
          </p:nvPr>
        </p:nvSpPr>
        <p:spPr/>
        <p:txBody>
          <a:bodyPr/>
          <a:lstStyle/>
          <a:p>
            <a:r>
              <a:rPr lang="en-US" dirty="0"/>
              <a:t>RNC algorithm for Search-PM </a:t>
            </a:r>
            <a:r>
              <a:rPr lang="en-US" dirty="0" smtClean="0"/>
              <a:t/>
            </a:r>
            <a:br>
              <a:rPr lang="en-US" dirty="0" smtClean="0"/>
            </a:br>
            <a:r>
              <a:rPr lang="en-US" sz="2800" dirty="0" smtClean="0"/>
              <a:t>(</a:t>
            </a:r>
            <a:r>
              <a:rPr lang="en-US" sz="2800" dirty="0" err="1" smtClean="0"/>
              <a:t>Mulmuley</a:t>
            </a:r>
            <a:r>
              <a:rPr lang="en-US" sz="2800" dirty="0" smtClean="0"/>
              <a:t>, </a:t>
            </a:r>
            <a:r>
              <a:rPr lang="en-US" sz="2800" dirty="0" err="1" smtClean="0"/>
              <a:t>Vazirani</a:t>
            </a:r>
            <a:r>
              <a:rPr lang="en-US" sz="2800" dirty="0" smtClean="0"/>
              <a:t> &amp; </a:t>
            </a:r>
            <a:r>
              <a:rPr lang="en-US" sz="2800" dirty="0" err="1" smtClean="0"/>
              <a:t>Vazirani</a:t>
            </a:r>
            <a:r>
              <a:rPr lang="en-US" sz="2800" dirty="0" smtClean="0"/>
              <a:t>)</a:t>
            </a:r>
            <a:endParaRPr lang="he-IL" dirty="0"/>
          </a:p>
        </p:txBody>
      </p:sp>
    </p:spTree>
    <p:extLst>
      <p:ext uri="{BB962C8B-B14F-4D97-AF65-F5344CB8AC3E}">
        <p14:creationId xmlns:p14="http://schemas.microsoft.com/office/powerpoint/2010/main" val="41087410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r>
              <a:rPr lang="en-US" dirty="0"/>
              <a:t>Theorem </a:t>
            </a:r>
            <a:r>
              <a:rPr lang="en-US" dirty="0" smtClean="0"/>
              <a:t>4.4 (</a:t>
            </a:r>
            <a:r>
              <a:rPr lang="en-US" dirty="0"/>
              <a:t>cont.)</a:t>
            </a:r>
            <a:endParaRPr lang="he-IL" sz="2800" dirty="0"/>
          </a:p>
        </p:txBody>
      </p:sp>
      <mc:AlternateContent xmlns:mc="http://schemas.openxmlformats.org/markup-compatibility/2006" xmlns:a14="http://schemas.microsoft.com/office/drawing/2010/main">
        <mc:Choice Requires="a14">
          <p:sp>
            <p:nvSpPr>
              <p:cNvPr id="3" name="מציין מיקום תוכן 2"/>
              <p:cNvSpPr>
                <a:spLocks noGrp="1"/>
              </p:cNvSpPr>
              <p:nvPr>
                <p:ph idx="1"/>
              </p:nvPr>
            </p:nvSpPr>
            <p:spPr>
              <a:xfrm>
                <a:off x="2592923" y="1739900"/>
                <a:ext cx="9420111" cy="5118100"/>
              </a:xfrm>
            </p:spPr>
            <p:txBody>
              <a:bodyPr>
                <a:normAutofit/>
              </a:bodyPr>
              <a:lstStyle/>
              <a:p>
                <a:pPr marL="0" indent="0" algn="l" rtl="0">
                  <a:buNone/>
                </a:pPr>
                <a:r>
                  <a:rPr lang="en-US" sz="2400" dirty="0" smtClean="0"/>
                  <a:t>Example: </a:t>
                </a:r>
                <a:r>
                  <a:rPr lang="en-US" dirty="0" smtClean="0"/>
                  <a:t>(two matchings: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𝑀</m:t>
                        </m:r>
                      </m:e>
                      <m:sub>
                        <m:r>
                          <a:rPr lang="en-US" b="0" i="1" smtClean="0">
                            <a:latin typeface="Cambria Math" panose="02040503050406030204" pitchFamily="18" charset="0"/>
                          </a:rPr>
                          <m:t>1</m:t>
                        </m:r>
                      </m:sub>
                    </m:sSub>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𝑒</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𝑒</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𝑒</m:t>
                            </m:r>
                          </m:e>
                          <m:sub>
                            <m:r>
                              <a:rPr lang="en-US" b="0" i="1" smtClean="0">
                                <a:latin typeface="Cambria Math" panose="02040503050406030204" pitchFamily="18" charset="0"/>
                              </a:rPr>
                              <m:t>3</m:t>
                            </m:r>
                          </m:sub>
                        </m:sSub>
                      </m:e>
                    </m:d>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𝑀</m:t>
                        </m:r>
                      </m:e>
                      <m:sub>
                        <m:r>
                          <a:rPr lang="en-US" b="0" i="1" smtClean="0">
                            <a:latin typeface="Cambria Math" panose="02040503050406030204" pitchFamily="18" charset="0"/>
                          </a:rPr>
                          <m:t>2</m:t>
                        </m:r>
                      </m:sub>
                    </m:sSub>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𝑒</m:t>
                            </m:r>
                          </m:e>
                          <m:sub>
                            <m:r>
                              <a:rPr lang="en-US" b="0" i="1" smtClean="0">
                                <a:latin typeface="Cambria Math" panose="02040503050406030204" pitchFamily="18" charset="0"/>
                              </a:rPr>
                              <m:t>3</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𝑒</m:t>
                            </m:r>
                          </m:e>
                          <m:sub>
                            <m:r>
                              <a:rPr lang="en-US" b="0" i="1" smtClean="0">
                                <a:latin typeface="Cambria Math" panose="02040503050406030204" pitchFamily="18" charset="0"/>
                              </a:rPr>
                              <m:t>4</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𝑒</m:t>
                            </m:r>
                          </m:e>
                          <m:sub>
                            <m:r>
                              <a:rPr lang="en-US" b="0" i="1" smtClean="0">
                                <a:latin typeface="Cambria Math" panose="02040503050406030204" pitchFamily="18" charset="0"/>
                              </a:rPr>
                              <m:t>5</m:t>
                            </m:r>
                          </m:sub>
                        </m:sSub>
                      </m:e>
                    </m:d>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𝑀</m:t>
                        </m:r>
                      </m:e>
                      <m:sub>
                        <m:r>
                          <a:rPr lang="en-US" b="0" i="1" smtClean="0">
                            <a:latin typeface="Cambria Math" panose="02040503050406030204" pitchFamily="18" charset="0"/>
                          </a:rPr>
                          <m:t>1</m:t>
                        </m:r>
                      </m:sub>
                    </m:sSub>
                    <m:r>
                      <a:rPr lang="en-US" b="0" i="1" smtClean="0">
                        <a:latin typeface="Cambria Math" panose="02040503050406030204" pitchFamily="18" charset="0"/>
                      </a:rPr>
                      <m:t> </m:t>
                    </m:r>
                    <m:r>
                      <a:rPr lang="en-US" b="0" i="1" smtClean="0">
                        <a:latin typeface="Cambria Math" panose="02040503050406030204" pitchFamily="18" charset="0"/>
                      </a:rPr>
                      <m:t>𝑖𝑠</m:t>
                    </m:r>
                    <m:r>
                      <a:rPr lang="en-US" b="0" i="1" smtClean="0">
                        <a:latin typeface="Cambria Math" panose="02040503050406030204" pitchFamily="18" charset="0"/>
                      </a:rPr>
                      <m:t> </m:t>
                    </m:r>
                    <m:r>
                      <a:rPr lang="en-US" b="0" i="1" smtClean="0">
                        <a:latin typeface="Cambria Math" panose="02040503050406030204" pitchFamily="18" charset="0"/>
                      </a:rPr>
                      <m:t>𝑚𝑖𝑛𝑖𝑚𝑎𝑙</m:t>
                    </m:r>
                  </m:oMath>
                </a14:m>
                <a:r>
                  <a:rPr lang="en-US" dirty="0" smtClean="0"/>
                  <a:t>)</a:t>
                </a:r>
                <a:endParaRPr lang="en-US" dirty="0"/>
              </a:p>
              <a:p>
                <a:pPr marL="0" indent="0" algn="l" rtl="0">
                  <a:buNone/>
                </a:pPr>
                <a:r>
                  <a:rPr lang="en-US" sz="2400" dirty="0" smtClean="0"/>
                  <a:t>                              </a:t>
                </a:r>
                <a14:m>
                  <m:oMath xmlns:m="http://schemas.openxmlformats.org/officeDocument/2006/math">
                    <m:r>
                      <a:rPr lang="en-US" sz="2000" b="0" i="0" smtClean="0">
                        <a:latin typeface="Cambria Math" panose="02040503050406030204" pitchFamily="18" charset="0"/>
                      </a:rPr>
                      <m:t> </m:t>
                    </m:r>
                    <m:sSub>
                      <m:sSubPr>
                        <m:ctrlPr>
                          <a:rPr lang="en-US" sz="2000" i="1">
                            <a:latin typeface="Cambria Math" panose="02040503050406030204" pitchFamily="18" charset="0"/>
                          </a:rPr>
                        </m:ctrlPr>
                      </m:sSubPr>
                      <m:e>
                        <m:r>
                          <a:rPr lang="en-US" sz="2000" i="1">
                            <a:latin typeface="Cambria Math" panose="02040503050406030204" pitchFamily="18" charset="0"/>
                          </a:rPr>
                          <m:t>𝐴</m:t>
                        </m:r>
                      </m:e>
                      <m:sub>
                        <m:sSub>
                          <m:sSubPr>
                            <m:ctrlPr>
                              <a:rPr lang="en-US" sz="2000" i="1">
                                <a:latin typeface="Cambria Math" panose="02040503050406030204" pitchFamily="18" charset="0"/>
                              </a:rPr>
                            </m:ctrlPr>
                          </m:sSubPr>
                          <m:e>
                            <m:r>
                              <a:rPr lang="en-US" sz="2000" b="0" i="1" smtClean="0">
                                <a:latin typeface="Cambria Math" panose="02040503050406030204" pitchFamily="18" charset="0"/>
                              </a:rPr>
                              <m:t>0</m:t>
                            </m:r>
                            <m:r>
                              <a:rPr lang="en-US" sz="2000" b="0" i="1" smtClean="0">
                                <a:latin typeface="Cambria Math" panose="02040503050406030204" pitchFamily="18" charset="0"/>
                              </a:rPr>
                              <m:t>,</m:t>
                            </m:r>
                            <m:r>
                              <a:rPr lang="en-US" sz="2000" i="1">
                                <a:latin typeface="Cambria Math" panose="02040503050406030204" pitchFamily="18" charset="0"/>
                              </a:rPr>
                              <m:t>𝑒</m:t>
                            </m:r>
                          </m:e>
                          <m:sub>
                            <m:r>
                              <a:rPr lang="en-US" sz="2000" i="1">
                                <a:latin typeface="Cambria Math" panose="02040503050406030204" pitchFamily="18" charset="0"/>
                              </a:rPr>
                              <m:t>4</m:t>
                            </m:r>
                          </m:sub>
                        </m:sSub>
                      </m:sub>
                    </m:sSub>
                    <m:r>
                      <m:rPr>
                        <m:nor/>
                      </m:rPr>
                      <a:rPr lang="en-US" sz="2000" dirty="0"/>
                      <m:t>=</m:t>
                    </m:r>
                    <m:d>
                      <m:dPr>
                        <m:ctrlPr>
                          <a:rPr lang="en-US" sz="2000" i="1" dirty="0">
                            <a:latin typeface="Cambria Math" panose="02040503050406030204" pitchFamily="18" charset="0"/>
                          </a:rPr>
                        </m:ctrlPr>
                      </m:dPr>
                      <m:e>
                        <m:m>
                          <m:mPr>
                            <m:mcs>
                              <m:mc>
                                <m:mcPr>
                                  <m:count m:val="3"/>
                                  <m:mcJc m:val="center"/>
                                </m:mcPr>
                              </m:mc>
                            </m:mcs>
                            <m:ctrlPr>
                              <a:rPr lang="en-US" sz="2000" i="1" dirty="0">
                                <a:latin typeface="Cambria Math" panose="02040503050406030204" pitchFamily="18" charset="0"/>
                              </a:rPr>
                            </m:ctrlPr>
                          </m:mPr>
                          <m:mr>
                            <m:e>
                              <m:r>
                                <a:rPr lang="en-US" sz="2000" i="1">
                                  <a:latin typeface="Cambria Math" panose="02040503050406030204" pitchFamily="18" charset="0"/>
                                </a:rPr>
                                <m:t>0</m:t>
                              </m:r>
                            </m:e>
                            <m:e>
                              <m:sSub>
                                <m:sSubPr>
                                  <m:ctrlPr>
                                    <a:rPr lang="en-US" sz="2000" i="1">
                                      <a:latin typeface="Cambria Math" panose="02040503050406030204" pitchFamily="18" charset="0"/>
                                    </a:rPr>
                                  </m:ctrlPr>
                                </m:sSubPr>
                                <m:e>
                                  <m:r>
                                    <a:rPr lang="en-US" sz="2000" i="1">
                                      <a:latin typeface="Cambria Math" panose="02040503050406030204" pitchFamily="18" charset="0"/>
                                    </a:rPr>
                                    <m:t>𝑋</m:t>
                                  </m:r>
                                </m:e>
                                <m:sub>
                                  <m:r>
                                    <a:rPr lang="en-US" sz="2000" i="1">
                                      <a:latin typeface="Cambria Math" panose="02040503050406030204" pitchFamily="18" charset="0"/>
                                    </a:rPr>
                                    <m:t>0</m:t>
                                  </m:r>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𝑒</m:t>
                                      </m:r>
                                    </m:e>
                                    <m:sub>
                                      <m:r>
                                        <a:rPr lang="en-US" sz="2000" i="1">
                                          <a:latin typeface="Cambria Math" panose="02040503050406030204" pitchFamily="18" charset="0"/>
                                        </a:rPr>
                                        <m:t>4</m:t>
                                      </m:r>
                                    </m:sub>
                                  </m:sSub>
                                </m:sub>
                              </m:sSub>
                            </m:e>
                            <m:e>
                              <m:r>
                                <a:rPr lang="en-US" sz="2000" i="1" dirty="0">
                                  <a:latin typeface="Cambria Math" panose="02040503050406030204" pitchFamily="18" charset="0"/>
                                </a:rPr>
                                <m:t>0</m:t>
                              </m:r>
                            </m:e>
                          </m:mr>
                          <m:mr>
                            <m:e>
                              <m:sSub>
                                <m:sSubPr>
                                  <m:ctrlPr>
                                    <a:rPr lang="en-US" sz="2000" i="1">
                                      <a:latin typeface="Cambria Math" panose="02040503050406030204" pitchFamily="18" charset="0"/>
                                    </a:rPr>
                                  </m:ctrlPr>
                                </m:sSubPr>
                                <m:e>
                                  <m:r>
                                    <a:rPr lang="en-US" sz="2000" i="1">
                                      <a:latin typeface="Cambria Math" panose="02040503050406030204" pitchFamily="18" charset="0"/>
                                    </a:rPr>
                                    <m:t>𝑋</m:t>
                                  </m:r>
                                </m:e>
                                <m:sub>
                                  <m:r>
                                    <a:rPr lang="en-US" sz="2000" i="1">
                                      <a:latin typeface="Cambria Math" panose="02040503050406030204" pitchFamily="18" charset="0"/>
                                    </a:rPr>
                                    <m:t>0</m:t>
                                  </m:r>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𝑒</m:t>
                                      </m:r>
                                    </m:e>
                                    <m:sub>
                                      <m:r>
                                        <a:rPr lang="en-US" sz="2000" i="1">
                                          <a:latin typeface="Cambria Math" panose="02040503050406030204" pitchFamily="18" charset="0"/>
                                        </a:rPr>
                                        <m:t>5</m:t>
                                      </m:r>
                                    </m:sub>
                                  </m:sSub>
                                </m:sub>
                              </m:sSub>
                            </m:e>
                            <m:e>
                              <m:r>
                                <a:rPr lang="en-US" sz="2000" i="1">
                                  <a:latin typeface="Cambria Math" panose="02040503050406030204" pitchFamily="18" charset="0"/>
                                </a:rPr>
                                <m:t>0</m:t>
                              </m:r>
                            </m:e>
                            <m:e>
                              <m:r>
                                <a:rPr lang="en-US" sz="2000" i="1">
                                  <a:latin typeface="Cambria Math" panose="02040503050406030204" pitchFamily="18" charset="0"/>
                                </a:rPr>
                                <m:t>0</m:t>
                              </m:r>
                            </m:e>
                          </m:mr>
                          <m:mr>
                            <m:e>
                              <m:r>
                                <a:rPr lang="en-US" sz="2000" i="1">
                                  <a:latin typeface="Cambria Math" panose="02040503050406030204" pitchFamily="18" charset="0"/>
                                </a:rPr>
                                <m:t>0</m:t>
                              </m:r>
                            </m:e>
                            <m:e>
                              <m:r>
                                <a:rPr lang="en-US" sz="2000" i="1" dirty="0">
                                  <a:latin typeface="Cambria Math" panose="02040503050406030204" pitchFamily="18" charset="0"/>
                                </a:rPr>
                                <m:t>0</m:t>
                              </m:r>
                            </m:e>
                            <m:e>
                              <m:sSub>
                                <m:sSubPr>
                                  <m:ctrlPr>
                                    <a:rPr lang="en-US" sz="2000" i="1">
                                      <a:latin typeface="Cambria Math" panose="02040503050406030204" pitchFamily="18" charset="0"/>
                                    </a:rPr>
                                  </m:ctrlPr>
                                </m:sSubPr>
                                <m:e>
                                  <m:r>
                                    <a:rPr lang="en-US" sz="2000" i="1">
                                      <a:latin typeface="Cambria Math" panose="02040503050406030204" pitchFamily="18" charset="0"/>
                                    </a:rPr>
                                    <m:t>𝑋</m:t>
                                  </m:r>
                                </m:e>
                                <m:sub>
                                  <m:r>
                                    <a:rPr lang="en-US" sz="2000" i="1">
                                      <a:latin typeface="Cambria Math" panose="02040503050406030204" pitchFamily="18" charset="0"/>
                                    </a:rPr>
                                    <m:t>0</m:t>
                                  </m:r>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𝑒</m:t>
                                      </m:r>
                                    </m:e>
                                    <m:sub>
                                      <m:r>
                                        <a:rPr lang="en-US" sz="2000" i="1">
                                          <a:latin typeface="Cambria Math" panose="02040503050406030204" pitchFamily="18" charset="0"/>
                                        </a:rPr>
                                        <m:t>3</m:t>
                                      </m:r>
                                    </m:sub>
                                  </m:sSub>
                                </m:sub>
                              </m:sSub>
                            </m:e>
                          </m:mr>
                        </m:m>
                      </m:e>
                    </m:d>
                  </m:oMath>
                </a14:m>
                <a:endParaRPr lang="en-US" sz="2000" dirty="0"/>
              </a:p>
              <a:p>
                <a:pPr marL="0" indent="0" algn="l" rtl="0">
                  <a:buNone/>
                </a:pPr>
                <a:r>
                  <a:rPr lang="en-US" sz="2000" dirty="0"/>
                  <a:t>                             </a:t>
                </a:r>
                <a:r>
                  <a:rPr lang="en-US" sz="2000" dirty="0" smtClean="0"/>
                  <a:t>        </a:t>
                </a:r>
                <a14:m>
                  <m:oMath xmlns:m="http://schemas.openxmlformats.org/officeDocument/2006/math">
                    <m:r>
                      <m:rPr>
                        <m:sty m:val="p"/>
                      </m:rPr>
                      <a:rPr lang="en-US" sz="2000">
                        <a:latin typeface="Cambria Math" panose="02040503050406030204" pitchFamily="18" charset="0"/>
                      </a:rPr>
                      <m:t>det</m:t>
                    </m:r>
                    <m:r>
                      <a:rPr lang="en-US" sz="200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𝐴</m:t>
                        </m:r>
                      </m:e>
                      <m:sub>
                        <m:sSub>
                          <m:sSubPr>
                            <m:ctrlPr>
                              <a:rPr lang="en-US" sz="2000" i="1">
                                <a:latin typeface="Cambria Math" panose="02040503050406030204" pitchFamily="18" charset="0"/>
                              </a:rPr>
                            </m:ctrlPr>
                          </m:sSubPr>
                          <m:e>
                            <m:r>
                              <a:rPr lang="en-US" sz="2000" b="0" i="1" smtClean="0">
                                <a:latin typeface="Cambria Math" panose="02040503050406030204" pitchFamily="18" charset="0"/>
                              </a:rPr>
                              <m:t>0</m:t>
                            </m:r>
                            <m:r>
                              <a:rPr lang="en-US" sz="2000" b="0" i="1" smtClean="0">
                                <a:latin typeface="Cambria Math" panose="02040503050406030204" pitchFamily="18" charset="0"/>
                              </a:rPr>
                              <m:t>,</m:t>
                            </m:r>
                            <m:r>
                              <a:rPr lang="en-US" sz="2000" i="1">
                                <a:latin typeface="Cambria Math" panose="02040503050406030204" pitchFamily="18" charset="0"/>
                              </a:rPr>
                              <m:t>𝑒</m:t>
                            </m:r>
                          </m:e>
                          <m:sub>
                            <m:r>
                              <a:rPr lang="en-US" sz="2000" i="1">
                                <a:latin typeface="Cambria Math" panose="02040503050406030204" pitchFamily="18" charset="0"/>
                              </a:rPr>
                              <m:t>4</m:t>
                            </m:r>
                          </m:sub>
                        </m:sSub>
                      </m:sub>
                    </m:sSub>
                    <m:r>
                      <a:rPr lang="en-US" sz="2000" i="1">
                        <a:latin typeface="Cambria Math" panose="02040503050406030204" pitchFamily="18" charset="0"/>
                      </a:rPr>
                      <m:t>)</m:t>
                    </m:r>
                  </m:oMath>
                </a14:m>
                <a:r>
                  <a:rPr lang="en-US" sz="2000" dirty="0"/>
                  <a:t> =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𝑋</m:t>
                        </m:r>
                      </m:e>
                      <m:sub>
                        <m:r>
                          <a:rPr lang="en-US" sz="2000" i="1">
                            <a:latin typeface="Cambria Math" panose="02040503050406030204" pitchFamily="18" charset="0"/>
                          </a:rPr>
                          <m:t>0</m:t>
                        </m:r>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𝑒</m:t>
                            </m:r>
                          </m:e>
                          <m:sub>
                            <m:r>
                              <a:rPr lang="en-US" sz="2000" i="1">
                                <a:latin typeface="Cambria Math" panose="02040503050406030204" pitchFamily="18" charset="0"/>
                              </a:rPr>
                              <m:t>4</m:t>
                            </m:r>
                          </m:sub>
                        </m:sSub>
                      </m:sub>
                    </m:sSub>
                    <m:sSub>
                      <m:sSubPr>
                        <m:ctrlPr>
                          <a:rPr lang="en-US" sz="2000" i="1">
                            <a:latin typeface="Cambria Math" panose="02040503050406030204" pitchFamily="18" charset="0"/>
                          </a:rPr>
                        </m:ctrlPr>
                      </m:sSubPr>
                      <m:e>
                        <m:r>
                          <a:rPr lang="en-US" sz="2000" i="1">
                            <a:latin typeface="Cambria Math" panose="02040503050406030204" pitchFamily="18" charset="0"/>
                          </a:rPr>
                          <m:t>𝑋</m:t>
                        </m:r>
                      </m:e>
                      <m:sub>
                        <m:r>
                          <a:rPr lang="en-US" sz="2000" i="1">
                            <a:latin typeface="Cambria Math" panose="02040503050406030204" pitchFamily="18" charset="0"/>
                          </a:rPr>
                          <m:t>0</m:t>
                        </m:r>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𝑒</m:t>
                            </m:r>
                          </m:e>
                          <m:sub>
                            <m:r>
                              <a:rPr lang="en-US" sz="2000" i="1">
                                <a:latin typeface="Cambria Math" panose="02040503050406030204" pitchFamily="18" charset="0"/>
                              </a:rPr>
                              <m:t>5</m:t>
                            </m:r>
                          </m:sub>
                        </m:sSub>
                      </m:sub>
                    </m:sSub>
                    <m:sSub>
                      <m:sSubPr>
                        <m:ctrlPr>
                          <a:rPr lang="en-US" sz="2000" i="1">
                            <a:latin typeface="Cambria Math" panose="02040503050406030204" pitchFamily="18" charset="0"/>
                          </a:rPr>
                        </m:ctrlPr>
                      </m:sSubPr>
                      <m:e>
                        <m:r>
                          <a:rPr lang="en-US" sz="2000" i="1">
                            <a:latin typeface="Cambria Math" panose="02040503050406030204" pitchFamily="18" charset="0"/>
                          </a:rPr>
                          <m:t>𝑋</m:t>
                        </m:r>
                      </m:e>
                      <m:sub>
                        <m:r>
                          <a:rPr lang="en-US" sz="2000" i="1">
                            <a:latin typeface="Cambria Math" panose="02040503050406030204" pitchFamily="18" charset="0"/>
                          </a:rPr>
                          <m:t>0</m:t>
                        </m:r>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𝑒</m:t>
                            </m:r>
                          </m:e>
                          <m:sub>
                            <m:r>
                              <a:rPr lang="en-US" sz="2000" i="1">
                                <a:latin typeface="Cambria Math" panose="02040503050406030204" pitchFamily="18" charset="0"/>
                              </a:rPr>
                              <m:t>3</m:t>
                            </m:r>
                          </m:sub>
                        </m:sSub>
                      </m:sub>
                    </m:sSub>
                    <m:r>
                      <a:rPr lang="en-US" sz="2000" i="1">
                        <a:latin typeface="Cambria Math" panose="02040503050406030204" pitchFamily="18" charset="0"/>
                      </a:rPr>
                      <m:t>=</m:t>
                    </m:r>
                  </m:oMath>
                </a14:m>
                <a:endParaRPr lang="en-US" sz="2000" dirty="0"/>
              </a:p>
              <a:p>
                <a:pPr marL="0" indent="0" algn="l" rtl="0">
                  <a:buNone/>
                </a:pPr>
                <a:r>
                  <a:rPr lang="en-US" sz="2400" dirty="0"/>
                  <a:t>                               </a:t>
                </a:r>
                <a14:m>
                  <m:oMath xmlns:m="http://schemas.openxmlformats.org/officeDocument/2006/math">
                    <m:r>
                      <a:rPr lang="en-US" sz="2000" i="1">
                        <a:latin typeface="Cambria Math" panose="02040503050406030204" pitchFamily="18" charset="0"/>
                      </a:rPr>
                      <m:t>=</m:t>
                    </m:r>
                    <m:sSubSup>
                      <m:sSubSupPr>
                        <m:ctrlPr>
                          <a:rPr lang="en-US" sz="2000" i="1">
                            <a:latin typeface="Cambria Math" panose="02040503050406030204" pitchFamily="18" charset="0"/>
                          </a:rPr>
                        </m:ctrlPr>
                      </m:sSubSupPr>
                      <m:e>
                        <m:r>
                          <a:rPr lang="en-US" sz="2000" i="1">
                            <a:latin typeface="Cambria Math" panose="02040503050406030204" pitchFamily="18" charset="0"/>
                          </a:rPr>
                          <m:t>𝑥</m:t>
                        </m:r>
                      </m:e>
                      <m:sub>
                        <m:r>
                          <a:rPr lang="en-US" sz="2000" i="1">
                            <a:latin typeface="Cambria Math" panose="02040503050406030204" pitchFamily="18" charset="0"/>
                          </a:rPr>
                          <m:t>0</m:t>
                        </m:r>
                      </m:sub>
                      <m:sup>
                        <m:sSub>
                          <m:sSubPr>
                            <m:ctrlPr>
                              <a:rPr lang="en-US" sz="2000" i="1">
                                <a:latin typeface="Cambria Math" panose="02040503050406030204" pitchFamily="18" charset="0"/>
                              </a:rPr>
                            </m:ctrlPr>
                          </m:sSubPr>
                          <m:e>
                            <m:r>
                              <a:rPr lang="en-US" sz="2000" i="1">
                                <a:latin typeface="Cambria Math" panose="02040503050406030204" pitchFamily="18" charset="0"/>
                              </a:rPr>
                              <m:t>𝑤</m:t>
                            </m:r>
                          </m:e>
                          <m:sub>
                            <m:r>
                              <a:rPr lang="en-US" sz="2000" i="1">
                                <a:latin typeface="Cambria Math" panose="02040503050406030204" pitchFamily="18" charset="0"/>
                              </a:rPr>
                              <m:t>0</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𝑒</m:t>
                            </m:r>
                          </m:e>
                          <m:sub>
                            <m:r>
                              <a:rPr lang="en-US" sz="2000" b="0" i="1" smtClean="0">
                                <a:latin typeface="Cambria Math" panose="02040503050406030204" pitchFamily="18" charset="0"/>
                              </a:rPr>
                              <m:t>4</m:t>
                            </m:r>
                          </m:sub>
                        </m:sSub>
                        <m:r>
                          <a:rPr lang="en-US" sz="2000" i="1">
                            <a:latin typeface="Cambria Math" panose="02040503050406030204" pitchFamily="18" charset="0"/>
                          </a:rPr>
                          <m:t>)</m:t>
                        </m:r>
                      </m:sup>
                    </m:sSubSup>
                    <m:r>
                      <a:rPr lang="en-US" sz="2000" i="1">
                        <a:latin typeface="Cambria Math" panose="02040503050406030204" pitchFamily="18" charset="0"/>
                      </a:rPr>
                      <m:t>…</m:t>
                    </m:r>
                    <m:sSubSup>
                      <m:sSubSupPr>
                        <m:ctrlPr>
                          <a:rPr lang="en-US" sz="2000" i="1">
                            <a:latin typeface="Cambria Math" panose="02040503050406030204" pitchFamily="18" charset="0"/>
                          </a:rPr>
                        </m:ctrlPr>
                      </m:sSubSupPr>
                      <m:e>
                        <m:r>
                          <a:rPr lang="en-US" sz="2000" i="1">
                            <a:latin typeface="Cambria Math" panose="02040503050406030204" pitchFamily="18" charset="0"/>
                          </a:rPr>
                          <m:t>𝑥</m:t>
                        </m:r>
                      </m:e>
                      <m:sub>
                        <m:r>
                          <a:rPr lang="en-US" sz="2000" i="1">
                            <a:latin typeface="Cambria Math" panose="02040503050406030204" pitchFamily="18" charset="0"/>
                          </a:rPr>
                          <m:t>𝑘</m:t>
                        </m:r>
                        <m:r>
                          <a:rPr lang="en-US" sz="2000" i="1">
                            <a:latin typeface="Cambria Math" panose="02040503050406030204" pitchFamily="18" charset="0"/>
                          </a:rPr>
                          <m:t>−</m:t>
                        </m:r>
                        <m:r>
                          <a:rPr lang="en-US" sz="2000" i="1">
                            <a:latin typeface="Cambria Math" panose="02040503050406030204" pitchFamily="18" charset="0"/>
                          </a:rPr>
                          <m:t>1</m:t>
                        </m:r>
                      </m:sub>
                      <m:sup>
                        <m:sSub>
                          <m:sSubPr>
                            <m:ctrlPr>
                              <a:rPr lang="en-US" sz="2000" i="1">
                                <a:latin typeface="Cambria Math" panose="02040503050406030204" pitchFamily="18" charset="0"/>
                              </a:rPr>
                            </m:ctrlPr>
                          </m:sSubPr>
                          <m:e>
                            <m:r>
                              <a:rPr lang="en-US" sz="2000" i="1">
                                <a:latin typeface="Cambria Math" panose="02040503050406030204" pitchFamily="18" charset="0"/>
                              </a:rPr>
                              <m:t>𝑤</m:t>
                            </m:r>
                          </m:e>
                          <m:sub>
                            <m:r>
                              <a:rPr lang="en-US" sz="2000" i="1">
                                <a:latin typeface="Cambria Math" panose="02040503050406030204" pitchFamily="18" charset="0"/>
                              </a:rPr>
                              <m:t>𝑘</m:t>
                            </m:r>
                            <m:r>
                              <a:rPr lang="en-US" sz="2000" i="1">
                                <a:latin typeface="Cambria Math" panose="02040503050406030204" pitchFamily="18" charset="0"/>
                              </a:rPr>
                              <m:t>−</m:t>
                            </m:r>
                            <m:r>
                              <a:rPr lang="en-US" sz="2000" i="1">
                                <a:latin typeface="Cambria Math" panose="02040503050406030204" pitchFamily="18" charset="0"/>
                              </a:rPr>
                              <m:t>1</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𝑒</m:t>
                            </m:r>
                          </m:e>
                          <m:sub>
                            <m:r>
                              <a:rPr lang="en-US" sz="2000" b="0" i="1" smtClean="0">
                                <a:latin typeface="Cambria Math" panose="02040503050406030204" pitchFamily="18" charset="0"/>
                              </a:rPr>
                              <m:t>4</m:t>
                            </m:r>
                          </m:sub>
                        </m:sSub>
                        <m:r>
                          <a:rPr lang="en-US" sz="2000" i="1">
                            <a:latin typeface="Cambria Math" panose="02040503050406030204" pitchFamily="18" charset="0"/>
                          </a:rPr>
                          <m:t>)</m:t>
                        </m:r>
                      </m:sup>
                    </m:sSubSup>
                    <m:sSubSup>
                      <m:sSubSupPr>
                        <m:ctrlPr>
                          <a:rPr lang="en-US" sz="2000" i="1">
                            <a:latin typeface="Cambria Math" panose="02040503050406030204" pitchFamily="18" charset="0"/>
                          </a:rPr>
                        </m:ctrlPr>
                      </m:sSubSupPr>
                      <m:e>
                        <m:r>
                          <a:rPr lang="en-US" sz="2000" i="1">
                            <a:latin typeface="Cambria Math" panose="02040503050406030204" pitchFamily="18" charset="0"/>
                          </a:rPr>
                          <m:t>𝑥</m:t>
                        </m:r>
                      </m:e>
                      <m:sub>
                        <m:r>
                          <a:rPr lang="en-US" sz="2000" i="1">
                            <a:latin typeface="Cambria Math" panose="02040503050406030204" pitchFamily="18" charset="0"/>
                          </a:rPr>
                          <m:t>0</m:t>
                        </m:r>
                      </m:sub>
                      <m:sup>
                        <m:sSub>
                          <m:sSubPr>
                            <m:ctrlPr>
                              <a:rPr lang="en-US" sz="2000" i="1">
                                <a:latin typeface="Cambria Math" panose="02040503050406030204" pitchFamily="18" charset="0"/>
                              </a:rPr>
                            </m:ctrlPr>
                          </m:sSubPr>
                          <m:e>
                            <m:r>
                              <a:rPr lang="en-US" sz="2000" i="1">
                                <a:latin typeface="Cambria Math" panose="02040503050406030204" pitchFamily="18" charset="0"/>
                              </a:rPr>
                              <m:t>𝑤</m:t>
                            </m:r>
                          </m:e>
                          <m:sub>
                            <m:r>
                              <a:rPr lang="en-US" sz="2000" i="1">
                                <a:latin typeface="Cambria Math" panose="02040503050406030204" pitchFamily="18" charset="0"/>
                              </a:rPr>
                              <m:t>0</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𝑒</m:t>
                            </m:r>
                          </m:e>
                          <m:sub>
                            <m:r>
                              <a:rPr lang="en-US" sz="2000" b="0" i="1" smtClean="0">
                                <a:latin typeface="Cambria Math" panose="02040503050406030204" pitchFamily="18" charset="0"/>
                              </a:rPr>
                              <m:t>5</m:t>
                            </m:r>
                          </m:sub>
                        </m:sSub>
                        <m:r>
                          <a:rPr lang="en-US" sz="2000" i="1">
                            <a:latin typeface="Cambria Math" panose="02040503050406030204" pitchFamily="18" charset="0"/>
                          </a:rPr>
                          <m:t>)</m:t>
                        </m:r>
                      </m:sup>
                    </m:sSubSup>
                    <m:r>
                      <a:rPr lang="en-US" sz="2000" i="1">
                        <a:latin typeface="Cambria Math" panose="02040503050406030204" pitchFamily="18" charset="0"/>
                      </a:rPr>
                      <m:t>…</m:t>
                    </m:r>
                    <m:sSubSup>
                      <m:sSubSupPr>
                        <m:ctrlPr>
                          <a:rPr lang="en-US" sz="2000" i="1">
                            <a:latin typeface="Cambria Math" panose="02040503050406030204" pitchFamily="18" charset="0"/>
                          </a:rPr>
                        </m:ctrlPr>
                      </m:sSubSupPr>
                      <m:e>
                        <m:r>
                          <a:rPr lang="en-US" sz="2000" i="1">
                            <a:latin typeface="Cambria Math" panose="02040503050406030204" pitchFamily="18" charset="0"/>
                          </a:rPr>
                          <m:t>𝑥</m:t>
                        </m:r>
                      </m:e>
                      <m:sub>
                        <m:r>
                          <a:rPr lang="en-US" sz="2000" i="1">
                            <a:latin typeface="Cambria Math" panose="02040503050406030204" pitchFamily="18" charset="0"/>
                          </a:rPr>
                          <m:t>𝑘</m:t>
                        </m:r>
                        <m:r>
                          <a:rPr lang="en-US" sz="2000" i="1">
                            <a:latin typeface="Cambria Math" panose="02040503050406030204" pitchFamily="18" charset="0"/>
                          </a:rPr>
                          <m:t>−</m:t>
                        </m:r>
                        <m:r>
                          <a:rPr lang="en-US" sz="2000" i="1">
                            <a:latin typeface="Cambria Math" panose="02040503050406030204" pitchFamily="18" charset="0"/>
                          </a:rPr>
                          <m:t>1</m:t>
                        </m:r>
                      </m:sub>
                      <m:sup>
                        <m:sSub>
                          <m:sSubPr>
                            <m:ctrlPr>
                              <a:rPr lang="en-US" sz="2000" i="1">
                                <a:latin typeface="Cambria Math" panose="02040503050406030204" pitchFamily="18" charset="0"/>
                              </a:rPr>
                            </m:ctrlPr>
                          </m:sSubPr>
                          <m:e>
                            <m:r>
                              <a:rPr lang="en-US" sz="2000" i="1">
                                <a:latin typeface="Cambria Math" panose="02040503050406030204" pitchFamily="18" charset="0"/>
                              </a:rPr>
                              <m:t>𝑤</m:t>
                            </m:r>
                          </m:e>
                          <m:sub>
                            <m:r>
                              <a:rPr lang="en-US" sz="2000" i="1">
                                <a:latin typeface="Cambria Math" panose="02040503050406030204" pitchFamily="18" charset="0"/>
                              </a:rPr>
                              <m:t>𝑘</m:t>
                            </m:r>
                            <m:r>
                              <a:rPr lang="en-US" sz="2000" i="1">
                                <a:latin typeface="Cambria Math" panose="02040503050406030204" pitchFamily="18" charset="0"/>
                              </a:rPr>
                              <m:t>−</m:t>
                            </m:r>
                            <m:r>
                              <a:rPr lang="en-US" sz="2000" i="1">
                                <a:latin typeface="Cambria Math" panose="02040503050406030204" pitchFamily="18" charset="0"/>
                              </a:rPr>
                              <m:t>1</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𝑒</m:t>
                            </m:r>
                          </m:e>
                          <m:sub>
                            <m:r>
                              <a:rPr lang="en-US" sz="2000" b="0" i="1" smtClean="0">
                                <a:latin typeface="Cambria Math" panose="02040503050406030204" pitchFamily="18" charset="0"/>
                              </a:rPr>
                              <m:t>5</m:t>
                            </m:r>
                          </m:sub>
                        </m:sSub>
                        <m:r>
                          <a:rPr lang="en-US" sz="2000" i="1">
                            <a:latin typeface="Cambria Math" panose="02040503050406030204" pitchFamily="18" charset="0"/>
                          </a:rPr>
                          <m:t>)</m:t>
                        </m:r>
                      </m:sup>
                    </m:sSubSup>
                    <m:sSubSup>
                      <m:sSubSupPr>
                        <m:ctrlPr>
                          <a:rPr lang="en-US" sz="2000" i="1">
                            <a:latin typeface="Cambria Math" panose="02040503050406030204" pitchFamily="18" charset="0"/>
                          </a:rPr>
                        </m:ctrlPr>
                      </m:sSubSupPr>
                      <m:e>
                        <m:r>
                          <a:rPr lang="en-US" sz="2000" i="1">
                            <a:latin typeface="Cambria Math" panose="02040503050406030204" pitchFamily="18" charset="0"/>
                          </a:rPr>
                          <m:t>𝑥</m:t>
                        </m:r>
                      </m:e>
                      <m:sub>
                        <m:r>
                          <a:rPr lang="en-US" sz="2000" i="1">
                            <a:latin typeface="Cambria Math" panose="02040503050406030204" pitchFamily="18" charset="0"/>
                          </a:rPr>
                          <m:t>0</m:t>
                        </m:r>
                      </m:sub>
                      <m:sup>
                        <m:sSub>
                          <m:sSubPr>
                            <m:ctrlPr>
                              <a:rPr lang="en-US" sz="2000" i="1">
                                <a:latin typeface="Cambria Math" panose="02040503050406030204" pitchFamily="18" charset="0"/>
                              </a:rPr>
                            </m:ctrlPr>
                          </m:sSubPr>
                          <m:e>
                            <m:r>
                              <a:rPr lang="en-US" sz="2000" i="1">
                                <a:latin typeface="Cambria Math" panose="02040503050406030204" pitchFamily="18" charset="0"/>
                              </a:rPr>
                              <m:t>𝑤</m:t>
                            </m:r>
                          </m:e>
                          <m:sub>
                            <m:r>
                              <a:rPr lang="en-US" sz="2000" i="1">
                                <a:latin typeface="Cambria Math" panose="02040503050406030204" pitchFamily="18" charset="0"/>
                              </a:rPr>
                              <m:t>0</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𝑒</m:t>
                            </m:r>
                          </m:e>
                          <m:sub>
                            <m:r>
                              <a:rPr lang="en-US" sz="2000" b="0" i="1" smtClean="0">
                                <a:latin typeface="Cambria Math" panose="02040503050406030204" pitchFamily="18" charset="0"/>
                              </a:rPr>
                              <m:t>3</m:t>
                            </m:r>
                          </m:sub>
                        </m:sSub>
                        <m:r>
                          <a:rPr lang="en-US" sz="2000" i="1">
                            <a:latin typeface="Cambria Math" panose="02040503050406030204" pitchFamily="18" charset="0"/>
                          </a:rPr>
                          <m:t>)</m:t>
                        </m:r>
                      </m:sup>
                    </m:sSubSup>
                    <m:r>
                      <a:rPr lang="en-US" sz="2000" i="1">
                        <a:latin typeface="Cambria Math" panose="02040503050406030204" pitchFamily="18" charset="0"/>
                      </a:rPr>
                      <m:t>…</m:t>
                    </m:r>
                    <m:sSubSup>
                      <m:sSubSupPr>
                        <m:ctrlPr>
                          <a:rPr lang="en-US" sz="2000" i="1">
                            <a:latin typeface="Cambria Math" panose="02040503050406030204" pitchFamily="18" charset="0"/>
                          </a:rPr>
                        </m:ctrlPr>
                      </m:sSubSupPr>
                      <m:e>
                        <m:r>
                          <a:rPr lang="en-US" sz="2000" i="1">
                            <a:latin typeface="Cambria Math" panose="02040503050406030204" pitchFamily="18" charset="0"/>
                          </a:rPr>
                          <m:t>𝑥</m:t>
                        </m:r>
                      </m:e>
                      <m:sub>
                        <m:r>
                          <a:rPr lang="en-US" sz="2000" i="1">
                            <a:latin typeface="Cambria Math" panose="02040503050406030204" pitchFamily="18" charset="0"/>
                          </a:rPr>
                          <m:t>𝑘</m:t>
                        </m:r>
                        <m:r>
                          <a:rPr lang="en-US" sz="2000" i="1">
                            <a:latin typeface="Cambria Math" panose="02040503050406030204" pitchFamily="18" charset="0"/>
                          </a:rPr>
                          <m:t>−</m:t>
                        </m:r>
                        <m:r>
                          <a:rPr lang="en-US" sz="2000" i="1">
                            <a:latin typeface="Cambria Math" panose="02040503050406030204" pitchFamily="18" charset="0"/>
                          </a:rPr>
                          <m:t>1</m:t>
                        </m:r>
                      </m:sub>
                      <m:sup>
                        <m:sSub>
                          <m:sSubPr>
                            <m:ctrlPr>
                              <a:rPr lang="en-US" sz="2000" i="1">
                                <a:latin typeface="Cambria Math" panose="02040503050406030204" pitchFamily="18" charset="0"/>
                              </a:rPr>
                            </m:ctrlPr>
                          </m:sSubPr>
                          <m:e>
                            <m:r>
                              <a:rPr lang="en-US" sz="2000" i="1">
                                <a:latin typeface="Cambria Math" panose="02040503050406030204" pitchFamily="18" charset="0"/>
                              </a:rPr>
                              <m:t>𝑤</m:t>
                            </m:r>
                          </m:e>
                          <m:sub>
                            <m:r>
                              <a:rPr lang="en-US" sz="2000" i="1">
                                <a:latin typeface="Cambria Math" panose="02040503050406030204" pitchFamily="18" charset="0"/>
                              </a:rPr>
                              <m:t>𝑘</m:t>
                            </m:r>
                            <m:r>
                              <a:rPr lang="en-US" sz="2000" i="1">
                                <a:latin typeface="Cambria Math" panose="02040503050406030204" pitchFamily="18" charset="0"/>
                              </a:rPr>
                              <m:t>−</m:t>
                            </m:r>
                            <m:r>
                              <a:rPr lang="en-US" sz="2000" i="1">
                                <a:latin typeface="Cambria Math" panose="02040503050406030204" pitchFamily="18" charset="0"/>
                              </a:rPr>
                              <m:t>1</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𝑒</m:t>
                            </m:r>
                          </m:e>
                          <m:sub>
                            <m:r>
                              <a:rPr lang="en-US" sz="2000" b="0" i="1" smtClean="0">
                                <a:latin typeface="Cambria Math" panose="02040503050406030204" pitchFamily="18" charset="0"/>
                              </a:rPr>
                              <m:t>3</m:t>
                            </m:r>
                          </m:sub>
                        </m:sSub>
                        <m:r>
                          <a:rPr lang="en-US" sz="2000" i="1">
                            <a:latin typeface="Cambria Math" panose="02040503050406030204" pitchFamily="18" charset="0"/>
                          </a:rPr>
                          <m:t>)</m:t>
                        </m:r>
                      </m:sup>
                    </m:sSubSup>
                  </m:oMath>
                </a14:m>
                <a:r>
                  <a:rPr lang="en-US" sz="2000" dirty="0" smtClean="0"/>
                  <a:t>= </a:t>
                </a:r>
              </a:p>
              <a:p>
                <a:pPr marL="0" indent="0" algn="l" rtl="0">
                  <a:buNone/>
                </a:pPr>
                <a:endParaRPr lang="en-US" sz="1050" dirty="0" smtClean="0"/>
              </a:p>
              <a:p>
                <a:pPr marL="0" indent="0" algn="l" rtl="0">
                  <a:buNone/>
                </a:pPr>
                <a:r>
                  <a:rPr lang="en-US" sz="2000" dirty="0" smtClean="0"/>
                  <a:t>= </a:t>
                </a:r>
                <a14:m>
                  <m:oMath xmlns:m="http://schemas.openxmlformats.org/officeDocument/2006/math">
                    <m:sSubSup>
                      <m:sSubSupPr>
                        <m:ctrlPr>
                          <a:rPr lang="en-US" sz="2000" b="0" i="1" smtClean="0">
                            <a:latin typeface="Cambria Math" panose="02040503050406030204" pitchFamily="18" charset="0"/>
                          </a:rPr>
                        </m:ctrlPr>
                      </m:sSubSupPr>
                      <m:e>
                        <m:r>
                          <a:rPr lang="en-US" sz="2000" b="0" i="1" smtClean="0">
                            <a:latin typeface="Cambria Math" panose="02040503050406030204" pitchFamily="18" charset="0"/>
                          </a:rPr>
                          <m:t>𝑥</m:t>
                        </m:r>
                      </m:e>
                      <m:sub>
                        <m:r>
                          <a:rPr lang="en-US" sz="2000" b="0" i="1" smtClean="0">
                            <a:latin typeface="Cambria Math" panose="02040503050406030204" pitchFamily="18" charset="0"/>
                          </a:rPr>
                          <m:t>0</m:t>
                        </m:r>
                      </m:sub>
                      <m:sup>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𝑤</m:t>
                            </m:r>
                          </m:e>
                          <m:sub>
                            <m:r>
                              <a:rPr lang="en-US" sz="2000" b="0" i="1" smtClean="0">
                                <a:latin typeface="Cambria Math" panose="02040503050406030204" pitchFamily="18" charset="0"/>
                              </a:rPr>
                              <m:t>0</m:t>
                            </m:r>
                          </m:sub>
                        </m:sSub>
                        <m:d>
                          <m:dPr>
                            <m:ctrlPr>
                              <a:rPr lang="en-US" sz="2000" b="0" i="1" smtClean="0">
                                <a:latin typeface="Cambria Math" panose="02040503050406030204" pitchFamily="18" charset="0"/>
                              </a:rPr>
                            </m:ctrlPr>
                          </m:dPr>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𝑒</m:t>
                                </m:r>
                              </m:e>
                              <m:sub>
                                <m:r>
                                  <a:rPr lang="en-US" sz="2000" b="0" i="1" smtClean="0">
                                    <a:latin typeface="Cambria Math" panose="02040503050406030204" pitchFamily="18" charset="0"/>
                                  </a:rPr>
                                  <m:t>3</m:t>
                                </m:r>
                              </m:sub>
                            </m:sSub>
                          </m:e>
                        </m:d>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𝑤</m:t>
                            </m:r>
                          </m:e>
                          <m:sub>
                            <m:r>
                              <a:rPr lang="en-US" sz="2000" b="0" i="1" smtClean="0">
                                <a:latin typeface="Cambria Math" panose="02040503050406030204" pitchFamily="18" charset="0"/>
                              </a:rPr>
                              <m:t>0</m:t>
                            </m:r>
                          </m:sub>
                        </m:sSub>
                        <m:d>
                          <m:dPr>
                            <m:ctrlPr>
                              <a:rPr lang="en-US" sz="2000" b="0" i="1" smtClean="0">
                                <a:latin typeface="Cambria Math" panose="02040503050406030204" pitchFamily="18" charset="0"/>
                              </a:rPr>
                            </m:ctrlPr>
                          </m:dPr>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𝑒</m:t>
                                </m:r>
                              </m:e>
                              <m:sub>
                                <m:r>
                                  <a:rPr lang="en-US" sz="2000" b="0" i="1" smtClean="0">
                                    <a:latin typeface="Cambria Math" panose="02040503050406030204" pitchFamily="18" charset="0"/>
                                  </a:rPr>
                                  <m:t>4</m:t>
                                </m:r>
                              </m:sub>
                            </m:sSub>
                          </m:e>
                        </m:d>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𝑤</m:t>
                            </m:r>
                          </m:e>
                          <m:sub>
                            <m:r>
                              <a:rPr lang="en-US" sz="2000" b="0" i="1" smtClean="0">
                                <a:latin typeface="Cambria Math" panose="02040503050406030204" pitchFamily="18" charset="0"/>
                              </a:rPr>
                              <m:t>0</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𝑒</m:t>
                            </m:r>
                          </m:e>
                          <m:sub>
                            <m:r>
                              <a:rPr lang="en-US" sz="2000" b="0" i="1" smtClean="0">
                                <a:latin typeface="Cambria Math" panose="02040503050406030204" pitchFamily="18" charset="0"/>
                              </a:rPr>
                              <m:t>5</m:t>
                            </m:r>
                          </m:sub>
                        </m:sSub>
                        <m:r>
                          <a:rPr lang="en-US" sz="2000" b="0" i="1" smtClean="0">
                            <a:latin typeface="Cambria Math" panose="02040503050406030204" pitchFamily="18" charset="0"/>
                          </a:rPr>
                          <m:t>)</m:t>
                        </m:r>
                      </m:sup>
                    </m:sSubSup>
                    <m:r>
                      <a:rPr lang="en-US" sz="2000" b="0" i="1" smtClean="0">
                        <a:latin typeface="Cambria Math" panose="02040503050406030204" pitchFamily="18" charset="0"/>
                      </a:rPr>
                      <m:t>…</m:t>
                    </m:r>
                    <m:sSubSup>
                      <m:sSubSupPr>
                        <m:ctrlPr>
                          <a:rPr lang="en-US" sz="2000" i="1">
                            <a:latin typeface="Cambria Math" panose="02040503050406030204" pitchFamily="18" charset="0"/>
                          </a:rPr>
                        </m:ctrlPr>
                      </m:sSubSupPr>
                      <m:e>
                        <m:r>
                          <a:rPr lang="en-US" sz="2000" i="1">
                            <a:latin typeface="Cambria Math" panose="02040503050406030204" pitchFamily="18" charset="0"/>
                          </a:rPr>
                          <m:t>𝑥</m:t>
                        </m:r>
                      </m:e>
                      <m:sub>
                        <m:r>
                          <a:rPr lang="en-US" sz="2000" b="0" i="1" smtClean="0">
                            <a:latin typeface="Cambria Math" panose="02040503050406030204" pitchFamily="18" charset="0"/>
                          </a:rPr>
                          <m:t>𝑘</m:t>
                        </m:r>
                        <m:r>
                          <a:rPr lang="en-US" sz="2000" b="0" i="1" smtClean="0">
                            <a:latin typeface="Cambria Math" panose="02040503050406030204" pitchFamily="18" charset="0"/>
                          </a:rPr>
                          <m:t>−</m:t>
                        </m:r>
                        <m:r>
                          <a:rPr lang="en-US" sz="2000" b="0" i="1" smtClean="0">
                            <a:latin typeface="Cambria Math" panose="02040503050406030204" pitchFamily="18" charset="0"/>
                          </a:rPr>
                          <m:t>1</m:t>
                        </m:r>
                      </m:sub>
                      <m:sup>
                        <m:sSub>
                          <m:sSubPr>
                            <m:ctrlPr>
                              <a:rPr lang="en-US" sz="2000" i="1">
                                <a:latin typeface="Cambria Math" panose="02040503050406030204" pitchFamily="18" charset="0"/>
                              </a:rPr>
                            </m:ctrlPr>
                          </m:sSubPr>
                          <m:e>
                            <m:r>
                              <a:rPr lang="en-US" sz="2000" i="1">
                                <a:latin typeface="Cambria Math" panose="02040503050406030204" pitchFamily="18" charset="0"/>
                              </a:rPr>
                              <m:t>𝑤</m:t>
                            </m:r>
                          </m:e>
                          <m:sub>
                            <m:r>
                              <a:rPr lang="en-US" sz="2000" b="0" i="1" smtClean="0">
                                <a:latin typeface="Cambria Math" panose="02040503050406030204" pitchFamily="18" charset="0"/>
                              </a:rPr>
                              <m:t>𝑘</m:t>
                            </m:r>
                            <m:r>
                              <a:rPr lang="en-US" sz="2000" b="0" i="1" smtClean="0">
                                <a:latin typeface="Cambria Math" panose="02040503050406030204" pitchFamily="18" charset="0"/>
                              </a:rPr>
                              <m:t>−</m:t>
                            </m:r>
                            <m:r>
                              <a:rPr lang="en-US" sz="2000" b="0" i="1" smtClean="0">
                                <a:latin typeface="Cambria Math" panose="02040503050406030204" pitchFamily="18" charset="0"/>
                              </a:rPr>
                              <m:t>1</m:t>
                            </m:r>
                          </m:sub>
                        </m:sSub>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𝑒</m:t>
                                </m:r>
                              </m:e>
                              <m:sub>
                                <m:r>
                                  <a:rPr lang="en-US" sz="2000" i="1">
                                    <a:latin typeface="Cambria Math" panose="02040503050406030204" pitchFamily="18" charset="0"/>
                                  </a:rPr>
                                  <m:t>3</m:t>
                                </m:r>
                              </m:sub>
                            </m:sSub>
                          </m:e>
                        </m:d>
                        <m:r>
                          <a:rPr lang="en-US" sz="2000" i="1">
                            <a:latin typeface="Cambria Math" panose="02040503050406030204" pitchFamily="18" charset="0"/>
                          </a:rPr>
                          <m:t>+</m:t>
                        </m:r>
                        <m:sSub>
                          <m:sSubPr>
                            <m:ctrlPr>
                              <a:rPr lang="en-US" sz="2000" i="1" smtClean="0">
                                <a:latin typeface="Cambria Math" panose="02040503050406030204" pitchFamily="18" charset="0"/>
                              </a:rPr>
                            </m:ctrlPr>
                          </m:sSubPr>
                          <m:e>
                            <m:r>
                              <a:rPr lang="en-US" sz="2000" i="1">
                                <a:latin typeface="Cambria Math" panose="02040503050406030204" pitchFamily="18" charset="0"/>
                              </a:rPr>
                              <m:t>𝑤</m:t>
                            </m:r>
                          </m:e>
                          <m:sub>
                            <m:r>
                              <a:rPr lang="en-US" sz="2000" b="0" i="1" smtClean="0">
                                <a:latin typeface="Cambria Math" panose="02040503050406030204" pitchFamily="18" charset="0"/>
                              </a:rPr>
                              <m:t>𝑘</m:t>
                            </m:r>
                            <m:r>
                              <a:rPr lang="en-US" sz="2000" b="0" i="1" smtClean="0">
                                <a:latin typeface="Cambria Math" panose="02040503050406030204" pitchFamily="18" charset="0"/>
                              </a:rPr>
                              <m:t>−</m:t>
                            </m:r>
                            <m:r>
                              <a:rPr lang="en-US" sz="2000" b="0" i="1" smtClean="0">
                                <a:latin typeface="Cambria Math" panose="02040503050406030204" pitchFamily="18" charset="0"/>
                              </a:rPr>
                              <m:t>1</m:t>
                            </m:r>
                          </m:sub>
                        </m:sSub>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𝑒</m:t>
                                </m:r>
                              </m:e>
                              <m:sub>
                                <m:r>
                                  <a:rPr lang="en-US" sz="2000" b="0" i="1" smtClean="0">
                                    <a:latin typeface="Cambria Math" panose="02040503050406030204" pitchFamily="18" charset="0"/>
                                  </a:rPr>
                                  <m:t>4</m:t>
                                </m:r>
                              </m:sub>
                            </m:sSub>
                          </m:e>
                        </m:d>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𝑤</m:t>
                            </m:r>
                          </m:e>
                          <m:sub>
                            <m:r>
                              <a:rPr lang="en-US" sz="2000" b="0" i="1" smtClean="0">
                                <a:latin typeface="Cambria Math" panose="02040503050406030204" pitchFamily="18" charset="0"/>
                              </a:rPr>
                              <m:t>𝑘</m:t>
                            </m:r>
                            <m:r>
                              <a:rPr lang="en-US" sz="2000" b="0" i="1" smtClean="0">
                                <a:latin typeface="Cambria Math" panose="02040503050406030204" pitchFamily="18" charset="0"/>
                              </a:rPr>
                              <m:t>−</m:t>
                            </m:r>
                            <m:r>
                              <a:rPr lang="en-US" sz="2000" b="0" i="1" smtClean="0">
                                <a:latin typeface="Cambria Math" panose="02040503050406030204" pitchFamily="18" charset="0"/>
                              </a:rPr>
                              <m:t>1</m:t>
                            </m:r>
                          </m:sub>
                        </m:sSub>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𝑒</m:t>
                                </m:r>
                              </m:e>
                              <m:sub>
                                <m:r>
                                  <a:rPr lang="en-US" sz="2000" b="0" i="1" smtClean="0">
                                    <a:latin typeface="Cambria Math" panose="02040503050406030204" pitchFamily="18" charset="0"/>
                                  </a:rPr>
                                  <m:t>5</m:t>
                                </m:r>
                              </m:sub>
                            </m:sSub>
                          </m:e>
                        </m:d>
                      </m:sup>
                    </m:sSubSup>
                  </m:oMath>
                </a14:m>
                <a:r>
                  <a:rPr lang="en-US" sz="2000" dirty="0" smtClean="0"/>
                  <a:t>= </a:t>
                </a:r>
                <a14:m>
                  <m:oMath xmlns:m="http://schemas.openxmlformats.org/officeDocument/2006/math">
                    <m:sSubSup>
                      <m:sSubSupPr>
                        <m:ctrlPr>
                          <a:rPr lang="en-US" sz="2000" i="1">
                            <a:latin typeface="Cambria Math" panose="02040503050406030204" pitchFamily="18" charset="0"/>
                          </a:rPr>
                        </m:ctrlPr>
                      </m:sSubSupPr>
                      <m:e>
                        <m:r>
                          <a:rPr lang="en-US" sz="2000" i="1">
                            <a:latin typeface="Cambria Math" panose="02040503050406030204" pitchFamily="18" charset="0"/>
                          </a:rPr>
                          <m:t>𝑥</m:t>
                        </m:r>
                      </m:e>
                      <m:sub>
                        <m:r>
                          <a:rPr lang="en-US" sz="2000" i="1">
                            <a:latin typeface="Cambria Math" panose="02040503050406030204" pitchFamily="18" charset="0"/>
                          </a:rPr>
                          <m:t>0</m:t>
                        </m:r>
                      </m:sub>
                      <m:sup>
                        <m:sSub>
                          <m:sSubPr>
                            <m:ctrlPr>
                              <a:rPr lang="en-US" sz="2000" i="1">
                                <a:latin typeface="Cambria Math" panose="02040503050406030204" pitchFamily="18" charset="0"/>
                              </a:rPr>
                            </m:ctrlPr>
                          </m:sSubPr>
                          <m:e>
                            <m:r>
                              <a:rPr lang="en-US" sz="2000" i="1">
                                <a:latin typeface="Cambria Math" panose="02040503050406030204" pitchFamily="18" charset="0"/>
                              </a:rPr>
                              <m:t>𝑤</m:t>
                            </m:r>
                          </m:e>
                          <m:sub>
                            <m:r>
                              <a:rPr lang="en-US" sz="2000" i="1">
                                <a:latin typeface="Cambria Math" panose="02040503050406030204" pitchFamily="18" charset="0"/>
                              </a:rPr>
                              <m:t>0</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𝑀</m:t>
                            </m:r>
                          </m:e>
                          <m:sub>
                            <m:r>
                              <a:rPr lang="en-US" sz="2000" b="0" i="1" smtClean="0">
                                <a:latin typeface="Cambria Math" panose="02040503050406030204" pitchFamily="18" charset="0"/>
                              </a:rPr>
                              <m:t>2</m:t>
                            </m:r>
                          </m:sub>
                        </m:sSub>
                        <m:r>
                          <a:rPr lang="en-US" sz="2000" i="1">
                            <a:latin typeface="Cambria Math" panose="02040503050406030204" pitchFamily="18" charset="0"/>
                          </a:rPr>
                          <m:t>)</m:t>
                        </m:r>
                      </m:sup>
                    </m:sSubSup>
                    <m:r>
                      <a:rPr lang="en-US" sz="2000" i="1">
                        <a:latin typeface="Cambria Math" panose="02040503050406030204" pitchFamily="18" charset="0"/>
                      </a:rPr>
                      <m:t>…</m:t>
                    </m:r>
                    <m:sSubSup>
                      <m:sSubSupPr>
                        <m:ctrlPr>
                          <a:rPr lang="en-US" sz="2000" i="1">
                            <a:latin typeface="Cambria Math" panose="02040503050406030204" pitchFamily="18" charset="0"/>
                          </a:rPr>
                        </m:ctrlPr>
                      </m:sSubSupPr>
                      <m:e>
                        <m:r>
                          <a:rPr lang="en-US" sz="2000" i="1">
                            <a:latin typeface="Cambria Math" panose="02040503050406030204" pitchFamily="18" charset="0"/>
                          </a:rPr>
                          <m:t>𝑥</m:t>
                        </m:r>
                      </m:e>
                      <m:sub>
                        <m:r>
                          <a:rPr lang="en-US" sz="2000" b="0" i="1" smtClean="0">
                            <a:latin typeface="Cambria Math" panose="02040503050406030204" pitchFamily="18" charset="0"/>
                          </a:rPr>
                          <m:t>𝑘</m:t>
                        </m:r>
                        <m:r>
                          <a:rPr lang="en-US" sz="2000" b="0" i="1" smtClean="0">
                            <a:latin typeface="Cambria Math" panose="02040503050406030204" pitchFamily="18" charset="0"/>
                          </a:rPr>
                          <m:t>−</m:t>
                        </m:r>
                        <m:r>
                          <a:rPr lang="en-US" sz="2000" b="0" i="1" smtClean="0">
                            <a:latin typeface="Cambria Math" panose="02040503050406030204" pitchFamily="18" charset="0"/>
                          </a:rPr>
                          <m:t>1</m:t>
                        </m:r>
                      </m:sub>
                      <m:sup>
                        <m:sSub>
                          <m:sSubPr>
                            <m:ctrlPr>
                              <a:rPr lang="en-US" sz="2000" i="1">
                                <a:latin typeface="Cambria Math" panose="02040503050406030204" pitchFamily="18" charset="0"/>
                              </a:rPr>
                            </m:ctrlPr>
                          </m:sSubPr>
                          <m:e>
                            <m:r>
                              <a:rPr lang="en-US" sz="2000" i="1">
                                <a:latin typeface="Cambria Math" panose="02040503050406030204" pitchFamily="18" charset="0"/>
                              </a:rPr>
                              <m:t>𝑤</m:t>
                            </m:r>
                          </m:e>
                          <m:sub>
                            <m:r>
                              <a:rPr lang="en-US" sz="2000" i="1">
                                <a:latin typeface="Cambria Math" panose="02040503050406030204" pitchFamily="18" charset="0"/>
                              </a:rPr>
                              <m:t>𝑘</m:t>
                            </m:r>
                            <m:r>
                              <a:rPr lang="en-US" sz="2000" i="1">
                                <a:latin typeface="Cambria Math" panose="02040503050406030204" pitchFamily="18" charset="0"/>
                              </a:rPr>
                              <m:t>−</m:t>
                            </m:r>
                            <m:r>
                              <a:rPr lang="en-US" sz="2000" i="1">
                                <a:latin typeface="Cambria Math" panose="02040503050406030204" pitchFamily="18" charset="0"/>
                              </a:rPr>
                              <m:t>1</m:t>
                            </m:r>
                          </m:sub>
                        </m:sSub>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𝑀</m:t>
                                </m:r>
                              </m:e>
                              <m:sub>
                                <m:r>
                                  <a:rPr lang="en-US" sz="2000" b="0" i="1" smtClean="0">
                                    <a:latin typeface="Cambria Math" panose="02040503050406030204" pitchFamily="18" charset="0"/>
                                  </a:rPr>
                                  <m:t>2</m:t>
                                </m:r>
                              </m:sub>
                            </m:sSub>
                          </m:e>
                        </m:d>
                      </m:sup>
                    </m:sSubSup>
                  </m:oMath>
                </a14:m>
                <a:endParaRPr lang="en-US" sz="2000" dirty="0" smtClean="0"/>
              </a:p>
              <a:p>
                <a:pPr marL="0" indent="0" algn="l" rtl="0">
                  <a:buNone/>
                </a:pPr>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𝑤</m:t>
                        </m:r>
                      </m:e>
                      <m:sub>
                        <m:r>
                          <a:rPr lang="en-US" sz="2000" b="0" i="1" smtClean="0">
                            <a:latin typeface="Cambria Math" panose="02040503050406030204" pitchFamily="18" charset="0"/>
                          </a:rPr>
                          <m:t>0</m:t>
                        </m:r>
                      </m:sub>
                    </m:sSub>
                    <m:d>
                      <m:dPr>
                        <m:ctrlPr>
                          <a:rPr lang="en-US" sz="2000" b="0" i="1" smtClean="0">
                            <a:latin typeface="Cambria Math" panose="02040503050406030204" pitchFamily="18" charset="0"/>
                          </a:rPr>
                        </m:ctrlPr>
                      </m:dPr>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𝑀</m:t>
                            </m:r>
                          </m:e>
                          <m:sub>
                            <m:r>
                              <a:rPr lang="en-US" sz="2000" b="0" i="1" smtClean="0">
                                <a:latin typeface="Cambria Math" panose="02040503050406030204" pitchFamily="18" charset="0"/>
                              </a:rPr>
                              <m:t>2</m:t>
                            </m:r>
                          </m:sub>
                        </m:sSub>
                      </m:e>
                    </m:d>
                    <m:r>
                      <a:rPr lang="en-US" sz="2000" b="0" i="1" smtClean="0">
                        <a:latin typeface="Cambria Math" panose="02040503050406030204" pitchFamily="18" charset="0"/>
                      </a:rPr>
                      <m:t>=</m:t>
                    </m:r>
                    <m:r>
                      <a:rPr lang="en-US" sz="2000" b="0" i="1" smtClean="0">
                        <a:latin typeface="Cambria Math" panose="02040503050406030204" pitchFamily="18" charset="0"/>
                      </a:rPr>
                      <m:t>8</m:t>
                    </m:r>
                    <m:r>
                      <a:rPr lang="en-US" sz="2000" b="0" i="1" smtClean="0">
                        <a:latin typeface="Cambria Math" panose="02040503050406030204" pitchFamily="18" charset="0"/>
                      </a:rPr>
                      <m:t>&gt;</m:t>
                    </m:r>
                    <m:r>
                      <a:rPr lang="en-US" sz="2000" b="0" i="1" smtClean="0">
                        <a:latin typeface="Cambria Math" panose="02040503050406030204" pitchFamily="18" charset="0"/>
                      </a:rPr>
                      <m:t>6</m:t>
                    </m:r>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𝑤</m:t>
                        </m:r>
                      </m:e>
                      <m:sub>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𝑟</m:t>
                            </m:r>
                          </m:e>
                          <m:sup>
                            <m:r>
                              <a:rPr lang="en-US" sz="2000" b="0" i="1" smtClean="0">
                                <a:latin typeface="Cambria Math" panose="02040503050406030204" pitchFamily="18" charset="0"/>
                              </a:rPr>
                              <m:t>∗</m:t>
                            </m:r>
                          </m:sup>
                        </m:sSup>
                      </m:sub>
                    </m:sSub>
                  </m:oMath>
                </a14:m>
                <a:r>
                  <a:rPr lang="en-US" sz="2000" dirty="0" smtClean="0"/>
                  <a:t>, so the coefficient of </a:t>
                </a:r>
                <a14:m>
                  <m:oMath xmlns:m="http://schemas.openxmlformats.org/officeDocument/2006/math">
                    <m:sSubSup>
                      <m:sSubSupPr>
                        <m:ctrlPr>
                          <a:rPr lang="en-US" sz="2000" b="0" i="1" smtClean="0">
                            <a:latin typeface="Cambria Math" panose="02040503050406030204" pitchFamily="18" charset="0"/>
                          </a:rPr>
                        </m:ctrlPr>
                      </m:sSubSupPr>
                      <m:e>
                        <m:r>
                          <a:rPr lang="en-US" sz="2000" i="1">
                            <a:latin typeface="Cambria Math" panose="02040503050406030204" pitchFamily="18" charset="0"/>
                          </a:rPr>
                          <m:t>𝑥</m:t>
                        </m:r>
                      </m:e>
                      <m:sub>
                        <m:r>
                          <a:rPr lang="en-US" sz="2000" b="0" i="1" smtClean="0">
                            <a:latin typeface="Cambria Math" panose="02040503050406030204" pitchFamily="18" charset="0"/>
                          </a:rPr>
                          <m:t>0</m:t>
                        </m:r>
                      </m:sub>
                      <m:sup>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𝑤</m:t>
                            </m:r>
                          </m:e>
                          <m:sub>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𝑟</m:t>
                                </m:r>
                              </m:e>
                              <m:sup>
                                <m:r>
                                  <a:rPr lang="en-US" sz="2000" b="0" i="1" smtClean="0">
                                    <a:latin typeface="Cambria Math" panose="02040503050406030204" pitchFamily="18" charset="0"/>
                                  </a:rPr>
                                  <m:t>∗</m:t>
                                </m:r>
                              </m:sup>
                            </m:sSup>
                          </m:sub>
                        </m:sSub>
                      </m:sup>
                    </m:sSubSup>
                  </m:oMath>
                </a14:m>
                <a:r>
                  <a:rPr lang="en-US" sz="2000" dirty="0" smtClean="0"/>
                  <a:t> is zero.</a:t>
                </a:r>
              </a:p>
              <a:p>
                <a:pPr marL="0" indent="0" algn="l" rtl="0">
                  <a:buNone/>
                </a:pPr>
                <a:r>
                  <a:rPr lang="en-US" sz="2000" dirty="0" smtClean="0"/>
                  <a:t>I.e., </a:t>
                </a:r>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𝑐</m:t>
                        </m:r>
                      </m:e>
                      <m:sub>
                        <m:r>
                          <a:rPr lang="en-US" sz="2000" b="0" i="1" smtClean="0">
                            <a:latin typeface="Cambria Math" panose="02040503050406030204" pitchFamily="18" charset="0"/>
                          </a:rPr>
                          <m:t>𝑟</m:t>
                        </m:r>
                        <m:r>
                          <a:rPr lang="en-US" sz="2000" b="0" i="1" smtClean="0">
                            <a:latin typeface="Cambria Math" panose="02040503050406030204" pitchFamily="18" charset="0"/>
                          </a:rPr>
                          <m:t>,</m:t>
                        </m:r>
                        <m:r>
                          <a:rPr lang="en-US" sz="2000" b="0" i="1" smtClean="0">
                            <a:latin typeface="Cambria Math" panose="02040503050406030204" pitchFamily="18" charset="0"/>
                          </a:rPr>
                          <m:t>𝑒</m:t>
                        </m:r>
                      </m:sub>
                    </m:sSub>
                    <m:r>
                      <a:rPr lang="en-US" sz="2000" b="0" i="1" smtClean="0">
                        <a:latin typeface="Cambria Math" panose="02040503050406030204" pitchFamily="18" charset="0"/>
                      </a:rPr>
                      <m:t>=</m:t>
                    </m:r>
                    <m:r>
                      <a:rPr lang="en-US" sz="2000" b="0" i="1" smtClean="0">
                        <a:latin typeface="Cambria Math" panose="02040503050406030204" pitchFamily="18" charset="0"/>
                      </a:rPr>
                      <m:t>0</m:t>
                    </m:r>
                    <m:r>
                      <a:rPr lang="en-US" sz="2000" b="0" i="1" smtClean="0">
                        <a:latin typeface="Cambria Math" panose="02040503050406030204" pitchFamily="18" charset="0"/>
                      </a:rPr>
                      <m:t>.</m:t>
                    </m:r>
                  </m:oMath>
                </a14:m>
                <a:endParaRPr lang="en-US" sz="2000" dirty="0"/>
              </a:p>
            </p:txBody>
          </p:sp>
        </mc:Choice>
        <mc:Fallback xmlns="">
          <p:sp>
            <p:nvSpPr>
              <p:cNvPr id="3" name="מציין מיקום תוכן 2"/>
              <p:cNvSpPr>
                <a:spLocks noGrp="1" noRot="1" noChangeAspect="1" noMove="1" noResize="1" noEditPoints="1" noAdjustHandles="1" noChangeArrowheads="1" noChangeShapeType="1" noTextEdit="1"/>
              </p:cNvSpPr>
              <p:nvPr>
                <p:ph idx="1"/>
              </p:nvPr>
            </p:nvSpPr>
            <p:spPr>
              <a:xfrm>
                <a:off x="2592923" y="1739900"/>
                <a:ext cx="9420111" cy="5118100"/>
              </a:xfrm>
              <a:blipFill rotWithShape="0">
                <a:blip r:embed="rId2"/>
                <a:stretch>
                  <a:fillRect l="-970" t="-952"/>
                </a:stretch>
              </a:blipFill>
            </p:spPr>
            <p:txBody>
              <a:bodyPr/>
              <a:lstStyle/>
              <a:p>
                <a:r>
                  <a:rPr lang="he-IL">
                    <a:noFill/>
                  </a:rPr>
                  <a:t> </a:t>
                </a:r>
              </a:p>
            </p:txBody>
          </p:sp>
        </mc:Fallback>
      </mc:AlternateContent>
      <p:sp>
        <p:nvSpPr>
          <p:cNvPr id="4" name="TextBox 3"/>
          <p:cNvSpPr txBox="1"/>
          <p:nvPr/>
        </p:nvSpPr>
        <p:spPr>
          <a:xfrm>
            <a:off x="5638800" y="3289300"/>
            <a:ext cx="65" cy="276999"/>
          </a:xfrm>
          <a:prstGeom prst="rect">
            <a:avLst/>
          </a:prstGeom>
          <a:noFill/>
        </p:spPr>
        <p:txBody>
          <a:bodyPr wrap="none" lIns="0" tIns="0" rIns="0" bIns="0" rtlCol="1">
            <a:spAutoFit/>
          </a:bodyPr>
          <a:lstStyle/>
          <a:p>
            <a:endParaRPr lang="he-IL" dirty="0"/>
          </a:p>
        </p:txBody>
      </p:sp>
      <p:sp>
        <p:nvSpPr>
          <p:cNvPr id="6" name="אליפסה 5"/>
          <p:cNvSpPr/>
          <p:nvPr/>
        </p:nvSpPr>
        <p:spPr>
          <a:xfrm>
            <a:off x="2780135" y="2391840"/>
            <a:ext cx="279400" cy="279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 name="אליפסה 6"/>
          <p:cNvSpPr/>
          <p:nvPr/>
        </p:nvSpPr>
        <p:spPr>
          <a:xfrm>
            <a:off x="2780135" y="3289300"/>
            <a:ext cx="279400" cy="279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אליפסה 7"/>
          <p:cNvSpPr/>
          <p:nvPr/>
        </p:nvSpPr>
        <p:spPr>
          <a:xfrm>
            <a:off x="2780135" y="4186760"/>
            <a:ext cx="279400" cy="279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אליפסה 8"/>
          <p:cNvSpPr/>
          <p:nvPr/>
        </p:nvSpPr>
        <p:spPr>
          <a:xfrm>
            <a:off x="4735219" y="2391840"/>
            <a:ext cx="279400" cy="279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 name="אליפסה 9"/>
          <p:cNvSpPr/>
          <p:nvPr/>
        </p:nvSpPr>
        <p:spPr>
          <a:xfrm>
            <a:off x="4735219" y="3289300"/>
            <a:ext cx="279400" cy="279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1" name="אליפסה 10"/>
          <p:cNvSpPr/>
          <p:nvPr/>
        </p:nvSpPr>
        <p:spPr>
          <a:xfrm>
            <a:off x="4735219" y="4186760"/>
            <a:ext cx="279400" cy="279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cxnSp>
        <p:nvCxnSpPr>
          <p:cNvPr id="12" name="מחבר ישר 11"/>
          <p:cNvCxnSpPr/>
          <p:nvPr/>
        </p:nvCxnSpPr>
        <p:spPr>
          <a:xfrm>
            <a:off x="3059535" y="2531540"/>
            <a:ext cx="167568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מחבר ישר 12"/>
          <p:cNvCxnSpPr/>
          <p:nvPr/>
        </p:nvCxnSpPr>
        <p:spPr>
          <a:xfrm>
            <a:off x="3059535" y="3427799"/>
            <a:ext cx="167568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מחבר ישר 13"/>
          <p:cNvCxnSpPr/>
          <p:nvPr/>
        </p:nvCxnSpPr>
        <p:spPr>
          <a:xfrm>
            <a:off x="3059535" y="4299358"/>
            <a:ext cx="167568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15" name="TextBox 14"/>
          <p:cNvSpPr txBox="1"/>
          <p:nvPr/>
        </p:nvSpPr>
        <p:spPr>
          <a:xfrm>
            <a:off x="2780135" y="2391840"/>
            <a:ext cx="238483" cy="307777"/>
          </a:xfrm>
          <a:prstGeom prst="rect">
            <a:avLst/>
          </a:prstGeom>
          <a:noFill/>
        </p:spPr>
        <p:txBody>
          <a:bodyPr wrap="square" rtlCol="1">
            <a:spAutoFit/>
          </a:bodyPr>
          <a:lstStyle/>
          <a:p>
            <a:r>
              <a:rPr lang="en-US" sz="1400" dirty="0" smtClean="0">
                <a:solidFill>
                  <a:schemeClr val="bg1"/>
                </a:solidFill>
              </a:rPr>
              <a:t>1</a:t>
            </a:r>
            <a:endParaRPr lang="he-IL" sz="1400" dirty="0">
              <a:solidFill>
                <a:schemeClr val="bg1"/>
              </a:solidFill>
            </a:endParaRPr>
          </a:p>
        </p:txBody>
      </p:sp>
      <p:sp>
        <p:nvSpPr>
          <p:cNvPr id="16" name="TextBox 15"/>
          <p:cNvSpPr txBox="1"/>
          <p:nvPr/>
        </p:nvSpPr>
        <p:spPr>
          <a:xfrm>
            <a:off x="2780134" y="3273910"/>
            <a:ext cx="238483" cy="307777"/>
          </a:xfrm>
          <a:prstGeom prst="rect">
            <a:avLst/>
          </a:prstGeom>
          <a:noFill/>
        </p:spPr>
        <p:txBody>
          <a:bodyPr wrap="square" rtlCol="1">
            <a:spAutoFit/>
          </a:bodyPr>
          <a:lstStyle/>
          <a:p>
            <a:r>
              <a:rPr lang="en-US" sz="1400" dirty="0" smtClean="0">
                <a:solidFill>
                  <a:schemeClr val="bg1"/>
                </a:solidFill>
              </a:rPr>
              <a:t>2</a:t>
            </a:r>
            <a:endParaRPr lang="he-IL" sz="1400" dirty="0">
              <a:solidFill>
                <a:schemeClr val="bg1"/>
              </a:solidFill>
            </a:endParaRPr>
          </a:p>
        </p:txBody>
      </p:sp>
      <p:sp>
        <p:nvSpPr>
          <p:cNvPr id="17" name="TextBox 16"/>
          <p:cNvSpPr txBox="1"/>
          <p:nvPr/>
        </p:nvSpPr>
        <p:spPr>
          <a:xfrm>
            <a:off x="2780134" y="4172571"/>
            <a:ext cx="238483" cy="307777"/>
          </a:xfrm>
          <a:prstGeom prst="rect">
            <a:avLst/>
          </a:prstGeom>
          <a:noFill/>
        </p:spPr>
        <p:txBody>
          <a:bodyPr wrap="square" rtlCol="1">
            <a:spAutoFit/>
          </a:bodyPr>
          <a:lstStyle/>
          <a:p>
            <a:r>
              <a:rPr lang="en-US" sz="1400" dirty="0" smtClean="0">
                <a:solidFill>
                  <a:schemeClr val="bg1"/>
                </a:solidFill>
              </a:rPr>
              <a:t>3</a:t>
            </a:r>
            <a:endParaRPr lang="he-IL" sz="1400" dirty="0">
              <a:solidFill>
                <a:schemeClr val="bg1"/>
              </a:solidFill>
            </a:endParaRPr>
          </a:p>
        </p:txBody>
      </p:sp>
      <p:sp>
        <p:nvSpPr>
          <p:cNvPr id="18" name="TextBox 17"/>
          <p:cNvSpPr txBox="1"/>
          <p:nvPr/>
        </p:nvSpPr>
        <p:spPr>
          <a:xfrm>
            <a:off x="4735218" y="2365737"/>
            <a:ext cx="238483" cy="307777"/>
          </a:xfrm>
          <a:prstGeom prst="rect">
            <a:avLst/>
          </a:prstGeom>
          <a:noFill/>
        </p:spPr>
        <p:txBody>
          <a:bodyPr wrap="square" rtlCol="1">
            <a:spAutoFit/>
          </a:bodyPr>
          <a:lstStyle/>
          <a:p>
            <a:r>
              <a:rPr lang="en-US" sz="1400" dirty="0" smtClean="0">
                <a:solidFill>
                  <a:schemeClr val="bg1"/>
                </a:solidFill>
              </a:rPr>
              <a:t>4</a:t>
            </a:r>
            <a:endParaRPr lang="he-IL" sz="1400" dirty="0">
              <a:solidFill>
                <a:schemeClr val="bg1"/>
              </a:solidFill>
            </a:endParaRPr>
          </a:p>
        </p:txBody>
      </p:sp>
      <p:sp>
        <p:nvSpPr>
          <p:cNvPr id="19" name="TextBox 18"/>
          <p:cNvSpPr txBox="1"/>
          <p:nvPr/>
        </p:nvSpPr>
        <p:spPr>
          <a:xfrm>
            <a:off x="4735219" y="3283769"/>
            <a:ext cx="238483" cy="307777"/>
          </a:xfrm>
          <a:prstGeom prst="rect">
            <a:avLst/>
          </a:prstGeom>
          <a:noFill/>
        </p:spPr>
        <p:txBody>
          <a:bodyPr wrap="square" rtlCol="1">
            <a:spAutoFit/>
          </a:bodyPr>
          <a:lstStyle/>
          <a:p>
            <a:r>
              <a:rPr lang="en-US" sz="1400" dirty="0" smtClean="0">
                <a:solidFill>
                  <a:schemeClr val="bg1"/>
                </a:solidFill>
              </a:rPr>
              <a:t>5</a:t>
            </a:r>
            <a:endParaRPr lang="he-IL" sz="1400" dirty="0">
              <a:solidFill>
                <a:schemeClr val="bg1"/>
              </a:solidFill>
            </a:endParaRPr>
          </a:p>
        </p:txBody>
      </p:sp>
      <p:sp>
        <p:nvSpPr>
          <p:cNvPr id="20" name="TextBox 19"/>
          <p:cNvSpPr txBox="1"/>
          <p:nvPr/>
        </p:nvSpPr>
        <p:spPr>
          <a:xfrm>
            <a:off x="4735218" y="4170169"/>
            <a:ext cx="238483" cy="307777"/>
          </a:xfrm>
          <a:prstGeom prst="rect">
            <a:avLst/>
          </a:prstGeom>
          <a:noFill/>
        </p:spPr>
        <p:txBody>
          <a:bodyPr wrap="square" rtlCol="1">
            <a:spAutoFit/>
          </a:bodyPr>
          <a:lstStyle/>
          <a:p>
            <a:r>
              <a:rPr lang="en-US" sz="1400" dirty="0" smtClean="0">
                <a:solidFill>
                  <a:schemeClr val="bg1"/>
                </a:solidFill>
              </a:rPr>
              <a:t>6</a:t>
            </a:r>
            <a:endParaRPr lang="he-IL" sz="1400" dirty="0">
              <a:solidFill>
                <a:schemeClr val="bg1"/>
              </a:solidFill>
            </a:endParaRPr>
          </a:p>
        </p:txBody>
      </p:sp>
      <p:cxnSp>
        <p:nvCxnSpPr>
          <p:cNvPr id="21" name="מחבר ישר 20"/>
          <p:cNvCxnSpPr/>
          <p:nvPr/>
        </p:nvCxnSpPr>
        <p:spPr>
          <a:xfrm>
            <a:off x="3064631" y="2572477"/>
            <a:ext cx="1670586" cy="82919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מחבר ישר 21"/>
          <p:cNvCxnSpPr>
            <a:stCxn id="7" idx="6"/>
            <a:endCxn id="18" idx="1"/>
          </p:cNvCxnSpPr>
          <p:nvPr/>
        </p:nvCxnSpPr>
        <p:spPr>
          <a:xfrm flipV="1">
            <a:off x="3059535" y="2519626"/>
            <a:ext cx="1675683" cy="90937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מחבר ישר 22"/>
          <p:cNvCxnSpPr>
            <a:endCxn id="19" idx="1"/>
          </p:cNvCxnSpPr>
          <p:nvPr/>
        </p:nvCxnSpPr>
        <p:spPr>
          <a:xfrm flipV="1">
            <a:off x="3059535" y="3437658"/>
            <a:ext cx="1675684" cy="84751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5" name="TextBox 24"/>
              <p:cNvSpPr txBox="1"/>
              <p:nvPr/>
            </p:nvSpPr>
            <p:spPr>
              <a:xfrm>
                <a:off x="3141363" y="2212762"/>
                <a:ext cx="238483" cy="307777"/>
              </a:xfrm>
              <a:prstGeom prst="rect">
                <a:avLst/>
              </a:prstGeom>
              <a:noFill/>
            </p:spPr>
            <p:txBody>
              <a:bodyPr wrap="square" rtlCol="1">
                <a:spAutoFit/>
              </a:bodyPr>
              <a:lstStyle/>
              <a:p>
                <a:pPr/>
                <a14:m>
                  <m:oMathPara xmlns:m="http://schemas.openxmlformats.org/officeDocument/2006/math">
                    <m:oMathParaPr>
                      <m:jc m:val="centerGroup"/>
                    </m:oMathParaPr>
                    <m:oMath xmlns:m="http://schemas.openxmlformats.org/officeDocument/2006/math">
                      <m:sSub>
                        <m:sSubPr>
                          <m:ctrlPr>
                            <a:rPr lang="he-IL" sz="1400" i="1" smtClean="0">
                              <a:latin typeface="Cambria Math" panose="02040503050406030204" pitchFamily="18" charset="0"/>
                            </a:rPr>
                          </m:ctrlPr>
                        </m:sSubPr>
                        <m:e>
                          <m:r>
                            <a:rPr lang="en-US" sz="1400" b="0" i="1" smtClean="0">
                              <a:latin typeface="Cambria Math" panose="02040503050406030204" pitchFamily="18" charset="0"/>
                            </a:rPr>
                            <m:t>𝑒</m:t>
                          </m:r>
                        </m:e>
                        <m:sub>
                          <m:r>
                            <a:rPr lang="he-IL" sz="1400" b="0" i="1" smtClean="0">
                              <a:latin typeface="Cambria Math" panose="02040503050406030204" pitchFamily="18" charset="0"/>
                            </a:rPr>
                            <m:t>1</m:t>
                          </m:r>
                        </m:sub>
                      </m:sSub>
                    </m:oMath>
                  </m:oMathPara>
                </a14:m>
                <a:endParaRPr lang="he-IL" sz="1400" dirty="0"/>
              </a:p>
            </p:txBody>
          </p:sp>
        </mc:Choice>
        <mc:Fallback xmlns="">
          <p:sp>
            <p:nvSpPr>
              <p:cNvPr id="25" name="TextBox 24"/>
              <p:cNvSpPr txBox="1">
                <a:spLocks noRot="1" noChangeAspect="1" noMove="1" noResize="1" noEditPoints="1" noAdjustHandles="1" noChangeArrowheads="1" noChangeShapeType="1" noTextEdit="1"/>
              </p:cNvSpPr>
              <p:nvPr/>
            </p:nvSpPr>
            <p:spPr>
              <a:xfrm>
                <a:off x="3141363" y="2212762"/>
                <a:ext cx="238483" cy="307777"/>
              </a:xfrm>
              <a:prstGeom prst="rect">
                <a:avLst/>
              </a:prstGeom>
              <a:blipFill rotWithShape="0">
                <a:blip r:embed="rId3"/>
                <a:stretch>
                  <a:fillRect t="-4000" r="-74359" b="-20000"/>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3153600" y="3349682"/>
                <a:ext cx="238483" cy="307777"/>
              </a:xfrm>
              <a:prstGeom prst="rect">
                <a:avLst/>
              </a:prstGeom>
              <a:noFill/>
            </p:spPr>
            <p:txBody>
              <a:bodyPr wrap="square" rtlCol="1">
                <a:spAutoFit/>
              </a:bodyPr>
              <a:lstStyle/>
              <a:p>
                <a:pPr/>
                <a14:m>
                  <m:oMathPara xmlns:m="http://schemas.openxmlformats.org/officeDocument/2006/math">
                    <m:oMathParaPr>
                      <m:jc m:val="centerGroup"/>
                    </m:oMathParaPr>
                    <m:oMath xmlns:m="http://schemas.openxmlformats.org/officeDocument/2006/math">
                      <m:sSub>
                        <m:sSubPr>
                          <m:ctrlPr>
                            <a:rPr lang="he-IL" sz="1400" i="1" smtClean="0">
                              <a:latin typeface="Cambria Math" panose="02040503050406030204" pitchFamily="18" charset="0"/>
                            </a:rPr>
                          </m:ctrlPr>
                        </m:sSubPr>
                        <m:e>
                          <m:r>
                            <a:rPr lang="en-US" sz="1400" b="0" i="1" smtClean="0">
                              <a:latin typeface="Cambria Math" panose="02040503050406030204" pitchFamily="18" charset="0"/>
                            </a:rPr>
                            <m:t>𝑒</m:t>
                          </m:r>
                        </m:e>
                        <m:sub>
                          <m:r>
                            <a:rPr lang="he-IL" sz="1400" b="0" i="1" smtClean="0">
                              <a:latin typeface="Cambria Math" panose="02040503050406030204" pitchFamily="18" charset="0"/>
                            </a:rPr>
                            <m:t>2</m:t>
                          </m:r>
                        </m:sub>
                      </m:sSub>
                    </m:oMath>
                  </m:oMathPara>
                </a14:m>
                <a:endParaRPr lang="he-IL" sz="1400" dirty="0"/>
              </a:p>
            </p:txBody>
          </p:sp>
        </mc:Choice>
        <mc:Fallback xmlns="">
          <p:sp>
            <p:nvSpPr>
              <p:cNvPr id="26" name="TextBox 25"/>
              <p:cNvSpPr txBox="1">
                <a:spLocks noRot="1" noChangeAspect="1" noMove="1" noResize="1" noEditPoints="1" noAdjustHandles="1" noChangeArrowheads="1" noChangeShapeType="1" noTextEdit="1"/>
              </p:cNvSpPr>
              <p:nvPr/>
            </p:nvSpPr>
            <p:spPr>
              <a:xfrm>
                <a:off x="3153600" y="3349682"/>
                <a:ext cx="238483" cy="307777"/>
              </a:xfrm>
              <a:prstGeom prst="rect">
                <a:avLst/>
              </a:prstGeom>
              <a:blipFill rotWithShape="0">
                <a:blip r:embed="rId4"/>
                <a:stretch>
                  <a:fillRect t="-1961" r="-74359" b="-19608"/>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27" name="TextBox 26"/>
              <p:cNvSpPr txBox="1"/>
              <p:nvPr/>
            </p:nvSpPr>
            <p:spPr>
              <a:xfrm>
                <a:off x="3153601" y="4218246"/>
                <a:ext cx="238483" cy="307777"/>
              </a:xfrm>
              <a:prstGeom prst="rect">
                <a:avLst/>
              </a:prstGeom>
              <a:noFill/>
            </p:spPr>
            <p:txBody>
              <a:bodyPr wrap="square" rtlCol="1">
                <a:spAutoFit/>
              </a:bodyPr>
              <a:lstStyle/>
              <a:p>
                <a:pPr/>
                <a14:m>
                  <m:oMathPara xmlns:m="http://schemas.openxmlformats.org/officeDocument/2006/math">
                    <m:oMathParaPr>
                      <m:jc m:val="centerGroup"/>
                    </m:oMathParaPr>
                    <m:oMath xmlns:m="http://schemas.openxmlformats.org/officeDocument/2006/math">
                      <m:sSub>
                        <m:sSubPr>
                          <m:ctrlPr>
                            <a:rPr lang="he-IL" sz="1400" i="1" smtClean="0">
                              <a:latin typeface="Cambria Math" panose="02040503050406030204" pitchFamily="18" charset="0"/>
                            </a:rPr>
                          </m:ctrlPr>
                        </m:sSubPr>
                        <m:e>
                          <m:r>
                            <a:rPr lang="en-US" sz="1400" b="0" i="1" smtClean="0">
                              <a:latin typeface="Cambria Math" panose="02040503050406030204" pitchFamily="18" charset="0"/>
                            </a:rPr>
                            <m:t>𝑒</m:t>
                          </m:r>
                        </m:e>
                        <m:sub>
                          <m:r>
                            <a:rPr lang="he-IL" sz="1400" b="0" i="1" smtClean="0">
                              <a:latin typeface="Cambria Math" panose="02040503050406030204" pitchFamily="18" charset="0"/>
                            </a:rPr>
                            <m:t>3</m:t>
                          </m:r>
                        </m:sub>
                      </m:sSub>
                    </m:oMath>
                  </m:oMathPara>
                </a14:m>
                <a:endParaRPr lang="he-IL" sz="1400" dirty="0"/>
              </a:p>
            </p:txBody>
          </p:sp>
        </mc:Choice>
        <mc:Fallback xmlns="">
          <p:sp>
            <p:nvSpPr>
              <p:cNvPr id="27" name="TextBox 26"/>
              <p:cNvSpPr txBox="1">
                <a:spLocks noRot="1" noChangeAspect="1" noMove="1" noResize="1" noEditPoints="1" noAdjustHandles="1" noChangeArrowheads="1" noChangeShapeType="1" noTextEdit="1"/>
              </p:cNvSpPr>
              <p:nvPr/>
            </p:nvSpPr>
            <p:spPr>
              <a:xfrm>
                <a:off x="3153601" y="4218246"/>
                <a:ext cx="238483" cy="307777"/>
              </a:xfrm>
              <a:prstGeom prst="rect">
                <a:avLst/>
              </a:prstGeom>
              <a:blipFill rotWithShape="0">
                <a:blip r:embed="rId5"/>
                <a:stretch>
                  <a:fillRect t="-4000" r="-74359" b="-20000"/>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28" name="TextBox 27"/>
              <p:cNvSpPr txBox="1"/>
              <p:nvPr/>
            </p:nvSpPr>
            <p:spPr>
              <a:xfrm>
                <a:off x="3025593" y="2607623"/>
                <a:ext cx="238483" cy="307777"/>
              </a:xfrm>
              <a:prstGeom prst="rect">
                <a:avLst/>
              </a:prstGeom>
              <a:noFill/>
            </p:spPr>
            <p:txBody>
              <a:bodyPr wrap="square" rtlCol="1">
                <a:spAutoFit/>
              </a:bodyPr>
              <a:lstStyle/>
              <a:p>
                <a:pPr/>
                <a14:m>
                  <m:oMathPara xmlns:m="http://schemas.openxmlformats.org/officeDocument/2006/math">
                    <m:oMathParaPr>
                      <m:jc m:val="centerGroup"/>
                    </m:oMathParaPr>
                    <m:oMath xmlns:m="http://schemas.openxmlformats.org/officeDocument/2006/math">
                      <m:sSub>
                        <m:sSubPr>
                          <m:ctrlPr>
                            <a:rPr lang="he-IL" sz="1400" i="1" smtClean="0">
                              <a:latin typeface="Cambria Math" panose="02040503050406030204" pitchFamily="18" charset="0"/>
                            </a:rPr>
                          </m:ctrlPr>
                        </m:sSubPr>
                        <m:e>
                          <m:r>
                            <a:rPr lang="en-US" sz="1400" b="0" i="1" smtClean="0">
                              <a:latin typeface="Cambria Math" panose="02040503050406030204" pitchFamily="18" charset="0"/>
                            </a:rPr>
                            <m:t>𝑒</m:t>
                          </m:r>
                        </m:e>
                        <m:sub>
                          <m:r>
                            <a:rPr lang="he-IL" sz="1400" b="0" i="1" smtClean="0">
                              <a:latin typeface="Cambria Math" panose="02040503050406030204" pitchFamily="18" charset="0"/>
                            </a:rPr>
                            <m:t>4</m:t>
                          </m:r>
                        </m:sub>
                      </m:sSub>
                    </m:oMath>
                  </m:oMathPara>
                </a14:m>
                <a:endParaRPr lang="he-IL" sz="1400" dirty="0"/>
              </a:p>
            </p:txBody>
          </p:sp>
        </mc:Choice>
        <mc:Fallback xmlns="">
          <p:sp>
            <p:nvSpPr>
              <p:cNvPr id="28" name="TextBox 27"/>
              <p:cNvSpPr txBox="1">
                <a:spLocks noRot="1" noChangeAspect="1" noMove="1" noResize="1" noEditPoints="1" noAdjustHandles="1" noChangeArrowheads="1" noChangeShapeType="1" noTextEdit="1"/>
              </p:cNvSpPr>
              <p:nvPr/>
            </p:nvSpPr>
            <p:spPr>
              <a:xfrm>
                <a:off x="3025593" y="2607623"/>
                <a:ext cx="238483" cy="307777"/>
              </a:xfrm>
              <a:prstGeom prst="rect">
                <a:avLst/>
              </a:prstGeom>
              <a:blipFill rotWithShape="0">
                <a:blip r:embed="rId6"/>
                <a:stretch>
                  <a:fillRect t="-4000" r="-74359" b="-20000"/>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29" name="TextBox 28"/>
              <p:cNvSpPr txBox="1"/>
              <p:nvPr/>
            </p:nvSpPr>
            <p:spPr>
              <a:xfrm>
                <a:off x="3950877" y="3707526"/>
                <a:ext cx="238483" cy="307777"/>
              </a:xfrm>
              <a:prstGeom prst="rect">
                <a:avLst/>
              </a:prstGeom>
              <a:noFill/>
            </p:spPr>
            <p:txBody>
              <a:bodyPr wrap="square" rtlCol="1">
                <a:spAutoFit/>
              </a:bodyPr>
              <a:lstStyle/>
              <a:p>
                <a:pPr/>
                <a14:m>
                  <m:oMathPara xmlns:m="http://schemas.openxmlformats.org/officeDocument/2006/math">
                    <m:oMathParaPr>
                      <m:jc m:val="centerGroup"/>
                    </m:oMathParaPr>
                    <m:oMath xmlns:m="http://schemas.openxmlformats.org/officeDocument/2006/math">
                      <m:sSub>
                        <m:sSubPr>
                          <m:ctrlPr>
                            <a:rPr lang="he-IL" sz="1400" i="1" smtClean="0">
                              <a:latin typeface="Cambria Math" panose="02040503050406030204" pitchFamily="18" charset="0"/>
                            </a:rPr>
                          </m:ctrlPr>
                        </m:sSubPr>
                        <m:e>
                          <m:r>
                            <a:rPr lang="en-US" sz="1400" b="0" i="1" smtClean="0">
                              <a:latin typeface="Cambria Math" panose="02040503050406030204" pitchFamily="18" charset="0"/>
                            </a:rPr>
                            <m:t>𝑒</m:t>
                          </m:r>
                        </m:e>
                        <m:sub>
                          <m:r>
                            <a:rPr lang="he-IL" sz="1400" b="0" i="1" smtClean="0">
                              <a:latin typeface="Cambria Math" panose="02040503050406030204" pitchFamily="18" charset="0"/>
                            </a:rPr>
                            <m:t>6</m:t>
                          </m:r>
                        </m:sub>
                      </m:sSub>
                    </m:oMath>
                  </m:oMathPara>
                </a14:m>
                <a:endParaRPr lang="he-IL" sz="1400" dirty="0"/>
              </a:p>
            </p:txBody>
          </p:sp>
        </mc:Choice>
        <mc:Fallback xmlns="">
          <p:sp>
            <p:nvSpPr>
              <p:cNvPr id="29" name="TextBox 28"/>
              <p:cNvSpPr txBox="1">
                <a:spLocks noRot="1" noChangeAspect="1" noMove="1" noResize="1" noEditPoints="1" noAdjustHandles="1" noChangeArrowheads="1" noChangeShapeType="1" noTextEdit="1"/>
              </p:cNvSpPr>
              <p:nvPr/>
            </p:nvSpPr>
            <p:spPr>
              <a:xfrm>
                <a:off x="3950877" y="3707526"/>
                <a:ext cx="238483" cy="307777"/>
              </a:xfrm>
              <a:prstGeom prst="rect">
                <a:avLst/>
              </a:prstGeom>
              <a:blipFill rotWithShape="0">
                <a:blip r:embed="rId7"/>
                <a:stretch>
                  <a:fillRect t="-3922" r="-74359" b="-19608"/>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30" name="TextBox 29"/>
              <p:cNvSpPr txBox="1"/>
              <p:nvPr/>
            </p:nvSpPr>
            <p:spPr>
              <a:xfrm>
                <a:off x="4277313" y="2658821"/>
                <a:ext cx="238483" cy="307777"/>
              </a:xfrm>
              <a:prstGeom prst="rect">
                <a:avLst/>
              </a:prstGeom>
              <a:noFill/>
            </p:spPr>
            <p:txBody>
              <a:bodyPr wrap="square" rtlCol="1">
                <a:spAutoFit/>
              </a:bodyPr>
              <a:lstStyle/>
              <a:p>
                <a:pPr/>
                <a14:m>
                  <m:oMathPara xmlns:m="http://schemas.openxmlformats.org/officeDocument/2006/math">
                    <m:oMathParaPr>
                      <m:jc m:val="centerGroup"/>
                    </m:oMathParaPr>
                    <m:oMath xmlns:m="http://schemas.openxmlformats.org/officeDocument/2006/math">
                      <m:sSub>
                        <m:sSubPr>
                          <m:ctrlPr>
                            <a:rPr lang="he-IL" sz="1400" i="1" smtClean="0">
                              <a:latin typeface="Cambria Math" panose="02040503050406030204" pitchFamily="18" charset="0"/>
                            </a:rPr>
                          </m:ctrlPr>
                        </m:sSubPr>
                        <m:e>
                          <m:r>
                            <a:rPr lang="en-US" sz="1400" b="0" i="1" smtClean="0">
                              <a:latin typeface="Cambria Math" panose="02040503050406030204" pitchFamily="18" charset="0"/>
                            </a:rPr>
                            <m:t>𝑒</m:t>
                          </m:r>
                        </m:e>
                        <m:sub>
                          <m:r>
                            <a:rPr lang="he-IL" sz="1400" b="0" i="1" smtClean="0">
                              <a:latin typeface="Cambria Math" panose="02040503050406030204" pitchFamily="18" charset="0"/>
                            </a:rPr>
                            <m:t>5</m:t>
                          </m:r>
                        </m:sub>
                      </m:sSub>
                    </m:oMath>
                  </m:oMathPara>
                </a14:m>
                <a:endParaRPr lang="he-IL" sz="1400" dirty="0"/>
              </a:p>
            </p:txBody>
          </p:sp>
        </mc:Choice>
        <mc:Fallback xmlns="">
          <p:sp>
            <p:nvSpPr>
              <p:cNvPr id="30" name="TextBox 29"/>
              <p:cNvSpPr txBox="1">
                <a:spLocks noRot="1" noChangeAspect="1" noMove="1" noResize="1" noEditPoints="1" noAdjustHandles="1" noChangeArrowheads="1" noChangeShapeType="1" noTextEdit="1"/>
              </p:cNvSpPr>
              <p:nvPr/>
            </p:nvSpPr>
            <p:spPr>
              <a:xfrm>
                <a:off x="4277313" y="2658821"/>
                <a:ext cx="238483" cy="307777"/>
              </a:xfrm>
              <a:prstGeom prst="rect">
                <a:avLst/>
              </a:prstGeom>
              <a:blipFill rotWithShape="0">
                <a:blip r:embed="rId8"/>
                <a:stretch>
                  <a:fillRect t="-3922" r="-74359" b="-19608"/>
                </a:stretch>
              </a:blipFill>
            </p:spPr>
            <p:txBody>
              <a:bodyPr/>
              <a:lstStyle/>
              <a:p>
                <a:r>
                  <a:rPr lang="he-IL">
                    <a:noFill/>
                  </a:rPr>
                  <a:t> </a:t>
                </a:r>
              </a:p>
            </p:txBody>
          </p:sp>
        </mc:Fallback>
      </mc:AlternateContent>
      <p:sp>
        <p:nvSpPr>
          <p:cNvPr id="31" name="TextBox 30"/>
          <p:cNvSpPr txBox="1"/>
          <p:nvPr/>
        </p:nvSpPr>
        <p:spPr>
          <a:xfrm>
            <a:off x="3712394" y="2251991"/>
            <a:ext cx="238483" cy="307777"/>
          </a:xfrm>
          <a:prstGeom prst="rect">
            <a:avLst/>
          </a:prstGeom>
          <a:noFill/>
        </p:spPr>
        <p:txBody>
          <a:bodyPr wrap="square" rtlCol="1">
            <a:spAutoFit/>
          </a:bodyPr>
          <a:lstStyle/>
          <a:p>
            <a:r>
              <a:rPr lang="en-US" sz="1400" b="1" dirty="0" smtClean="0">
                <a:solidFill>
                  <a:srgbClr val="00B050"/>
                </a:solidFill>
              </a:rPr>
              <a:t>2</a:t>
            </a:r>
            <a:endParaRPr lang="he-IL" sz="1400" b="1" dirty="0">
              <a:solidFill>
                <a:srgbClr val="00B050"/>
              </a:solidFill>
            </a:endParaRPr>
          </a:p>
        </p:txBody>
      </p:sp>
      <p:sp>
        <p:nvSpPr>
          <p:cNvPr id="32" name="TextBox 31"/>
          <p:cNvSpPr txBox="1"/>
          <p:nvPr/>
        </p:nvSpPr>
        <p:spPr>
          <a:xfrm>
            <a:off x="3688328" y="4269180"/>
            <a:ext cx="238483" cy="307777"/>
          </a:xfrm>
          <a:prstGeom prst="rect">
            <a:avLst/>
          </a:prstGeom>
          <a:noFill/>
        </p:spPr>
        <p:txBody>
          <a:bodyPr wrap="square" rtlCol="1">
            <a:spAutoFit/>
          </a:bodyPr>
          <a:lstStyle/>
          <a:p>
            <a:r>
              <a:rPr lang="en-US" sz="1400" b="1" dirty="0" smtClean="0">
                <a:solidFill>
                  <a:srgbClr val="00B050"/>
                </a:solidFill>
              </a:rPr>
              <a:t>2</a:t>
            </a:r>
            <a:endParaRPr lang="he-IL" sz="1400" b="1" dirty="0">
              <a:solidFill>
                <a:srgbClr val="00B050"/>
              </a:solidFill>
            </a:endParaRPr>
          </a:p>
        </p:txBody>
      </p:sp>
      <p:sp>
        <p:nvSpPr>
          <p:cNvPr id="34" name="TextBox 33"/>
          <p:cNvSpPr txBox="1"/>
          <p:nvPr/>
        </p:nvSpPr>
        <p:spPr>
          <a:xfrm>
            <a:off x="4437400" y="2588340"/>
            <a:ext cx="238483" cy="307777"/>
          </a:xfrm>
          <a:prstGeom prst="rect">
            <a:avLst/>
          </a:prstGeom>
          <a:noFill/>
        </p:spPr>
        <p:txBody>
          <a:bodyPr wrap="square" rtlCol="1">
            <a:spAutoFit/>
          </a:bodyPr>
          <a:lstStyle/>
          <a:p>
            <a:r>
              <a:rPr lang="en-US" sz="1400" b="1" dirty="0" smtClean="0">
                <a:solidFill>
                  <a:srgbClr val="00B050"/>
                </a:solidFill>
              </a:rPr>
              <a:t>3</a:t>
            </a:r>
            <a:endParaRPr lang="he-IL" sz="1400" b="1" dirty="0">
              <a:solidFill>
                <a:srgbClr val="00B050"/>
              </a:solidFill>
            </a:endParaRPr>
          </a:p>
        </p:txBody>
      </p:sp>
      <p:sp>
        <p:nvSpPr>
          <p:cNvPr id="35" name="TextBox 34"/>
          <p:cNvSpPr txBox="1"/>
          <p:nvPr/>
        </p:nvSpPr>
        <p:spPr>
          <a:xfrm>
            <a:off x="3244620" y="2725161"/>
            <a:ext cx="238483" cy="307777"/>
          </a:xfrm>
          <a:prstGeom prst="rect">
            <a:avLst/>
          </a:prstGeom>
          <a:noFill/>
        </p:spPr>
        <p:txBody>
          <a:bodyPr wrap="square" rtlCol="1">
            <a:spAutoFit/>
          </a:bodyPr>
          <a:lstStyle/>
          <a:p>
            <a:r>
              <a:rPr lang="en-US" sz="1400" b="1" dirty="0" smtClean="0">
                <a:solidFill>
                  <a:srgbClr val="00B050"/>
                </a:solidFill>
              </a:rPr>
              <a:t>3</a:t>
            </a:r>
            <a:endParaRPr lang="he-IL" sz="1400" b="1" dirty="0">
              <a:solidFill>
                <a:srgbClr val="00B050"/>
              </a:solidFill>
            </a:endParaRPr>
          </a:p>
        </p:txBody>
      </p:sp>
      <p:sp>
        <p:nvSpPr>
          <p:cNvPr id="38" name="TextBox 37"/>
          <p:cNvSpPr txBox="1"/>
          <p:nvPr/>
        </p:nvSpPr>
        <p:spPr>
          <a:xfrm>
            <a:off x="3688328" y="3383385"/>
            <a:ext cx="238483" cy="307777"/>
          </a:xfrm>
          <a:prstGeom prst="rect">
            <a:avLst/>
          </a:prstGeom>
          <a:noFill/>
        </p:spPr>
        <p:txBody>
          <a:bodyPr wrap="square" rtlCol="1">
            <a:spAutoFit/>
          </a:bodyPr>
          <a:lstStyle/>
          <a:p>
            <a:r>
              <a:rPr lang="en-US" sz="1400" b="1" dirty="0" smtClean="0">
                <a:solidFill>
                  <a:srgbClr val="00B050"/>
                </a:solidFill>
              </a:rPr>
              <a:t>2</a:t>
            </a:r>
            <a:endParaRPr lang="he-IL" sz="1400" b="1" dirty="0">
              <a:solidFill>
                <a:srgbClr val="00B050"/>
              </a:solidFill>
            </a:endParaRPr>
          </a:p>
        </p:txBody>
      </p:sp>
      <p:sp>
        <p:nvSpPr>
          <p:cNvPr id="39" name="TextBox 38"/>
          <p:cNvSpPr txBox="1"/>
          <p:nvPr/>
        </p:nvSpPr>
        <p:spPr>
          <a:xfrm>
            <a:off x="3797009" y="3833175"/>
            <a:ext cx="238483" cy="307777"/>
          </a:xfrm>
          <a:prstGeom prst="rect">
            <a:avLst/>
          </a:prstGeom>
          <a:noFill/>
        </p:spPr>
        <p:txBody>
          <a:bodyPr wrap="square" rtlCol="1">
            <a:spAutoFit/>
          </a:bodyPr>
          <a:lstStyle/>
          <a:p>
            <a:r>
              <a:rPr lang="en-US" sz="1400" b="1" dirty="0" smtClean="0">
                <a:solidFill>
                  <a:srgbClr val="00B050"/>
                </a:solidFill>
              </a:rPr>
              <a:t>3</a:t>
            </a:r>
            <a:endParaRPr lang="he-IL" sz="1400" b="1" dirty="0">
              <a:solidFill>
                <a:srgbClr val="00B050"/>
              </a:solidFill>
            </a:endParaRPr>
          </a:p>
        </p:txBody>
      </p:sp>
    </p:spTree>
    <p:extLst>
      <p:ext uri="{BB962C8B-B14F-4D97-AF65-F5344CB8AC3E}">
        <p14:creationId xmlns:p14="http://schemas.microsoft.com/office/powerpoint/2010/main" val="12869678"/>
      </p:ext>
    </p:extLst>
  </p:cSld>
  <p:clrMapOvr>
    <a:masterClrMapping/>
  </p:clrMapOvr>
  <p:timing>
    <p:tnLst>
      <p:par>
        <p:cTn id="1" dur="indefinite" restart="never" nodeType="tmRoot"/>
      </p:par>
    </p:tn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dirty="0"/>
              <a:t>Theorem </a:t>
            </a:r>
            <a:r>
              <a:rPr lang="en-US" dirty="0" smtClean="0"/>
              <a:t>4.4 (</a:t>
            </a:r>
            <a:r>
              <a:rPr lang="en-US" dirty="0"/>
              <a:t>cont.)</a:t>
            </a:r>
            <a:endParaRPr lang="he-IL" dirty="0"/>
          </a:p>
        </p:txBody>
      </p:sp>
      <mc:AlternateContent xmlns:mc="http://schemas.openxmlformats.org/markup-compatibility/2006" xmlns:a14="http://schemas.microsoft.com/office/drawing/2010/main">
        <mc:Choice Requires="a14">
          <p:sp>
            <p:nvSpPr>
              <p:cNvPr id="3" name="מציין מיקום תוכן 2"/>
              <p:cNvSpPr>
                <a:spLocks noGrp="1"/>
              </p:cNvSpPr>
              <p:nvPr>
                <p:ph idx="1"/>
              </p:nvPr>
            </p:nvSpPr>
            <p:spPr>
              <a:xfrm>
                <a:off x="2589211" y="1484851"/>
                <a:ext cx="9259889" cy="5373149"/>
              </a:xfrm>
            </p:spPr>
            <p:txBody>
              <a:bodyPr>
                <a:normAutofit lnSpcReduction="10000"/>
              </a:bodyPr>
              <a:lstStyle/>
              <a:p>
                <a:pPr marL="0" indent="0" algn="l" rtl="0">
                  <a:buNone/>
                </a:pPr>
                <a:r>
                  <a:rPr lang="en-US" sz="2400" dirty="0" smtClean="0"/>
                  <a:t>Recall that det(</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𝐴</m:t>
                        </m:r>
                      </m:e>
                      <m:sub>
                        <m:r>
                          <a:rPr lang="en-US" sz="2400" b="0" i="1" smtClean="0">
                            <a:latin typeface="Cambria Math" panose="02040503050406030204" pitchFamily="18" charset="0"/>
                          </a:rPr>
                          <m:t>𝑟</m:t>
                        </m:r>
                        <m:r>
                          <a:rPr lang="en-US" sz="2400" b="0" i="1" smtClean="0">
                            <a:latin typeface="Cambria Math" panose="02040503050406030204" pitchFamily="18" charset="0"/>
                          </a:rPr>
                          <m:t>,</m:t>
                        </m:r>
                        <m:r>
                          <a:rPr lang="en-US" sz="2400" i="1">
                            <a:latin typeface="Cambria Math" panose="02040503050406030204" pitchFamily="18" charset="0"/>
                          </a:rPr>
                          <m:t>𝑒</m:t>
                        </m:r>
                      </m:sub>
                    </m:sSub>
                  </m:oMath>
                </a14:m>
                <a:r>
                  <a:rPr lang="en-US" sz="2400" dirty="0"/>
                  <a:t>) = </a:t>
                </a:r>
                <a14:m>
                  <m:oMath xmlns:m="http://schemas.openxmlformats.org/officeDocument/2006/math">
                    <m:nary>
                      <m:naryPr>
                        <m:chr m:val="∑"/>
                        <m:supHide m:val="on"/>
                        <m:ctrlPr>
                          <a:rPr lang="en-US" sz="2800" i="1">
                            <a:latin typeface="Cambria Math" panose="02040503050406030204" pitchFamily="18" charset="0"/>
                          </a:rPr>
                        </m:ctrlPr>
                      </m:naryPr>
                      <m:sub>
                        <m:m>
                          <m:mPr>
                            <m:mcs>
                              <m:mc>
                                <m:mcPr>
                                  <m:count m:val="1"/>
                                  <m:mcJc m:val="center"/>
                                </m:mcPr>
                              </m:mc>
                            </m:mcs>
                            <m:ctrlPr>
                              <a:rPr lang="en-US" sz="2800" i="1">
                                <a:latin typeface="Cambria Math" panose="02040503050406030204" pitchFamily="18" charset="0"/>
                              </a:rPr>
                            </m:ctrlPr>
                          </m:mPr>
                          <m:mr>
                            <m:e>
                              <m:r>
                                <m:rPr>
                                  <m:brk m:alnAt="7"/>
                                </m:rPr>
                                <a:rPr lang="en-US" sz="2800" i="1">
                                  <a:latin typeface="Cambria Math" panose="02040503050406030204" pitchFamily="18" charset="0"/>
                                </a:rPr>
                                <m:t>𝑀</m:t>
                              </m:r>
                              <m:r>
                                <a:rPr lang="en-US" sz="2800" i="1">
                                  <a:latin typeface="Cambria Math" panose="02040503050406030204" pitchFamily="18" charset="0"/>
                                </a:rPr>
                                <m:t> </m:t>
                              </m:r>
                              <m:r>
                                <a:rPr lang="en-US" sz="2800" i="1">
                                  <a:latin typeface="Cambria Math" panose="02040503050406030204" pitchFamily="18" charset="0"/>
                                </a:rPr>
                                <m:t>𝑝𝑚</m:t>
                              </m:r>
                              <m:r>
                                <a:rPr lang="en-US" sz="2800" i="1">
                                  <a:latin typeface="Cambria Math" panose="02040503050406030204" pitchFamily="18" charset="0"/>
                                </a:rPr>
                                <m:t> </m:t>
                              </m:r>
                              <m:r>
                                <a:rPr lang="en-US" sz="2800" i="1">
                                  <a:latin typeface="Cambria Math" panose="02040503050406030204" pitchFamily="18" charset="0"/>
                                </a:rPr>
                                <m:t>𝑖𝑛</m:t>
                              </m:r>
                              <m:r>
                                <a:rPr lang="en-US" sz="2800" i="1">
                                  <a:latin typeface="Cambria Math" panose="02040503050406030204" pitchFamily="18" charset="0"/>
                                </a:rPr>
                                <m:t> </m:t>
                              </m:r>
                              <m:sSub>
                                <m:sSubPr>
                                  <m:ctrlPr>
                                    <a:rPr lang="en-US" sz="2800" i="1">
                                      <a:latin typeface="Cambria Math" panose="02040503050406030204" pitchFamily="18" charset="0"/>
                                    </a:rPr>
                                  </m:ctrlPr>
                                </m:sSubPr>
                                <m:e>
                                  <m:r>
                                    <a:rPr lang="en-US" sz="2800" i="1">
                                      <a:latin typeface="Cambria Math" panose="02040503050406030204" pitchFamily="18" charset="0"/>
                                    </a:rPr>
                                    <m:t>𝐻</m:t>
                                  </m:r>
                                </m:e>
                                <m:sub>
                                  <m:r>
                                    <a:rPr lang="en-US" sz="2800" i="1">
                                      <a:latin typeface="Cambria Math" panose="02040503050406030204" pitchFamily="18" charset="0"/>
                                    </a:rPr>
                                    <m:t>𝑟</m:t>
                                  </m:r>
                                </m:sub>
                              </m:sSub>
                            </m:e>
                          </m:mr>
                          <m:mr>
                            <m:e>
                              <m:r>
                                <a:rPr lang="en-US" sz="2800" i="1">
                                  <a:latin typeface="Cambria Math" panose="02040503050406030204" pitchFamily="18" charset="0"/>
                                </a:rPr>
                                <m:t>𝑒</m:t>
                              </m:r>
                              <m:r>
                                <m:rPr>
                                  <m:brk m:alnAt="7"/>
                                </m:rPr>
                                <a:rPr lang="en-US" sz="2800" i="1">
                                  <a:latin typeface="Cambria Math" panose="02040503050406030204" pitchFamily="18" charset="0"/>
                                </a:rPr>
                                <m:t>∈</m:t>
                              </m:r>
                              <m:r>
                                <a:rPr lang="en-US" sz="2800" i="1">
                                  <a:latin typeface="Cambria Math" panose="02040503050406030204" pitchFamily="18" charset="0"/>
                                </a:rPr>
                                <m:t>𝑀</m:t>
                              </m:r>
                            </m:e>
                          </m:mr>
                        </m:m>
                      </m:sub>
                      <m:sup/>
                      <m:e>
                        <m:r>
                          <a:rPr lang="en-US" sz="2800" i="1">
                            <a:latin typeface="Cambria Math" panose="02040503050406030204" pitchFamily="18" charset="0"/>
                          </a:rPr>
                          <m:t>𝑠𝑔𝑛</m:t>
                        </m:r>
                        <m:r>
                          <a:rPr lang="en-US" sz="2800" i="1">
                            <a:latin typeface="Cambria Math" panose="02040503050406030204" pitchFamily="18" charset="0"/>
                          </a:rPr>
                          <m:t>(</m:t>
                        </m:r>
                        <m:r>
                          <a:rPr lang="en-US" sz="2800" i="1">
                            <a:latin typeface="Cambria Math" panose="02040503050406030204" pitchFamily="18" charset="0"/>
                          </a:rPr>
                          <m:t>𝑀</m:t>
                        </m:r>
                        <m:r>
                          <a:rPr lang="en-US" sz="2800" i="1">
                            <a:latin typeface="Cambria Math" panose="02040503050406030204" pitchFamily="18" charset="0"/>
                          </a:rPr>
                          <m:t>)</m:t>
                        </m:r>
                        <m:sSubSup>
                          <m:sSubSupPr>
                            <m:ctrlPr>
                              <a:rPr lang="en-US" sz="2400" i="1" dirty="0">
                                <a:latin typeface="Cambria Math" panose="02040503050406030204" pitchFamily="18" charset="0"/>
                              </a:rPr>
                            </m:ctrlPr>
                          </m:sSubSupPr>
                          <m:e>
                            <m:r>
                              <a:rPr lang="en-US" sz="2400" b="0" i="1" dirty="0" smtClean="0">
                                <a:latin typeface="Cambria Math" panose="02040503050406030204" pitchFamily="18" charset="0"/>
                              </a:rPr>
                              <m:t>𝑥</m:t>
                            </m:r>
                          </m:e>
                          <m:sub>
                            <m:r>
                              <a:rPr lang="en-US" sz="2400" i="1" dirty="0">
                                <a:latin typeface="Cambria Math" panose="02040503050406030204" pitchFamily="18" charset="0"/>
                              </a:rPr>
                              <m:t>𝑟</m:t>
                            </m:r>
                          </m:sub>
                          <m:sup>
                            <m:sSub>
                              <m:sSubPr>
                                <m:ctrlPr>
                                  <a:rPr lang="en-US" sz="2400" i="1" dirty="0">
                                    <a:latin typeface="Cambria Math" panose="02040503050406030204" pitchFamily="18" charset="0"/>
                                  </a:rPr>
                                </m:ctrlPr>
                              </m:sSubPr>
                              <m:e>
                                <m:r>
                                  <a:rPr lang="en-US" sz="2400" i="1" dirty="0">
                                    <a:latin typeface="Cambria Math" panose="02040503050406030204" pitchFamily="18" charset="0"/>
                                  </a:rPr>
                                  <m:t>𝑤</m:t>
                                </m:r>
                              </m:e>
                              <m:sub>
                                <m:r>
                                  <a:rPr lang="en-US" sz="2400" i="1" dirty="0">
                                    <a:latin typeface="Cambria Math" panose="02040503050406030204" pitchFamily="18" charset="0"/>
                                  </a:rPr>
                                  <m:t>𝑟</m:t>
                                </m:r>
                              </m:sub>
                            </m:sSub>
                            <m:r>
                              <a:rPr lang="en-US" sz="2400" i="1" dirty="0">
                                <a:latin typeface="Cambria Math" panose="02040503050406030204" pitchFamily="18" charset="0"/>
                              </a:rPr>
                              <m:t>(</m:t>
                            </m:r>
                            <m:r>
                              <a:rPr lang="en-US" sz="2400" b="0" i="1" dirty="0" smtClean="0">
                                <a:latin typeface="Cambria Math" panose="02040503050406030204" pitchFamily="18" charset="0"/>
                              </a:rPr>
                              <m:t>𝑀</m:t>
                            </m:r>
                            <m:r>
                              <a:rPr lang="en-US" sz="2400" b="0" i="1" dirty="0" smtClean="0">
                                <a:latin typeface="Cambria Math" panose="02040503050406030204" pitchFamily="18" charset="0"/>
                              </a:rPr>
                              <m:t>)</m:t>
                            </m:r>
                          </m:sup>
                        </m:sSubSup>
                        <m:r>
                          <m:rPr>
                            <m:nor/>
                          </m:rPr>
                          <a:rPr lang="en-US" sz="2400" dirty="0"/>
                          <m:t>…</m:t>
                        </m:r>
                        <m:sSubSup>
                          <m:sSubSupPr>
                            <m:ctrlPr>
                              <a:rPr lang="en-US" sz="2400" i="1" dirty="0">
                                <a:latin typeface="Cambria Math" panose="02040503050406030204" pitchFamily="18" charset="0"/>
                              </a:rPr>
                            </m:ctrlPr>
                          </m:sSubSupPr>
                          <m:e>
                            <m:r>
                              <a:rPr lang="en-US" sz="2400" b="0" i="1" dirty="0" smtClean="0">
                                <a:latin typeface="Cambria Math" panose="02040503050406030204" pitchFamily="18" charset="0"/>
                              </a:rPr>
                              <m:t>𝑥</m:t>
                            </m:r>
                          </m:e>
                          <m:sub>
                            <m:r>
                              <a:rPr lang="en-US" sz="2400" i="1" dirty="0">
                                <a:latin typeface="Cambria Math" panose="02040503050406030204" pitchFamily="18" charset="0"/>
                              </a:rPr>
                              <m:t>𝑘</m:t>
                            </m:r>
                            <m:r>
                              <a:rPr lang="en-US" sz="2400" i="1" dirty="0">
                                <a:latin typeface="Cambria Math" panose="02040503050406030204" pitchFamily="18" charset="0"/>
                              </a:rPr>
                              <m:t>−</m:t>
                            </m:r>
                            <m:r>
                              <a:rPr lang="en-US" sz="2400" i="1" dirty="0">
                                <a:latin typeface="Cambria Math" panose="02040503050406030204" pitchFamily="18" charset="0"/>
                              </a:rPr>
                              <m:t>1</m:t>
                            </m:r>
                          </m:sub>
                          <m:sup>
                            <m:sSub>
                              <m:sSubPr>
                                <m:ctrlPr>
                                  <a:rPr lang="en-US" sz="2400" i="1" dirty="0">
                                    <a:latin typeface="Cambria Math" panose="02040503050406030204" pitchFamily="18" charset="0"/>
                                  </a:rPr>
                                </m:ctrlPr>
                              </m:sSubPr>
                              <m:e>
                                <m:r>
                                  <a:rPr lang="en-US" sz="2400" i="1" dirty="0">
                                    <a:latin typeface="Cambria Math" panose="02040503050406030204" pitchFamily="18" charset="0"/>
                                  </a:rPr>
                                  <m:t>𝑤</m:t>
                                </m:r>
                              </m:e>
                              <m:sub>
                                <m:r>
                                  <a:rPr lang="en-US" sz="2400" i="1" dirty="0">
                                    <a:latin typeface="Cambria Math" panose="02040503050406030204" pitchFamily="18" charset="0"/>
                                  </a:rPr>
                                  <m:t>𝑘</m:t>
                                </m:r>
                                <m:r>
                                  <a:rPr lang="en-US" sz="2400" i="1" dirty="0">
                                    <a:latin typeface="Cambria Math" panose="02040503050406030204" pitchFamily="18" charset="0"/>
                                  </a:rPr>
                                  <m:t>−</m:t>
                                </m:r>
                                <m:r>
                                  <a:rPr lang="en-US" sz="2400" i="1" dirty="0">
                                    <a:latin typeface="Cambria Math" panose="02040503050406030204" pitchFamily="18" charset="0"/>
                                  </a:rPr>
                                  <m:t>1</m:t>
                                </m:r>
                              </m:sub>
                            </m:sSub>
                            <m:r>
                              <a:rPr lang="en-US" sz="2400" i="1" dirty="0">
                                <a:latin typeface="Cambria Math" panose="02040503050406030204" pitchFamily="18" charset="0"/>
                              </a:rPr>
                              <m:t>(</m:t>
                            </m:r>
                            <m:r>
                              <a:rPr lang="en-US" sz="2400" b="0" i="1" dirty="0" smtClean="0">
                                <a:latin typeface="Cambria Math" panose="02040503050406030204" pitchFamily="18" charset="0"/>
                              </a:rPr>
                              <m:t>𝑀</m:t>
                            </m:r>
                            <m:r>
                              <a:rPr lang="en-US" sz="2400" b="0" i="1" dirty="0" smtClean="0">
                                <a:latin typeface="Cambria Math" panose="02040503050406030204" pitchFamily="18" charset="0"/>
                              </a:rPr>
                              <m:t>)</m:t>
                            </m:r>
                          </m:sup>
                        </m:sSubSup>
                      </m:e>
                    </m:nary>
                  </m:oMath>
                </a14:m>
                <a:r>
                  <a:rPr lang="en-US" sz="2400" dirty="0" smtClean="0"/>
                  <a:t>.</a:t>
                </a:r>
              </a:p>
              <a:p>
                <a:pPr marL="0" indent="0" algn="l" rtl="0">
                  <a:buNone/>
                </a:pPr>
                <a:r>
                  <a:rPr lang="en-US" sz="2400" dirty="0" smtClean="0"/>
                  <a:t>Consider the coefficient </a:t>
                </a:r>
                <a14:m>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𝑐</m:t>
                        </m:r>
                      </m:e>
                      <m:sub>
                        <m:r>
                          <a:rPr lang="en-US" sz="2400" b="0" i="1" smtClean="0">
                            <a:latin typeface="Cambria Math" panose="02040503050406030204" pitchFamily="18" charset="0"/>
                          </a:rPr>
                          <m:t>𝑟</m:t>
                        </m:r>
                        <m:r>
                          <a:rPr lang="en-US" sz="2400" b="0" i="1" smtClean="0">
                            <a:latin typeface="Cambria Math" panose="02040503050406030204" pitchFamily="18" charset="0"/>
                          </a:rPr>
                          <m:t>,</m:t>
                        </m:r>
                        <m:r>
                          <a:rPr lang="en-US" sz="2400" b="0" i="1" smtClean="0">
                            <a:latin typeface="Cambria Math" panose="02040503050406030204" pitchFamily="18" charset="0"/>
                          </a:rPr>
                          <m:t>𝑒</m:t>
                        </m:r>
                      </m:sub>
                    </m:sSub>
                  </m:oMath>
                </a14:m>
                <a:r>
                  <a:rPr lang="en-US" sz="2400" dirty="0" smtClean="0"/>
                  <a:t> (a polynomial) of </a:t>
                </a:r>
                <a14:m>
                  <m:oMath xmlns:m="http://schemas.openxmlformats.org/officeDocument/2006/math">
                    <m:sSubSup>
                      <m:sSubSupPr>
                        <m:ctrlPr>
                          <a:rPr lang="en-US" sz="2400" i="1" smtClean="0">
                            <a:latin typeface="Cambria Math" panose="02040503050406030204" pitchFamily="18" charset="0"/>
                          </a:rPr>
                        </m:ctrlPr>
                      </m:sSubSupPr>
                      <m:e>
                        <m:r>
                          <a:rPr lang="en-US" sz="2400" b="0" i="1" smtClean="0">
                            <a:latin typeface="Cambria Math" panose="02040503050406030204" pitchFamily="18" charset="0"/>
                          </a:rPr>
                          <m:t>𝑋</m:t>
                        </m:r>
                      </m:e>
                      <m:sub>
                        <m:r>
                          <a:rPr lang="en-US" sz="2400" b="0" i="1" smtClean="0">
                            <a:latin typeface="Cambria Math" panose="02040503050406030204" pitchFamily="18" charset="0"/>
                          </a:rPr>
                          <m:t>𝑟</m:t>
                        </m:r>
                      </m:sub>
                      <m:sup>
                        <m:sSubSup>
                          <m:sSubSupPr>
                            <m:ctrlPr>
                              <a:rPr lang="en-US" sz="2400" i="1" smtClean="0">
                                <a:latin typeface="Cambria Math" panose="02040503050406030204" pitchFamily="18" charset="0"/>
                              </a:rPr>
                            </m:ctrlPr>
                          </m:sSubSupPr>
                          <m:e>
                            <m:r>
                              <a:rPr lang="en-US" sz="2400" b="0" i="1" smtClean="0">
                                <a:latin typeface="Cambria Math" panose="02040503050406030204" pitchFamily="18" charset="0"/>
                              </a:rPr>
                              <m:t>𝑤</m:t>
                            </m:r>
                          </m:e>
                          <m:sub>
                            <m:r>
                              <a:rPr lang="en-US" sz="2400" b="0" i="1" smtClean="0">
                                <a:latin typeface="Cambria Math" panose="02040503050406030204" pitchFamily="18" charset="0"/>
                              </a:rPr>
                              <m:t>𝑟</m:t>
                            </m:r>
                          </m:sub>
                          <m:sup>
                            <m:r>
                              <a:rPr lang="en-US" sz="2400" b="0" i="1" smtClean="0">
                                <a:latin typeface="Cambria Math" panose="02040503050406030204" pitchFamily="18" charset="0"/>
                              </a:rPr>
                              <m:t>∗</m:t>
                            </m:r>
                          </m:sup>
                        </m:sSubSup>
                      </m:sup>
                    </m:sSubSup>
                  </m:oMath>
                </a14:m>
                <a:r>
                  <a:rPr lang="en-US" sz="2400" dirty="0" smtClean="0"/>
                  <a:t> in </a:t>
                </a:r>
                <a:r>
                  <a:rPr lang="en-US" sz="2400" dirty="0" err="1" smtClean="0"/>
                  <a:t>det</a:t>
                </a:r>
                <a:r>
                  <a:rPr lang="en-US" sz="2400" dirty="0" smtClean="0"/>
                  <a:t>(</a:t>
                </a:r>
                <a14:m>
                  <m:oMath xmlns:m="http://schemas.openxmlformats.org/officeDocument/2006/math">
                    <m:sSub>
                      <m:sSubPr>
                        <m:ctrlPr>
                          <a:rPr lang="he-IL" sz="2400" i="1">
                            <a:latin typeface="Cambria Math" panose="02040503050406030204" pitchFamily="18" charset="0"/>
                          </a:rPr>
                        </m:ctrlPr>
                      </m:sSubPr>
                      <m:e>
                        <m:r>
                          <a:rPr lang="en-US" sz="2400" i="1">
                            <a:latin typeface="Cambria Math" panose="02040503050406030204" pitchFamily="18" charset="0"/>
                          </a:rPr>
                          <m:t>𝐴</m:t>
                        </m:r>
                      </m:e>
                      <m:sub>
                        <m:r>
                          <a:rPr lang="en-US" sz="2400" b="0" i="1" smtClean="0">
                            <a:latin typeface="Cambria Math" panose="02040503050406030204" pitchFamily="18" charset="0"/>
                          </a:rPr>
                          <m:t>𝑟</m:t>
                        </m:r>
                        <m:r>
                          <a:rPr lang="en-US" sz="2400" b="0" i="1" smtClean="0">
                            <a:latin typeface="Cambria Math" panose="02040503050406030204" pitchFamily="18" charset="0"/>
                          </a:rPr>
                          <m:t>,</m:t>
                        </m:r>
                        <m:r>
                          <a:rPr lang="en-US" sz="2400" i="1">
                            <a:latin typeface="Cambria Math" panose="02040503050406030204" pitchFamily="18" charset="0"/>
                          </a:rPr>
                          <m:t>𝑒</m:t>
                        </m:r>
                      </m:sub>
                    </m:sSub>
                  </m:oMath>
                </a14:m>
                <a:r>
                  <a:rPr lang="en-US" sz="2400" dirty="0" smtClean="0"/>
                  <a:t>),</a:t>
                </a:r>
              </a:p>
              <a:p>
                <a:pPr marL="0" indent="0" algn="ctr" rtl="0">
                  <a:buNone/>
                </a:pP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𝑐</m:t>
                        </m:r>
                      </m:e>
                      <m:sub>
                        <m:r>
                          <a:rPr lang="en-US" sz="2400" b="0" i="1" smtClean="0">
                            <a:latin typeface="Cambria Math" panose="02040503050406030204" pitchFamily="18" charset="0"/>
                          </a:rPr>
                          <m:t>𝑟</m:t>
                        </m:r>
                        <m:r>
                          <a:rPr lang="en-US" sz="2400" b="0" i="1" smtClean="0">
                            <a:latin typeface="Cambria Math" panose="02040503050406030204" pitchFamily="18" charset="0"/>
                          </a:rPr>
                          <m:t>,</m:t>
                        </m:r>
                        <m:r>
                          <a:rPr lang="en-US" sz="2400" i="1">
                            <a:latin typeface="Cambria Math" panose="02040503050406030204" pitchFamily="18" charset="0"/>
                          </a:rPr>
                          <m:t>𝑒</m:t>
                        </m:r>
                      </m:sub>
                    </m:sSub>
                  </m:oMath>
                </a14:m>
                <a:r>
                  <a:rPr lang="en-US" sz="2400" dirty="0" smtClean="0"/>
                  <a:t> = </a:t>
                </a:r>
                <a14:m>
                  <m:oMath xmlns:m="http://schemas.openxmlformats.org/officeDocument/2006/math">
                    <m:nary>
                      <m:naryPr>
                        <m:chr m:val="∑"/>
                        <m:supHide m:val="on"/>
                        <m:ctrlPr>
                          <a:rPr lang="en-US" sz="2400" i="1">
                            <a:latin typeface="Cambria Math" panose="02040503050406030204" pitchFamily="18" charset="0"/>
                          </a:rPr>
                        </m:ctrlPr>
                      </m:naryPr>
                      <m:sub>
                        <m:m>
                          <m:mPr>
                            <m:mcs>
                              <m:mc>
                                <m:mcPr>
                                  <m:count m:val="1"/>
                                  <m:mcJc m:val="center"/>
                                </m:mcPr>
                              </m:mc>
                            </m:mcs>
                            <m:ctrlPr>
                              <a:rPr lang="en-US" sz="2400" i="1" smtClean="0">
                                <a:latin typeface="Cambria Math" panose="02040503050406030204" pitchFamily="18" charset="0"/>
                              </a:rPr>
                            </m:ctrlPr>
                          </m:mPr>
                          <m:mr>
                            <m:e>
                              <m:r>
                                <m:rPr>
                                  <m:brk m:alnAt="7"/>
                                </m:rPr>
                                <a:rPr lang="en-US" sz="2400" i="1">
                                  <a:latin typeface="Cambria Math" panose="02040503050406030204" pitchFamily="18" charset="0"/>
                                </a:rPr>
                                <m:t>𝑀</m:t>
                              </m:r>
                              <m:r>
                                <a:rPr lang="en-US" sz="2400" i="1">
                                  <a:latin typeface="Cambria Math" panose="02040503050406030204" pitchFamily="18" charset="0"/>
                                </a:rPr>
                                <m:t> </m:t>
                              </m:r>
                              <m:r>
                                <a:rPr lang="en-US" sz="2400" i="1">
                                  <a:latin typeface="Cambria Math" panose="02040503050406030204" pitchFamily="18" charset="0"/>
                                </a:rPr>
                                <m:t>𝑝𝑚</m:t>
                              </m:r>
                              <m:r>
                                <a:rPr lang="en-US" sz="2400" i="1">
                                  <a:latin typeface="Cambria Math" panose="02040503050406030204" pitchFamily="18" charset="0"/>
                                </a:rPr>
                                <m:t> </m:t>
                              </m:r>
                              <m:r>
                                <a:rPr lang="en-US" sz="2400" i="1">
                                  <a:latin typeface="Cambria Math" panose="02040503050406030204" pitchFamily="18" charset="0"/>
                                </a:rPr>
                                <m:t>𝑖𝑛</m:t>
                              </m:r>
                              <m:r>
                                <a:rPr lang="en-US" sz="2400" i="1">
                                  <a:latin typeface="Cambria Math" panose="02040503050406030204" pitchFamily="18" charset="0"/>
                                </a:rPr>
                                <m:t> </m:t>
                              </m:r>
                              <m:sSub>
                                <m:sSubPr>
                                  <m:ctrlPr>
                                    <a:rPr lang="en-US" sz="2400" i="1">
                                      <a:latin typeface="Cambria Math" panose="02040503050406030204" pitchFamily="18" charset="0"/>
                                    </a:rPr>
                                  </m:ctrlPr>
                                </m:sSubPr>
                                <m:e>
                                  <m:r>
                                    <a:rPr lang="en-US" sz="2400" i="1">
                                      <a:latin typeface="Cambria Math" panose="02040503050406030204" pitchFamily="18" charset="0"/>
                                    </a:rPr>
                                    <m:t>𝐻</m:t>
                                  </m:r>
                                </m:e>
                                <m:sub>
                                  <m:r>
                                    <a:rPr lang="en-US" sz="2400" i="1">
                                      <a:latin typeface="Cambria Math" panose="02040503050406030204" pitchFamily="18" charset="0"/>
                                    </a:rPr>
                                    <m:t>𝑟</m:t>
                                  </m:r>
                                </m:sub>
                              </m:sSub>
                            </m:e>
                          </m:mr>
                          <m:mr>
                            <m:e>
                              <m:sSub>
                                <m:sSubPr>
                                  <m:ctrlPr>
                                    <a:rPr lang="en-US" sz="2400" i="1" smtClean="0">
                                      <a:latin typeface="Cambria Math" panose="02040503050406030204" pitchFamily="18" charset="0"/>
                                    </a:rPr>
                                  </m:ctrlPr>
                                </m:sSubPr>
                                <m:e>
                                  <m:r>
                                    <a:rPr lang="en-US" sz="2400" i="1">
                                      <a:latin typeface="Cambria Math" panose="02040503050406030204" pitchFamily="18" charset="0"/>
                                    </a:rPr>
                                    <m:t>𝑒</m:t>
                                  </m:r>
                                  <m:r>
                                    <a:rPr lang="en-US" sz="2400" i="1">
                                      <a:latin typeface="Cambria Math" panose="02040503050406030204" pitchFamily="18" charset="0"/>
                                    </a:rPr>
                                    <m:t>∈</m:t>
                                  </m:r>
                                  <m:r>
                                    <a:rPr lang="en-US" sz="2400" i="1">
                                      <a:latin typeface="Cambria Math" panose="02040503050406030204" pitchFamily="18" charset="0"/>
                                    </a:rPr>
                                    <m:t>𝑀</m:t>
                                  </m:r>
                                  <m:r>
                                    <a:rPr lang="en-US" sz="2400" b="0" i="1" smtClean="0">
                                      <a:latin typeface="Cambria Math" panose="02040503050406030204" pitchFamily="18" charset="0"/>
                                    </a:rPr>
                                    <m:t>,   </m:t>
                                  </m:r>
                                  <m:r>
                                    <a:rPr lang="en-US" sz="2400" b="0" i="1" smtClean="0">
                                      <a:latin typeface="Cambria Math" panose="02040503050406030204" pitchFamily="18" charset="0"/>
                                    </a:rPr>
                                    <m:t>𝑤</m:t>
                                  </m:r>
                                </m:e>
                                <m:sub>
                                  <m:r>
                                    <a:rPr lang="en-US" sz="2400" b="0" i="1" smtClean="0">
                                      <a:latin typeface="Cambria Math" panose="02040503050406030204" pitchFamily="18" charset="0"/>
                                    </a:rPr>
                                    <m:t>𝑟</m:t>
                                  </m:r>
                                </m:sub>
                              </m:sSub>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𝑀</m:t>
                                  </m:r>
                                </m:e>
                              </m:d>
                              <m:r>
                                <a:rPr lang="en-US" sz="2400" b="0" i="1" smtClean="0">
                                  <a:latin typeface="Cambria Math" panose="02040503050406030204" pitchFamily="18" charset="0"/>
                                </a:rPr>
                                <m:t>=</m:t>
                              </m:r>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𝑤</m:t>
                                  </m:r>
                                </m:e>
                                <m:sub>
                                  <m:r>
                                    <a:rPr lang="en-US" sz="2400" b="0" i="1" smtClean="0">
                                      <a:latin typeface="Cambria Math" panose="02040503050406030204" pitchFamily="18" charset="0"/>
                                    </a:rPr>
                                    <m:t>𝑟</m:t>
                                  </m:r>
                                </m:sub>
                                <m:sup>
                                  <m:r>
                                    <a:rPr lang="en-US" sz="2400" b="0" i="1" smtClean="0">
                                      <a:latin typeface="Cambria Math" panose="02040503050406030204" pitchFamily="18" charset="0"/>
                                    </a:rPr>
                                    <m:t>∗</m:t>
                                  </m:r>
                                </m:sup>
                              </m:sSubSup>
                              <m:r>
                                <a:rPr lang="en-US" sz="2400" b="0" i="1" smtClean="0">
                                  <a:latin typeface="Cambria Math" panose="02040503050406030204" pitchFamily="18" charset="0"/>
                                </a:rPr>
                                <m:t>  </m:t>
                              </m:r>
                            </m:e>
                          </m:mr>
                        </m:m>
                      </m:sub>
                      <m:sup/>
                      <m:e>
                        <m:r>
                          <a:rPr lang="en-US" sz="2400" i="1">
                            <a:latin typeface="Cambria Math" panose="02040503050406030204" pitchFamily="18" charset="0"/>
                          </a:rPr>
                          <m:t>𝑠𝑔𝑛</m:t>
                        </m:r>
                        <m:r>
                          <a:rPr lang="en-US" sz="2400" i="1">
                            <a:latin typeface="Cambria Math" panose="02040503050406030204" pitchFamily="18" charset="0"/>
                          </a:rPr>
                          <m:t>(</m:t>
                        </m:r>
                        <m:r>
                          <a:rPr lang="en-US" sz="2400" i="1">
                            <a:latin typeface="Cambria Math" panose="02040503050406030204" pitchFamily="18" charset="0"/>
                          </a:rPr>
                          <m:t>𝑀</m:t>
                        </m:r>
                        <m:r>
                          <a:rPr lang="en-US" sz="2400" i="1">
                            <a:latin typeface="Cambria Math" panose="02040503050406030204" pitchFamily="18" charset="0"/>
                          </a:rPr>
                          <m:t>)</m:t>
                        </m:r>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𝑋</m:t>
                            </m:r>
                          </m:e>
                          <m:sub>
                            <m:r>
                              <a:rPr lang="en-US" sz="2400" b="0" i="1" smtClean="0">
                                <a:latin typeface="Cambria Math" panose="02040503050406030204" pitchFamily="18" charset="0"/>
                              </a:rPr>
                              <m:t>𝑟</m:t>
                            </m:r>
                            <m:r>
                              <a:rPr lang="en-US" sz="2400" b="0" i="1" smtClean="0">
                                <a:latin typeface="Cambria Math" panose="02040503050406030204" pitchFamily="18" charset="0"/>
                              </a:rPr>
                              <m:t>+</m:t>
                            </m:r>
                            <m:r>
                              <a:rPr lang="en-US" sz="2400" b="0" i="1" smtClean="0">
                                <a:latin typeface="Cambria Math" panose="02040503050406030204" pitchFamily="18" charset="0"/>
                              </a:rPr>
                              <m:t>1</m:t>
                            </m:r>
                            <m:r>
                              <a:rPr lang="en-US" sz="2400" b="0" i="1" smtClean="0">
                                <a:latin typeface="Cambria Math" panose="02040503050406030204" pitchFamily="18" charset="0"/>
                              </a:rPr>
                              <m:t>,</m:t>
                            </m:r>
                            <m:r>
                              <a:rPr lang="en-US" sz="2400" b="0" i="1" smtClean="0">
                                <a:latin typeface="Cambria Math" panose="02040503050406030204" pitchFamily="18" charset="0"/>
                              </a:rPr>
                              <m:t>𝑀</m:t>
                            </m:r>
                          </m:sub>
                        </m:sSub>
                      </m:e>
                    </m:nary>
                  </m:oMath>
                </a14:m>
                <a:endParaRPr lang="en-US" sz="2400" dirty="0" smtClean="0"/>
              </a:p>
              <a:p>
                <a:pPr marL="0" indent="0" algn="l" rtl="0">
                  <a:buNone/>
                </a:pPr>
                <a:r>
                  <a:rPr lang="en-US" sz="2400" dirty="0"/>
                  <a:t>I</a:t>
                </a:r>
                <a:r>
                  <a:rPr lang="en-US" sz="2400" dirty="0" smtClean="0"/>
                  <a:t>f e doesn’t participate in any PM of weight </a:t>
                </a:r>
                <a14:m>
                  <m:oMath xmlns:m="http://schemas.openxmlformats.org/officeDocument/2006/math">
                    <m:sSubSup>
                      <m:sSubSupPr>
                        <m:ctrlPr>
                          <a:rPr lang="en-US" sz="2400" i="1">
                            <a:latin typeface="Cambria Math" panose="02040503050406030204" pitchFamily="18" charset="0"/>
                          </a:rPr>
                        </m:ctrlPr>
                      </m:sSubSupPr>
                      <m:e>
                        <m:r>
                          <a:rPr lang="en-US" sz="2400" i="1">
                            <a:latin typeface="Cambria Math" panose="02040503050406030204" pitchFamily="18" charset="0"/>
                          </a:rPr>
                          <m:t>𝑤</m:t>
                        </m:r>
                      </m:e>
                      <m:sub>
                        <m:r>
                          <a:rPr lang="en-US" sz="2400" i="1">
                            <a:latin typeface="Cambria Math" panose="02040503050406030204" pitchFamily="18" charset="0"/>
                          </a:rPr>
                          <m:t>𝑟</m:t>
                        </m:r>
                      </m:sub>
                      <m:sup>
                        <m:r>
                          <a:rPr lang="en-US" sz="2400" i="1">
                            <a:latin typeface="Cambria Math" panose="02040503050406030204" pitchFamily="18" charset="0"/>
                          </a:rPr>
                          <m:t>∗</m:t>
                        </m:r>
                      </m:sup>
                    </m:sSubSup>
                  </m:oMath>
                </a14:m>
                <a:r>
                  <a:rPr lang="en-US" sz="2400" dirty="0" smtClean="0"/>
                  <a:t>, then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𝑐</m:t>
                        </m:r>
                      </m:e>
                      <m:sub>
                        <m:r>
                          <a:rPr lang="en-US" sz="2400" b="0" i="1" smtClean="0">
                            <a:latin typeface="Cambria Math" panose="02040503050406030204" pitchFamily="18" charset="0"/>
                          </a:rPr>
                          <m:t>𝑟</m:t>
                        </m:r>
                        <m:r>
                          <a:rPr lang="en-US" sz="2400" b="0" i="1" smtClean="0">
                            <a:latin typeface="Cambria Math" panose="02040503050406030204" pitchFamily="18" charset="0"/>
                          </a:rPr>
                          <m:t>,</m:t>
                        </m:r>
                        <m:r>
                          <a:rPr lang="en-US" sz="2400" i="1">
                            <a:latin typeface="Cambria Math" panose="02040503050406030204" pitchFamily="18" charset="0"/>
                          </a:rPr>
                          <m:t>𝑒</m:t>
                        </m:r>
                      </m:sub>
                    </m:sSub>
                  </m:oMath>
                </a14:m>
                <a:r>
                  <a:rPr lang="en-US" sz="2400" dirty="0" smtClean="0"/>
                  <a:t>=0.</a:t>
                </a:r>
              </a:p>
              <a:p>
                <a:pPr marL="0" indent="0" algn="l" rtl="0">
                  <a:buNone/>
                </a:pPr>
                <a:endParaRPr lang="en-US" sz="2400" dirty="0"/>
              </a:p>
              <a:p>
                <a:pPr marL="0" indent="0" algn="l" rtl="0">
                  <a:buNone/>
                </a:pPr>
                <a:endParaRPr lang="en-US" sz="2400" dirty="0" smtClean="0"/>
              </a:p>
              <a:p>
                <a:pPr marL="0" indent="0" algn="l" rtl="0">
                  <a:buNone/>
                </a:pPr>
                <a:endParaRPr lang="en-US" sz="2400" dirty="0" smtClean="0"/>
              </a:p>
              <a:p>
                <a:pPr marL="0" indent="0" algn="l" rtl="0">
                  <a:buNone/>
                </a:pPr>
                <a:endParaRPr lang="en-US" sz="2400" dirty="0" smtClean="0"/>
              </a:p>
              <a:p>
                <a:pPr marL="0" indent="0" algn="l" rtl="0">
                  <a:buNone/>
                </a:pPr>
                <a:endParaRPr lang="en-US" sz="2400" dirty="0" smtClean="0"/>
              </a:p>
              <a:p>
                <a:pPr marL="0" indent="0" algn="l" rtl="0">
                  <a:buNone/>
                </a:pPr>
                <a:r>
                  <a:rPr lang="en-US" sz="700" dirty="0">
                    <a:solidFill>
                      <a:srgbClr val="C9ECF9"/>
                    </a:solidFill>
                  </a:rPr>
                  <a:t>z</a:t>
                </a:r>
              </a:p>
            </p:txBody>
          </p:sp>
        </mc:Choice>
        <mc:Fallback xmlns="">
          <p:sp>
            <p:nvSpPr>
              <p:cNvPr id="3" name="מציין מיקום תוכן 2"/>
              <p:cNvSpPr>
                <a:spLocks noGrp="1" noRot="1" noChangeAspect="1" noMove="1" noResize="1" noEditPoints="1" noAdjustHandles="1" noChangeArrowheads="1" noChangeShapeType="1" noTextEdit="1"/>
              </p:cNvSpPr>
              <p:nvPr>
                <p:ph idx="1"/>
              </p:nvPr>
            </p:nvSpPr>
            <p:spPr>
              <a:xfrm>
                <a:off x="2589211" y="1484851"/>
                <a:ext cx="9259889" cy="5373149"/>
              </a:xfrm>
              <a:blipFill rotWithShape="0">
                <a:blip r:embed="rId2"/>
                <a:stretch>
                  <a:fillRect l="-1053" t="-114" r="-329"/>
                </a:stretch>
              </a:blipFill>
            </p:spPr>
            <p:txBody>
              <a:bodyPr/>
              <a:lstStyle/>
              <a:p>
                <a:r>
                  <a:rPr lang="he-IL">
                    <a:noFill/>
                  </a:rPr>
                  <a:t> </a:t>
                </a:r>
              </a:p>
            </p:txBody>
          </p:sp>
        </mc:Fallback>
      </mc:AlternateContent>
    </p:spTree>
    <p:extLst>
      <p:ext uri="{BB962C8B-B14F-4D97-AF65-F5344CB8AC3E}">
        <p14:creationId xmlns:p14="http://schemas.microsoft.com/office/powerpoint/2010/main" val="1338805920"/>
      </p:ext>
    </p:extLst>
  </p:cSld>
  <p:clrMapOvr>
    <a:masterClrMapping/>
  </p:clrMapOvr>
  <p:timing>
    <p:tnLst>
      <p:par>
        <p:cTn id="1" dur="indefinite" restart="never" nodeType="tmRoot"/>
      </p:par>
    </p:tn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dirty="0"/>
              <a:t>Theorem </a:t>
            </a:r>
            <a:r>
              <a:rPr lang="en-US" dirty="0" smtClean="0"/>
              <a:t>4.4 (</a:t>
            </a:r>
            <a:r>
              <a:rPr lang="en-US" dirty="0"/>
              <a:t>cont.)</a:t>
            </a:r>
            <a:endParaRPr lang="he-IL" dirty="0"/>
          </a:p>
        </p:txBody>
      </p:sp>
      <mc:AlternateContent xmlns:mc="http://schemas.openxmlformats.org/markup-compatibility/2006" xmlns:a14="http://schemas.microsoft.com/office/drawing/2010/main">
        <mc:Choice Requires="a14">
          <p:sp>
            <p:nvSpPr>
              <p:cNvPr id="3" name="מציין מיקום תוכן 2"/>
              <p:cNvSpPr>
                <a:spLocks noGrp="1"/>
              </p:cNvSpPr>
              <p:nvPr>
                <p:ph idx="1"/>
              </p:nvPr>
            </p:nvSpPr>
            <p:spPr>
              <a:xfrm>
                <a:off x="2589211" y="1484851"/>
                <a:ext cx="9247189" cy="5373149"/>
              </a:xfrm>
            </p:spPr>
            <p:txBody>
              <a:bodyPr>
                <a:normAutofit lnSpcReduction="10000"/>
              </a:bodyPr>
              <a:lstStyle/>
              <a:p>
                <a:pPr marL="0" indent="0" algn="l" rtl="0">
                  <a:buNone/>
                </a:pPr>
                <a:r>
                  <a:rPr lang="en-US" sz="2400" dirty="0" smtClean="0"/>
                  <a:t>Recall that det(</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𝐴</m:t>
                        </m:r>
                      </m:e>
                      <m:sub>
                        <m:r>
                          <a:rPr lang="en-US" sz="2400" b="0" i="1" smtClean="0">
                            <a:latin typeface="Cambria Math" panose="02040503050406030204" pitchFamily="18" charset="0"/>
                          </a:rPr>
                          <m:t>𝑟</m:t>
                        </m:r>
                        <m:r>
                          <a:rPr lang="en-US" sz="2400" b="0" i="1" smtClean="0">
                            <a:latin typeface="Cambria Math" panose="02040503050406030204" pitchFamily="18" charset="0"/>
                          </a:rPr>
                          <m:t>,</m:t>
                        </m:r>
                        <m:r>
                          <a:rPr lang="en-US" sz="2400" i="1">
                            <a:latin typeface="Cambria Math" panose="02040503050406030204" pitchFamily="18" charset="0"/>
                          </a:rPr>
                          <m:t>𝑒</m:t>
                        </m:r>
                      </m:sub>
                    </m:sSub>
                  </m:oMath>
                </a14:m>
                <a:r>
                  <a:rPr lang="en-US" sz="2400" dirty="0"/>
                  <a:t>) = </a:t>
                </a:r>
                <a14:m>
                  <m:oMath xmlns:m="http://schemas.openxmlformats.org/officeDocument/2006/math">
                    <m:nary>
                      <m:naryPr>
                        <m:chr m:val="∑"/>
                        <m:supHide m:val="on"/>
                        <m:ctrlPr>
                          <a:rPr lang="en-US" sz="2800" i="1">
                            <a:latin typeface="Cambria Math" panose="02040503050406030204" pitchFamily="18" charset="0"/>
                          </a:rPr>
                        </m:ctrlPr>
                      </m:naryPr>
                      <m:sub>
                        <m:m>
                          <m:mPr>
                            <m:mcs>
                              <m:mc>
                                <m:mcPr>
                                  <m:count m:val="1"/>
                                  <m:mcJc m:val="center"/>
                                </m:mcPr>
                              </m:mc>
                            </m:mcs>
                            <m:ctrlPr>
                              <a:rPr lang="en-US" sz="2800" i="1">
                                <a:latin typeface="Cambria Math" panose="02040503050406030204" pitchFamily="18" charset="0"/>
                              </a:rPr>
                            </m:ctrlPr>
                          </m:mPr>
                          <m:mr>
                            <m:e>
                              <m:r>
                                <m:rPr>
                                  <m:brk m:alnAt="7"/>
                                </m:rPr>
                                <a:rPr lang="en-US" sz="2800" i="1">
                                  <a:latin typeface="Cambria Math" panose="02040503050406030204" pitchFamily="18" charset="0"/>
                                </a:rPr>
                                <m:t>𝑀</m:t>
                              </m:r>
                              <m:r>
                                <a:rPr lang="en-US" sz="2800" i="1">
                                  <a:latin typeface="Cambria Math" panose="02040503050406030204" pitchFamily="18" charset="0"/>
                                </a:rPr>
                                <m:t> </m:t>
                              </m:r>
                              <m:r>
                                <a:rPr lang="en-US" sz="2800" i="1">
                                  <a:latin typeface="Cambria Math" panose="02040503050406030204" pitchFamily="18" charset="0"/>
                                </a:rPr>
                                <m:t>𝑝𝑚</m:t>
                              </m:r>
                              <m:r>
                                <a:rPr lang="en-US" sz="2800" i="1">
                                  <a:latin typeface="Cambria Math" panose="02040503050406030204" pitchFamily="18" charset="0"/>
                                </a:rPr>
                                <m:t> </m:t>
                              </m:r>
                              <m:r>
                                <a:rPr lang="en-US" sz="2800" i="1">
                                  <a:latin typeface="Cambria Math" panose="02040503050406030204" pitchFamily="18" charset="0"/>
                                </a:rPr>
                                <m:t>𝑖𝑛</m:t>
                              </m:r>
                              <m:r>
                                <a:rPr lang="en-US" sz="2800" i="1">
                                  <a:latin typeface="Cambria Math" panose="02040503050406030204" pitchFamily="18" charset="0"/>
                                </a:rPr>
                                <m:t> </m:t>
                              </m:r>
                              <m:sSub>
                                <m:sSubPr>
                                  <m:ctrlPr>
                                    <a:rPr lang="en-US" sz="2800" i="1">
                                      <a:latin typeface="Cambria Math" panose="02040503050406030204" pitchFamily="18" charset="0"/>
                                    </a:rPr>
                                  </m:ctrlPr>
                                </m:sSubPr>
                                <m:e>
                                  <m:r>
                                    <a:rPr lang="en-US" sz="2800" i="1">
                                      <a:latin typeface="Cambria Math" panose="02040503050406030204" pitchFamily="18" charset="0"/>
                                    </a:rPr>
                                    <m:t>𝐻</m:t>
                                  </m:r>
                                </m:e>
                                <m:sub>
                                  <m:r>
                                    <a:rPr lang="en-US" sz="2800" i="1">
                                      <a:latin typeface="Cambria Math" panose="02040503050406030204" pitchFamily="18" charset="0"/>
                                    </a:rPr>
                                    <m:t>𝑟</m:t>
                                  </m:r>
                                </m:sub>
                              </m:sSub>
                            </m:e>
                          </m:mr>
                          <m:mr>
                            <m:e>
                              <m:r>
                                <a:rPr lang="en-US" sz="2800" i="1">
                                  <a:latin typeface="Cambria Math" panose="02040503050406030204" pitchFamily="18" charset="0"/>
                                </a:rPr>
                                <m:t>𝑒</m:t>
                              </m:r>
                              <m:r>
                                <m:rPr>
                                  <m:brk m:alnAt="7"/>
                                </m:rPr>
                                <a:rPr lang="en-US" sz="2800" i="1">
                                  <a:latin typeface="Cambria Math" panose="02040503050406030204" pitchFamily="18" charset="0"/>
                                </a:rPr>
                                <m:t>∈</m:t>
                              </m:r>
                              <m:r>
                                <a:rPr lang="en-US" sz="2800" i="1">
                                  <a:latin typeface="Cambria Math" panose="02040503050406030204" pitchFamily="18" charset="0"/>
                                </a:rPr>
                                <m:t>𝑀</m:t>
                              </m:r>
                            </m:e>
                          </m:mr>
                        </m:m>
                      </m:sub>
                      <m:sup/>
                      <m:e>
                        <m:r>
                          <a:rPr lang="en-US" sz="2800" i="1">
                            <a:latin typeface="Cambria Math" panose="02040503050406030204" pitchFamily="18" charset="0"/>
                          </a:rPr>
                          <m:t>𝑠𝑔𝑛</m:t>
                        </m:r>
                        <m:r>
                          <a:rPr lang="en-US" sz="2800" i="1">
                            <a:latin typeface="Cambria Math" panose="02040503050406030204" pitchFamily="18" charset="0"/>
                          </a:rPr>
                          <m:t>(</m:t>
                        </m:r>
                        <m:r>
                          <a:rPr lang="en-US" sz="2800" i="1">
                            <a:latin typeface="Cambria Math" panose="02040503050406030204" pitchFamily="18" charset="0"/>
                          </a:rPr>
                          <m:t>𝑀</m:t>
                        </m:r>
                        <m:r>
                          <a:rPr lang="en-US" sz="2800" i="1">
                            <a:latin typeface="Cambria Math" panose="02040503050406030204" pitchFamily="18" charset="0"/>
                          </a:rPr>
                          <m:t>)</m:t>
                        </m:r>
                        <m:sSubSup>
                          <m:sSubSupPr>
                            <m:ctrlPr>
                              <a:rPr lang="en-US" sz="2400" i="1" dirty="0">
                                <a:latin typeface="Cambria Math" panose="02040503050406030204" pitchFamily="18" charset="0"/>
                              </a:rPr>
                            </m:ctrlPr>
                          </m:sSubSupPr>
                          <m:e>
                            <m:r>
                              <a:rPr lang="en-US" sz="2400" b="0" i="1" dirty="0" smtClean="0">
                                <a:latin typeface="Cambria Math" panose="02040503050406030204" pitchFamily="18" charset="0"/>
                              </a:rPr>
                              <m:t>𝑥</m:t>
                            </m:r>
                          </m:e>
                          <m:sub>
                            <m:r>
                              <a:rPr lang="en-US" sz="2400" i="1" dirty="0">
                                <a:latin typeface="Cambria Math" panose="02040503050406030204" pitchFamily="18" charset="0"/>
                              </a:rPr>
                              <m:t>𝑟</m:t>
                            </m:r>
                          </m:sub>
                          <m:sup>
                            <m:sSub>
                              <m:sSubPr>
                                <m:ctrlPr>
                                  <a:rPr lang="en-US" sz="2400" i="1" dirty="0">
                                    <a:latin typeface="Cambria Math" panose="02040503050406030204" pitchFamily="18" charset="0"/>
                                  </a:rPr>
                                </m:ctrlPr>
                              </m:sSubPr>
                              <m:e>
                                <m:r>
                                  <a:rPr lang="en-US" sz="2400" i="1" dirty="0">
                                    <a:latin typeface="Cambria Math" panose="02040503050406030204" pitchFamily="18" charset="0"/>
                                  </a:rPr>
                                  <m:t>𝑤</m:t>
                                </m:r>
                              </m:e>
                              <m:sub>
                                <m:r>
                                  <a:rPr lang="en-US" sz="2400" i="1" dirty="0">
                                    <a:latin typeface="Cambria Math" panose="02040503050406030204" pitchFamily="18" charset="0"/>
                                  </a:rPr>
                                  <m:t>𝑟</m:t>
                                </m:r>
                              </m:sub>
                            </m:sSub>
                            <m:r>
                              <a:rPr lang="en-US" sz="2400" i="1" dirty="0">
                                <a:latin typeface="Cambria Math" panose="02040503050406030204" pitchFamily="18" charset="0"/>
                              </a:rPr>
                              <m:t>(</m:t>
                            </m:r>
                            <m:r>
                              <a:rPr lang="en-US" sz="2400" b="0" i="1" dirty="0" smtClean="0">
                                <a:latin typeface="Cambria Math" panose="02040503050406030204" pitchFamily="18" charset="0"/>
                              </a:rPr>
                              <m:t>𝑀</m:t>
                            </m:r>
                            <m:r>
                              <a:rPr lang="en-US" sz="2400" b="0" i="1" dirty="0" smtClean="0">
                                <a:latin typeface="Cambria Math" panose="02040503050406030204" pitchFamily="18" charset="0"/>
                              </a:rPr>
                              <m:t>)</m:t>
                            </m:r>
                          </m:sup>
                        </m:sSubSup>
                        <m:r>
                          <m:rPr>
                            <m:nor/>
                          </m:rPr>
                          <a:rPr lang="en-US" sz="2400" dirty="0"/>
                          <m:t>…</m:t>
                        </m:r>
                        <m:sSubSup>
                          <m:sSubSupPr>
                            <m:ctrlPr>
                              <a:rPr lang="en-US" sz="2400" i="1" dirty="0">
                                <a:latin typeface="Cambria Math" panose="02040503050406030204" pitchFamily="18" charset="0"/>
                              </a:rPr>
                            </m:ctrlPr>
                          </m:sSubSupPr>
                          <m:e>
                            <m:r>
                              <a:rPr lang="en-US" sz="2400" b="0" i="1" dirty="0" smtClean="0">
                                <a:latin typeface="Cambria Math" panose="02040503050406030204" pitchFamily="18" charset="0"/>
                              </a:rPr>
                              <m:t>𝑥</m:t>
                            </m:r>
                          </m:e>
                          <m:sub>
                            <m:r>
                              <a:rPr lang="en-US" sz="2400" i="1" dirty="0">
                                <a:latin typeface="Cambria Math" panose="02040503050406030204" pitchFamily="18" charset="0"/>
                              </a:rPr>
                              <m:t>𝑘</m:t>
                            </m:r>
                            <m:r>
                              <a:rPr lang="en-US" sz="2400" i="1" dirty="0">
                                <a:latin typeface="Cambria Math" panose="02040503050406030204" pitchFamily="18" charset="0"/>
                              </a:rPr>
                              <m:t>−</m:t>
                            </m:r>
                            <m:r>
                              <a:rPr lang="en-US" sz="2400" i="1" dirty="0">
                                <a:latin typeface="Cambria Math" panose="02040503050406030204" pitchFamily="18" charset="0"/>
                              </a:rPr>
                              <m:t>1</m:t>
                            </m:r>
                          </m:sub>
                          <m:sup>
                            <m:sSub>
                              <m:sSubPr>
                                <m:ctrlPr>
                                  <a:rPr lang="en-US" sz="2400" i="1" dirty="0">
                                    <a:latin typeface="Cambria Math" panose="02040503050406030204" pitchFamily="18" charset="0"/>
                                  </a:rPr>
                                </m:ctrlPr>
                              </m:sSubPr>
                              <m:e>
                                <m:r>
                                  <a:rPr lang="en-US" sz="2400" i="1" dirty="0">
                                    <a:latin typeface="Cambria Math" panose="02040503050406030204" pitchFamily="18" charset="0"/>
                                  </a:rPr>
                                  <m:t>𝑤</m:t>
                                </m:r>
                              </m:e>
                              <m:sub>
                                <m:r>
                                  <a:rPr lang="en-US" sz="2400" i="1" dirty="0">
                                    <a:latin typeface="Cambria Math" panose="02040503050406030204" pitchFamily="18" charset="0"/>
                                  </a:rPr>
                                  <m:t>𝑘</m:t>
                                </m:r>
                                <m:r>
                                  <a:rPr lang="en-US" sz="2400" i="1" dirty="0">
                                    <a:latin typeface="Cambria Math" panose="02040503050406030204" pitchFamily="18" charset="0"/>
                                  </a:rPr>
                                  <m:t>−</m:t>
                                </m:r>
                                <m:r>
                                  <a:rPr lang="en-US" sz="2400" i="1" dirty="0">
                                    <a:latin typeface="Cambria Math" panose="02040503050406030204" pitchFamily="18" charset="0"/>
                                  </a:rPr>
                                  <m:t>1</m:t>
                                </m:r>
                              </m:sub>
                            </m:sSub>
                            <m:r>
                              <a:rPr lang="en-US" sz="2400" i="1" dirty="0">
                                <a:latin typeface="Cambria Math" panose="02040503050406030204" pitchFamily="18" charset="0"/>
                              </a:rPr>
                              <m:t>(</m:t>
                            </m:r>
                            <m:r>
                              <a:rPr lang="en-US" sz="2400" b="0" i="1" dirty="0" smtClean="0">
                                <a:latin typeface="Cambria Math" panose="02040503050406030204" pitchFamily="18" charset="0"/>
                              </a:rPr>
                              <m:t>𝑀</m:t>
                            </m:r>
                            <m:r>
                              <a:rPr lang="en-US" sz="2400" b="0" i="1" dirty="0" smtClean="0">
                                <a:latin typeface="Cambria Math" panose="02040503050406030204" pitchFamily="18" charset="0"/>
                              </a:rPr>
                              <m:t>)</m:t>
                            </m:r>
                          </m:sup>
                        </m:sSubSup>
                      </m:e>
                    </m:nary>
                  </m:oMath>
                </a14:m>
                <a:r>
                  <a:rPr lang="en-US" sz="2400" dirty="0" smtClean="0"/>
                  <a:t>.</a:t>
                </a:r>
              </a:p>
              <a:p>
                <a:pPr marL="0" indent="0" algn="l" rtl="0">
                  <a:buNone/>
                </a:pPr>
                <a:r>
                  <a:rPr lang="en-US" sz="2400" dirty="0" smtClean="0"/>
                  <a:t>Consider the coefficient </a:t>
                </a:r>
                <a14:m>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𝑐</m:t>
                        </m:r>
                      </m:e>
                      <m:sub>
                        <m:r>
                          <a:rPr lang="en-US" sz="2400" b="0" i="1" smtClean="0">
                            <a:latin typeface="Cambria Math" panose="02040503050406030204" pitchFamily="18" charset="0"/>
                          </a:rPr>
                          <m:t>𝑟</m:t>
                        </m:r>
                        <m:r>
                          <a:rPr lang="en-US" sz="2400" b="0" i="1" smtClean="0">
                            <a:latin typeface="Cambria Math" panose="02040503050406030204" pitchFamily="18" charset="0"/>
                          </a:rPr>
                          <m:t>,</m:t>
                        </m:r>
                        <m:r>
                          <a:rPr lang="en-US" sz="2400" b="0" i="1" smtClean="0">
                            <a:latin typeface="Cambria Math" panose="02040503050406030204" pitchFamily="18" charset="0"/>
                          </a:rPr>
                          <m:t>𝑒</m:t>
                        </m:r>
                      </m:sub>
                    </m:sSub>
                  </m:oMath>
                </a14:m>
                <a:r>
                  <a:rPr lang="en-US" sz="2400" dirty="0" smtClean="0"/>
                  <a:t> (a polynomial) of </a:t>
                </a:r>
                <a14:m>
                  <m:oMath xmlns:m="http://schemas.openxmlformats.org/officeDocument/2006/math">
                    <m:sSubSup>
                      <m:sSubSupPr>
                        <m:ctrlPr>
                          <a:rPr lang="en-US" sz="2400" i="1" smtClean="0">
                            <a:latin typeface="Cambria Math" panose="02040503050406030204" pitchFamily="18" charset="0"/>
                          </a:rPr>
                        </m:ctrlPr>
                      </m:sSubSupPr>
                      <m:e>
                        <m:r>
                          <a:rPr lang="en-US" sz="2400" b="0" i="1" smtClean="0">
                            <a:latin typeface="Cambria Math" panose="02040503050406030204" pitchFamily="18" charset="0"/>
                          </a:rPr>
                          <m:t>𝑋</m:t>
                        </m:r>
                      </m:e>
                      <m:sub>
                        <m:r>
                          <a:rPr lang="en-US" sz="2400" b="0" i="1" smtClean="0">
                            <a:latin typeface="Cambria Math" panose="02040503050406030204" pitchFamily="18" charset="0"/>
                          </a:rPr>
                          <m:t>𝑟</m:t>
                        </m:r>
                      </m:sub>
                      <m:sup>
                        <m:sSubSup>
                          <m:sSubSupPr>
                            <m:ctrlPr>
                              <a:rPr lang="en-US" sz="2400" i="1" smtClean="0">
                                <a:latin typeface="Cambria Math" panose="02040503050406030204" pitchFamily="18" charset="0"/>
                              </a:rPr>
                            </m:ctrlPr>
                          </m:sSubSupPr>
                          <m:e>
                            <m:r>
                              <a:rPr lang="en-US" sz="2400" b="0" i="1" smtClean="0">
                                <a:latin typeface="Cambria Math" panose="02040503050406030204" pitchFamily="18" charset="0"/>
                              </a:rPr>
                              <m:t>𝑤</m:t>
                            </m:r>
                          </m:e>
                          <m:sub>
                            <m:r>
                              <a:rPr lang="en-US" sz="2400" b="0" i="1" smtClean="0">
                                <a:latin typeface="Cambria Math" panose="02040503050406030204" pitchFamily="18" charset="0"/>
                              </a:rPr>
                              <m:t>𝑟</m:t>
                            </m:r>
                          </m:sub>
                          <m:sup>
                            <m:r>
                              <a:rPr lang="en-US" sz="2400" b="0" i="1" smtClean="0">
                                <a:latin typeface="Cambria Math" panose="02040503050406030204" pitchFamily="18" charset="0"/>
                              </a:rPr>
                              <m:t>∗</m:t>
                            </m:r>
                          </m:sup>
                        </m:sSubSup>
                      </m:sup>
                    </m:sSubSup>
                  </m:oMath>
                </a14:m>
                <a:r>
                  <a:rPr lang="en-US" sz="2400" dirty="0" smtClean="0"/>
                  <a:t> in </a:t>
                </a:r>
                <a:r>
                  <a:rPr lang="en-US" sz="2400" dirty="0" err="1" smtClean="0"/>
                  <a:t>det</a:t>
                </a:r>
                <a:r>
                  <a:rPr lang="en-US" sz="2400" dirty="0" smtClean="0"/>
                  <a:t>(</a:t>
                </a:r>
                <a14:m>
                  <m:oMath xmlns:m="http://schemas.openxmlformats.org/officeDocument/2006/math">
                    <m:sSub>
                      <m:sSubPr>
                        <m:ctrlPr>
                          <a:rPr lang="he-IL" sz="2400" i="1">
                            <a:latin typeface="Cambria Math" panose="02040503050406030204" pitchFamily="18" charset="0"/>
                          </a:rPr>
                        </m:ctrlPr>
                      </m:sSubPr>
                      <m:e>
                        <m:r>
                          <a:rPr lang="en-US" sz="2400" i="1">
                            <a:latin typeface="Cambria Math" panose="02040503050406030204" pitchFamily="18" charset="0"/>
                          </a:rPr>
                          <m:t>𝐴</m:t>
                        </m:r>
                      </m:e>
                      <m:sub>
                        <m:r>
                          <a:rPr lang="en-US" sz="2400" b="0" i="1" smtClean="0">
                            <a:latin typeface="Cambria Math" panose="02040503050406030204" pitchFamily="18" charset="0"/>
                          </a:rPr>
                          <m:t>𝑟</m:t>
                        </m:r>
                        <m:r>
                          <a:rPr lang="en-US" sz="2400" b="0" i="1" smtClean="0">
                            <a:latin typeface="Cambria Math" panose="02040503050406030204" pitchFamily="18" charset="0"/>
                          </a:rPr>
                          <m:t>,</m:t>
                        </m:r>
                        <m:r>
                          <a:rPr lang="en-US" sz="2400" i="1">
                            <a:latin typeface="Cambria Math" panose="02040503050406030204" pitchFamily="18" charset="0"/>
                          </a:rPr>
                          <m:t>𝑒</m:t>
                        </m:r>
                      </m:sub>
                    </m:sSub>
                  </m:oMath>
                </a14:m>
                <a:r>
                  <a:rPr lang="en-US" sz="2400" dirty="0" smtClean="0"/>
                  <a:t>),</a:t>
                </a:r>
              </a:p>
              <a:p>
                <a:pPr marL="0" indent="0" algn="ctr" rtl="0">
                  <a:buNone/>
                </a:pP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𝑐</m:t>
                        </m:r>
                      </m:e>
                      <m:sub>
                        <m:r>
                          <a:rPr lang="en-US" sz="2400" b="0" i="1" smtClean="0">
                            <a:latin typeface="Cambria Math" panose="02040503050406030204" pitchFamily="18" charset="0"/>
                          </a:rPr>
                          <m:t>𝑟</m:t>
                        </m:r>
                        <m:r>
                          <a:rPr lang="en-US" sz="2400" b="0" i="1" smtClean="0">
                            <a:latin typeface="Cambria Math" panose="02040503050406030204" pitchFamily="18" charset="0"/>
                          </a:rPr>
                          <m:t>,</m:t>
                        </m:r>
                        <m:r>
                          <a:rPr lang="en-US" sz="2400" i="1">
                            <a:latin typeface="Cambria Math" panose="02040503050406030204" pitchFamily="18" charset="0"/>
                          </a:rPr>
                          <m:t>𝑒</m:t>
                        </m:r>
                      </m:sub>
                    </m:sSub>
                  </m:oMath>
                </a14:m>
                <a:r>
                  <a:rPr lang="en-US" sz="2400" dirty="0" smtClean="0"/>
                  <a:t> = </a:t>
                </a:r>
                <a14:m>
                  <m:oMath xmlns:m="http://schemas.openxmlformats.org/officeDocument/2006/math">
                    <m:nary>
                      <m:naryPr>
                        <m:chr m:val="∑"/>
                        <m:supHide m:val="on"/>
                        <m:ctrlPr>
                          <a:rPr lang="en-US" sz="2400" i="1">
                            <a:latin typeface="Cambria Math" panose="02040503050406030204" pitchFamily="18" charset="0"/>
                          </a:rPr>
                        </m:ctrlPr>
                      </m:naryPr>
                      <m:sub>
                        <m:m>
                          <m:mPr>
                            <m:mcs>
                              <m:mc>
                                <m:mcPr>
                                  <m:count m:val="1"/>
                                  <m:mcJc m:val="center"/>
                                </m:mcPr>
                              </m:mc>
                            </m:mcs>
                            <m:ctrlPr>
                              <a:rPr lang="en-US" sz="2400" i="1" smtClean="0">
                                <a:latin typeface="Cambria Math" panose="02040503050406030204" pitchFamily="18" charset="0"/>
                              </a:rPr>
                            </m:ctrlPr>
                          </m:mPr>
                          <m:mr>
                            <m:e>
                              <m:r>
                                <m:rPr>
                                  <m:brk m:alnAt="7"/>
                                </m:rPr>
                                <a:rPr lang="en-US" sz="2400" i="1">
                                  <a:latin typeface="Cambria Math" panose="02040503050406030204" pitchFamily="18" charset="0"/>
                                </a:rPr>
                                <m:t>𝑀</m:t>
                              </m:r>
                              <m:r>
                                <a:rPr lang="en-US" sz="2400" i="1">
                                  <a:latin typeface="Cambria Math" panose="02040503050406030204" pitchFamily="18" charset="0"/>
                                </a:rPr>
                                <m:t> </m:t>
                              </m:r>
                              <m:r>
                                <a:rPr lang="en-US" sz="2400" i="1">
                                  <a:latin typeface="Cambria Math" panose="02040503050406030204" pitchFamily="18" charset="0"/>
                                </a:rPr>
                                <m:t>𝑝𝑚</m:t>
                              </m:r>
                              <m:r>
                                <a:rPr lang="en-US" sz="2400" i="1">
                                  <a:latin typeface="Cambria Math" panose="02040503050406030204" pitchFamily="18" charset="0"/>
                                </a:rPr>
                                <m:t> </m:t>
                              </m:r>
                              <m:r>
                                <a:rPr lang="en-US" sz="2400" i="1">
                                  <a:latin typeface="Cambria Math" panose="02040503050406030204" pitchFamily="18" charset="0"/>
                                </a:rPr>
                                <m:t>𝑖𝑛</m:t>
                              </m:r>
                              <m:r>
                                <a:rPr lang="en-US" sz="2400" i="1">
                                  <a:latin typeface="Cambria Math" panose="02040503050406030204" pitchFamily="18" charset="0"/>
                                </a:rPr>
                                <m:t> </m:t>
                              </m:r>
                              <m:sSub>
                                <m:sSubPr>
                                  <m:ctrlPr>
                                    <a:rPr lang="en-US" sz="2400" i="1">
                                      <a:latin typeface="Cambria Math" panose="02040503050406030204" pitchFamily="18" charset="0"/>
                                    </a:rPr>
                                  </m:ctrlPr>
                                </m:sSubPr>
                                <m:e>
                                  <m:r>
                                    <a:rPr lang="en-US" sz="2400" i="1">
                                      <a:latin typeface="Cambria Math" panose="02040503050406030204" pitchFamily="18" charset="0"/>
                                    </a:rPr>
                                    <m:t>𝐻</m:t>
                                  </m:r>
                                </m:e>
                                <m:sub>
                                  <m:r>
                                    <a:rPr lang="en-US" sz="2400" i="1">
                                      <a:latin typeface="Cambria Math" panose="02040503050406030204" pitchFamily="18" charset="0"/>
                                    </a:rPr>
                                    <m:t>𝑟</m:t>
                                  </m:r>
                                </m:sub>
                              </m:sSub>
                            </m:e>
                          </m:mr>
                          <m:mr>
                            <m:e>
                              <m:sSub>
                                <m:sSubPr>
                                  <m:ctrlPr>
                                    <a:rPr lang="en-US" sz="2400" i="1" smtClean="0">
                                      <a:latin typeface="Cambria Math" panose="02040503050406030204" pitchFamily="18" charset="0"/>
                                    </a:rPr>
                                  </m:ctrlPr>
                                </m:sSubPr>
                                <m:e>
                                  <m:r>
                                    <a:rPr lang="en-US" sz="2400" i="1">
                                      <a:latin typeface="Cambria Math" panose="02040503050406030204" pitchFamily="18" charset="0"/>
                                    </a:rPr>
                                    <m:t>𝑒</m:t>
                                  </m:r>
                                  <m:r>
                                    <a:rPr lang="en-US" sz="2400" i="1">
                                      <a:latin typeface="Cambria Math" panose="02040503050406030204" pitchFamily="18" charset="0"/>
                                    </a:rPr>
                                    <m:t>∈</m:t>
                                  </m:r>
                                  <m:r>
                                    <a:rPr lang="en-US" sz="2400" i="1">
                                      <a:latin typeface="Cambria Math" panose="02040503050406030204" pitchFamily="18" charset="0"/>
                                    </a:rPr>
                                    <m:t>𝑀</m:t>
                                  </m:r>
                                  <m:r>
                                    <a:rPr lang="en-US" sz="2400" b="0" i="1" smtClean="0">
                                      <a:latin typeface="Cambria Math" panose="02040503050406030204" pitchFamily="18" charset="0"/>
                                    </a:rPr>
                                    <m:t>,   </m:t>
                                  </m:r>
                                  <m:r>
                                    <a:rPr lang="en-US" sz="2400" b="0" i="1" smtClean="0">
                                      <a:latin typeface="Cambria Math" panose="02040503050406030204" pitchFamily="18" charset="0"/>
                                    </a:rPr>
                                    <m:t>𝑤</m:t>
                                  </m:r>
                                </m:e>
                                <m:sub>
                                  <m:r>
                                    <a:rPr lang="en-US" sz="2400" b="0" i="1" smtClean="0">
                                      <a:latin typeface="Cambria Math" panose="02040503050406030204" pitchFamily="18" charset="0"/>
                                    </a:rPr>
                                    <m:t>𝑟</m:t>
                                  </m:r>
                                </m:sub>
                              </m:sSub>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𝑀</m:t>
                                  </m:r>
                                </m:e>
                              </m:d>
                              <m:r>
                                <a:rPr lang="en-US" sz="2400" b="0" i="1" smtClean="0">
                                  <a:latin typeface="Cambria Math" panose="02040503050406030204" pitchFamily="18" charset="0"/>
                                </a:rPr>
                                <m:t>=</m:t>
                              </m:r>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𝑤</m:t>
                                  </m:r>
                                </m:e>
                                <m:sub>
                                  <m:r>
                                    <a:rPr lang="en-US" sz="2400" b="0" i="1" smtClean="0">
                                      <a:latin typeface="Cambria Math" panose="02040503050406030204" pitchFamily="18" charset="0"/>
                                    </a:rPr>
                                    <m:t>𝑟</m:t>
                                  </m:r>
                                </m:sub>
                                <m:sup>
                                  <m:r>
                                    <a:rPr lang="en-US" sz="2400" b="0" i="1" smtClean="0">
                                      <a:latin typeface="Cambria Math" panose="02040503050406030204" pitchFamily="18" charset="0"/>
                                    </a:rPr>
                                    <m:t>∗</m:t>
                                  </m:r>
                                </m:sup>
                              </m:sSubSup>
                              <m:r>
                                <a:rPr lang="en-US" sz="2400" b="0" i="1" smtClean="0">
                                  <a:latin typeface="Cambria Math" panose="02040503050406030204" pitchFamily="18" charset="0"/>
                                </a:rPr>
                                <m:t>  </m:t>
                              </m:r>
                            </m:e>
                          </m:mr>
                        </m:m>
                      </m:sub>
                      <m:sup/>
                      <m:e>
                        <m:r>
                          <a:rPr lang="en-US" sz="2400" i="1">
                            <a:latin typeface="Cambria Math" panose="02040503050406030204" pitchFamily="18" charset="0"/>
                          </a:rPr>
                          <m:t>𝑠𝑔𝑛</m:t>
                        </m:r>
                        <m:r>
                          <a:rPr lang="en-US" sz="2400" i="1">
                            <a:latin typeface="Cambria Math" panose="02040503050406030204" pitchFamily="18" charset="0"/>
                          </a:rPr>
                          <m:t>(</m:t>
                        </m:r>
                        <m:r>
                          <a:rPr lang="en-US" sz="2400" i="1">
                            <a:latin typeface="Cambria Math" panose="02040503050406030204" pitchFamily="18" charset="0"/>
                          </a:rPr>
                          <m:t>𝑀</m:t>
                        </m:r>
                        <m:r>
                          <a:rPr lang="en-US" sz="2400" i="1">
                            <a:latin typeface="Cambria Math" panose="02040503050406030204" pitchFamily="18" charset="0"/>
                          </a:rPr>
                          <m:t>)</m:t>
                        </m:r>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𝑋</m:t>
                            </m:r>
                          </m:e>
                          <m:sub>
                            <m:r>
                              <a:rPr lang="en-US" sz="2400" b="0" i="1" smtClean="0">
                                <a:latin typeface="Cambria Math" panose="02040503050406030204" pitchFamily="18" charset="0"/>
                              </a:rPr>
                              <m:t>𝑟</m:t>
                            </m:r>
                            <m:r>
                              <a:rPr lang="en-US" sz="2400" b="0" i="1" smtClean="0">
                                <a:latin typeface="Cambria Math" panose="02040503050406030204" pitchFamily="18" charset="0"/>
                              </a:rPr>
                              <m:t>+</m:t>
                            </m:r>
                            <m:r>
                              <a:rPr lang="en-US" sz="2400" b="0" i="1" smtClean="0">
                                <a:latin typeface="Cambria Math" panose="02040503050406030204" pitchFamily="18" charset="0"/>
                              </a:rPr>
                              <m:t>1</m:t>
                            </m:r>
                            <m:r>
                              <a:rPr lang="en-US" sz="2400" b="0" i="1" smtClean="0">
                                <a:latin typeface="Cambria Math" panose="02040503050406030204" pitchFamily="18" charset="0"/>
                              </a:rPr>
                              <m:t>,</m:t>
                            </m:r>
                            <m:r>
                              <a:rPr lang="en-US" sz="2400" b="0" i="1" smtClean="0">
                                <a:latin typeface="Cambria Math" panose="02040503050406030204" pitchFamily="18" charset="0"/>
                              </a:rPr>
                              <m:t>𝑀</m:t>
                            </m:r>
                          </m:sub>
                        </m:sSub>
                      </m:e>
                    </m:nary>
                  </m:oMath>
                </a14:m>
                <a:endParaRPr lang="en-US" sz="2400" dirty="0" smtClean="0"/>
              </a:p>
              <a:p>
                <a:pPr marL="0" indent="0" algn="l" rtl="0">
                  <a:buNone/>
                </a:pPr>
                <a:r>
                  <a:rPr lang="en-US" sz="2400" dirty="0"/>
                  <a:t>I</a:t>
                </a:r>
                <a:r>
                  <a:rPr lang="en-US" sz="2400" dirty="0" smtClean="0"/>
                  <a:t>f e doesn’t participate in any PM of weight </a:t>
                </a:r>
                <a14:m>
                  <m:oMath xmlns:m="http://schemas.openxmlformats.org/officeDocument/2006/math">
                    <m:sSubSup>
                      <m:sSubSupPr>
                        <m:ctrlPr>
                          <a:rPr lang="en-US" sz="2400" i="1">
                            <a:latin typeface="Cambria Math" panose="02040503050406030204" pitchFamily="18" charset="0"/>
                          </a:rPr>
                        </m:ctrlPr>
                      </m:sSubSupPr>
                      <m:e>
                        <m:r>
                          <a:rPr lang="en-US" sz="2400" i="1">
                            <a:latin typeface="Cambria Math" panose="02040503050406030204" pitchFamily="18" charset="0"/>
                          </a:rPr>
                          <m:t>𝑤</m:t>
                        </m:r>
                      </m:e>
                      <m:sub>
                        <m:r>
                          <a:rPr lang="en-US" sz="2400" i="1">
                            <a:latin typeface="Cambria Math" panose="02040503050406030204" pitchFamily="18" charset="0"/>
                          </a:rPr>
                          <m:t>𝑟</m:t>
                        </m:r>
                      </m:sub>
                      <m:sup>
                        <m:r>
                          <a:rPr lang="en-US" sz="2400" i="1">
                            <a:latin typeface="Cambria Math" panose="02040503050406030204" pitchFamily="18" charset="0"/>
                          </a:rPr>
                          <m:t>∗</m:t>
                        </m:r>
                      </m:sup>
                    </m:sSubSup>
                  </m:oMath>
                </a14:m>
                <a:r>
                  <a:rPr lang="en-US" sz="2400" dirty="0" smtClean="0"/>
                  <a:t>, then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𝑐</m:t>
                        </m:r>
                      </m:e>
                      <m:sub>
                        <m:r>
                          <a:rPr lang="en-US" sz="2400" b="0" i="1" smtClean="0">
                            <a:latin typeface="Cambria Math" panose="02040503050406030204" pitchFamily="18" charset="0"/>
                          </a:rPr>
                          <m:t>𝑟</m:t>
                        </m:r>
                        <m:r>
                          <a:rPr lang="en-US" sz="2400" b="0" i="1" smtClean="0">
                            <a:latin typeface="Cambria Math" panose="02040503050406030204" pitchFamily="18" charset="0"/>
                          </a:rPr>
                          <m:t>,</m:t>
                        </m:r>
                        <m:r>
                          <a:rPr lang="en-US" sz="2400" i="1">
                            <a:latin typeface="Cambria Math" panose="02040503050406030204" pitchFamily="18" charset="0"/>
                          </a:rPr>
                          <m:t>𝑒</m:t>
                        </m:r>
                      </m:sub>
                    </m:sSub>
                  </m:oMath>
                </a14:m>
                <a:r>
                  <a:rPr lang="en-US" sz="2400" dirty="0" smtClean="0"/>
                  <a:t>=0.</a:t>
                </a:r>
              </a:p>
              <a:p>
                <a:pPr marL="0" indent="0" algn="l" rtl="0">
                  <a:buNone/>
                </a:pPr>
                <a:r>
                  <a:rPr lang="en-US" sz="2400" dirty="0" smtClean="0"/>
                  <a:t>If it does, then there’s a PM </a:t>
                </a:r>
                <a14:m>
                  <m:oMath xmlns:m="http://schemas.openxmlformats.org/officeDocument/2006/math">
                    <m:sSup>
                      <m:sSupPr>
                        <m:ctrlPr>
                          <a:rPr lang="en-US" sz="2400" i="1" smtClean="0">
                            <a:latin typeface="Cambria Math" panose="02040503050406030204" pitchFamily="18" charset="0"/>
                          </a:rPr>
                        </m:ctrlPr>
                      </m:sSupPr>
                      <m:e>
                        <m:r>
                          <a:rPr lang="en-US" sz="2400" b="0" i="1" smtClean="0">
                            <a:latin typeface="Cambria Math" panose="02040503050406030204" pitchFamily="18" charset="0"/>
                          </a:rPr>
                          <m:t>𝑀</m:t>
                        </m:r>
                      </m:e>
                      <m:sup>
                        <m:r>
                          <a:rPr lang="en-US" sz="2400" b="0" i="1" smtClean="0">
                            <a:latin typeface="Cambria Math" panose="02040503050406030204" pitchFamily="18" charset="0"/>
                          </a:rPr>
                          <m:t>′</m:t>
                        </m:r>
                      </m:sup>
                    </m:sSup>
                  </m:oMath>
                </a14:m>
                <a:r>
                  <a:rPr lang="en-US" sz="2400" dirty="0" smtClean="0"/>
                  <a:t> (maybe more than one) of minimal weight such that </a:t>
                </a:r>
                <a14:m>
                  <m:oMath xmlns:m="http://schemas.openxmlformats.org/officeDocument/2006/math">
                    <m:r>
                      <a:rPr lang="en-US" sz="2400" b="0" i="1" smtClean="0">
                        <a:latin typeface="Cambria Math" panose="02040503050406030204" pitchFamily="18" charset="0"/>
                      </a:rPr>
                      <m:t>𝑒</m:t>
                    </m:r>
                    <m:r>
                      <a:rPr lang="en-US" sz="2400" b="0" i="1" smtClean="0">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𝑀</m:t>
                        </m:r>
                      </m:e>
                      <m:sup>
                        <m:r>
                          <a:rPr lang="en-US" sz="2400" b="0" i="1" smtClean="0">
                            <a:latin typeface="Cambria Math" panose="02040503050406030204" pitchFamily="18" charset="0"/>
                          </a:rPr>
                          <m:t>′</m:t>
                        </m:r>
                      </m:sup>
                    </m:sSup>
                  </m:oMath>
                </a14:m>
                <a:r>
                  <a:rPr lang="en-US" sz="2400" dirty="0" smtClean="0"/>
                  <a:t>, we can write:</a:t>
                </a:r>
              </a:p>
              <a:p>
                <a:pPr marL="0" indent="0" algn="l" rtl="0">
                  <a:buNone/>
                </a:pPr>
                <a:r>
                  <a:rPr lang="en-US" sz="2400" dirty="0" err="1" smtClean="0"/>
                  <a:t>det</a:t>
                </a:r>
                <a:r>
                  <a:rPr lang="en-US" sz="2400" dirty="0" smtClean="0"/>
                  <a:t>(</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𝐴</m:t>
                        </m:r>
                      </m:e>
                      <m:sub>
                        <m:r>
                          <a:rPr lang="en-US" sz="2400" b="0" i="1" smtClean="0">
                            <a:latin typeface="Cambria Math" panose="02040503050406030204" pitchFamily="18" charset="0"/>
                          </a:rPr>
                          <m:t>𝑟</m:t>
                        </m:r>
                        <m:r>
                          <a:rPr lang="en-US" sz="2400" b="0" i="1" smtClean="0">
                            <a:latin typeface="Cambria Math" panose="02040503050406030204" pitchFamily="18" charset="0"/>
                          </a:rPr>
                          <m:t>,</m:t>
                        </m:r>
                        <m:r>
                          <a:rPr lang="en-US" sz="2400" i="1">
                            <a:latin typeface="Cambria Math" panose="02040503050406030204" pitchFamily="18" charset="0"/>
                          </a:rPr>
                          <m:t>𝑒</m:t>
                        </m:r>
                      </m:sub>
                    </m:sSub>
                  </m:oMath>
                </a14:m>
                <a:r>
                  <a:rPr lang="en-US" sz="2400" dirty="0" smtClean="0"/>
                  <a:t>)=…+ sgn(</a:t>
                </a:r>
                <a14:m>
                  <m:oMath xmlns:m="http://schemas.openxmlformats.org/officeDocument/2006/math">
                    <m:sSup>
                      <m:sSupPr>
                        <m:ctrlPr>
                          <a:rPr lang="en-US" sz="2400" i="1">
                            <a:latin typeface="Cambria Math" panose="02040503050406030204" pitchFamily="18" charset="0"/>
                          </a:rPr>
                        </m:ctrlPr>
                      </m:sSupPr>
                      <m:e>
                        <m:r>
                          <a:rPr lang="en-US" sz="2400" i="1">
                            <a:latin typeface="Cambria Math" panose="02040503050406030204" pitchFamily="18" charset="0"/>
                          </a:rPr>
                          <m:t>𝑀</m:t>
                        </m:r>
                      </m:e>
                      <m:sup>
                        <m:r>
                          <a:rPr lang="en-US" sz="2400" b="0" i="1" smtClean="0">
                            <a:latin typeface="Cambria Math" panose="02040503050406030204" pitchFamily="18" charset="0"/>
                          </a:rPr>
                          <m:t>′</m:t>
                        </m:r>
                      </m:sup>
                    </m:sSup>
                  </m:oMath>
                </a14:m>
                <a:r>
                  <a:rPr lang="en-US" sz="2400" dirty="0" smtClean="0"/>
                  <a:t>)</a:t>
                </a:r>
                <a14:m>
                  <m:oMath xmlns:m="http://schemas.openxmlformats.org/officeDocument/2006/math">
                    <m:sSub>
                      <m:sSubPr>
                        <m:ctrlPr>
                          <a:rPr lang="en-US" sz="2400" i="1" dirty="0">
                            <a:latin typeface="Cambria Math" panose="02040503050406030204" pitchFamily="18" charset="0"/>
                          </a:rPr>
                        </m:ctrlPr>
                      </m:sSubPr>
                      <m:e>
                        <m:r>
                          <a:rPr lang="en-US" sz="2400" i="1" dirty="0">
                            <a:latin typeface="Cambria Math" panose="02040503050406030204" pitchFamily="18" charset="0"/>
                          </a:rPr>
                          <m:t>𝑋</m:t>
                        </m:r>
                      </m:e>
                      <m:sub>
                        <m:r>
                          <a:rPr lang="en-US" sz="2400" b="0" i="1" dirty="0" smtClean="0">
                            <a:latin typeface="Cambria Math" panose="02040503050406030204" pitchFamily="18" charset="0"/>
                          </a:rPr>
                          <m:t>𝑟</m:t>
                        </m:r>
                        <m:r>
                          <a:rPr lang="en-US" sz="2400" i="1" dirty="0">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𝑀</m:t>
                            </m:r>
                          </m:e>
                          <m:sup>
                            <m:r>
                              <a:rPr lang="en-US" sz="2400" b="0" i="1" smtClean="0">
                                <a:latin typeface="Cambria Math" panose="02040503050406030204" pitchFamily="18" charset="0"/>
                              </a:rPr>
                              <m:t>′</m:t>
                            </m:r>
                          </m:sup>
                        </m:sSup>
                      </m:sub>
                    </m:sSub>
                  </m:oMath>
                </a14:m>
                <a:r>
                  <a:rPr lang="en-US" sz="2400" dirty="0" smtClean="0"/>
                  <a:t>+…=</a:t>
                </a:r>
              </a:p>
              <a:p>
                <a:pPr marL="0" indent="0" algn="l" rtl="0">
                  <a:buNone/>
                </a:pPr>
                <a:r>
                  <a:rPr lang="en-US" sz="2400" dirty="0"/>
                  <a:t> </a:t>
                </a:r>
                <a:r>
                  <a:rPr lang="en-US" sz="2400" dirty="0" smtClean="0"/>
                  <a:t>            =…+ </a:t>
                </a:r>
                <a:r>
                  <a:rPr lang="en-US" sz="2400" dirty="0"/>
                  <a:t>sgn(</a:t>
                </a:r>
                <a14:m>
                  <m:oMath xmlns:m="http://schemas.openxmlformats.org/officeDocument/2006/math">
                    <m:sSup>
                      <m:sSupPr>
                        <m:ctrlPr>
                          <a:rPr lang="en-US" sz="2400" i="1">
                            <a:latin typeface="Cambria Math" panose="02040503050406030204" pitchFamily="18" charset="0"/>
                          </a:rPr>
                        </m:ctrlPr>
                      </m:sSupPr>
                      <m:e>
                        <m:r>
                          <a:rPr lang="en-US" sz="2400" i="1">
                            <a:latin typeface="Cambria Math" panose="02040503050406030204" pitchFamily="18" charset="0"/>
                          </a:rPr>
                          <m:t>𝑀</m:t>
                        </m:r>
                      </m:e>
                      <m:sup>
                        <m:r>
                          <a:rPr lang="en-US" sz="2400" b="0" i="1" smtClean="0">
                            <a:latin typeface="Cambria Math" panose="02040503050406030204" pitchFamily="18" charset="0"/>
                          </a:rPr>
                          <m:t>′</m:t>
                        </m:r>
                      </m:sup>
                    </m:sSup>
                  </m:oMath>
                </a14:m>
                <a:r>
                  <a:rPr lang="en-US" sz="2400" dirty="0" smtClean="0"/>
                  <a:t>)</a:t>
                </a:r>
                <a14:m>
                  <m:oMath xmlns:m="http://schemas.openxmlformats.org/officeDocument/2006/math">
                    <m:sSubSup>
                      <m:sSubSupPr>
                        <m:ctrlPr>
                          <a:rPr lang="en-US" sz="2400" i="1" dirty="0" smtClean="0">
                            <a:latin typeface="Cambria Math" panose="02040503050406030204" pitchFamily="18" charset="0"/>
                          </a:rPr>
                        </m:ctrlPr>
                      </m:sSubSupPr>
                      <m:e>
                        <m:r>
                          <a:rPr lang="en-US" sz="2400" b="0" i="1" dirty="0" smtClean="0">
                            <a:latin typeface="Cambria Math" panose="02040503050406030204" pitchFamily="18" charset="0"/>
                          </a:rPr>
                          <m:t>𝑥</m:t>
                        </m:r>
                      </m:e>
                      <m:sub>
                        <m:r>
                          <a:rPr lang="en-US" sz="2400" b="0" i="1" dirty="0" smtClean="0">
                            <a:latin typeface="Cambria Math" panose="02040503050406030204" pitchFamily="18" charset="0"/>
                          </a:rPr>
                          <m:t>𝑟</m:t>
                        </m:r>
                      </m:sub>
                      <m:sup>
                        <m:sSub>
                          <m:sSubPr>
                            <m:ctrlPr>
                              <a:rPr lang="en-US" sz="2400" i="1" dirty="0" smtClean="0">
                                <a:latin typeface="Cambria Math" panose="02040503050406030204" pitchFamily="18" charset="0"/>
                              </a:rPr>
                            </m:ctrlPr>
                          </m:sSubPr>
                          <m:e>
                            <m:r>
                              <a:rPr lang="en-US" sz="2400" b="0" i="1" dirty="0" smtClean="0">
                                <a:latin typeface="Cambria Math" panose="02040503050406030204" pitchFamily="18" charset="0"/>
                              </a:rPr>
                              <m:t>𝑤</m:t>
                            </m:r>
                          </m:e>
                          <m:sub>
                            <m:r>
                              <a:rPr lang="en-US" sz="2400" b="0" i="1" dirty="0" smtClean="0">
                                <a:latin typeface="Cambria Math" panose="02040503050406030204" pitchFamily="18" charset="0"/>
                              </a:rPr>
                              <m:t>𝑟</m:t>
                            </m:r>
                          </m:sub>
                        </m:sSub>
                        <m:r>
                          <a:rPr lang="en-US" sz="2400" b="0" i="1" dirty="0" smtClean="0">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𝑀</m:t>
                            </m:r>
                          </m:e>
                          <m:sup>
                            <m:r>
                              <a:rPr lang="en-US" sz="2400" b="0" i="1" smtClean="0">
                                <a:latin typeface="Cambria Math" panose="02040503050406030204" pitchFamily="18" charset="0"/>
                              </a:rPr>
                              <m:t>′</m:t>
                            </m:r>
                          </m:sup>
                        </m:sSup>
                        <m:r>
                          <a:rPr lang="en-US" sz="2400" b="0" i="1" smtClean="0">
                            <a:latin typeface="Cambria Math" panose="02040503050406030204" pitchFamily="18" charset="0"/>
                          </a:rPr>
                          <m:t>)</m:t>
                        </m:r>
                      </m:sup>
                    </m:sSubSup>
                    <m:sSubSup>
                      <m:sSubSupPr>
                        <m:ctrlPr>
                          <a:rPr lang="en-US" sz="2400" i="1" dirty="0">
                            <a:latin typeface="Cambria Math" panose="02040503050406030204" pitchFamily="18" charset="0"/>
                          </a:rPr>
                        </m:ctrlPr>
                      </m:sSubSupPr>
                      <m:e>
                        <m:r>
                          <a:rPr lang="en-US" sz="2400" b="0" i="1" dirty="0" smtClean="0">
                            <a:latin typeface="Cambria Math" panose="02040503050406030204" pitchFamily="18" charset="0"/>
                          </a:rPr>
                          <m:t>𝑥</m:t>
                        </m:r>
                      </m:e>
                      <m:sub>
                        <m:r>
                          <a:rPr lang="en-US" sz="2400" i="1" dirty="0">
                            <a:latin typeface="Cambria Math" panose="02040503050406030204" pitchFamily="18" charset="0"/>
                          </a:rPr>
                          <m:t>𝑟</m:t>
                        </m:r>
                        <m:r>
                          <a:rPr lang="en-US" sz="2400" b="0" i="1" dirty="0" smtClean="0">
                            <a:latin typeface="Cambria Math" panose="02040503050406030204" pitchFamily="18" charset="0"/>
                          </a:rPr>
                          <m:t>+</m:t>
                        </m:r>
                        <m:r>
                          <a:rPr lang="en-US" sz="2400" b="0" i="1" dirty="0" smtClean="0">
                            <a:latin typeface="Cambria Math" panose="02040503050406030204" pitchFamily="18" charset="0"/>
                          </a:rPr>
                          <m:t>1</m:t>
                        </m:r>
                      </m:sub>
                      <m:sup>
                        <m:sSub>
                          <m:sSubPr>
                            <m:ctrlPr>
                              <a:rPr lang="en-US" sz="2400" i="1" dirty="0">
                                <a:latin typeface="Cambria Math" panose="02040503050406030204" pitchFamily="18" charset="0"/>
                              </a:rPr>
                            </m:ctrlPr>
                          </m:sSubPr>
                          <m:e>
                            <m:r>
                              <a:rPr lang="en-US" sz="2400" i="1" dirty="0">
                                <a:latin typeface="Cambria Math" panose="02040503050406030204" pitchFamily="18" charset="0"/>
                              </a:rPr>
                              <m:t>𝑤</m:t>
                            </m:r>
                          </m:e>
                          <m:sub>
                            <m:r>
                              <a:rPr lang="en-US" sz="2400" i="1" dirty="0">
                                <a:latin typeface="Cambria Math" panose="02040503050406030204" pitchFamily="18" charset="0"/>
                              </a:rPr>
                              <m:t>𝑟</m:t>
                            </m:r>
                            <m:r>
                              <a:rPr lang="en-US" sz="2400" b="0" i="1" dirty="0" smtClean="0">
                                <a:latin typeface="Cambria Math" panose="02040503050406030204" pitchFamily="18" charset="0"/>
                              </a:rPr>
                              <m:t>+</m:t>
                            </m:r>
                            <m:r>
                              <a:rPr lang="en-US" sz="2400" b="0" i="1" dirty="0" smtClean="0">
                                <a:latin typeface="Cambria Math" panose="02040503050406030204" pitchFamily="18" charset="0"/>
                              </a:rPr>
                              <m:t>1</m:t>
                            </m:r>
                          </m:sub>
                        </m:sSub>
                        <m:r>
                          <a:rPr lang="en-US" sz="2400" i="1" dirty="0">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𝑀</m:t>
                            </m:r>
                          </m:e>
                          <m:sup>
                            <m:r>
                              <a:rPr lang="en-US" sz="2400" b="0" i="1" smtClean="0">
                                <a:latin typeface="Cambria Math" panose="02040503050406030204" pitchFamily="18" charset="0"/>
                              </a:rPr>
                              <m:t>′</m:t>
                            </m:r>
                          </m:sup>
                        </m:sSup>
                        <m:r>
                          <a:rPr lang="en-US" sz="2400" i="1">
                            <a:latin typeface="Cambria Math" panose="02040503050406030204" pitchFamily="18" charset="0"/>
                          </a:rPr>
                          <m:t>)</m:t>
                        </m:r>
                      </m:sup>
                    </m:sSubSup>
                  </m:oMath>
                </a14:m>
                <a:r>
                  <a:rPr lang="en-US" sz="2400" dirty="0" smtClean="0"/>
                  <a:t>…</a:t>
                </a:r>
                <a14:m>
                  <m:oMath xmlns:m="http://schemas.openxmlformats.org/officeDocument/2006/math">
                    <m:sSubSup>
                      <m:sSubSupPr>
                        <m:ctrlPr>
                          <a:rPr lang="en-US" sz="2400" i="1" dirty="0" smtClean="0">
                            <a:latin typeface="Cambria Math" panose="02040503050406030204" pitchFamily="18" charset="0"/>
                          </a:rPr>
                        </m:ctrlPr>
                      </m:sSubSupPr>
                      <m:e>
                        <m:r>
                          <a:rPr lang="en-US" sz="2400" b="0" i="1" dirty="0" smtClean="0">
                            <a:latin typeface="Cambria Math" panose="02040503050406030204" pitchFamily="18" charset="0"/>
                          </a:rPr>
                          <m:t>𝑥</m:t>
                        </m:r>
                      </m:e>
                      <m:sub>
                        <m:r>
                          <a:rPr lang="en-US" sz="2400" b="0" i="1" dirty="0" smtClean="0">
                            <a:latin typeface="Cambria Math" panose="02040503050406030204" pitchFamily="18" charset="0"/>
                          </a:rPr>
                          <m:t>𝑘</m:t>
                        </m:r>
                        <m:r>
                          <a:rPr lang="en-US" sz="2400" b="0" i="1" dirty="0" smtClean="0">
                            <a:latin typeface="Cambria Math" panose="02040503050406030204" pitchFamily="18" charset="0"/>
                          </a:rPr>
                          <m:t>−</m:t>
                        </m:r>
                        <m:r>
                          <a:rPr lang="en-US" sz="2400" b="0" i="1" dirty="0" smtClean="0">
                            <a:latin typeface="Cambria Math" panose="02040503050406030204" pitchFamily="18" charset="0"/>
                          </a:rPr>
                          <m:t>1</m:t>
                        </m:r>
                      </m:sub>
                      <m:sup>
                        <m:sSub>
                          <m:sSubPr>
                            <m:ctrlPr>
                              <a:rPr lang="en-US" sz="2400" i="1" dirty="0">
                                <a:latin typeface="Cambria Math" panose="02040503050406030204" pitchFamily="18" charset="0"/>
                              </a:rPr>
                            </m:ctrlPr>
                          </m:sSubPr>
                          <m:e>
                            <m:r>
                              <a:rPr lang="en-US" sz="2400" i="1" dirty="0">
                                <a:latin typeface="Cambria Math" panose="02040503050406030204" pitchFamily="18" charset="0"/>
                              </a:rPr>
                              <m:t>𝑤</m:t>
                            </m:r>
                          </m:e>
                          <m:sub>
                            <m:r>
                              <a:rPr lang="en-US" sz="2400" b="0" i="1" dirty="0" smtClean="0">
                                <a:latin typeface="Cambria Math" panose="02040503050406030204" pitchFamily="18" charset="0"/>
                              </a:rPr>
                              <m:t>𝑘</m:t>
                            </m:r>
                            <m:r>
                              <a:rPr lang="en-US" sz="2400" b="0" i="1" dirty="0" smtClean="0">
                                <a:latin typeface="Cambria Math" panose="02040503050406030204" pitchFamily="18" charset="0"/>
                              </a:rPr>
                              <m:t>−</m:t>
                            </m:r>
                            <m:r>
                              <a:rPr lang="en-US" sz="2400" b="0" i="1" dirty="0" smtClean="0">
                                <a:latin typeface="Cambria Math" panose="02040503050406030204" pitchFamily="18" charset="0"/>
                              </a:rPr>
                              <m:t>1</m:t>
                            </m:r>
                          </m:sub>
                        </m:sSub>
                        <m:r>
                          <a:rPr lang="en-US" sz="2400" i="1" dirty="0">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𝑀</m:t>
                            </m:r>
                          </m:e>
                          <m:sup>
                            <m:r>
                              <a:rPr lang="en-US" sz="2400" b="0" i="1" smtClean="0">
                                <a:latin typeface="Cambria Math" panose="02040503050406030204" pitchFamily="18" charset="0"/>
                              </a:rPr>
                              <m:t>′</m:t>
                            </m:r>
                          </m:sup>
                        </m:sSup>
                        <m:r>
                          <a:rPr lang="en-US" sz="2400" i="1">
                            <a:latin typeface="Cambria Math" panose="02040503050406030204" pitchFamily="18" charset="0"/>
                          </a:rPr>
                          <m:t>)</m:t>
                        </m:r>
                      </m:sup>
                    </m:sSubSup>
                  </m:oMath>
                </a14:m>
                <a:r>
                  <a:rPr lang="en-US" sz="2400" dirty="0" smtClean="0"/>
                  <a:t>+…=</a:t>
                </a:r>
              </a:p>
              <a:p>
                <a:pPr marL="0" indent="0" algn="l" rtl="0">
                  <a:buNone/>
                </a:pPr>
                <a:r>
                  <a:rPr lang="en-US" sz="2400" dirty="0" smtClean="0"/>
                  <a:t>             =…+ </a:t>
                </a:r>
                <a:r>
                  <a:rPr lang="en-US" sz="2400" dirty="0"/>
                  <a:t>sgn(</a:t>
                </a:r>
                <a14:m>
                  <m:oMath xmlns:m="http://schemas.openxmlformats.org/officeDocument/2006/math">
                    <m:sSup>
                      <m:sSupPr>
                        <m:ctrlPr>
                          <a:rPr lang="en-US" sz="2400" i="1">
                            <a:latin typeface="Cambria Math" panose="02040503050406030204" pitchFamily="18" charset="0"/>
                          </a:rPr>
                        </m:ctrlPr>
                      </m:sSupPr>
                      <m:e>
                        <m:r>
                          <a:rPr lang="en-US" sz="2400" i="1">
                            <a:latin typeface="Cambria Math" panose="02040503050406030204" pitchFamily="18" charset="0"/>
                          </a:rPr>
                          <m:t>𝑀</m:t>
                        </m:r>
                      </m:e>
                      <m:sup>
                        <m:r>
                          <a:rPr lang="en-US" sz="2400" b="0" i="1" smtClean="0">
                            <a:latin typeface="Cambria Math" panose="02040503050406030204" pitchFamily="18" charset="0"/>
                          </a:rPr>
                          <m:t>′</m:t>
                        </m:r>
                      </m:sup>
                    </m:sSup>
                  </m:oMath>
                </a14:m>
                <a:r>
                  <a:rPr lang="en-US" sz="2400" dirty="0"/>
                  <a:t>)</a:t>
                </a:r>
                <a14:m>
                  <m:oMath xmlns:m="http://schemas.openxmlformats.org/officeDocument/2006/math">
                    <m:sSubSup>
                      <m:sSubSupPr>
                        <m:ctrlPr>
                          <a:rPr lang="en-US" sz="2400" i="1" dirty="0">
                            <a:latin typeface="Cambria Math" panose="02040503050406030204" pitchFamily="18" charset="0"/>
                          </a:rPr>
                        </m:ctrlPr>
                      </m:sSubSupPr>
                      <m:e>
                        <m:r>
                          <a:rPr lang="en-US" sz="2400" b="0" i="1" dirty="0" smtClean="0">
                            <a:latin typeface="Cambria Math" panose="02040503050406030204" pitchFamily="18" charset="0"/>
                          </a:rPr>
                          <m:t>𝑥</m:t>
                        </m:r>
                      </m:e>
                      <m:sub>
                        <m:r>
                          <a:rPr lang="en-US" sz="2400" i="1" dirty="0">
                            <a:latin typeface="Cambria Math" panose="02040503050406030204" pitchFamily="18" charset="0"/>
                          </a:rPr>
                          <m:t>𝑟</m:t>
                        </m:r>
                      </m:sub>
                      <m:sup>
                        <m:sSubSup>
                          <m:sSubSupPr>
                            <m:ctrlPr>
                              <a:rPr lang="en-US" sz="2400" i="1">
                                <a:latin typeface="Cambria Math" panose="02040503050406030204" pitchFamily="18" charset="0"/>
                              </a:rPr>
                            </m:ctrlPr>
                          </m:sSubSupPr>
                          <m:e>
                            <m:r>
                              <a:rPr lang="en-US" sz="2400" i="1">
                                <a:latin typeface="Cambria Math" panose="02040503050406030204" pitchFamily="18" charset="0"/>
                              </a:rPr>
                              <m:t>𝑤</m:t>
                            </m:r>
                          </m:e>
                          <m:sub>
                            <m:r>
                              <a:rPr lang="en-US" sz="2400" i="1">
                                <a:latin typeface="Cambria Math" panose="02040503050406030204" pitchFamily="18" charset="0"/>
                              </a:rPr>
                              <m:t>𝑟</m:t>
                            </m:r>
                          </m:sub>
                          <m:sup>
                            <m:r>
                              <a:rPr lang="en-US" sz="2400" i="1">
                                <a:latin typeface="Cambria Math" panose="02040503050406030204" pitchFamily="18" charset="0"/>
                              </a:rPr>
                              <m:t>∗</m:t>
                            </m:r>
                          </m:sup>
                        </m:sSubSup>
                      </m:sup>
                    </m:sSubSup>
                    <m:sSubSup>
                      <m:sSubSupPr>
                        <m:ctrlPr>
                          <a:rPr lang="en-US" sz="2400" i="1" dirty="0">
                            <a:latin typeface="Cambria Math" panose="02040503050406030204" pitchFamily="18" charset="0"/>
                          </a:rPr>
                        </m:ctrlPr>
                      </m:sSubSupPr>
                      <m:e>
                        <m:r>
                          <a:rPr lang="en-US" sz="2400" b="0" i="1" dirty="0" smtClean="0">
                            <a:latin typeface="Cambria Math" panose="02040503050406030204" pitchFamily="18" charset="0"/>
                          </a:rPr>
                          <m:t>𝑥</m:t>
                        </m:r>
                      </m:e>
                      <m:sub>
                        <m:r>
                          <a:rPr lang="en-US" sz="2400" i="1" dirty="0">
                            <a:latin typeface="Cambria Math" panose="02040503050406030204" pitchFamily="18" charset="0"/>
                          </a:rPr>
                          <m:t>𝑟</m:t>
                        </m:r>
                        <m:r>
                          <a:rPr lang="en-US" sz="2400" i="1" dirty="0">
                            <a:latin typeface="Cambria Math" panose="02040503050406030204" pitchFamily="18" charset="0"/>
                          </a:rPr>
                          <m:t>+</m:t>
                        </m:r>
                        <m:r>
                          <a:rPr lang="en-US" sz="2400" i="1" dirty="0">
                            <a:latin typeface="Cambria Math" panose="02040503050406030204" pitchFamily="18" charset="0"/>
                          </a:rPr>
                          <m:t>1</m:t>
                        </m:r>
                      </m:sub>
                      <m:sup>
                        <m:sSub>
                          <m:sSubPr>
                            <m:ctrlPr>
                              <a:rPr lang="en-US" sz="2400" i="1" dirty="0">
                                <a:latin typeface="Cambria Math" panose="02040503050406030204" pitchFamily="18" charset="0"/>
                              </a:rPr>
                            </m:ctrlPr>
                          </m:sSubPr>
                          <m:e>
                            <m:r>
                              <a:rPr lang="en-US" sz="2400" i="1" dirty="0">
                                <a:latin typeface="Cambria Math" panose="02040503050406030204" pitchFamily="18" charset="0"/>
                              </a:rPr>
                              <m:t>𝑤</m:t>
                            </m:r>
                          </m:e>
                          <m:sub>
                            <m:r>
                              <a:rPr lang="en-US" sz="2400" i="1" dirty="0">
                                <a:latin typeface="Cambria Math" panose="02040503050406030204" pitchFamily="18" charset="0"/>
                              </a:rPr>
                              <m:t>𝑟</m:t>
                            </m:r>
                            <m:r>
                              <a:rPr lang="en-US" sz="2400" i="1" dirty="0">
                                <a:latin typeface="Cambria Math" panose="02040503050406030204" pitchFamily="18" charset="0"/>
                              </a:rPr>
                              <m:t>+</m:t>
                            </m:r>
                            <m:r>
                              <a:rPr lang="en-US" sz="2400" i="1" dirty="0">
                                <a:latin typeface="Cambria Math" panose="02040503050406030204" pitchFamily="18" charset="0"/>
                              </a:rPr>
                              <m:t>1</m:t>
                            </m:r>
                          </m:sub>
                        </m:sSub>
                        <m:r>
                          <a:rPr lang="en-US" sz="2400" i="1" dirty="0">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𝑀</m:t>
                            </m:r>
                          </m:e>
                          <m:sup>
                            <m:r>
                              <a:rPr lang="en-US" sz="2400" i="1">
                                <a:latin typeface="Cambria Math" panose="02040503050406030204" pitchFamily="18" charset="0"/>
                              </a:rPr>
                              <m:t>′</m:t>
                            </m:r>
                          </m:sup>
                        </m:sSup>
                        <m:r>
                          <a:rPr lang="en-US" sz="2400" i="1">
                            <a:latin typeface="Cambria Math" panose="02040503050406030204" pitchFamily="18" charset="0"/>
                          </a:rPr>
                          <m:t>)</m:t>
                        </m:r>
                      </m:sup>
                    </m:sSubSup>
                  </m:oMath>
                </a14:m>
                <a:r>
                  <a:rPr lang="en-US" sz="2400" dirty="0"/>
                  <a:t>…</a:t>
                </a:r>
                <a14:m>
                  <m:oMath xmlns:m="http://schemas.openxmlformats.org/officeDocument/2006/math">
                    <m:sSubSup>
                      <m:sSubSupPr>
                        <m:ctrlPr>
                          <a:rPr lang="en-US" sz="2400" i="1" dirty="0">
                            <a:latin typeface="Cambria Math" panose="02040503050406030204" pitchFamily="18" charset="0"/>
                          </a:rPr>
                        </m:ctrlPr>
                      </m:sSubSupPr>
                      <m:e>
                        <m:r>
                          <a:rPr lang="en-US" sz="2400" b="0" i="1" dirty="0" smtClean="0">
                            <a:latin typeface="Cambria Math" panose="02040503050406030204" pitchFamily="18" charset="0"/>
                          </a:rPr>
                          <m:t>𝑥</m:t>
                        </m:r>
                      </m:e>
                      <m:sub>
                        <m:r>
                          <a:rPr lang="en-US" sz="2400" i="1" dirty="0">
                            <a:latin typeface="Cambria Math" panose="02040503050406030204" pitchFamily="18" charset="0"/>
                          </a:rPr>
                          <m:t>𝑘</m:t>
                        </m:r>
                        <m:r>
                          <a:rPr lang="en-US" sz="2400" i="1" dirty="0">
                            <a:latin typeface="Cambria Math" panose="02040503050406030204" pitchFamily="18" charset="0"/>
                          </a:rPr>
                          <m:t>−</m:t>
                        </m:r>
                        <m:r>
                          <a:rPr lang="en-US" sz="2400" i="1" dirty="0">
                            <a:latin typeface="Cambria Math" panose="02040503050406030204" pitchFamily="18" charset="0"/>
                          </a:rPr>
                          <m:t>1</m:t>
                        </m:r>
                      </m:sub>
                      <m:sup>
                        <m:sSub>
                          <m:sSubPr>
                            <m:ctrlPr>
                              <a:rPr lang="en-US" sz="2400" i="1" dirty="0">
                                <a:latin typeface="Cambria Math" panose="02040503050406030204" pitchFamily="18" charset="0"/>
                              </a:rPr>
                            </m:ctrlPr>
                          </m:sSubPr>
                          <m:e>
                            <m:r>
                              <a:rPr lang="en-US" sz="2400" i="1" dirty="0">
                                <a:latin typeface="Cambria Math" panose="02040503050406030204" pitchFamily="18" charset="0"/>
                              </a:rPr>
                              <m:t>𝑤</m:t>
                            </m:r>
                          </m:e>
                          <m:sub>
                            <m:r>
                              <a:rPr lang="en-US" sz="2400" b="0" i="1" dirty="0" smtClean="0">
                                <a:latin typeface="Cambria Math" panose="02040503050406030204" pitchFamily="18" charset="0"/>
                              </a:rPr>
                              <m:t>𝑘</m:t>
                            </m:r>
                            <m:r>
                              <a:rPr lang="en-US" sz="2400" b="0" i="1" dirty="0" smtClean="0">
                                <a:latin typeface="Cambria Math" panose="02040503050406030204" pitchFamily="18" charset="0"/>
                              </a:rPr>
                              <m:t>−</m:t>
                            </m:r>
                            <m:r>
                              <a:rPr lang="en-US" sz="2400" b="0" i="1" dirty="0" smtClean="0">
                                <a:latin typeface="Cambria Math" panose="02040503050406030204" pitchFamily="18" charset="0"/>
                              </a:rPr>
                              <m:t>1</m:t>
                            </m:r>
                          </m:sub>
                        </m:sSub>
                        <m:r>
                          <a:rPr lang="en-US" sz="2400" i="1" dirty="0">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𝑀</m:t>
                            </m:r>
                          </m:e>
                          <m:sup>
                            <m:r>
                              <a:rPr lang="en-US" sz="2400" i="1">
                                <a:latin typeface="Cambria Math" panose="02040503050406030204" pitchFamily="18" charset="0"/>
                              </a:rPr>
                              <m:t>′</m:t>
                            </m:r>
                          </m:sup>
                        </m:sSup>
                        <m:r>
                          <a:rPr lang="en-US" sz="2400" i="1">
                            <a:latin typeface="Cambria Math" panose="02040503050406030204" pitchFamily="18" charset="0"/>
                          </a:rPr>
                          <m:t>)</m:t>
                        </m:r>
                      </m:sup>
                    </m:sSubSup>
                  </m:oMath>
                </a14:m>
                <a:r>
                  <a:rPr lang="en-US" sz="2400" dirty="0" smtClean="0"/>
                  <a:t>+…</a:t>
                </a:r>
                <a:endParaRPr lang="he-IL" sz="2400" dirty="0"/>
              </a:p>
            </p:txBody>
          </p:sp>
        </mc:Choice>
        <mc:Fallback xmlns="">
          <p:sp>
            <p:nvSpPr>
              <p:cNvPr id="3" name="מציין מיקום תוכן 2"/>
              <p:cNvSpPr>
                <a:spLocks noGrp="1" noRot="1" noChangeAspect="1" noMove="1" noResize="1" noEditPoints="1" noAdjustHandles="1" noChangeArrowheads="1" noChangeShapeType="1" noTextEdit="1"/>
              </p:cNvSpPr>
              <p:nvPr>
                <p:ph idx="1"/>
              </p:nvPr>
            </p:nvSpPr>
            <p:spPr>
              <a:xfrm>
                <a:off x="2589211" y="1484851"/>
                <a:ext cx="9247189" cy="5373149"/>
              </a:xfrm>
              <a:blipFill rotWithShape="0">
                <a:blip r:embed="rId2"/>
                <a:stretch>
                  <a:fillRect l="-1055" t="-114" r="-461"/>
                </a:stretch>
              </a:blipFill>
            </p:spPr>
            <p:txBody>
              <a:bodyPr/>
              <a:lstStyle/>
              <a:p>
                <a:r>
                  <a:rPr lang="he-IL">
                    <a:noFill/>
                  </a:rPr>
                  <a:t> </a:t>
                </a:r>
              </a:p>
            </p:txBody>
          </p:sp>
        </mc:Fallback>
      </mc:AlternateContent>
    </p:spTree>
    <p:extLst>
      <p:ext uri="{BB962C8B-B14F-4D97-AF65-F5344CB8AC3E}">
        <p14:creationId xmlns:p14="http://schemas.microsoft.com/office/powerpoint/2010/main" val="1680952122"/>
      </p:ext>
    </p:extLst>
  </p:cSld>
  <p:clrMapOvr>
    <a:masterClrMapping/>
  </p:clrMapOvr>
  <p:timing>
    <p:tnLst>
      <p:par>
        <p:cTn id="1" dur="indefinite" restart="never" nodeType="tmRoot"/>
      </p:par>
    </p:tn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dirty="0"/>
              <a:t>Theorem </a:t>
            </a:r>
            <a:r>
              <a:rPr lang="en-US" dirty="0" smtClean="0"/>
              <a:t>4.4 (</a:t>
            </a:r>
            <a:r>
              <a:rPr lang="en-US" dirty="0"/>
              <a:t>cont.)</a:t>
            </a:r>
            <a:endParaRPr lang="he-IL" dirty="0"/>
          </a:p>
        </p:txBody>
      </p:sp>
      <mc:AlternateContent xmlns:mc="http://schemas.openxmlformats.org/markup-compatibility/2006" xmlns:a14="http://schemas.microsoft.com/office/drawing/2010/main">
        <mc:Choice Requires="a14">
          <p:sp>
            <p:nvSpPr>
              <p:cNvPr id="3" name="מציין מיקום תוכן 2"/>
              <p:cNvSpPr>
                <a:spLocks noGrp="1"/>
              </p:cNvSpPr>
              <p:nvPr>
                <p:ph idx="1"/>
              </p:nvPr>
            </p:nvSpPr>
            <p:spPr>
              <a:xfrm>
                <a:off x="2589212" y="1484851"/>
                <a:ext cx="8915400" cy="5373149"/>
              </a:xfrm>
            </p:spPr>
            <p:txBody>
              <a:bodyPr>
                <a:normAutofit/>
              </a:bodyPr>
              <a:lstStyle/>
              <a:p>
                <a:pPr marL="0" indent="0" algn="l" rtl="0">
                  <a:buNone/>
                </a:pPr>
                <a:r>
                  <a:rPr lang="en-US" sz="2400" dirty="0" smtClean="0"/>
                  <a:t>det(</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𝐴</m:t>
                        </m:r>
                      </m:e>
                      <m:sub>
                        <m:r>
                          <a:rPr lang="en-US" sz="2400" b="0" i="1" smtClean="0">
                            <a:latin typeface="Cambria Math" panose="02040503050406030204" pitchFamily="18" charset="0"/>
                          </a:rPr>
                          <m:t>𝑟</m:t>
                        </m:r>
                        <m:r>
                          <a:rPr lang="en-US" sz="2400" b="0" i="1" smtClean="0">
                            <a:latin typeface="Cambria Math" panose="02040503050406030204" pitchFamily="18" charset="0"/>
                          </a:rPr>
                          <m:t>,</m:t>
                        </m:r>
                        <m:r>
                          <a:rPr lang="en-US" sz="2400" i="1">
                            <a:latin typeface="Cambria Math" panose="02040503050406030204" pitchFamily="18" charset="0"/>
                          </a:rPr>
                          <m:t>𝑒</m:t>
                        </m:r>
                      </m:sub>
                    </m:sSub>
                  </m:oMath>
                </a14:m>
                <a:r>
                  <a:rPr lang="en-US" sz="2400" dirty="0" smtClean="0"/>
                  <a:t>)=…=</a:t>
                </a:r>
              </a:p>
              <a:p>
                <a:pPr marL="0" indent="0" algn="l" rtl="0">
                  <a:buNone/>
                </a:pPr>
                <a:r>
                  <a:rPr lang="en-US" sz="2400" dirty="0"/>
                  <a:t>	</a:t>
                </a:r>
                <a:r>
                  <a:rPr lang="en-US" sz="2400" dirty="0" smtClean="0"/>
                  <a:t>	=…+ </a:t>
                </a:r>
                <a:r>
                  <a:rPr lang="en-US" sz="2400" dirty="0"/>
                  <a:t>sgn(</a:t>
                </a:r>
                <a14:m>
                  <m:oMath xmlns:m="http://schemas.openxmlformats.org/officeDocument/2006/math">
                    <m:sSup>
                      <m:sSupPr>
                        <m:ctrlPr>
                          <a:rPr lang="en-US" sz="2400" i="1">
                            <a:latin typeface="Cambria Math" panose="02040503050406030204" pitchFamily="18" charset="0"/>
                          </a:rPr>
                        </m:ctrlPr>
                      </m:sSupPr>
                      <m:e>
                        <m:r>
                          <a:rPr lang="en-US" sz="2400" i="1">
                            <a:latin typeface="Cambria Math" panose="02040503050406030204" pitchFamily="18" charset="0"/>
                          </a:rPr>
                          <m:t>𝑀</m:t>
                        </m:r>
                      </m:e>
                      <m:sup>
                        <m:r>
                          <a:rPr lang="en-US" sz="2400" b="0" i="1" smtClean="0">
                            <a:latin typeface="Cambria Math" panose="02040503050406030204" pitchFamily="18" charset="0"/>
                          </a:rPr>
                          <m:t>′</m:t>
                        </m:r>
                      </m:sup>
                    </m:sSup>
                  </m:oMath>
                </a14:m>
                <a:r>
                  <a:rPr lang="en-US" sz="2400" dirty="0"/>
                  <a:t>)</a:t>
                </a:r>
                <a14:m>
                  <m:oMath xmlns:m="http://schemas.openxmlformats.org/officeDocument/2006/math">
                    <m:sSubSup>
                      <m:sSubSupPr>
                        <m:ctrlPr>
                          <a:rPr lang="en-US" sz="2400" i="1" dirty="0">
                            <a:latin typeface="Cambria Math" panose="02040503050406030204" pitchFamily="18" charset="0"/>
                          </a:rPr>
                        </m:ctrlPr>
                      </m:sSubSupPr>
                      <m:e>
                        <m:r>
                          <a:rPr lang="en-US" sz="2400" b="0" i="1" dirty="0" smtClean="0">
                            <a:latin typeface="Cambria Math" panose="02040503050406030204" pitchFamily="18" charset="0"/>
                          </a:rPr>
                          <m:t>𝑥</m:t>
                        </m:r>
                      </m:e>
                      <m:sub>
                        <m:r>
                          <a:rPr lang="en-US" sz="2400" i="1" dirty="0">
                            <a:latin typeface="Cambria Math" panose="02040503050406030204" pitchFamily="18" charset="0"/>
                          </a:rPr>
                          <m:t>𝑟</m:t>
                        </m:r>
                      </m:sub>
                      <m:sup>
                        <m:sSubSup>
                          <m:sSubSupPr>
                            <m:ctrlPr>
                              <a:rPr lang="en-US" sz="2400" i="1">
                                <a:latin typeface="Cambria Math" panose="02040503050406030204" pitchFamily="18" charset="0"/>
                              </a:rPr>
                            </m:ctrlPr>
                          </m:sSubSupPr>
                          <m:e>
                            <m:r>
                              <a:rPr lang="en-US" sz="2400" i="1">
                                <a:latin typeface="Cambria Math" panose="02040503050406030204" pitchFamily="18" charset="0"/>
                              </a:rPr>
                              <m:t>𝑤</m:t>
                            </m:r>
                          </m:e>
                          <m:sub>
                            <m:r>
                              <a:rPr lang="en-US" sz="2400" i="1">
                                <a:latin typeface="Cambria Math" panose="02040503050406030204" pitchFamily="18" charset="0"/>
                              </a:rPr>
                              <m:t>𝑟</m:t>
                            </m:r>
                          </m:sub>
                          <m:sup>
                            <m:r>
                              <a:rPr lang="en-US" sz="2400" i="1">
                                <a:latin typeface="Cambria Math" panose="02040503050406030204" pitchFamily="18" charset="0"/>
                              </a:rPr>
                              <m:t>∗</m:t>
                            </m:r>
                          </m:sup>
                        </m:sSubSup>
                      </m:sup>
                    </m:sSubSup>
                    <m:sSubSup>
                      <m:sSubSupPr>
                        <m:ctrlPr>
                          <a:rPr lang="en-US" sz="2400" i="1" dirty="0">
                            <a:latin typeface="Cambria Math" panose="02040503050406030204" pitchFamily="18" charset="0"/>
                          </a:rPr>
                        </m:ctrlPr>
                      </m:sSubSupPr>
                      <m:e>
                        <m:r>
                          <a:rPr lang="en-US" sz="2400" b="0" i="1" dirty="0" smtClean="0">
                            <a:latin typeface="Cambria Math" panose="02040503050406030204" pitchFamily="18" charset="0"/>
                          </a:rPr>
                          <m:t>𝑥</m:t>
                        </m:r>
                      </m:e>
                      <m:sub>
                        <m:r>
                          <a:rPr lang="en-US" sz="2400" i="1" dirty="0">
                            <a:latin typeface="Cambria Math" panose="02040503050406030204" pitchFamily="18" charset="0"/>
                          </a:rPr>
                          <m:t>𝑟</m:t>
                        </m:r>
                        <m:r>
                          <a:rPr lang="en-US" sz="2400" i="1" dirty="0">
                            <a:latin typeface="Cambria Math" panose="02040503050406030204" pitchFamily="18" charset="0"/>
                          </a:rPr>
                          <m:t>+</m:t>
                        </m:r>
                        <m:r>
                          <a:rPr lang="en-US" sz="2400" i="1" dirty="0">
                            <a:latin typeface="Cambria Math" panose="02040503050406030204" pitchFamily="18" charset="0"/>
                          </a:rPr>
                          <m:t>1</m:t>
                        </m:r>
                      </m:sub>
                      <m:sup>
                        <m:sSub>
                          <m:sSubPr>
                            <m:ctrlPr>
                              <a:rPr lang="en-US" sz="2400" i="1" dirty="0">
                                <a:latin typeface="Cambria Math" panose="02040503050406030204" pitchFamily="18" charset="0"/>
                              </a:rPr>
                            </m:ctrlPr>
                          </m:sSubPr>
                          <m:e>
                            <m:r>
                              <a:rPr lang="en-US" sz="2400" i="1" dirty="0">
                                <a:latin typeface="Cambria Math" panose="02040503050406030204" pitchFamily="18" charset="0"/>
                              </a:rPr>
                              <m:t>𝑤</m:t>
                            </m:r>
                          </m:e>
                          <m:sub>
                            <m:r>
                              <a:rPr lang="en-US" sz="2400" i="1" dirty="0">
                                <a:latin typeface="Cambria Math" panose="02040503050406030204" pitchFamily="18" charset="0"/>
                              </a:rPr>
                              <m:t>𝑟</m:t>
                            </m:r>
                            <m:r>
                              <a:rPr lang="en-US" sz="2400" i="1" dirty="0">
                                <a:latin typeface="Cambria Math" panose="02040503050406030204" pitchFamily="18" charset="0"/>
                              </a:rPr>
                              <m:t>+</m:t>
                            </m:r>
                            <m:r>
                              <a:rPr lang="en-US" sz="2400" i="1" dirty="0">
                                <a:latin typeface="Cambria Math" panose="02040503050406030204" pitchFamily="18" charset="0"/>
                              </a:rPr>
                              <m:t>1</m:t>
                            </m:r>
                          </m:sub>
                        </m:sSub>
                        <m:r>
                          <a:rPr lang="en-US" sz="2400" i="1" dirty="0">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𝑀</m:t>
                            </m:r>
                          </m:e>
                          <m:sup>
                            <m:r>
                              <a:rPr lang="en-US" sz="2400" i="1">
                                <a:latin typeface="Cambria Math" panose="02040503050406030204" pitchFamily="18" charset="0"/>
                              </a:rPr>
                              <m:t>′</m:t>
                            </m:r>
                          </m:sup>
                        </m:sSup>
                        <m:r>
                          <a:rPr lang="en-US" sz="2400" i="1">
                            <a:latin typeface="Cambria Math" panose="02040503050406030204" pitchFamily="18" charset="0"/>
                          </a:rPr>
                          <m:t>)</m:t>
                        </m:r>
                      </m:sup>
                    </m:sSubSup>
                  </m:oMath>
                </a14:m>
                <a:r>
                  <a:rPr lang="en-US" sz="2400" dirty="0"/>
                  <a:t>…</a:t>
                </a:r>
                <a14:m>
                  <m:oMath xmlns:m="http://schemas.openxmlformats.org/officeDocument/2006/math">
                    <m:sSubSup>
                      <m:sSubSupPr>
                        <m:ctrlPr>
                          <a:rPr lang="en-US" sz="2400" i="1" dirty="0">
                            <a:latin typeface="Cambria Math" panose="02040503050406030204" pitchFamily="18" charset="0"/>
                          </a:rPr>
                        </m:ctrlPr>
                      </m:sSubSupPr>
                      <m:e>
                        <m:r>
                          <a:rPr lang="en-US" sz="2400" b="0" i="1" dirty="0" smtClean="0">
                            <a:latin typeface="Cambria Math" panose="02040503050406030204" pitchFamily="18" charset="0"/>
                          </a:rPr>
                          <m:t>𝑥</m:t>
                        </m:r>
                      </m:e>
                      <m:sub>
                        <m:r>
                          <a:rPr lang="en-US" sz="2400" i="1" dirty="0">
                            <a:latin typeface="Cambria Math" panose="02040503050406030204" pitchFamily="18" charset="0"/>
                          </a:rPr>
                          <m:t>𝑘</m:t>
                        </m:r>
                        <m:r>
                          <a:rPr lang="en-US" sz="2400" i="1" dirty="0">
                            <a:latin typeface="Cambria Math" panose="02040503050406030204" pitchFamily="18" charset="0"/>
                          </a:rPr>
                          <m:t>−</m:t>
                        </m:r>
                        <m:r>
                          <a:rPr lang="en-US" sz="2400" i="1" dirty="0">
                            <a:latin typeface="Cambria Math" panose="02040503050406030204" pitchFamily="18" charset="0"/>
                          </a:rPr>
                          <m:t>1</m:t>
                        </m:r>
                      </m:sub>
                      <m:sup>
                        <m:sSub>
                          <m:sSubPr>
                            <m:ctrlPr>
                              <a:rPr lang="en-US" sz="2400" i="1" dirty="0">
                                <a:latin typeface="Cambria Math" panose="02040503050406030204" pitchFamily="18" charset="0"/>
                              </a:rPr>
                            </m:ctrlPr>
                          </m:sSubPr>
                          <m:e>
                            <m:r>
                              <a:rPr lang="en-US" sz="2400" i="1" dirty="0">
                                <a:latin typeface="Cambria Math" panose="02040503050406030204" pitchFamily="18" charset="0"/>
                              </a:rPr>
                              <m:t>𝑤</m:t>
                            </m:r>
                          </m:e>
                          <m:sub>
                            <m:r>
                              <a:rPr lang="en-US" sz="2400" b="0" i="1" dirty="0" smtClean="0">
                                <a:latin typeface="Cambria Math" panose="02040503050406030204" pitchFamily="18" charset="0"/>
                              </a:rPr>
                              <m:t>𝑘</m:t>
                            </m:r>
                            <m:r>
                              <a:rPr lang="en-US" sz="2400" b="0" i="1" dirty="0" smtClean="0">
                                <a:latin typeface="Cambria Math" panose="02040503050406030204" pitchFamily="18" charset="0"/>
                              </a:rPr>
                              <m:t>−</m:t>
                            </m:r>
                            <m:r>
                              <a:rPr lang="en-US" sz="2400" b="0" i="1" dirty="0" smtClean="0">
                                <a:latin typeface="Cambria Math" panose="02040503050406030204" pitchFamily="18" charset="0"/>
                              </a:rPr>
                              <m:t>1</m:t>
                            </m:r>
                          </m:sub>
                        </m:sSub>
                        <m:r>
                          <a:rPr lang="en-US" sz="2400" i="1" dirty="0">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𝑀</m:t>
                            </m:r>
                          </m:e>
                          <m:sup>
                            <m:r>
                              <a:rPr lang="en-US" sz="2400" i="1">
                                <a:latin typeface="Cambria Math" panose="02040503050406030204" pitchFamily="18" charset="0"/>
                              </a:rPr>
                              <m:t>′</m:t>
                            </m:r>
                          </m:sup>
                        </m:sSup>
                        <m:r>
                          <a:rPr lang="en-US" sz="2400" i="1">
                            <a:latin typeface="Cambria Math" panose="02040503050406030204" pitchFamily="18" charset="0"/>
                          </a:rPr>
                          <m:t>)</m:t>
                        </m:r>
                      </m:sup>
                    </m:sSubSup>
                  </m:oMath>
                </a14:m>
                <a:r>
                  <a:rPr lang="en-US" sz="2400" dirty="0" smtClean="0"/>
                  <a:t>+…</a:t>
                </a:r>
              </a:p>
              <a:p>
                <a:pPr marL="0" indent="0" algn="l" rtl="0">
                  <a:buNone/>
                </a:pPr>
                <a:r>
                  <a:rPr lang="en-US" sz="2400" dirty="0" smtClean="0"/>
                  <a:t>We can see that the coefficient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𝑐</m:t>
                        </m:r>
                      </m:e>
                      <m:sub>
                        <m:r>
                          <a:rPr lang="en-US" sz="2400" b="0" i="1" smtClean="0">
                            <a:latin typeface="Cambria Math" panose="02040503050406030204" pitchFamily="18" charset="0"/>
                          </a:rPr>
                          <m:t>𝑟</m:t>
                        </m:r>
                        <m:r>
                          <a:rPr lang="en-US" sz="2400" b="0" i="1" smtClean="0">
                            <a:latin typeface="Cambria Math" panose="02040503050406030204" pitchFamily="18" charset="0"/>
                          </a:rPr>
                          <m:t>,</m:t>
                        </m:r>
                        <m:r>
                          <a:rPr lang="en-US" sz="2400" i="1">
                            <a:latin typeface="Cambria Math" panose="02040503050406030204" pitchFamily="18" charset="0"/>
                          </a:rPr>
                          <m:t>𝑒</m:t>
                        </m:r>
                      </m:sub>
                    </m:sSub>
                  </m:oMath>
                </a14:m>
                <a:r>
                  <a:rPr lang="en-US" sz="2400" dirty="0"/>
                  <a:t> </a:t>
                </a:r>
                <a:r>
                  <a:rPr lang="en-US" sz="2400" dirty="0" smtClean="0"/>
                  <a:t>of </a:t>
                </a:r>
                <a14:m>
                  <m:oMath xmlns:m="http://schemas.openxmlformats.org/officeDocument/2006/math">
                    <m:sSubSup>
                      <m:sSubSupPr>
                        <m:ctrlPr>
                          <a:rPr lang="en-US" sz="2400" i="1">
                            <a:latin typeface="Cambria Math" panose="02040503050406030204" pitchFamily="18" charset="0"/>
                          </a:rPr>
                        </m:ctrlPr>
                      </m:sSubSupPr>
                      <m:e>
                        <m:r>
                          <a:rPr lang="en-US" sz="2400" i="1">
                            <a:latin typeface="Cambria Math" panose="02040503050406030204" pitchFamily="18" charset="0"/>
                          </a:rPr>
                          <m:t>𝑋</m:t>
                        </m:r>
                      </m:e>
                      <m:sub>
                        <m:r>
                          <a:rPr lang="en-US" sz="2400" i="1">
                            <a:latin typeface="Cambria Math" panose="02040503050406030204" pitchFamily="18" charset="0"/>
                          </a:rPr>
                          <m:t>𝑟</m:t>
                        </m:r>
                      </m:sub>
                      <m:sup>
                        <m:sSubSup>
                          <m:sSubSupPr>
                            <m:ctrlPr>
                              <a:rPr lang="en-US" sz="2400" i="1">
                                <a:latin typeface="Cambria Math" panose="02040503050406030204" pitchFamily="18" charset="0"/>
                              </a:rPr>
                            </m:ctrlPr>
                          </m:sSubSupPr>
                          <m:e>
                            <m:r>
                              <a:rPr lang="en-US" sz="2400" i="1">
                                <a:latin typeface="Cambria Math" panose="02040503050406030204" pitchFamily="18" charset="0"/>
                              </a:rPr>
                              <m:t>𝑤</m:t>
                            </m:r>
                          </m:e>
                          <m:sub>
                            <m:r>
                              <a:rPr lang="en-US" sz="2400" i="1">
                                <a:latin typeface="Cambria Math" panose="02040503050406030204" pitchFamily="18" charset="0"/>
                              </a:rPr>
                              <m:t>𝑟</m:t>
                            </m:r>
                          </m:sub>
                          <m:sup>
                            <m:r>
                              <a:rPr lang="en-US" sz="2400" i="1">
                                <a:latin typeface="Cambria Math" panose="02040503050406030204" pitchFamily="18" charset="0"/>
                              </a:rPr>
                              <m:t>∗</m:t>
                            </m:r>
                          </m:sup>
                        </m:sSubSup>
                      </m:sup>
                    </m:sSubSup>
                  </m:oMath>
                </a14:m>
                <a:r>
                  <a:rPr lang="en-US" sz="2400" dirty="0"/>
                  <a:t> in </a:t>
                </a:r>
                <a:r>
                  <a:rPr lang="en-US" sz="2400" dirty="0" err="1"/>
                  <a:t>det</a:t>
                </a:r>
                <a:r>
                  <a:rPr lang="en-US" sz="2400" dirty="0"/>
                  <a:t>(</a:t>
                </a:r>
                <a14:m>
                  <m:oMath xmlns:m="http://schemas.openxmlformats.org/officeDocument/2006/math">
                    <m:sSub>
                      <m:sSubPr>
                        <m:ctrlPr>
                          <a:rPr lang="he-IL" sz="2400" i="1">
                            <a:latin typeface="Cambria Math" panose="02040503050406030204" pitchFamily="18" charset="0"/>
                          </a:rPr>
                        </m:ctrlPr>
                      </m:sSubPr>
                      <m:e>
                        <m:r>
                          <a:rPr lang="en-US" sz="2400" i="1">
                            <a:latin typeface="Cambria Math" panose="02040503050406030204" pitchFamily="18" charset="0"/>
                          </a:rPr>
                          <m:t>𝐴</m:t>
                        </m:r>
                      </m:e>
                      <m:sub>
                        <m:r>
                          <a:rPr lang="en-US" sz="2400" b="0" i="1" smtClean="0">
                            <a:latin typeface="Cambria Math" panose="02040503050406030204" pitchFamily="18" charset="0"/>
                          </a:rPr>
                          <m:t>𝑟</m:t>
                        </m:r>
                        <m:r>
                          <a:rPr lang="en-US" sz="2400" b="0" i="1" smtClean="0">
                            <a:latin typeface="Cambria Math" panose="02040503050406030204" pitchFamily="18" charset="0"/>
                          </a:rPr>
                          <m:t>,</m:t>
                        </m:r>
                        <m:r>
                          <a:rPr lang="en-US" sz="2400" i="1">
                            <a:latin typeface="Cambria Math" panose="02040503050406030204" pitchFamily="18" charset="0"/>
                          </a:rPr>
                          <m:t>𝑒</m:t>
                        </m:r>
                      </m:sub>
                    </m:sSub>
                  </m:oMath>
                </a14:m>
                <a:r>
                  <a:rPr lang="en-US" sz="2400" dirty="0" smtClean="0"/>
                  <a:t>) is </a:t>
                </a:r>
                <a14:m>
                  <m:oMath xmlns:m="http://schemas.openxmlformats.org/officeDocument/2006/math">
                    <m:nary>
                      <m:naryPr>
                        <m:chr m:val="∑"/>
                        <m:supHide m:val="on"/>
                        <m:ctrlPr>
                          <a:rPr lang="en-US" sz="2400" i="1">
                            <a:latin typeface="Cambria Math" panose="02040503050406030204" pitchFamily="18" charset="0"/>
                          </a:rPr>
                        </m:ctrlPr>
                      </m:naryPr>
                      <m:sub>
                        <m:m>
                          <m:mPr>
                            <m:mcs>
                              <m:mc>
                                <m:mcPr>
                                  <m:count m:val="1"/>
                                  <m:mcJc m:val="center"/>
                                </m:mcPr>
                              </m:mc>
                            </m:mcs>
                            <m:ctrlPr>
                              <a:rPr lang="en-US" sz="2400" i="1">
                                <a:latin typeface="Cambria Math" panose="02040503050406030204" pitchFamily="18" charset="0"/>
                              </a:rPr>
                            </m:ctrlPr>
                          </m:mPr>
                          <m:mr>
                            <m:e>
                              <m:r>
                                <m:rPr>
                                  <m:brk m:alnAt="7"/>
                                </m:rPr>
                                <a:rPr lang="en-US" sz="2400" i="1">
                                  <a:latin typeface="Cambria Math" panose="02040503050406030204" pitchFamily="18" charset="0"/>
                                </a:rPr>
                                <m:t>𝑀</m:t>
                              </m:r>
                              <m:r>
                                <a:rPr lang="en-US" sz="2400" i="1">
                                  <a:latin typeface="Cambria Math" panose="02040503050406030204" pitchFamily="18" charset="0"/>
                                </a:rPr>
                                <m:t> </m:t>
                              </m:r>
                              <m:r>
                                <a:rPr lang="en-US" sz="2400" i="1">
                                  <a:latin typeface="Cambria Math" panose="02040503050406030204" pitchFamily="18" charset="0"/>
                                </a:rPr>
                                <m:t>𝑝𝑚</m:t>
                              </m:r>
                              <m:r>
                                <a:rPr lang="en-US" sz="2400" i="1">
                                  <a:latin typeface="Cambria Math" panose="02040503050406030204" pitchFamily="18" charset="0"/>
                                </a:rPr>
                                <m:t> </m:t>
                              </m:r>
                              <m:r>
                                <a:rPr lang="en-US" sz="2400" i="1">
                                  <a:latin typeface="Cambria Math" panose="02040503050406030204" pitchFamily="18" charset="0"/>
                                </a:rPr>
                                <m:t>𝑖𝑛</m:t>
                              </m:r>
                              <m:r>
                                <a:rPr lang="en-US" sz="2400" i="1">
                                  <a:latin typeface="Cambria Math" panose="02040503050406030204" pitchFamily="18" charset="0"/>
                                </a:rPr>
                                <m:t> </m:t>
                              </m:r>
                              <m:sSub>
                                <m:sSubPr>
                                  <m:ctrlPr>
                                    <a:rPr lang="en-US" sz="2400" i="1">
                                      <a:latin typeface="Cambria Math" panose="02040503050406030204" pitchFamily="18" charset="0"/>
                                    </a:rPr>
                                  </m:ctrlPr>
                                </m:sSubPr>
                                <m:e>
                                  <m:r>
                                    <a:rPr lang="en-US" sz="2400" i="1">
                                      <a:latin typeface="Cambria Math" panose="02040503050406030204" pitchFamily="18" charset="0"/>
                                    </a:rPr>
                                    <m:t>𝐻</m:t>
                                  </m:r>
                                </m:e>
                                <m:sub>
                                  <m:r>
                                    <a:rPr lang="en-US" sz="2400" i="1">
                                      <a:latin typeface="Cambria Math" panose="02040503050406030204" pitchFamily="18" charset="0"/>
                                    </a:rPr>
                                    <m:t>𝑟</m:t>
                                  </m:r>
                                </m:sub>
                              </m:sSub>
                            </m:e>
                          </m:mr>
                          <m:mr>
                            <m:e>
                              <m:sSub>
                                <m:sSubPr>
                                  <m:ctrlPr>
                                    <a:rPr lang="en-US" sz="2400" i="1">
                                      <a:latin typeface="Cambria Math" panose="02040503050406030204" pitchFamily="18" charset="0"/>
                                    </a:rPr>
                                  </m:ctrlPr>
                                </m:sSubPr>
                                <m:e>
                                  <m:r>
                                    <a:rPr lang="en-US" sz="2400" i="1">
                                      <a:latin typeface="Cambria Math" panose="02040503050406030204" pitchFamily="18" charset="0"/>
                                    </a:rPr>
                                    <m:t>𝑤</m:t>
                                  </m:r>
                                </m:e>
                                <m:sub>
                                  <m:r>
                                    <a:rPr lang="en-US" sz="2400" i="1">
                                      <a:latin typeface="Cambria Math" panose="02040503050406030204" pitchFamily="18" charset="0"/>
                                    </a:rPr>
                                    <m:t>𝑟</m:t>
                                  </m:r>
                                </m:sub>
                              </m:sSub>
                              <m:d>
                                <m:dPr>
                                  <m:ctrlPr>
                                    <a:rPr lang="en-US" sz="2400" i="1">
                                      <a:latin typeface="Cambria Math" panose="02040503050406030204" pitchFamily="18" charset="0"/>
                                    </a:rPr>
                                  </m:ctrlPr>
                                </m:dPr>
                                <m:e>
                                  <m:r>
                                    <a:rPr lang="en-US" sz="2400" i="1">
                                      <a:latin typeface="Cambria Math" panose="02040503050406030204" pitchFamily="18" charset="0"/>
                                    </a:rPr>
                                    <m:t>𝑀</m:t>
                                  </m:r>
                                </m:e>
                              </m:d>
                              <m:r>
                                <a:rPr lang="en-US" sz="2400" i="1">
                                  <a:latin typeface="Cambria Math" panose="02040503050406030204" pitchFamily="18" charset="0"/>
                                </a:rPr>
                                <m:t>=</m:t>
                              </m:r>
                              <m:sSubSup>
                                <m:sSubSupPr>
                                  <m:ctrlPr>
                                    <a:rPr lang="en-US" sz="2400" i="1">
                                      <a:latin typeface="Cambria Math" panose="02040503050406030204" pitchFamily="18" charset="0"/>
                                    </a:rPr>
                                  </m:ctrlPr>
                                </m:sSubSupPr>
                                <m:e>
                                  <m:r>
                                    <a:rPr lang="en-US" sz="2400" i="1">
                                      <a:latin typeface="Cambria Math" panose="02040503050406030204" pitchFamily="18" charset="0"/>
                                    </a:rPr>
                                    <m:t>𝑤</m:t>
                                  </m:r>
                                </m:e>
                                <m:sub>
                                  <m:r>
                                    <a:rPr lang="en-US" sz="2400" i="1">
                                      <a:latin typeface="Cambria Math" panose="02040503050406030204" pitchFamily="18" charset="0"/>
                                    </a:rPr>
                                    <m:t>𝑟</m:t>
                                  </m:r>
                                </m:sub>
                                <m:sup>
                                  <m:r>
                                    <a:rPr lang="en-US" sz="2400" i="1">
                                      <a:latin typeface="Cambria Math" panose="02040503050406030204" pitchFamily="18" charset="0"/>
                                    </a:rPr>
                                    <m:t>∗</m:t>
                                  </m:r>
                                </m:sup>
                              </m:sSubSup>
                              <m:r>
                                <a:rPr lang="en-US" sz="2400" i="1">
                                  <a:latin typeface="Cambria Math" panose="02040503050406030204" pitchFamily="18" charset="0"/>
                                </a:rPr>
                                <m:t> ,   </m:t>
                              </m:r>
                              <m:r>
                                <a:rPr lang="en-US" sz="2400" i="1">
                                  <a:latin typeface="Cambria Math" panose="02040503050406030204" pitchFamily="18" charset="0"/>
                                </a:rPr>
                                <m:t>𝑒</m:t>
                              </m:r>
                              <m:r>
                                <a:rPr lang="en-US" sz="2400" i="1">
                                  <a:latin typeface="Cambria Math" panose="02040503050406030204" pitchFamily="18" charset="0"/>
                                </a:rPr>
                                <m:t>∈</m:t>
                              </m:r>
                              <m:r>
                                <a:rPr lang="en-US" sz="2400" i="1">
                                  <a:latin typeface="Cambria Math" panose="02040503050406030204" pitchFamily="18" charset="0"/>
                                </a:rPr>
                                <m:t>𝑀</m:t>
                              </m:r>
                            </m:e>
                          </m:mr>
                        </m:m>
                      </m:sub>
                      <m:sup/>
                      <m:e>
                        <m:r>
                          <a:rPr lang="en-US" sz="2400" i="1">
                            <a:latin typeface="Cambria Math" panose="02040503050406030204" pitchFamily="18" charset="0"/>
                          </a:rPr>
                          <m:t>𝑠𝑔𝑛</m:t>
                        </m:r>
                        <m:r>
                          <a:rPr lang="en-US" sz="2400" i="1">
                            <a:latin typeface="Cambria Math" panose="02040503050406030204" pitchFamily="18" charset="0"/>
                          </a:rPr>
                          <m:t>(</m:t>
                        </m:r>
                        <m:r>
                          <a:rPr lang="en-US" sz="2400" i="1">
                            <a:latin typeface="Cambria Math" panose="02040503050406030204" pitchFamily="18" charset="0"/>
                          </a:rPr>
                          <m:t>𝑀</m:t>
                        </m:r>
                        <m:r>
                          <a:rPr lang="en-US" sz="2400" i="1">
                            <a:latin typeface="Cambria Math" panose="02040503050406030204" pitchFamily="18" charset="0"/>
                          </a:rPr>
                          <m:t>)</m:t>
                        </m:r>
                        <m:sSubSup>
                          <m:sSubSupPr>
                            <m:ctrlPr>
                              <a:rPr lang="en-US" sz="2400" i="1" dirty="0">
                                <a:latin typeface="Cambria Math" panose="02040503050406030204" pitchFamily="18" charset="0"/>
                              </a:rPr>
                            </m:ctrlPr>
                          </m:sSubSupPr>
                          <m:e>
                            <m:r>
                              <a:rPr lang="en-US" sz="2400" b="0" i="1" dirty="0" smtClean="0">
                                <a:latin typeface="Cambria Math" panose="02040503050406030204" pitchFamily="18" charset="0"/>
                              </a:rPr>
                              <m:t>𝑥</m:t>
                            </m:r>
                          </m:e>
                          <m:sub>
                            <m:r>
                              <a:rPr lang="en-US" sz="2400" i="1" dirty="0">
                                <a:latin typeface="Cambria Math" panose="02040503050406030204" pitchFamily="18" charset="0"/>
                              </a:rPr>
                              <m:t>𝑟</m:t>
                            </m:r>
                            <m:r>
                              <a:rPr lang="en-US" sz="2400" i="1" dirty="0">
                                <a:latin typeface="Cambria Math" panose="02040503050406030204" pitchFamily="18" charset="0"/>
                              </a:rPr>
                              <m:t>+</m:t>
                            </m:r>
                            <m:r>
                              <a:rPr lang="en-US" sz="2400" i="1" dirty="0">
                                <a:latin typeface="Cambria Math" panose="02040503050406030204" pitchFamily="18" charset="0"/>
                              </a:rPr>
                              <m:t>1</m:t>
                            </m:r>
                          </m:sub>
                          <m:sup>
                            <m:sSub>
                              <m:sSubPr>
                                <m:ctrlPr>
                                  <a:rPr lang="en-US" sz="2400" i="1" dirty="0">
                                    <a:latin typeface="Cambria Math" panose="02040503050406030204" pitchFamily="18" charset="0"/>
                                  </a:rPr>
                                </m:ctrlPr>
                              </m:sSubPr>
                              <m:e>
                                <m:r>
                                  <a:rPr lang="en-US" sz="2400" i="1" dirty="0">
                                    <a:latin typeface="Cambria Math" panose="02040503050406030204" pitchFamily="18" charset="0"/>
                                  </a:rPr>
                                  <m:t>𝑤</m:t>
                                </m:r>
                              </m:e>
                              <m:sub>
                                <m:r>
                                  <a:rPr lang="en-US" sz="2400" i="1" dirty="0">
                                    <a:latin typeface="Cambria Math" panose="02040503050406030204" pitchFamily="18" charset="0"/>
                                  </a:rPr>
                                  <m:t>𝑟</m:t>
                                </m:r>
                                <m:r>
                                  <a:rPr lang="en-US" sz="2400" i="1" dirty="0">
                                    <a:latin typeface="Cambria Math" panose="02040503050406030204" pitchFamily="18" charset="0"/>
                                  </a:rPr>
                                  <m:t>+</m:t>
                                </m:r>
                                <m:r>
                                  <a:rPr lang="en-US" sz="2400" i="1" dirty="0">
                                    <a:latin typeface="Cambria Math" panose="02040503050406030204" pitchFamily="18" charset="0"/>
                                  </a:rPr>
                                  <m:t>1</m:t>
                                </m:r>
                              </m:sub>
                            </m:sSub>
                            <m:r>
                              <a:rPr lang="en-US" sz="2400" i="1" dirty="0">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𝑀</m:t>
                                </m:r>
                              </m:e>
                              <m:sup>
                                <m:r>
                                  <a:rPr lang="en-US" sz="2400" i="1">
                                    <a:latin typeface="Cambria Math" panose="02040503050406030204" pitchFamily="18" charset="0"/>
                                  </a:rPr>
                                  <m:t>′</m:t>
                                </m:r>
                              </m:sup>
                            </m:sSup>
                            <m:r>
                              <a:rPr lang="en-US" sz="2400" i="1">
                                <a:latin typeface="Cambria Math" panose="02040503050406030204" pitchFamily="18" charset="0"/>
                              </a:rPr>
                              <m:t>)</m:t>
                            </m:r>
                          </m:sup>
                        </m:sSubSup>
                        <m:r>
                          <m:rPr>
                            <m:nor/>
                          </m:rPr>
                          <a:rPr lang="en-US" sz="2400" dirty="0"/>
                          <m:t>…</m:t>
                        </m:r>
                        <m:sSubSup>
                          <m:sSubSupPr>
                            <m:ctrlPr>
                              <a:rPr lang="en-US" sz="2400" i="1" dirty="0">
                                <a:latin typeface="Cambria Math" panose="02040503050406030204" pitchFamily="18" charset="0"/>
                              </a:rPr>
                            </m:ctrlPr>
                          </m:sSubSupPr>
                          <m:e>
                            <m:r>
                              <a:rPr lang="en-US" sz="2400" b="0" i="1" dirty="0" smtClean="0">
                                <a:latin typeface="Cambria Math" panose="02040503050406030204" pitchFamily="18" charset="0"/>
                              </a:rPr>
                              <m:t>𝑥</m:t>
                            </m:r>
                          </m:e>
                          <m:sub>
                            <m:r>
                              <a:rPr lang="en-US" sz="2400" i="1" dirty="0">
                                <a:latin typeface="Cambria Math" panose="02040503050406030204" pitchFamily="18" charset="0"/>
                              </a:rPr>
                              <m:t>𝑘</m:t>
                            </m:r>
                            <m:r>
                              <a:rPr lang="en-US" sz="2400" i="1" dirty="0">
                                <a:latin typeface="Cambria Math" panose="02040503050406030204" pitchFamily="18" charset="0"/>
                              </a:rPr>
                              <m:t>−</m:t>
                            </m:r>
                            <m:r>
                              <a:rPr lang="en-US" sz="2400" i="1" dirty="0">
                                <a:latin typeface="Cambria Math" panose="02040503050406030204" pitchFamily="18" charset="0"/>
                              </a:rPr>
                              <m:t>1</m:t>
                            </m:r>
                          </m:sub>
                          <m:sup>
                            <m:sSub>
                              <m:sSubPr>
                                <m:ctrlPr>
                                  <a:rPr lang="en-US" sz="2400" i="1" dirty="0">
                                    <a:latin typeface="Cambria Math" panose="02040503050406030204" pitchFamily="18" charset="0"/>
                                  </a:rPr>
                                </m:ctrlPr>
                              </m:sSubPr>
                              <m:e>
                                <m:r>
                                  <a:rPr lang="en-US" sz="2400" i="1" dirty="0">
                                    <a:latin typeface="Cambria Math" panose="02040503050406030204" pitchFamily="18" charset="0"/>
                                  </a:rPr>
                                  <m:t>𝑤</m:t>
                                </m:r>
                              </m:e>
                              <m:sub>
                                <m:r>
                                  <a:rPr lang="en-US" sz="2400" b="0" i="1" dirty="0" smtClean="0">
                                    <a:latin typeface="Cambria Math" panose="02040503050406030204" pitchFamily="18" charset="0"/>
                                  </a:rPr>
                                  <m:t>𝑘</m:t>
                                </m:r>
                                <m:r>
                                  <a:rPr lang="en-US" sz="2400" b="0" i="1" dirty="0" smtClean="0">
                                    <a:latin typeface="Cambria Math" panose="02040503050406030204" pitchFamily="18" charset="0"/>
                                  </a:rPr>
                                  <m:t>−</m:t>
                                </m:r>
                                <m:r>
                                  <a:rPr lang="en-US" sz="2400" b="0" i="1" dirty="0" smtClean="0">
                                    <a:latin typeface="Cambria Math" panose="02040503050406030204" pitchFamily="18" charset="0"/>
                                  </a:rPr>
                                  <m:t>1</m:t>
                                </m:r>
                              </m:sub>
                            </m:sSub>
                            <m:r>
                              <a:rPr lang="en-US" sz="2400" i="1" dirty="0">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𝑀</m:t>
                                </m:r>
                              </m:e>
                              <m:sup>
                                <m:r>
                                  <a:rPr lang="en-US" sz="2400" i="1">
                                    <a:latin typeface="Cambria Math" panose="02040503050406030204" pitchFamily="18" charset="0"/>
                                  </a:rPr>
                                  <m:t>′</m:t>
                                </m:r>
                              </m:sup>
                            </m:sSup>
                            <m:r>
                              <a:rPr lang="en-US" sz="2400" i="1">
                                <a:latin typeface="Cambria Math" panose="02040503050406030204" pitchFamily="18" charset="0"/>
                              </a:rPr>
                              <m:t>)</m:t>
                            </m:r>
                          </m:sup>
                        </m:sSubSup>
                      </m:e>
                    </m:nary>
                  </m:oMath>
                </a14:m>
                <a:r>
                  <a:rPr lang="en-US" sz="2400" dirty="0" smtClean="0"/>
                  <a:t>=   </a:t>
                </a:r>
                <a14:m>
                  <m:oMath xmlns:m="http://schemas.openxmlformats.org/officeDocument/2006/math">
                    <m:nary>
                      <m:naryPr>
                        <m:chr m:val="∑"/>
                        <m:supHide m:val="on"/>
                        <m:ctrlPr>
                          <a:rPr lang="en-US" sz="2400" i="1">
                            <a:latin typeface="Cambria Math" panose="02040503050406030204" pitchFamily="18" charset="0"/>
                          </a:rPr>
                        </m:ctrlPr>
                      </m:naryPr>
                      <m:sub>
                        <m:m>
                          <m:mPr>
                            <m:mcs>
                              <m:mc>
                                <m:mcPr>
                                  <m:count m:val="1"/>
                                  <m:mcJc m:val="center"/>
                                </m:mcPr>
                              </m:mc>
                            </m:mcs>
                            <m:ctrlPr>
                              <a:rPr lang="en-US" sz="2400" i="1">
                                <a:latin typeface="Cambria Math" panose="02040503050406030204" pitchFamily="18" charset="0"/>
                              </a:rPr>
                            </m:ctrlPr>
                          </m:mPr>
                          <m:mr>
                            <m:e>
                              <m:r>
                                <m:rPr>
                                  <m:brk m:alnAt="7"/>
                                </m:rPr>
                                <a:rPr lang="en-US" sz="2400" i="1">
                                  <a:latin typeface="Cambria Math" panose="02040503050406030204" pitchFamily="18" charset="0"/>
                                </a:rPr>
                                <m:t>𝑀</m:t>
                              </m:r>
                              <m:r>
                                <a:rPr lang="en-US" sz="2400" i="1">
                                  <a:latin typeface="Cambria Math" panose="02040503050406030204" pitchFamily="18" charset="0"/>
                                </a:rPr>
                                <m:t> </m:t>
                              </m:r>
                              <m:r>
                                <a:rPr lang="en-US" sz="2400" i="1">
                                  <a:latin typeface="Cambria Math" panose="02040503050406030204" pitchFamily="18" charset="0"/>
                                </a:rPr>
                                <m:t>𝑝𝑚</m:t>
                              </m:r>
                              <m:r>
                                <a:rPr lang="en-US" sz="2400" i="1">
                                  <a:latin typeface="Cambria Math" panose="02040503050406030204" pitchFamily="18" charset="0"/>
                                </a:rPr>
                                <m:t> </m:t>
                              </m:r>
                              <m:r>
                                <a:rPr lang="en-US" sz="2400" i="1">
                                  <a:latin typeface="Cambria Math" panose="02040503050406030204" pitchFamily="18" charset="0"/>
                                </a:rPr>
                                <m:t>𝑖𝑛</m:t>
                              </m:r>
                              <m:r>
                                <a:rPr lang="en-US" sz="2400" i="1">
                                  <a:latin typeface="Cambria Math" panose="02040503050406030204" pitchFamily="18" charset="0"/>
                                </a:rPr>
                                <m:t> </m:t>
                              </m:r>
                              <m:sSub>
                                <m:sSubPr>
                                  <m:ctrlPr>
                                    <a:rPr lang="en-US" sz="2400" i="1">
                                      <a:latin typeface="Cambria Math" panose="02040503050406030204" pitchFamily="18" charset="0"/>
                                    </a:rPr>
                                  </m:ctrlPr>
                                </m:sSubPr>
                                <m:e>
                                  <m:r>
                                    <a:rPr lang="en-US" sz="2400" i="1">
                                      <a:latin typeface="Cambria Math" panose="02040503050406030204" pitchFamily="18" charset="0"/>
                                    </a:rPr>
                                    <m:t>𝐻</m:t>
                                  </m:r>
                                </m:e>
                                <m:sub>
                                  <m:r>
                                    <a:rPr lang="en-US" sz="2400" i="1">
                                      <a:latin typeface="Cambria Math" panose="02040503050406030204" pitchFamily="18" charset="0"/>
                                    </a:rPr>
                                    <m:t>𝑟</m:t>
                                  </m:r>
                                </m:sub>
                              </m:sSub>
                            </m:e>
                          </m:mr>
                          <m:mr>
                            <m:e>
                              <m:sSub>
                                <m:sSubPr>
                                  <m:ctrlPr>
                                    <a:rPr lang="en-US" sz="2400" i="1">
                                      <a:latin typeface="Cambria Math" panose="02040503050406030204" pitchFamily="18" charset="0"/>
                                    </a:rPr>
                                  </m:ctrlPr>
                                </m:sSubPr>
                                <m:e>
                                  <m:r>
                                    <a:rPr lang="en-US" sz="2400" i="1">
                                      <a:latin typeface="Cambria Math" panose="02040503050406030204" pitchFamily="18" charset="0"/>
                                    </a:rPr>
                                    <m:t>𝑤</m:t>
                                  </m:r>
                                </m:e>
                                <m:sub>
                                  <m:r>
                                    <a:rPr lang="en-US" sz="2400" i="1">
                                      <a:latin typeface="Cambria Math" panose="02040503050406030204" pitchFamily="18" charset="0"/>
                                    </a:rPr>
                                    <m:t>𝑟</m:t>
                                  </m:r>
                                </m:sub>
                              </m:sSub>
                              <m:d>
                                <m:dPr>
                                  <m:ctrlPr>
                                    <a:rPr lang="en-US" sz="2400" i="1">
                                      <a:latin typeface="Cambria Math" panose="02040503050406030204" pitchFamily="18" charset="0"/>
                                    </a:rPr>
                                  </m:ctrlPr>
                                </m:dPr>
                                <m:e>
                                  <m:r>
                                    <a:rPr lang="en-US" sz="2400" i="1">
                                      <a:latin typeface="Cambria Math" panose="02040503050406030204" pitchFamily="18" charset="0"/>
                                    </a:rPr>
                                    <m:t>𝑀</m:t>
                                  </m:r>
                                </m:e>
                              </m:d>
                              <m:r>
                                <a:rPr lang="en-US" sz="2400" i="1">
                                  <a:latin typeface="Cambria Math" panose="02040503050406030204" pitchFamily="18" charset="0"/>
                                </a:rPr>
                                <m:t>=</m:t>
                              </m:r>
                              <m:sSubSup>
                                <m:sSubSupPr>
                                  <m:ctrlPr>
                                    <a:rPr lang="en-US" sz="2400" i="1">
                                      <a:latin typeface="Cambria Math" panose="02040503050406030204" pitchFamily="18" charset="0"/>
                                    </a:rPr>
                                  </m:ctrlPr>
                                </m:sSubSupPr>
                                <m:e>
                                  <m:r>
                                    <a:rPr lang="en-US" sz="2400" i="1">
                                      <a:latin typeface="Cambria Math" panose="02040503050406030204" pitchFamily="18" charset="0"/>
                                    </a:rPr>
                                    <m:t>𝑤</m:t>
                                  </m:r>
                                </m:e>
                                <m:sub>
                                  <m:r>
                                    <a:rPr lang="en-US" sz="2400" i="1">
                                      <a:latin typeface="Cambria Math" panose="02040503050406030204" pitchFamily="18" charset="0"/>
                                    </a:rPr>
                                    <m:t>𝑟</m:t>
                                  </m:r>
                                </m:sub>
                                <m:sup>
                                  <m:r>
                                    <a:rPr lang="en-US" sz="2400" i="1">
                                      <a:latin typeface="Cambria Math" panose="02040503050406030204" pitchFamily="18" charset="0"/>
                                    </a:rPr>
                                    <m:t>∗</m:t>
                                  </m:r>
                                </m:sup>
                              </m:sSubSup>
                              <m:r>
                                <a:rPr lang="en-US" sz="2400" i="1">
                                  <a:latin typeface="Cambria Math" panose="02040503050406030204" pitchFamily="18" charset="0"/>
                                </a:rPr>
                                <m:t> ,   </m:t>
                              </m:r>
                              <m:r>
                                <a:rPr lang="en-US" sz="2400" i="1">
                                  <a:latin typeface="Cambria Math" panose="02040503050406030204" pitchFamily="18" charset="0"/>
                                </a:rPr>
                                <m:t>𝑒</m:t>
                              </m:r>
                              <m:r>
                                <a:rPr lang="en-US" sz="2400" i="1">
                                  <a:latin typeface="Cambria Math" panose="02040503050406030204" pitchFamily="18" charset="0"/>
                                </a:rPr>
                                <m:t>∈</m:t>
                              </m:r>
                              <m:r>
                                <a:rPr lang="en-US" sz="2400" i="1">
                                  <a:latin typeface="Cambria Math" panose="02040503050406030204" pitchFamily="18" charset="0"/>
                                </a:rPr>
                                <m:t>𝑀</m:t>
                              </m:r>
                            </m:e>
                          </m:mr>
                        </m:m>
                      </m:sub>
                      <m:sup/>
                      <m:e>
                        <m:r>
                          <a:rPr lang="en-US" sz="2400" i="1">
                            <a:latin typeface="Cambria Math" panose="02040503050406030204" pitchFamily="18" charset="0"/>
                          </a:rPr>
                          <m:t>𝑠𝑔𝑛</m:t>
                        </m:r>
                        <m:r>
                          <a:rPr lang="en-US" sz="2400" i="1">
                            <a:latin typeface="Cambria Math" panose="02040503050406030204" pitchFamily="18" charset="0"/>
                          </a:rPr>
                          <m:t>(</m:t>
                        </m:r>
                        <m:r>
                          <a:rPr lang="en-US" sz="2400" i="1">
                            <a:latin typeface="Cambria Math" panose="02040503050406030204" pitchFamily="18" charset="0"/>
                          </a:rPr>
                          <m:t>𝑀</m:t>
                        </m:r>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𝑋</m:t>
                            </m:r>
                          </m:e>
                          <m:sub>
                            <m:r>
                              <a:rPr lang="en-US" sz="2400" i="1">
                                <a:latin typeface="Cambria Math" panose="02040503050406030204" pitchFamily="18" charset="0"/>
                              </a:rPr>
                              <m:t>𝑟</m:t>
                            </m:r>
                            <m:r>
                              <a:rPr lang="en-US" sz="2400" i="1">
                                <a:latin typeface="Cambria Math" panose="02040503050406030204" pitchFamily="18" charset="0"/>
                              </a:rPr>
                              <m:t>+</m:t>
                            </m:r>
                            <m:r>
                              <a:rPr lang="en-US" sz="2400" i="1">
                                <a:latin typeface="Cambria Math" panose="02040503050406030204" pitchFamily="18" charset="0"/>
                              </a:rPr>
                              <m:t>1</m:t>
                            </m:r>
                            <m:r>
                              <a:rPr lang="en-US" sz="2400" i="1">
                                <a:latin typeface="Cambria Math" panose="02040503050406030204" pitchFamily="18" charset="0"/>
                              </a:rPr>
                              <m:t>,</m:t>
                            </m:r>
                            <m:r>
                              <a:rPr lang="en-US" sz="2400" i="1">
                                <a:latin typeface="Cambria Math" panose="02040503050406030204" pitchFamily="18" charset="0"/>
                              </a:rPr>
                              <m:t>𝑀</m:t>
                            </m:r>
                          </m:sub>
                        </m:sSub>
                      </m:e>
                    </m:nary>
                  </m:oMath>
                </a14:m>
                <a:endParaRPr lang="en-US" sz="2400" dirty="0" smtClean="0"/>
              </a:p>
              <a:p>
                <a:pPr marL="0" indent="0" algn="l" rtl="0">
                  <a:buNone/>
                </a:pPr>
                <a:r>
                  <a:rPr lang="en-US" sz="2400" dirty="0" smtClean="0"/>
                  <a:t>As stated before.</a:t>
                </a:r>
                <a:endParaRPr lang="he-IL" sz="2400" dirty="0"/>
              </a:p>
            </p:txBody>
          </p:sp>
        </mc:Choice>
        <mc:Fallback xmlns="">
          <p:sp>
            <p:nvSpPr>
              <p:cNvPr id="3" name="מציין מיקום תוכן 2"/>
              <p:cNvSpPr>
                <a:spLocks noGrp="1" noRot="1" noChangeAspect="1" noMove="1" noResize="1" noEditPoints="1" noAdjustHandles="1" noChangeArrowheads="1" noChangeShapeType="1" noTextEdit="1"/>
              </p:cNvSpPr>
              <p:nvPr>
                <p:ph idx="1"/>
              </p:nvPr>
            </p:nvSpPr>
            <p:spPr>
              <a:xfrm>
                <a:off x="2589212" y="1484851"/>
                <a:ext cx="8915400" cy="5373149"/>
              </a:xfrm>
              <a:blipFill rotWithShape="0">
                <a:blip r:embed="rId2"/>
                <a:stretch>
                  <a:fillRect l="-5335" t="-1022"/>
                </a:stretch>
              </a:blipFill>
            </p:spPr>
            <p:txBody>
              <a:bodyPr/>
              <a:lstStyle/>
              <a:p>
                <a:r>
                  <a:rPr lang="he-IL">
                    <a:noFill/>
                  </a:rPr>
                  <a:t> </a:t>
                </a:r>
              </a:p>
            </p:txBody>
          </p:sp>
        </mc:Fallback>
      </mc:AlternateContent>
    </p:spTree>
    <p:extLst>
      <p:ext uri="{BB962C8B-B14F-4D97-AF65-F5344CB8AC3E}">
        <p14:creationId xmlns:p14="http://schemas.microsoft.com/office/powerpoint/2010/main" val="3029878097"/>
      </p:ext>
    </p:extLst>
  </p:cSld>
  <p:clrMapOvr>
    <a:masterClrMapping/>
  </p:clrMapOvr>
  <p:timing>
    <p:tnLst>
      <p:par>
        <p:cTn id="1" dur="indefinite" restart="never" nodeType="tmRoot"/>
      </p:par>
    </p:tnLst>
  </p:timing>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dirty="0"/>
              <a:t>Theorem </a:t>
            </a:r>
            <a:r>
              <a:rPr lang="en-US" dirty="0" smtClean="0"/>
              <a:t>4.4 (</a:t>
            </a:r>
            <a:r>
              <a:rPr lang="en-US" dirty="0"/>
              <a:t>cont.)</a:t>
            </a:r>
            <a:endParaRPr lang="he-IL" dirty="0"/>
          </a:p>
        </p:txBody>
      </p:sp>
      <mc:AlternateContent xmlns:mc="http://schemas.openxmlformats.org/markup-compatibility/2006" xmlns:a14="http://schemas.microsoft.com/office/drawing/2010/main">
        <mc:Choice Requires="a14">
          <p:sp>
            <p:nvSpPr>
              <p:cNvPr id="3" name="מציין מיקום תוכן 2"/>
              <p:cNvSpPr>
                <a:spLocks noGrp="1"/>
              </p:cNvSpPr>
              <p:nvPr>
                <p:ph idx="1"/>
              </p:nvPr>
            </p:nvSpPr>
            <p:spPr>
              <a:xfrm>
                <a:off x="2589212" y="1765300"/>
                <a:ext cx="8915400" cy="4954282"/>
              </a:xfrm>
            </p:spPr>
            <p:txBody>
              <a:bodyPr>
                <a:normAutofit lnSpcReduction="10000"/>
              </a:bodyPr>
              <a:lstStyle/>
              <a:p>
                <a:pPr marL="0" indent="0" algn="ctr" rtl="0">
                  <a:buNone/>
                </a:pPr>
                <a14:m>
                  <m:oMath xmlns:m="http://schemas.openxmlformats.org/officeDocument/2006/math">
                    <m:sSub>
                      <m:sSubPr>
                        <m:ctrlPr>
                          <a:rPr lang="en-US" sz="2400" i="1" smtClean="0">
                            <a:latin typeface="Cambria Math" panose="02040503050406030204" pitchFamily="18" charset="0"/>
                          </a:rPr>
                        </m:ctrlPr>
                      </m:sSubPr>
                      <m:e>
                        <m:r>
                          <a:rPr lang="en-US" sz="2400" i="1">
                            <a:latin typeface="Cambria Math" panose="02040503050406030204" pitchFamily="18" charset="0"/>
                          </a:rPr>
                          <m:t>𝑐</m:t>
                        </m:r>
                      </m:e>
                      <m:sub>
                        <m:r>
                          <a:rPr lang="en-US" sz="2400" b="0" i="1" smtClean="0">
                            <a:latin typeface="Cambria Math" panose="02040503050406030204" pitchFamily="18" charset="0"/>
                          </a:rPr>
                          <m:t>𝑟</m:t>
                        </m:r>
                        <m:r>
                          <a:rPr lang="en-US" sz="2400" b="0" i="1" smtClean="0">
                            <a:latin typeface="Cambria Math" panose="02040503050406030204" pitchFamily="18" charset="0"/>
                          </a:rPr>
                          <m:t>,</m:t>
                        </m:r>
                        <m:r>
                          <a:rPr lang="en-US" sz="2400" i="1">
                            <a:latin typeface="Cambria Math" panose="02040503050406030204" pitchFamily="18" charset="0"/>
                          </a:rPr>
                          <m:t>𝑒</m:t>
                        </m:r>
                      </m:sub>
                    </m:sSub>
                  </m:oMath>
                </a14:m>
                <a:r>
                  <a:rPr lang="en-US" sz="2400" dirty="0" smtClean="0"/>
                  <a:t> = </a:t>
                </a:r>
                <a14:m>
                  <m:oMath xmlns:m="http://schemas.openxmlformats.org/officeDocument/2006/math">
                    <m:nary>
                      <m:naryPr>
                        <m:chr m:val="∑"/>
                        <m:supHide m:val="on"/>
                        <m:ctrlPr>
                          <a:rPr lang="en-US" sz="2400" i="1">
                            <a:latin typeface="Cambria Math" panose="02040503050406030204" pitchFamily="18" charset="0"/>
                          </a:rPr>
                        </m:ctrlPr>
                      </m:naryPr>
                      <m:sub>
                        <m:m>
                          <m:mPr>
                            <m:mcs>
                              <m:mc>
                                <m:mcPr>
                                  <m:count m:val="1"/>
                                  <m:mcJc m:val="center"/>
                                </m:mcPr>
                              </m:mc>
                            </m:mcs>
                            <m:ctrlPr>
                              <a:rPr lang="en-US" sz="2400" i="1" smtClean="0">
                                <a:latin typeface="Cambria Math" panose="02040503050406030204" pitchFamily="18" charset="0"/>
                              </a:rPr>
                            </m:ctrlPr>
                          </m:mPr>
                          <m:mr>
                            <m:e>
                              <m:r>
                                <m:rPr>
                                  <m:brk m:alnAt="7"/>
                                </m:rPr>
                                <a:rPr lang="en-US" sz="2400" i="1">
                                  <a:latin typeface="Cambria Math" panose="02040503050406030204" pitchFamily="18" charset="0"/>
                                </a:rPr>
                                <m:t>𝑀</m:t>
                              </m:r>
                              <m:r>
                                <a:rPr lang="en-US" sz="2400" i="1">
                                  <a:latin typeface="Cambria Math" panose="02040503050406030204" pitchFamily="18" charset="0"/>
                                </a:rPr>
                                <m:t> </m:t>
                              </m:r>
                              <m:r>
                                <a:rPr lang="en-US" sz="2400" i="1">
                                  <a:latin typeface="Cambria Math" panose="02040503050406030204" pitchFamily="18" charset="0"/>
                                </a:rPr>
                                <m:t>𝑝𝑚</m:t>
                              </m:r>
                              <m:r>
                                <a:rPr lang="en-US" sz="2400" i="1">
                                  <a:latin typeface="Cambria Math" panose="02040503050406030204" pitchFamily="18" charset="0"/>
                                </a:rPr>
                                <m:t> </m:t>
                              </m:r>
                              <m:r>
                                <a:rPr lang="en-US" sz="2400" i="1">
                                  <a:latin typeface="Cambria Math" panose="02040503050406030204" pitchFamily="18" charset="0"/>
                                </a:rPr>
                                <m:t>𝑖𝑛</m:t>
                              </m:r>
                              <m:r>
                                <a:rPr lang="en-US" sz="2400" i="1">
                                  <a:latin typeface="Cambria Math" panose="02040503050406030204" pitchFamily="18" charset="0"/>
                                </a:rPr>
                                <m:t> </m:t>
                              </m:r>
                              <m:sSub>
                                <m:sSubPr>
                                  <m:ctrlPr>
                                    <a:rPr lang="en-US" sz="2400" i="1">
                                      <a:latin typeface="Cambria Math" panose="02040503050406030204" pitchFamily="18" charset="0"/>
                                    </a:rPr>
                                  </m:ctrlPr>
                                </m:sSubPr>
                                <m:e>
                                  <m:r>
                                    <a:rPr lang="en-US" sz="2400" i="1">
                                      <a:latin typeface="Cambria Math" panose="02040503050406030204" pitchFamily="18" charset="0"/>
                                    </a:rPr>
                                    <m:t>𝐻</m:t>
                                  </m:r>
                                </m:e>
                                <m:sub>
                                  <m:r>
                                    <a:rPr lang="en-US" sz="2400" i="1">
                                      <a:latin typeface="Cambria Math" panose="02040503050406030204" pitchFamily="18" charset="0"/>
                                    </a:rPr>
                                    <m:t>𝑟</m:t>
                                  </m:r>
                                </m:sub>
                              </m:sSub>
                            </m:e>
                          </m:mr>
                          <m:mr>
                            <m:e>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𝑤</m:t>
                                  </m:r>
                                </m:e>
                                <m:sub>
                                  <m:r>
                                    <a:rPr lang="en-US" sz="2400" b="0" i="1" smtClean="0">
                                      <a:latin typeface="Cambria Math" panose="02040503050406030204" pitchFamily="18" charset="0"/>
                                    </a:rPr>
                                    <m:t>𝑟</m:t>
                                  </m:r>
                                </m:sub>
                              </m:sSub>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𝑀</m:t>
                                  </m:r>
                                </m:e>
                              </m:d>
                              <m:r>
                                <a:rPr lang="en-US" sz="2400" b="0" i="1" smtClean="0">
                                  <a:latin typeface="Cambria Math" panose="02040503050406030204" pitchFamily="18" charset="0"/>
                                </a:rPr>
                                <m:t>=</m:t>
                              </m:r>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𝑤</m:t>
                                  </m:r>
                                </m:e>
                                <m:sub>
                                  <m:r>
                                    <a:rPr lang="en-US" sz="2400" b="0" i="1" smtClean="0">
                                      <a:latin typeface="Cambria Math" panose="02040503050406030204" pitchFamily="18" charset="0"/>
                                    </a:rPr>
                                    <m:t>𝑟</m:t>
                                  </m:r>
                                </m:sub>
                                <m:sup>
                                  <m:r>
                                    <a:rPr lang="en-US" sz="2400" b="0" i="1" smtClean="0">
                                      <a:latin typeface="Cambria Math" panose="02040503050406030204" pitchFamily="18" charset="0"/>
                                    </a:rPr>
                                    <m:t>∗</m:t>
                                  </m:r>
                                </m:sup>
                              </m:sSubSup>
                              <m:r>
                                <a:rPr lang="en-US" sz="2400" b="0" i="1" smtClean="0">
                                  <a:latin typeface="Cambria Math" panose="02040503050406030204" pitchFamily="18" charset="0"/>
                                </a:rPr>
                                <m:t> ,   </m:t>
                              </m:r>
                              <m:r>
                                <a:rPr lang="en-US" sz="2400" b="0" i="1" smtClean="0">
                                  <a:latin typeface="Cambria Math" panose="02040503050406030204" pitchFamily="18" charset="0"/>
                                </a:rPr>
                                <m:t>𝑒</m:t>
                              </m:r>
                              <m:r>
                                <a:rPr lang="en-US" sz="2400" b="0" i="1" smtClean="0">
                                  <a:latin typeface="Cambria Math" panose="02040503050406030204" pitchFamily="18" charset="0"/>
                                </a:rPr>
                                <m:t>∈</m:t>
                              </m:r>
                              <m:r>
                                <a:rPr lang="en-US" sz="2400" b="0" i="1" smtClean="0">
                                  <a:latin typeface="Cambria Math" panose="02040503050406030204" pitchFamily="18" charset="0"/>
                                </a:rPr>
                                <m:t>𝑀</m:t>
                              </m:r>
                            </m:e>
                          </m:mr>
                        </m:m>
                      </m:sub>
                      <m:sup/>
                      <m:e>
                        <m:r>
                          <a:rPr lang="en-US" sz="2400" i="1">
                            <a:latin typeface="Cambria Math" panose="02040503050406030204" pitchFamily="18" charset="0"/>
                          </a:rPr>
                          <m:t>𝑠𝑔𝑛</m:t>
                        </m:r>
                        <m:r>
                          <a:rPr lang="en-US" sz="2400" i="1">
                            <a:latin typeface="Cambria Math" panose="02040503050406030204" pitchFamily="18" charset="0"/>
                          </a:rPr>
                          <m:t>(</m:t>
                        </m:r>
                        <m:r>
                          <a:rPr lang="en-US" sz="2400" i="1">
                            <a:latin typeface="Cambria Math" panose="02040503050406030204" pitchFamily="18" charset="0"/>
                          </a:rPr>
                          <m:t>𝑀</m:t>
                        </m:r>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𝑋</m:t>
                            </m:r>
                          </m:e>
                          <m:sub>
                            <m:r>
                              <a:rPr lang="en-US" sz="2400" i="1">
                                <a:latin typeface="Cambria Math" panose="02040503050406030204" pitchFamily="18" charset="0"/>
                              </a:rPr>
                              <m:t>𝑟</m:t>
                            </m:r>
                            <m:r>
                              <a:rPr lang="en-US" sz="2400" i="1">
                                <a:latin typeface="Cambria Math" panose="02040503050406030204" pitchFamily="18" charset="0"/>
                              </a:rPr>
                              <m:t>+</m:t>
                            </m:r>
                            <m:r>
                              <a:rPr lang="en-US" sz="2400" i="1">
                                <a:latin typeface="Cambria Math" panose="02040503050406030204" pitchFamily="18" charset="0"/>
                              </a:rPr>
                              <m:t>1</m:t>
                            </m:r>
                            <m:r>
                              <a:rPr lang="en-US" sz="2400" i="1">
                                <a:latin typeface="Cambria Math" panose="02040503050406030204" pitchFamily="18" charset="0"/>
                              </a:rPr>
                              <m:t>,</m:t>
                            </m:r>
                            <m:r>
                              <a:rPr lang="en-US" sz="2400" i="1">
                                <a:latin typeface="Cambria Math" panose="02040503050406030204" pitchFamily="18" charset="0"/>
                              </a:rPr>
                              <m:t>𝑀</m:t>
                            </m:r>
                          </m:sub>
                        </m:sSub>
                      </m:e>
                    </m:nary>
                  </m:oMath>
                </a14:m>
                <a:endParaRPr lang="en-US" sz="2400" dirty="0" smtClean="0"/>
              </a:p>
              <a:p>
                <a:pPr marL="0" indent="0" algn="l" rtl="0">
                  <a:buNone/>
                </a:pPr>
                <a:r>
                  <a:rPr lang="en-US" sz="2400" u="sng" dirty="0" smtClean="0"/>
                  <a:t>Define the graph </a:t>
                </a:r>
                <a14:m>
                  <m:oMath xmlns:m="http://schemas.openxmlformats.org/officeDocument/2006/math">
                    <m:sSub>
                      <m:sSubPr>
                        <m:ctrlPr>
                          <a:rPr lang="en-US" sz="2400" i="1" u="sng" smtClean="0">
                            <a:latin typeface="Cambria Math" panose="02040503050406030204" pitchFamily="18" charset="0"/>
                          </a:rPr>
                        </m:ctrlPr>
                      </m:sSubPr>
                      <m:e>
                        <m:r>
                          <a:rPr lang="en-US" sz="2400" b="0" i="1" u="sng" smtClean="0">
                            <a:latin typeface="Cambria Math" panose="02040503050406030204" pitchFamily="18" charset="0"/>
                          </a:rPr>
                          <m:t>𝐻</m:t>
                        </m:r>
                      </m:e>
                      <m:sub>
                        <m:r>
                          <a:rPr lang="en-US" sz="2400" b="0" i="1" u="sng" smtClean="0">
                            <a:latin typeface="Cambria Math" panose="02040503050406030204" pitchFamily="18" charset="0"/>
                          </a:rPr>
                          <m:t>𝑟</m:t>
                        </m:r>
                        <m:r>
                          <a:rPr lang="en-US" sz="2400" b="0" i="1" u="sng" smtClean="0">
                            <a:latin typeface="Cambria Math" panose="02040503050406030204" pitchFamily="18" charset="0"/>
                          </a:rPr>
                          <m:t>+</m:t>
                        </m:r>
                        <m:r>
                          <a:rPr lang="en-US" sz="2400" b="0" i="1" u="sng" smtClean="0">
                            <a:latin typeface="Cambria Math" panose="02040503050406030204" pitchFamily="18" charset="0"/>
                          </a:rPr>
                          <m:t>1</m:t>
                        </m:r>
                      </m:sub>
                    </m:sSub>
                  </m:oMath>
                </a14:m>
                <a:r>
                  <a:rPr lang="en-US" sz="2400" u="sng" dirty="0" smtClean="0"/>
                  <a:t> to be the union of all the edges e for which the polynomial </a:t>
                </a:r>
                <a14:m>
                  <m:oMath xmlns:m="http://schemas.openxmlformats.org/officeDocument/2006/math">
                    <m:sSub>
                      <m:sSubPr>
                        <m:ctrlPr>
                          <a:rPr lang="en-US" sz="2400" i="1" u="sng">
                            <a:latin typeface="Cambria Math" panose="02040503050406030204" pitchFamily="18" charset="0"/>
                          </a:rPr>
                        </m:ctrlPr>
                      </m:sSubPr>
                      <m:e>
                        <m:r>
                          <a:rPr lang="en-US" sz="2400" i="1" u="sng">
                            <a:latin typeface="Cambria Math" panose="02040503050406030204" pitchFamily="18" charset="0"/>
                          </a:rPr>
                          <m:t>𝑐</m:t>
                        </m:r>
                      </m:e>
                      <m:sub>
                        <m:r>
                          <a:rPr lang="en-US" sz="2400" b="0" i="1" u="sng" smtClean="0">
                            <a:latin typeface="Cambria Math" panose="02040503050406030204" pitchFamily="18" charset="0"/>
                          </a:rPr>
                          <m:t>𝑟</m:t>
                        </m:r>
                        <m:r>
                          <a:rPr lang="en-US" sz="2400" b="0" i="1" u="sng" smtClean="0">
                            <a:latin typeface="Cambria Math" panose="02040503050406030204" pitchFamily="18" charset="0"/>
                          </a:rPr>
                          <m:t>,</m:t>
                        </m:r>
                        <m:r>
                          <a:rPr lang="en-US" sz="2400" i="1" u="sng">
                            <a:latin typeface="Cambria Math" panose="02040503050406030204" pitchFamily="18" charset="0"/>
                          </a:rPr>
                          <m:t>𝑒</m:t>
                        </m:r>
                      </m:sub>
                    </m:sSub>
                    <m:r>
                      <a:rPr lang="en-US" sz="2400" b="0" i="1" u="sng" smtClean="0">
                        <a:latin typeface="Cambria Math" panose="02040503050406030204" pitchFamily="18" charset="0"/>
                      </a:rPr>
                      <m:t>≠</m:t>
                    </m:r>
                    <m:r>
                      <a:rPr lang="en-US" sz="2400" b="0" i="1" u="sng" smtClean="0">
                        <a:latin typeface="Cambria Math" panose="02040503050406030204" pitchFamily="18" charset="0"/>
                      </a:rPr>
                      <m:t>0</m:t>
                    </m:r>
                  </m:oMath>
                </a14:m>
                <a:r>
                  <a:rPr lang="en-US" sz="2400" dirty="0" smtClean="0"/>
                  <a:t>.</a:t>
                </a:r>
              </a:p>
              <a:p>
                <a:pPr marL="0" indent="0" algn="l" rtl="0">
                  <a:buNone/>
                </a:pPr>
                <a:endParaRPr lang="en-US" sz="2400" dirty="0" smtClean="0"/>
              </a:p>
              <a:p>
                <a:pPr marL="0" indent="0" algn="l" rtl="0">
                  <a:buNone/>
                </a:pPr>
                <a:endParaRPr lang="en-US" sz="2400" dirty="0"/>
              </a:p>
              <a:p>
                <a:pPr marL="0" indent="0" algn="l" rtl="0">
                  <a:buNone/>
                </a:pPr>
                <a:endParaRPr lang="en-US" sz="2400" dirty="0" smtClean="0"/>
              </a:p>
              <a:p>
                <a:pPr marL="0" indent="0" algn="l" rtl="0">
                  <a:buNone/>
                </a:pPr>
                <a:endParaRPr lang="en-US" sz="2400" dirty="0"/>
              </a:p>
              <a:p>
                <a:pPr marL="0" indent="0" algn="l" rtl="0">
                  <a:buNone/>
                </a:pPr>
                <a:endParaRPr lang="en-US" sz="2400" dirty="0" smtClean="0"/>
              </a:p>
              <a:p>
                <a:pPr marL="0" indent="0" algn="l" rtl="0">
                  <a:buNone/>
                </a:pPr>
                <a:endParaRPr lang="en-US" sz="2400" dirty="0" smtClean="0"/>
              </a:p>
              <a:p>
                <a:pPr marL="0" indent="0" algn="l" rtl="0">
                  <a:buNone/>
                </a:pPr>
                <a:r>
                  <a:rPr lang="en-US" sz="1600" dirty="0">
                    <a:solidFill>
                      <a:srgbClr val="DDF3FB"/>
                    </a:solidFill>
                  </a:rPr>
                  <a:t>z</a:t>
                </a:r>
                <a:endParaRPr lang="en-US" sz="1000" dirty="0">
                  <a:solidFill>
                    <a:srgbClr val="DDF3FB"/>
                  </a:solidFill>
                </a:endParaRPr>
              </a:p>
            </p:txBody>
          </p:sp>
        </mc:Choice>
        <mc:Fallback xmlns="">
          <p:sp>
            <p:nvSpPr>
              <p:cNvPr id="3" name="מציין מיקום תוכן 2"/>
              <p:cNvSpPr>
                <a:spLocks noGrp="1" noRot="1" noChangeAspect="1" noMove="1" noResize="1" noEditPoints="1" noAdjustHandles="1" noChangeArrowheads="1" noChangeShapeType="1" noTextEdit="1"/>
              </p:cNvSpPr>
              <p:nvPr>
                <p:ph idx="1"/>
              </p:nvPr>
            </p:nvSpPr>
            <p:spPr>
              <a:xfrm>
                <a:off x="2589212" y="1765300"/>
                <a:ext cx="8915400" cy="4954282"/>
              </a:xfrm>
              <a:blipFill rotWithShape="0">
                <a:blip r:embed="rId2"/>
                <a:stretch>
                  <a:fillRect l="-1094" t="-13054" r="-1847"/>
                </a:stretch>
              </a:blipFill>
            </p:spPr>
            <p:txBody>
              <a:bodyPr/>
              <a:lstStyle/>
              <a:p>
                <a:r>
                  <a:rPr lang="he-IL">
                    <a:noFill/>
                  </a:rPr>
                  <a:t> </a:t>
                </a:r>
              </a:p>
            </p:txBody>
          </p:sp>
        </mc:Fallback>
      </mc:AlternateContent>
    </p:spTree>
    <p:extLst>
      <p:ext uri="{BB962C8B-B14F-4D97-AF65-F5344CB8AC3E}">
        <p14:creationId xmlns:p14="http://schemas.microsoft.com/office/powerpoint/2010/main" val="229715652"/>
      </p:ext>
    </p:extLst>
  </p:cSld>
  <p:clrMapOvr>
    <a:masterClrMapping/>
  </p:clrMapOvr>
  <p:timing>
    <p:tnLst>
      <p:par>
        <p:cTn id="1" dur="indefinite" restart="never" nodeType="tmRoot"/>
      </p:par>
    </p:tn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dirty="0"/>
              <a:t>Theorem </a:t>
            </a:r>
            <a:r>
              <a:rPr lang="en-US" dirty="0" smtClean="0"/>
              <a:t>4.4 (</a:t>
            </a:r>
            <a:r>
              <a:rPr lang="en-US" dirty="0"/>
              <a:t>cont.)</a:t>
            </a:r>
            <a:endParaRPr lang="he-IL" dirty="0"/>
          </a:p>
        </p:txBody>
      </p:sp>
      <mc:AlternateContent xmlns:mc="http://schemas.openxmlformats.org/markup-compatibility/2006" xmlns:a14="http://schemas.microsoft.com/office/drawing/2010/main">
        <mc:Choice Requires="a14">
          <p:sp>
            <p:nvSpPr>
              <p:cNvPr id="3" name="מציין מיקום תוכן 2"/>
              <p:cNvSpPr>
                <a:spLocks noGrp="1"/>
              </p:cNvSpPr>
              <p:nvPr>
                <p:ph idx="1"/>
              </p:nvPr>
            </p:nvSpPr>
            <p:spPr>
              <a:xfrm>
                <a:off x="2589212" y="1765300"/>
                <a:ext cx="8915400" cy="4954282"/>
              </a:xfrm>
            </p:spPr>
            <p:txBody>
              <a:bodyPr>
                <a:normAutofit lnSpcReduction="10000"/>
              </a:bodyPr>
              <a:lstStyle/>
              <a:p>
                <a:pPr marL="0" indent="0" algn="ctr" rtl="0">
                  <a:buNone/>
                </a:pPr>
                <a14:m>
                  <m:oMath xmlns:m="http://schemas.openxmlformats.org/officeDocument/2006/math">
                    <m:sSub>
                      <m:sSubPr>
                        <m:ctrlPr>
                          <a:rPr lang="en-US" sz="2400" i="1" smtClean="0">
                            <a:latin typeface="Cambria Math" panose="02040503050406030204" pitchFamily="18" charset="0"/>
                          </a:rPr>
                        </m:ctrlPr>
                      </m:sSubPr>
                      <m:e>
                        <m:r>
                          <a:rPr lang="en-US" sz="2400" i="1">
                            <a:latin typeface="Cambria Math" panose="02040503050406030204" pitchFamily="18" charset="0"/>
                          </a:rPr>
                          <m:t>𝑐</m:t>
                        </m:r>
                      </m:e>
                      <m:sub>
                        <m:r>
                          <a:rPr lang="en-US" sz="2400" b="0" i="1" smtClean="0">
                            <a:latin typeface="Cambria Math" panose="02040503050406030204" pitchFamily="18" charset="0"/>
                          </a:rPr>
                          <m:t>𝑟</m:t>
                        </m:r>
                        <m:r>
                          <a:rPr lang="en-US" sz="2400" b="0" i="1" smtClean="0">
                            <a:latin typeface="Cambria Math" panose="02040503050406030204" pitchFamily="18" charset="0"/>
                          </a:rPr>
                          <m:t>,</m:t>
                        </m:r>
                        <m:r>
                          <a:rPr lang="en-US" sz="2400" i="1">
                            <a:latin typeface="Cambria Math" panose="02040503050406030204" pitchFamily="18" charset="0"/>
                          </a:rPr>
                          <m:t>𝑒</m:t>
                        </m:r>
                      </m:sub>
                    </m:sSub>
                  </m:oMath>
                </a14:m>
                <a:r>
                  <a:rPr lang="en-US" sz="2400" dirty="0" smtClean="0"/>
                  <a:t> = </a:t>
                </a:r>
                <a14:m>
                  <m:oMath xmlns:m="http://schemas.openxmlformats.org/officeDocument/2006/math">
                    <m:nary>
                      <m:naryPr>
                        <m:chr m:val="∑"/>
                        <m:supHide m:val="on"/>
                        <m:ctrlPr>
                          <a:rPr lang="en-US" sz="2400" i="1">
                            <a:latin typeface="Cambria Math" panose="02040503050406030204" pitchFamily="18" charset="0"/>
                          </a:rPr>
                        </m:ctrlPr>
                      </m:naryPr>
                      <m:sub>
                        <m:m>
                          <m:mPr>
                            <m:mcs>
                              <m:mc>
                                <m:mcPr>
                                  <m:count m:val="1"/>
                                  <m:mcJc m:val="center"/>
                                </m:mcPr>
                              </m:mc>
                            </m:mcs>
                            <m:ctrlPr>
                              <a:rPr lang="en-US" sz="2400" i="1" smtClean="0">
                                <a:latin typeface="Cambria Math" panose="02040503050406030204" pitchFamily="18" charset="0"/>
                              </a:rPr>
                            </m:ctrlPr>
                          </m:mPr>
                          <m:mr>
                            <m:e>
                              <m:r>
                                <m:rPr>
                                  <m:brk m:alnAt="7"/>
                                </m:rPr>
                                <a:rPr lang="en-US" sz="2400" i="1">
                                  <a:latin typeface="Cambria Math" panose="02040503050406030204" pitchFamily="18" charset="0"/>
                                </a:rPr>
                                <m:t>𝑀</m:t>
                              </m:r>
                              <m:r>
                                <a:rPr lang="en-US" sz="2400" i="1">
                                  <a:latin typeface="Cambria Math" panose="02040503050406030204" pitchFamily="18" charset="0"/>
                                </a:rPr>
                                <m:t> </m:t>
                              </m:r>
                              <m:r>
                                <a:rPr lang="en-US" sz="2400" i="1">
                                  <a:latin typeface="Cambria Math" panose="02040503050406030204" pitchFamily="18" charset="0"/>
                                </a:rPr>
                                <m:t>𝑝𝑚</m:t>
                              </m:r>
                              <m:r>
                                <a:rPr lang="en-US" sz="2400" i="1">
                                  <a:latin typeface="Cambria Math" panose="02040503050406030204" pitchFamily="18" charset="0"/>
                                </a:rPr>
                                <m:t> </m:t>
                              </m:r>
                              <m:r>
                                <a:rPr lang="en-US" sz="2400" i="1">
                                  <a:latin typeface="Cambria Math" panose="02040503050406030204" pitchFamily="18" charset="0"/>
                                </a:rPr>
                                <m:t>𝑖𝑛</m:t>
                              </m:r>
                              <m:r>
                                <a:rPr lang="en-US" sz="2400" i="1">
                                  <a:latin typeface="Cambria Math" panose="02040503050406030204" pitchFamily="18" charset="0"/>
                                </a:rPr>
                                <m:t> </m:t>
                              </m:r>
                              <m:sSub>
                                <m:sSubPr>
                                  <m:ctrlPr>
                                    <a:rPr lang="en-US" sz="2400" i="1">
                                      <a:latin typeface="Cambria Math" panose="02040503050406030204" pitchFamily="18" charset="0"/>
                                    </a:rPr>
                                  </m:ctrlPr>
                                </m:sSubPr>
                                <m:e>
                                  <m:r>
                                    <a:rPr lang="en-US" sz="2400" i="1">
                                      <a:latin typeface="Cambria Math" panose="02040503050406030204" pitchFamily="18" charset="0"/>
                                    </a:rPr>
                                    <m:t>𝐻</m:t>
                                  </m:r>
                                </m:e>
                                <m:sub>
                                  <m:r>
                                    <a:rPr lang="en-US" sz="2400" i="1">
                                      <a:latin typeface="Cambria Math" panose="02040503050406030204" pitchFamily="18" charset="0"/>
                                    </a:rPr>
                                    <m:t>𝑟</m:t>
                                  </m:r>
                                </m:sub>
                              </m:sSub>
                            </m:e>
                          </m:mr>
                          <m:mr>
                            <m:e>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𝑤</m:t>
                                  </m:r>
                                </m:e>
                                <m:sub>
                                  <m:r>
                                    <a:rPr lang="en-US" sz="2400" b="0" i="1" smtClean="0">
                                      <a:latin typeface="Cambria Math" panose="02040503050406030204" pitchFamily="18" charset="0"/>
                                    </a:rPr>
                                    <m:t>𝑟</m:t>
                                  </m:r>
                                </m:sub>
                              </m:sSub>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𝑀</m:t>
                                  </m:r>
                                </m:e>
                              </m:d>
                              <m:r>
                                <a:rPr lang="en-US" sz="2400" b="0" i="1" smtClean="0">
                                  <a:latin typeface="Cambria Math" panose="02040503050406030204" pitchFamily="18" charset="0"/>
                                </a:rPr>
                                <m:t>=</m:t>
                              </m:r>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𝑤</m:t>
                                  </m:r>
                                </m:e>
                                <m:sub>
                                  <m:r>
                                    <a:rPr lang="en-US" sz="2400" b="0" i="1" smtClean="0">
                                      <a:latin typeface="Cambria Math" panose="02040503050406030204" pitchFamily="18" charset="0"/>
                                    </a:rPr>
                                    <m:t>𝑟</m:t>
                                  </m:r>
                                </m:sub>
                                <m:sup>
                                  <m:r>
                                    <a:rPr lang="en-US" sz="2400" b="0" i="1" smtClean="0">
                                      <a:latin typeface="Cambria Math" panose="02040503050406030204" pitchFamily="18" charset="0"/>
                                    </a:rPr>
                                    <m:t>∗</m:t>
                                  </m:r>
                                </m:sup>
                              </m:sSubSup>
                              <m:r>
                                <a:rPr lang="en-US" sz="2400" b="0" i="1" smtClean="0">
                                  <a:latin typeface="Cambria Math" panose="02040503050406030204" pitchFamily="18" charset="0"/>
                                </a:rPr>
                                <m:t> ,   </m:t>
                              </m:r>
                              <m:r>
                                <a:rPr lang="en-US" sz="2400" b="0" i="1" smtClean="0">
                                  <a:latin typeface="Cambria Math" panose="02040503050406030204" pitchFamily="18" charset="0"/>
                                </a:rPr>
                                <m:t>𝑒</m:t>
                              </m:r>
                              <m:r>
                                <a:rPr lang="en-US" sz="2400" b="0" i="1" smtClean="0">
                                  <a:latin typeface="Cambria Math" panose="02040503050406030204" pitchFamily="18" charset="0"/>
                                </a:rPr>
                                <m:t>∈</m:t>
                              </m:r>
                              <m:r>
                                <a:rPr lang="en-US" sz="2400" b="0" i="1" smtClean="0">
                                  <a:latin typeface="Cambria Math" panose="02040503050406030204" pitchFamily="18" charset="0"/>
                                </a:rPr>
                                <m:t>𝑀</m:t>
                              </m:r>
                            </m:e>
                          </m:mr>
                        </m:m>
                      </m:sub>
                      <m:sup/>
                      <m:e>
                        <m:r>
                          <a:rPr lang="en-US" sz="2400" i="1">
                            <a:latin typeface="Cambria Math" panose="02040503050406030204" pitchFamily="18" charset="0"/>
                          </a:rPr>
                          <m:t>𝑠𝑔𝑛</m:t>
                        </m:r>
                        <m:r>
                          <a:rPr lang="en-US" sz="2400" i="1">
                            <a:latin typeface="Cambria Math" panose="02040503050406030204" pitchFamily="18" charset="0"/>
                          </a:rPr>
                          <m:t>(</m:t>
                        </m:r>
                        <m:r>
                          <a:rPr lang="en-US" sz="2400" i="1">
                            <a:latin typeface="Cambria Math" panose="02040503050406030204" pitchFamily="18" charset="0"/>
                          </a:rPr>
                          <m:t>𝑀</m:t>
                        </m:r>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𝑋</m:t>
                            </m:r>
                          </m:e>
                          <m:sub>
                            <m:r>
                              <a:rPr lang="en-US" sz="2400" i="1">
                                <a:latin typeface="Cambria Math" panose="02040503050406030204" pitchFamily="18" charset="0"/>
                              </a:rPr>
                              <m:t>𝑟</m:t>
                            </m:r>
                            <m:r>
                              <a:rPr lang="en-US" sz="2400" i="1">
                                <a:latin typeface="Cambria Math" panose="02040503050406030204" pitchFamily="18" charset="0"/>
                              </a:rPr>
                              <m:t>+</m:t>
                            </m:r>
                            <m:r>
                              <a:rPr lang="en-US" sz="2400" i="1">
                                <a:latin typeface="Cambria Math" panose="02040503050406030204" pitchFamily="18" charset="0"/>
                              </a:rPr>
                              <m:t>1</m:t>
                            </m:r>
                            <m:r>
                              <a:rPr lang="en-US" sz="2400" i="1">
                                <a:latin typeface="Cambria Math" panose="02040503050406030204" pitchFamily="18" charset="0"/>
                              </a:rPr>
                              <m:t>,</m:t>
                            </m:r>
                            <m:r>
                              <a:rPr lang="en-US" sz="2400" i="1">
                                <a:latin typeface="Cambria Math" panose="02040503050406030204" pitchFamily="18" charset="0"/>
                              </a:rPr>
                              <m:t>𝑀</m:t>
                            </m:r>
                          </m:sub>
                        </m:sSub>
                      </m:e>
                    </m:nary>
                  </m:oMath>
                </a14:m>
                <a:endParaRPr lang="en-US" sz="2400" dirty="0" smtClean="0"/>
              </a:p>
              <a:p>
                <a:pPr marL="0" indent="0" algn="l" rtl="0">
                  <a:buNone/>
                </a:pPr>
                <a:r>
                  <a:rPr lang="en-US" sz="2400" u="sng" dirty="0" smtClean="0"/>
                  <a:t>Define the graph </a:t>
                </a:r>
                <a14:m>
                  <m:oMath xmlns:m="http://schemas.openxmlformats.org/officeDocument/2006/math">
                    <m:sSub>
                      <m:sSubPr>
                        <m:ctrlPr>
                          <a:rPr lang="en-US" sz="2400" i="1" u="sng" smtClean="0">
                            <a:latin typeface="Cambria Math" panose="02040503050406030204" pitchFamily="18" charset="0"/>
                          </a:rPr>
                        </m:ctrlPr>
                      </m:sSubPr>
                      <m:e>
                        <m:r>
                          <a:rPr lang="en-US" sz="2400" b="0" i="1" u="sng" smtClean="0">
                            <a:latin typeface="Cambria Math" panose="02040503050406030204" pitchFamily="18" charset="0"/>
                          </a:rPr>
                          <m:t>𝐻</m:t>
                        </m:r>
                      </m:e>
                      <m:sub>
                        <m:r>
                          <a:rPr lang="en-US" sz="2400" b="0" i="1" u="sng" smtClean="0">
                            <a:latin typeface="Cambria Math" panose="02040503050406030204" pitchFamily="18" charset="0"/>
                          </a:rPr>
                          <m:t>𝑟</m:t>
                        </m:r>
                        <m:r>
                          <a:rPr lang="en-US" sz="2400" b="0" i="1" u="sng" smtClean="0">
                            <a:latin typeface="Cambria Math" panose="02040503050406030204" pitchFamily="18" charset="0"/>
                          </a:rPr>
                          <m:t>+</m:t>
                        </m:r>
                        <m:r>
                          <a:rPr lang="en-US" sz="2400" b="0" i="1" u="sng" smtClean="0">
                            <a:latin typeface="Cambria Math" panose="02040503050406030204" pitchFamily="18" charset="0"/>
                          </a:rPr>
                          <m:t>1</m:t>
                        </m:r>
                      </m:sub>
                    </m:sSub>
                  </m:oMath>
                </a14:m>
                <a:r>
                  <a:rPr lang="en-US" sz="2400" u="sng" dirty="0" smtClean="0"/>
                  <a:t> to be the union of all the edges e for which the polynomial </a:t>
                </a:r>
                <a14:m>
                  <m:oMath xmlns:m="http://schemas.openxmlformats.org/officeDocument/2006/math">
                    <m:sSub>
                      <m:sSubPr>
                        <m:ctrlPr>
                          <a:rPr lang="en-US" sz="2400" i="1" u="sng">
                            <a:latin typeface="Cambria Math" panose="02040503050406030204" pitchFamily="18" charset="0"/>
                          </a:rPr>
                        </m:ctrlPr>
                      </m:sSubPr>
                      <m:e>
                        <m:r>
                          <a:rPr lang="en-US" sz="2400" i="1" u="sng">
                            <a:latin typeface="Cambria Math" panose="02040503050406030204" pitchFamily="18" charset="0"/>
                          </a:rPr>
                          <m:t>𝑐</m:t>
                        </m:r>
                      </m:e>
                      <m:sub>
                        <m:r>
                          <a:rPr lang="en-US" sz="2400" b="0" i="1" u="sng" smtClean="0">
                            <a:latin typeface="Cambria Math" panose="02040503050406030204" pitchFamily="18" charset="0"/>
                          </a:rPr>
                          <m:t>𝑟</m:t>
                        </m:r>
                        <m:r>
                          <a:rPr lang="en-US" sz="2400" b="0" i="1" u="sng" smtClean="0">
                            <a:latin typeface="Cambria Math" panose="02040503050406030204" pitchFamily="18" charset="0"/>
                          </a:rPr>
                          <m:t>,</m:t>
                        </m:r>
                        <m:r>
                          <a:rPr lang="en-US" sz="2400" i="1" u="sng">
                            <a:latin typeface="Cambria Math" panose="02040503050406030204" pitchFamily="18" charset="0"/>
                          </a:rPr>
                          <m:t>𝑒</m:t>
                        </m:r>
                      </m:sub>
                    </m:sSub>
                    <m:r>
                      <a:rPr lang="en-US" sz="2400" b="0" i="1" u="sng" smtClean="0">
                        <a:latin typeface="Cambria Math" panose="02040503050406030204" pitchFamily="18" charset="0"/>
                      </a:rPr>
                      <m:t>≠</m:t>
                    </m:r>
                    <m:r>
                      <a:rPr lang="en-US" sz="2400" b="0" i="1" u="sng" smtClean="0">
                        <a:latin typeface="Cambria Math" panose="02040503050406030204" pitchFamily="18" charset="0"/>
                      </a:rPr>
                      <m:t>0</m:t>
                    </m:r>
                  </m:oMath>
                </a14:m>
                <a:r>
                  <a:rPr lang="en-US" sz="2400" dirty="0" smtClean="0"/>
                  <a:t>.</a:t>
                </a:r>
              </a:p>
              <a:p>
                <a:pPr marL="0" indent="0" algn="l" rtl="0">
                  <a:buNone/>
                </a:pPr>
                <a:r>
                  <a:rPr lang="en-US" sz="2400" dirty="0" smtClean="0"/>
                  <a:t>We claim that each edge of </a:t>
                </a:r>
                <a14:m>
                  <m:oMath xmlns:m="http://schemas.openxmlformats.org/officeDocument/2006/math">
                    <m:sSup>
                      <m:sSupPr>
                        <m:ctrlPr>
                          <a:rPr lang="en-US" sz="2400" i="1" smtClean="0">
                            <a:latin typeface="Cambria Math" panose="02040503050406030204" pitchFamily="18" charset="0"/>
                          </a:rPr>
                        </m:ctrlPr>
                      </m:sSupPr>
                      <m:e>
                        <m:r>
                          <a:rPr lang="en-US" sz="2400" b="0" i="1" smtClean="0">
                            <a:latin typeface="Cambria Math" panose="02040503050406030204" pitchFamily="18" charset="0"/>
                          </a:rPr>
                          <m:t>𝑀</m:t>
                        </m:r>
                      </m:e>
                      <m:sup>
                        <m:r>
                          <a:rPr lang="en-US" sz="2400" b="0" i="1" smtClean="0">
                            <a:latin typeface="Cambria Math" panose="02040503050406030204" pitchFamily="18" charset="0"/>
                          </a:rPr>
                          <m:t>∗</m:t>
                        </m:r>
                      </m:sup>
                    </m:sSup>
                  </m:oMath>
                </a14:m>
                <a:r>
                  <a:rPr lang="en-US" sz="2400" dirty="0" smtClean="0"/>
                  <a:t> appears in </a:t>
                </a:r>
                <a14:m>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𝐻</m:t>
                        </m:r>
                      </m:e>
                      <m:sub>
                        <m:r>
                          <a:rPr lang="en-US" sz="2400" b="0" i="1" smtClean="0">
                            <a:latin typeface="Cambria Math" panose="02040503050406030204" pitchFamily="18" charset="0"/>
                          </a:rPr>
                          <m:t>𝑟</m:t>
                        </m:r>
                        <m:r>
                          <a:rPr lang="en-US" sz="2400" b="0" i="1" smtClean="0">
                            <a:latin typeface="Cambria Math" panose="02040503050406030204" pitchFamily="18" charset="0"/>
                          </a:rPr>
                          <m:t>+</m:t>
                        </m:r>
                        <m:r>
                          <a:rPr lang="en-US" sz="2400" b="0" i="1" smtClean="0">
                            <a:latin typeface="Cambria Math" panose="02040503050406030204" pitchFamily="18" charset="0"/>
                          </a:rPr>
                          <m:t>1</m:t>
                        </m:r>
                      </m:sub>
                    </m:sSub>
                  </m:oMath>
                </a14:m>
                <a:r>
                  <a:rPr lang="en-US" sz="2400" b="0" dirty="0" smtClean="0"/>
                  <a:t> (we wish to prove our preserve that </a:t>
                </a:r>
                <a14:m>
                  <m:oMath xmlns:m="http://schemas.openxmlformats.org/officeDocument/2006/math">
                    <m:sSup>
                      <m:sSupPr>
                        <m:ctrlPr>
                          <a:rPr lang="en-US" sz="2400" i="1">
                            <a:latin typeface="Cambria Math" panose="02040503050406030204" pitchFamily="18" charset="0"/>
                          </a:rPr>
                        </m:ctrlPr>
                      </m:sSupPr>
                      <m:e>
                        <m:r>
                          <a:rPr lang="en-US" sz="2400" i="1">
                            <a:latin typeface="Cambria Math" panose="02040503050406030204" pitchFamily="18" charset="0"/>
                          </a:rPr>
                          <m:t>𝑀</m:t>
                        </m:r>
                      </m:e>
                      <m:sup>
                        <m:r>
                          <a:rPr lang="en-US" sz="2400" i="1">
                            <a:latin typeface="Cambria Math" panose="02040503050406030204" pitchFamily="18" charset="0"/>
                          </a:rPr>
                          <m:t>∗</m:t>
                        </m:r>
                      </m:sup>
                    </m:sSup>
                  </m:oMath>
                </a14:m>
                <a:r>
                  <a:rPr lang="en-US" sz="2400" b="0" dirty="0" smtClean="0"/>
                  <a:t> is in every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𝐻</m:t>
                        </m:r>
                      </m:e>
                      <m:sub>
                        <m:r>
                          <a:rPr lang="en-US" sz="2400" b="0" i="1" smtClean="0">
                            <a:latin typeface="Cambria Math" panose="02040503050406030204" pitchFamily="18" charset="0"/>
                          </a:rPr>
                          <m:t>𝑖</m:t>
                        </m:r>
                      </m:sub>
                    </m:sSub>
                  </m:oMath>
                </a14:m>
                <a:r>
                  <a:rPr lang="en-US" sz="2400" b="0" dirty="0" smtClean="0"/>
                  <a:t>):</a:t>
                </a:r>
              </a:p>
              <a:p>
                <a:pPr marL="0" indent="0" algn="l" rtl="0">
                  <a:buNone/>
                </a:pPr>
                <a:endParaRPr lang="en-US" sz="2400" dirty="0" smtClean="0"/>
              </a:p>
              <a:p>
                <a:pPr marL="0" indent="0" algn="l" rtl="0">
                  <a:buNone/>
                </a:pPr>
                <a:endParaRPr lang="en-US" sz="2400" dirty="0" smtClean="0"/>
              </a:p>
              <a:p>
                <a:pPr marL="0" indent="0" algn="l" rtl="0">
                  <a:buNone/>
                </a:pPr>
                <a:endParaRPr lang="en-US" sz="2400" dirty="0"/>
              </a:p>
              <a:p>
                <a:pPr marL="0" indent="0" algn="l" rtl="0">
                  <a:buNone/>
                </a:pPr>
                <a:endParaRPr lang="en-US" sz="2400" dirty="0" smtClean="0"/>
              </a:p>
              <a:p>
                <a:pPr marL="0" indent="0" algn="l" rtl="0">
                  <a:buNone/>
                </a:pPr>
                <a:endParaRPr lang="en-US" sz="2400" dirty="0" smtClean="0"/>
              </a:p>
              <a:p>
                <a:pPr marL="0" indent="0" algn="l" rtl="0">
                  <a:buNone/>
                </a:pPr>
                <a:r>
                  <a:rPr lang="en-US" sz="1050" dirty="0">
                    <a:solidFill>
                      <a:srgbClr val="DDF3FB"/>
                    </a:solidFill>
                  </a:rPr>
                  <a:t>z</a:t>
                </a:r>
              </a:p>
            </p:txBody>
          </p:sp>
        </mc:Choice>
        <mc:Fallback xmlns="">
          <p:sp>
            <p:nvSpPr>
              <p:cNvPr id="3" name="מציין מיקום תוכן 2"/>
              <p:cNvSpPr>
                <a:spLocks noGrp="1" noRot="1" noChangeAspect="1" noMove="1" noResize="1" noEditPoints="1" noAdjustHandles="1" noChangeArrowheads="1" noChangeShapeType="1" noTextEdit="1"/>
              </p:cNvSpPr>
              <p:nvPr>
                <p:ph idx="1"/>
              </p:nvPr>
            </p:nvSpPr>
            <p:spPr>
              <a:xfrm>
                <a:off x="2589212" y="1765300"/>
                <a:ext cx="8915400" cy="4954282"/>
              </a:xfrm>
              <a:blipFill rotWithShape="0">
                <a:blip r:embed="rId2"/>
                <a:stretch>
                  <a:fillRect l="-1094" t="-13054" r="-1847"/>
                </a:stretch>
              </a:blipFill>
            </p:spPr>
            <p:txBody>
              <a:bodyPr/>
              <a:lstStyle/>
              <a:p>
                <a:r>
                  <a:rPr lang="he-IL">
                    <a:noFill/>
                  </a:rPr>
                  <a:t> </a:t>
                </a:r>
              </a:p>
            </p:txBody>
          </p:sp>
        </mc:Fallback>
      </mc:AlternateContent>
    </p:spTree>
    <p:extLst>
      <p:ext uri="{BB962C8B-B14F-4D97-AF65-F5344CB8AC3E}">
        <p14:creationId xmlns:p14="http://schemas.microsoft.com/office/powerpoint/2010/main" val="2214937798"/>
      </p:ext>
    </p:extLst>
  </p:cSld>
  <p:clrMapOvr>
    <a:masterClrMapping/>
  </p:clrMapOvr>
  <p:timing>
    <p:tnLst>
      <p:par>
        <p:cTn id="1" dur="indefinite" restart="never" nodeType="tmRoot"/>
      </p:par>
    </p:tn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dirty="0"/>
              <a:t>Theorem </a:t>
            </a:r>
            <a:r>
              <a:rPr lang="en-US" dirty="0" smtClean="0"/>
              <a:t>4.4 (</a:t>
            </a:r>
            <a:r>
              <a:rPr lang="en-US" dirty="0"/>
              <a:t>cont.)</a:t>
            </a:r>
            <a:endParaRPr lang="he-IL" dirty="0"/>
          </a:p>
        </p:txBody>
      </p:sp>
      <mc:AlternateContent xmlns:mc="http://schemas.openxmlformats.org/markup-compatibility/2006" xmlns:a14="http://schemas.microsoft.com/office/drawing/2010/main">
        <mc:Choice Requires="a14">
          <p:sp>
            <p:nvSpPr>
              <p:cNvPr id="3" name="מציין מיקום תוכן 2"/>
              <p:cNvSpPr>
                <a:spLocks noGrp="1"/>
              </p:cNvSpPr>
              <p:nvPr>
                <p:ph idx="1"/>
              </p:nvPr>
            </p:nvSpPr>
            <p:spPr>
              <a:xfrm>
                <a:off x="2589212" y="1765300"/>
                <a:ext cx="8915400" cy="4954282"/>
              </a:xfrm>
            </p:spPr>
            <p:txBody>
              <a:bodyPr>
                <a:normAutofit lnSpcReduction="10000"/>
              </a:bodyPr>
              <a:lstStyle/>
              <a:p>
                <a:pPr marL="0" indent="0" algn="ctr" rtl="0">
                  <a:buNone/>
                </a:pPr>
                <a14:m>
                  <m:oMath xmlns:m="http://schemas.openxmlformats.org/officeDocument/2006/math">
                    <m:sSub>
                      <m:sSubPr>
                        <m:ctrlPr>
                          <a:rPr lang="en-US" sz="2400" i="1" smtClean="0">
                            <a:latin typeface="Cambria Math" panose="02040503050406030204" pitchFamily="18" charset="0"/>
                          </a:rPr>
                        </m:ctrlPr>
                      </m:sSubPr>
                      <m:e>
                        <m:r>
                          <a:rPr lang="en-US" sz="2400" i="1">
                            <a:latin typeface="Cambria Math" panose="02040503050406030204" pitchFamily="18" charset="0"/>
                          </a:rPr>
                          <m:t>𝑐</m:t>
                        </m:r>
                      </m:e>
                      <m:sub>
                        <m:r>
                          <a:rPr lang="en-US" sz="2400" b="0" i="1" smtClean="0">
                            <a:latin typeface="Cambria Math" panose="02040503050406030204" pitchFamily="18" charset="0"/>
                          </a:rPr>
                          <m:t>𝑟</m:t>
                        </m:r>
                        <m:r>
                          <a:rPr lang="en-US" sz="2400" b="0" i="1" smtClean="0">
                            <a:latin typeface="Cambria Math" panose="02040503050406030204" pitchFamily="18" charset="0"/>
                          </a:rPr>
                          <m:t>,</m:t>
                        </m:r>
                        <m:r>
                          <a:rPr lang="en-US" sz="2400" i="1">
                            <a:latin typeface="Cambria Math" panose="02040503050406030204" pitchFamily="18" charset="0"/>
                          </a:rPr>
                          <m:t>𝑒</m:t>
                        </m:r>
                      </m:sub>
                    </m:sSub>
                  </m:oMath>
                </a14:m>
                <a:r>
                  <a:rPr lang="en-US" sz="2400" dirty="0" smtClean="0"/>
                  <a:t> = </a:t>
                </a:r>
                <a14:m>
                  <m:oMath xmlns:m="http://schemas.openxmlformats.org/officeDocument/2006/math">
                    <m:nary>
                      <m:naryPr>
                        <m:chr m:val="∑"/>
                        <m:supHide m:val="on"/>
                        <m:ctrlPr>
                          <a:rPr lang="en-US" sz="2400" i="1">
                            <a:latin typeface="Cambria Math" panose="02040503050406030204" pitchFamily="18" charset="0"/>
                          </a:rPr>
                        </m:ctrlPr>
                      </m:naryPr>
                      <m:sub>
                        <m:m>
                          <m:mPr>
                            <m:mcs>
                              <m:mc>
                                <m:mcPr>
                                  <m:count m:val="1"/>
                                  <m:mcJc m:val="center"/>
                                </m:mcPr>
                              </m:mc>
                            </m:mcs>
                            <m:ctrlPr>
                              <a:rPr lang="en-US" sz="2400" i="1" smtClean="0">
                                <a:latin typeface="Cambria Math" panose="02040503050406030204" pitchFamily="18" charset="0"/>
                              </a:rPr>
                            </m:ctrlPr>
                          </m:mPr>
                          <m:mr>
                            <m:e>
                              <m:r>
                                <m:rPr>
                                  <m:brk m:alnAt="7"/>
                                </m:rPr>
                                <a:rPr lang="en-US" sz="2400" i="1">
                                  <a:latin typeface="Cambria Math" panose="02040503050406030204" pitchFamily="18" charset="0"/>
                                </a:rPr>
                                <m:t>𝑀</m:t>
                              </m:r>
                              <m:r>
                                <a:rPr lang="en-US" sz="2400" i="1">
                                  <a:latin typeface="Cambria Math" panose="02040503050406030204" pitchFamily="18" charset="0"/>
                                </a:rPr>
                                <m:t> </m:t>
                              </m:r>
                              <m:r>
                                <a:rPr lang="en-US" sz="2400" i="1">
                                  <a:latin typeface="Cambria Math" panose="02040503050406030204" pitchFamily="18" charset="0"/>
                                </a:rPr>
                                <m:t>𝑝𝑚</m:t>
                              </m:r>
                              <m:r>
                                <a:rPr lang="en-US" sz="2400" i="1">
                                  <a:latin typeface="Cambria Math" panose="02040503050406030204" pitchFamily="18" charset="0"/>
                                </a:rPr>
                                <m:t> </m:t>
                              </m:r>
                              <m:r>
                                <a:rPr lang="en-US" sz="2400" i="1">
                                  <a:latin typeface="Cambria Math" panose="02040503050406030204" pitchFamily="18" charset="0"/>
                                </a:rPr>
                                <m:t>𝑖𝑛</m:t>
                              </m:r>
                              <m:r>
                                <a:rPr lang="en-US" sz="2400" i="1">
                                  <a:latin typeface="Cambria Math" panose="02040503050406030204" pitchFamily="18" charset="0"/>
                                </a:rPr>
                                <m:t> </m:t>
                              </m:r>
                              <m:sSub>
                                <m:sSubPr>
                                  <m:ctrlPr>
                                    <a:rPr lang="en-US" sz="2400" i="1">
                                      <a:latin typeface="Cambria Math" panose="02040503050406030204" pitchFamily="18" charset="0"/>
                                    </a:rPr>
                                  </m:ctrlPr>
                                </m:sSubPr>
                                <m:e>
                                  <m:r>
                                    <a:rPr lang="en-US" sz="2400" i="1">
                                      <a:latin typeface="Cambria Math" panose="02040503050406030204" pitchFamily="18" charset="0"/>
                                    </a:rPr>
                                    <m:t>𝐻</m:t>
                                  </m:r>
                                </m:e>
                                <m:sub>
                                  <m:r>
                                    <a:rPr lang="en-US" sz="2400" i="1">
                                      <a:latin typeface="Cambria Math" panose="02040503050406030204" pitchFamily="18" charset="0"/>
                                    </a:rPr>
                                    <m:t>𝑟</m:t>
                                  </m:r>
                                </m:sub>
                              </m:sSub>
                            </m:e>
                          </m:mr>
                          <m:mr>
                            <m:e>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𝑤</m:t>
                                  </m:r>
                                </m:e>
                                <m:sub>
                                  <m:r>
                                    <a:rPr lang="en-US" sz="2400" b="0" i="1" smtClean="0">
                                      <a:latin typeface="Cambria Math" panose="02040503050406030204" pitchFamily="18" charset="0"/>
                                    </a:rPr>
                                    <m:t>𝑟</m:t>
                                  </m:r>
                                </m:sub>
                              </m:sSub>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𝑀</m:t>
                                  </m:r>
                                </m:e>
                              </m:d>
                              <m:r>
                                <a:rPr lang="en-US" sz="2400" b="0" i="1" smtClean="0">
                                  <a:latin typeface="Cambria Math" panose="02040503050406030204" pitchFamily="18" charset="0"/>
                                </a:rPr>
                                <m:t>=</m:t>
                              </m:r>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𝑤</m:t>
                                  </m:r>
                                </m:e>
                                <m:sub>
                                  <m:r>
                                    <a:rPr lang="en-US" sz="2400" b="0" i="1" smtClean="0">
                                      <a:latin typeface="Cambria Math" panose="02040503050406030204" pitchFamily="18" charset="0"/>
                                    </a:rPr>
                                    <m:t>𝑟</m:t>
                                  </m:r>
                                </m:sub>
                                <m:sup>
                                  <m:r>
                                    <a:rPr lang="en-US" sz="2400" b="0" i="1" smtClean="0">
                                      <a:latin typeface="Cambria Math" panose="02040503050406030204" pitchFamily="18" charset="0"/>
                                    </a:rPr>
                                    <m:t>∗</m:t>
                                  </m:r>
                                </m:sup>
                              </m:sSubSup>
                              <m:r>
                                <a:rPr lang="en-US" sz="2400" b="0" i="1" smtClean="0">
                                  <a:latin typeface="Cambria Math" panose="02040503050406030204" pitchFamily="18" charset="0"/>
                                </a:rPr>
                                <m:t> ,   </m:t>
                              </m:r>
                              <m:r>
                                <a:rPr lang="en-US" sz="2400" b="0" i="1" smtClean="0">
                                  <a:latin typeface="Cambria Math" panose="02040503050406030204" pitchFamily="18" charset="0"/>
                                </a:rPr>
                                <m:t>𝑒</m:t>
                              </m:r>
                              <m:r>
                                <a:rPr lang="en-US" sz="2400" b="0" i="1" smtClean="0">
                                  <a:latin typeface="Cambria Math" panose="02040503050406030204" pitchFamily="18" charset="0"/>
                                </a:rPr>
                                <m:t>∈</m:t>
                              </m:r>
                              <m:r>
                                <a:rPr lang="en-US" sz="2400" b="0" i="1" smtClean="0">
                                  <a:latin typeface="Cambria Math" panose="02040503050406030204" pitchFamily="18" charset="0"/>
                                </a:rPr>
                                <m:t>𝑀</m:t>
                              </m:r>
                            </m:e>
                          </m:mr>
                        </m:m>
                      </m:sub>
                      <m:sup/>
                      <m:e>
                        <m:r>
                          <a:rPr lang="en-US" sz="2400" i="1">
                            <a:latin typeface="Cambria Math" panose="02040503050406030204" pitchFamily="18" charset="0"/>
                          </a:rPr>
                          <m:t>𝑠𝑔𝑛</m:t>
                        </m:r>
                        <m:r>
                          <a:rPr lang="en-US" sz="2400" i="1">
                            <a:latin typeface="Cambria Math" panose="02040503050406030204" pitchFamily="18" charset="0"/>
                          </a:rPr>
                          <m:t>(</m:t>
                        </m:r>
                        <m:r>
                          <a:rPr lang="en-US" sz="2400" i="1">
                            <a:latin typeface="Cambria Math" panose="02040503050406030204" pitchFamily="18" charset="0"/>
                          </a:rPr>
                          <m:t>𝑀</m:t>
                        </m:r>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𝑋</m:t>
                            </m:r>
                          </m:e>
                          <m:sub>
                            <m:r>
                              <a:rPr lang="en-US" sz="2400" i="1">
                                <a:latin typeface="Cambria Math" panose="02040503050406030204" pitchFamily="18" charset="0"/>
                              </a:rPr>
                              <m:t>𝑟</m:t>
                            </m:r>
                            <m:r>
                              <a:rPr lang="en-US" sz="2400" i="1">
                                <a:latin typeface="Cambria Math" panose="02040503050406030204" pitchFamily="18" charset="0"/>
                              </a:rPr>
                              <m:t>+</m:t>
                            </m:r>
                            <m:r>
                              <a:rPr lang="en-US" sz="2400" i="1">
                                <a:latin typeface="Cambria Math" panose="02040503050406030204" pitchFamily="18" charset="0"/>
                              </a:rPr>
                              <m:t>1</m:t>
                            </m:r>
                            <m:r>
                              <a:rPr lang="en-US" sz="2400" i="1">
                                <a:latin typeface="Cambria Math" panose="02040503050406030204" pitchFamily="18" charset="0"/>
                              </a:rPr>
                              <m:t>,</m:t>
                            </m:r>
                            <m:r>
                              <a:rPr lang="en-US" sz="2400" i="1">
                                <a:latin typeface="Cambria Math" panose="02040503050406030204" pitchFamily="18" charset="0"/>
                              </a:rPr>
                              <m:t>𝑀</m:t>
                            </m:r>
                          </m:sub>
                        </m:sSub>
                      </m:e>
                    </m:nary>
                  </m:oMath>
                </a14:m>
                <a:endParaRPr lang="en-US" sz="2400" dirty="0" smtClean="0"/>
              </a:p>
              <a:p>
                <a:pPr marL="0" indent="0" algn="l" rtl="0">
                  <a:buNone/>
                </a:pPr>
                <a:r>
                  <a:rPr lang="en-US" sz="2400" u="sng" dirty="0" smtClean="0"/>
                  <a:t>Define the graph </a:t>
                </a:r>
                <a14:m>
                  <m:oMath xmlns:m="http://schemas.openxmlformats.org/officeDocument/2006/math">
                    <m:sSub>
                      <m:sSubPr>
                        <m:ctrlPr>
                          <a:rPr lang="en-US" sz="2400" i="1" u="sng" smtClean="0">
                            <a:latin typeface="Cambria Math" panose="02040503050406030204" pitchFamily="18" charset="0"/>
                          </a:rPr>
                        </m:ctrlPr>
                      </m:sSubPr>
                      <m:e>
                        <m:r>
                          <a:rPr lang="en-US" sz="2400" b="0" i="1" u="sng" smtClean="0">
                            <a:latin typeface="Cambria Math" panose="02040503050406030204" pitchFamily="18" charset="0"/>
                          </a:rPr>
                          <m:t>𝐻</m:t>
                        </m:r>
                      </m:e>
                      <m:sub>
                        <m:r>
                          <a:rPr lang="en-US" sz="2400" b="0" i="1" u="sng" smtClean="0">
                            <a:latin typeface="Cambria Math" panose="02040503050406030204" pitchFamily="18" charset="0"/>
                          </a:rPr>
                          <m:t>𝑟</m:t>
                        </m:r>
                        <m:r>
                          <a:rPr lang="en-US" sz="2400" b="0" i="1" u="sng" smtClean="0">
                            <a:latin typeface="Cambria Math" panose="02040503050406030204" pitchFamily="18" charset="0"/>
                          </a:rPr>
                          <m:t>+</m:t>
                        </m:r>
                        <m:r>
                          <a:rPr lang="en-US" sz="2400" b="0" i="1" u="sng" smtClean="0">
                            <a:latin typeface="Cambria Math" panose="02040503050406030204" pitchFamily="18" charset="0"/>
                          </a:rPr>
                          <m:t>1</m:t>
                        </m:r>
                      </m:sub>
                    </m:sSub>
                  </m:oMath>
                </a14:m>
                <a:r>
                  <a:rPr lang="en-US" sz="2400" u="sng" dirty="0" smtClean="0"/>
                  <a:t> to be the union of all the edges e for which the polynomial </a:t>
                </a:r>
                <a14:m>
                  <m:oMath xmlns:m="http://schemas.openxmlformats.org/officeDocument/2006/math">
                    <m:sSub>
                      <m:sSubPr>
                        <m:ctrlPr>
                          <a:rPr lang="en-US" sz="2400" i="1" u="sng">
                            <a:latin typeface="Cambria Math" panose="02040503050406030204" pitchFamily="18" charset="0"/>
                          </a:rPr>
                        </m:ctrlPr>
                      </m:sSubPr>
                      <m:e>
                        <m:r>
                          <a:rPr lang="en-US" sz="2400" i="1" u="sng">
                            <a:latin typeface="Cambria Math" panose="02040503050406030204" pitchFamily="18" charset="0"/>
                          </a:rPr>
                          <m:t>𝑐</m:t>
                        </m:r>
                      </m:e>
                      <m:sub>
                        <m:r>
                          <a:rPr lang="en-US" sz="2400" b="0" i="1" u="sng" smtClean="0">
                            <a:latin typeface="Cambria Math" panose="02040503050406030204" pitchFamily="18" charset="0"/>
                          </a:rPr>
                          <m:t>𝑟</m:t>
                        </m:r>
                        <m:r>
                          <a:rPr lang="en-US" sz="2400" b="0" i="1" u="sng" smtClean="0">
                            <a:latin typeface="Cambria Math" panose="02040503050406030204" pitchFamily="18" charset="0"/>
                          </a:rPr>
                          <m:t>,</m:t>
                        </m:r>
                        <m:r>
                          <a:rPr lang="en-US" sz="2400" i="1" u="sng">
                            <a:latin typeface="Cambria Math" panose="02040503050406030204" pitchFamily="18" charset="0"/>
                          </a:rPr>
                          <m:t>𝑒</m:t>
                        </m:r>
                      </m:sub>
                    </m:sSub>
                    <m:r>
                      <a:rPr lang="en-US" sz="2400" b="0" i="1" u="sng" smtClean="0">
                        <a:latin typeface="Cambria Math" panose="02040503050406030204" pitchFamily="18" charset="0"/>
                      </a:rPr>
                      <m:t>≠</m:t>
                    </m:r>
                    <m:r>
                      <a:rPr lang="en-US" sz="2400" b="0" i="1" u="sng" smtClean="0">
                        <a:latin typeface="Cambria Math" panose="02040503050406030204" pitchFamily="18" charset="0"/>
                      </a:rPr>
                      <m:t>0</m:t>
                    </m:r>
                  </m:oMath>
                </a14:m>
                <a:r>
                  <a:rPr lang="en-US" sz="2400" dirty="0" smtClean="0"/>
                  <a:t>.</a:t>
                </a:r>
              </a:p>
              <a:p>
                <a:pPr marL="0" indent="0" algn="l" rtl="0">
                  <a:buNone/>
                </a:pPr>
                <a:r>
                  <a:rPr lang="en-US" sz="2400" dirty="0" smtClean="0"/>
                  <a:t>We claim that each edge of </a:t>
                </a:r>
                <a14:m>
                  <m:oMath xmlns:m="http://schemas.openxmlformats.org/officeDocument/2006/math">
                    <m:sSup>
                      <m:sSupPr>
                        <m:ctrlPr>
                          <a:rPr lang="en-US" sz="2400" i="1" smtClean="0">
                            <a:latin typeface="Cambria Math" panose="02040503050406030204" pitchFamily="18" charset="0"/>
                          </a:rPr>
                        </m:ctrlPr>
                      </m:sSupPr>
                      <m:e>
                        <m:r>
                          <a:rPr lang="en-US" sz="2400" b="0" i="1" smtClean="0">
                            <a:latin typeface="Cambria Math" panose="02040503050406030204" pitchFamily="18" charset="0"/>
                          </a:rPr>
                          <m:t>𝑀</m:t>
                        </m:r>
                      </m:e>
                      <m:sup>
                        <m:r>
                          <a:rPr lang="en-US" sz="2400" b="0" i="1" smtClean="0">
                            <a:latin typeface="Cambria Math" panose="02040503050406030204" pitchFamily="18" charset="0"/>
                          </a:rPr>
                          <m:t>∗</m:t>
                        </m:r>
                      </m:sup>
                    </m:sSup>
                  </m:oMath>
                </a14:m>
                <a:r>
                  <a:rPr lang="en-US" sz="2400" dirty="0" smtClean="0"/>
                  <a:t> appears in </a:t>
                </a:r>
                <a14:m>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𝐻</m:t>
                        </m:r>
                      </m:e>
                      <m:sub>
                        <m:r>
                          <a:rPr lang="en-US" sz="2400" b="0" i="1" smtClean="0">
                            <a:latin typeface="Cambria Math" panose="02040503050406030204" pitchFamily="18" charset="0"/>
                          </a:rPr>
                          <m:t>𝑟</m:t>
                        </m:r>
                        <m:r>
                          <a:rPr lang="en-US" sz="2400" b="0" i="1" smtClean="0">
                            <a:latin typeface="Cambria Math" panose="02040503050406030204" pitchFamily="18" charset="0"/>
                          </a:rPr>
                          <m:t>+</m:t>
                        </m:r>
                        <m:r>
                          <a:rPr lang="en-US" sz="2400" b="0" i="1" smtClean="0">
                            <a:latin typeface="Cambria Math" panose="02040503050406030204" pitchFamily="18" charset="0"/>
                          </a:rPr>
                          <m:t>1</m:t>
                        </m:r>
                      </m:sub>
                    </m:sSub>
                  </m:oMath>
                </a14:m>
                <a:r>
                  <a:rPr lang="en-US" sz="2400" b="0" dirty="0" smtClean="0"/>
                  <a:t> (we wish to prove our preserve that </a:t>
                </a:r>
                <a14:m>
                  <m:oMath xmlns:m="http://schemas.openxmlformats.org/officeDocument/2006/math">
                    <m:sSup>
                      <m:sSupPr>
                        <m:ctrlPr>
                          <a:rPr lang="en-US" sz="2400" i="1">
                            <a:latin typeface="Cambria Math" panose="02040503050406030204" pitchFamily="18" charset="0"/>
                          </a:rPr>
                        </m:ctrlPr>
                      </m:sSupPr>
                      <m:e>
                        <m:r>
                          <a:rPr lang="en-US" sz="2400" i="1">
                            <a:latin typeface="Cambria Math" panose="02040503050406030204" pitchFamily="18" charset="0"/>
                          </a:rPr>
                          <m:t>𝑀</m:t>
                        </m:r>
                      </m:e>
                      <m:sup>
                        <m:r>
                          <a:rPr lang="en-US" sz="2400" i="1">
                            <a:latin typeface="Cambria Math" panose="02040503050406030204" pitchFamily="18" charset="0"/>
                          </a:rPr>
                          <m:t>∗</m:t>
                        </m:r>
                      </m:sup>
                    </m:sSup>
                  </m:oMath>
                </a14:m>
                <a:r>
                  <a:rPr lang="en-US" sz="2400" b="0" dirty="0" smtClean="0"/>
                  <a:t> is in every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𝐻</m:t>
                        </m:r>
                      </m:e>
                      <m:sub>
                        <m:r>
                          <a:rPr lang="en-US" sz="2400" b="0" i="1" smtClean="0">
                            <a:latin typeface="Cambria Math" panose="02040503050406030204" pitchFamily="18" charset="0"/>
                          </a:rPr>
                          <m:t>𝑖</m:t>
                        </m:r>
                      </m:sub>
                    </m:sSub>
                  </m:oMath>
                </a14:m>
                <a:r>
                  <a:rPr lang="en-US" sz="2400" b="0" dirty="0" smtClean="0"/>
                  <a:t>):</a:t>
                </a:r>
              </a:p>
              <a:p>
                <a:pPr marL="0" indent="0" algn="l" rtl="0">
                  <a:buNone/>
                </a:pPr>
                <a:r>
                  <a:rPr lang="en-US" sz="2400" dirty="0" smtClean="0"/>
                  <a:t>For any edge </a:t>
                </a:r>
                <a14:m>
                  <m:oMath xmlns:m="http://schemas.openxmlformats.org/officeDocument/2006/math">
                    <m:r>
                      <a:rPr lang="en-US" sz="2400" b="0" i="1" smtClean="0">
                        <a:latin typeface="Cambria Math" panose="02040503050406030204" pitchFamily="18" charset="0"/>
                      </a:rPr>
                      <m:t>𝑒</m:t>
                    </m:r>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𝑀</m:t>
                        </m:r>
                      </m:e>
                      <m:sup>
                        <m:r>
                          <a:rPr lang="en-US" sz="2400" b="0" i="1" smtClean="0">
                            <a:latin typeface="Cambria Math" panose="02040503050406030204" pitchFamily="18" charset="0"/>
                          </a:rPr>
                          <m:t>∗</m:t>
                        </m:r>
                      </m:sup>
                    </m:sSup>
                  </m:oMath>
                </a14:m>
                <a:r>
                  <a:rPr lang="en-US" sz="2400" dirty="0" smtClean="0"/>
                  <a:t>, the polynomial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𝑐</m:t>
                        </m:r>
                      </m:e>
                      <m:sub>
                        <m:r>
                          <a:rPr lang="en-US" sz="2400" b="0" i="1" smtClean="0">
                            <a:latin typeface="Cambria Math" panose="02040503050406030204" pitchFamily="18" charset="0"/>
                          </a:rPr>
                          <m:t>𝑟</m:t>
                        </m:r>
                        <m:r>
                          <a:rPr lang="en-US" sz="2400" b="0" i="1" smtClean="0">
                            <a:latin typeface="Cambria Math" panose="02040503050406030204" pitchFamily="18" charset="0"/>
                          </a:rPr>
                          <m:t>,</m:t>
                        </m:r>
                        <m:r>
                          <a:rPr lang="en-US" sz="2400" i="1">
                            <a:latin typeface="Cambria Math" panose="02040503050406030204" pitchFamily="18" charset="0"/>
                          </a:rPr>
                          <m:t>𝑒</m:t>
                        </m:r>
                      </m:sub>
                    </m:sSub>
                  </m:oMath>
                </a14:m>
                <a:r>
                  <a:rPr lang="en-US" sz="2400" dirty="0" smtClean="0"/>
                  <a:t> will contain the term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𝑋</m:t>
                        </m:r>
                      </m:e>
                      <m:sub>
                        <m:r>
                          <a:rPr lang="en-US" sz="2400" i="1">
                            <a:latin typeface="Cambria Math" panose="02040503050406030204" pitchFamily="18" charset="0"/>
                          </a:rPr>
                          <m:t>𝑟</m:t>
                        </m:r>
                        <m:r>
                          <a:rPr lang="en-US" sz="2400" i="1">
                            <a:latin typeface="Cambria Math" panose="02040503050406030204" pitchFamily="18" charset="0"/>
                          </a:rPr>
                          <m:t>+</m:t>
                        </m:r>
                        <m:r>
                          <a:rPr lang="en-US" sz="2400" i="1">
                            <a:latin typeface="Cambria Math" panose="02040503050406030204" pitchFamily="18" charset="0"/>
                          </a:rPr>
                          <m:t>1</m:t>
                        </m:r>
                        <m:r>
                          <a:rPr lang="en-US" sz="2400" i="1">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𝑀</m:t>
                            </m:r>
                          </m:e>
                          <m:sup>
                            <m:r>
                              <a:rPr lang="en-US" sz="2400" i="1">
                                <a:latin typeface="Cambria Math" panose="02040503050406030204" pitchFamily="18" charset="0"/>
                              </a:rPr>
                              <m:t>∗</m:t>
                            </m:r>
                          </m:sup>
                        </m:sSup>
                      </m:sub>
                    </m:sSub>
                  </m:oMath>
                </a14:m>
                <a:r>
                  <a:rPr lang="en-US" sz="2400" dirty="0" smtClean="0"/>
                  <a:t>. As the (perfect) matching </a:t>
                </a:r>
                <a14:m>
                  <m:oMath xmlns:m="http://schemas.openxmlformats.org/officeDocument/2006/math">
                    <m:sSup>
                      <m:sSupPr>
                        <m:ctrlPr>
                          <a:rPr lang="en-US" sz="2400" i="1">
                            <a:latin typeface="Cambria Math" panose="02040503050406030204" pitchFamily="18" charset="0"/>
                          </a:rPr>
                        </m:ctrlPr>
                      </m:sSupPr>
                      <m:e>
                        <m:r>
                          <a:rPr lang="en-US" sz="2400" i="1">
                            <a:latin typeface="Cambria Math" panose="02040503050406030204" pitchFamily="18" charset="0"/>
                          </a:rPr>
                          <m:t>𝑀</m:t>
                        </m:r>
                      </m:e>
                      <m:sup>
                        <m:r>
                          <a:rPr lang="en-US" sz="2400" i="1">
                            <a:latin typeface="Cambria Math" panose="02040503050406030204" pitchFamily="18" charset="0"/>
                          </a:rPr>
                          <m:t>∗</m:t>
                        </m:r>
                      </m:sup>
                    </m:sSup>
                  </m:oMath>
                </a14:m>
                <a:r>
                  <a:rPr lang="en-US" sz="2400" dirty="0" smtClean="0"/>
                  <a:t> is isolated in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𝐻</m:t>
                        </m:r>
                      </m:e>
                      <m:sub>
                        <m:r>
                          <a:rPr lang="en-US" sz="2400" i="1">
                            <a:latin typeface="Cambria Math" panose="02040503050406030204" pitchFamily="18" charset="0"/>
                          </a:rPr>
                          <m:t>𝑟</m:t>
                        </m:r>
                      </m:sub>
                    </m:sSub>
                  </m:oMath>
                </a14:m>
                <a:r>
                  <a:rPr lang="en-US" sz="2400" dirty="0" smtClean="0"/>
                  <a:t> with respect to the *weight vector (</a:t>
                </a:r>
                <a14:m>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𝑤</m:t>
                        </m:r>
                      </m:e>
                      <m:sub>
                        <m:r>
                          <a:rPr lang="en-US" sz="2400" b="0" i="1" smtClean="0">
                            <a:latin typeface="Cambria Math" panose="02040503050406030204" pitchFamily="18" charset="0"/>
                          </a:rPr>
                          <m:t>𝑟</m:t>
                        </m:r>
                        <m:r>
                          <a:rPr lang="en-US" sz="2400" b="0" i="1" smtClean="0">
                            <a:latin typeface="Cambria Math" panose="02040503050406030204" pitchFamily="18" charset="0"/>
                          </a:rPr>
                          <m:t>+</m:t>
                        </m:r>
                        <m:r>
                          <a:rPr lang="en-US" sz="2400" b="0" i="1" smtClean="0">
                            <a:latin typeface="Cambria Math" panose="02040503050406030204" pitchFamily="18" charset="0"/>
                          </a:rPr>
                          <m:t>1</m:t>
                        </m:r>
                      </m:sub>
                    </m:sSub>
                    <m:r>
                      <a:rPr lang="en-US" sz="2400" b="0" i="1" smtClean="0">
                        <a:latin typeface="Cambria Math" panose="02040503050406030204" pitchFamily="18" charset="0"/>
                      </a:rPr>
                      <m:t>,…,</m:t>
                    </m:r>
                  </m:oMath>
                </a14:m>
                <a:r>
                  <a:rPr lang="en-US" sz="2400" dirty="0"/>
                  <a:t>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𝑤</m:t>
                        </m:r>
                      </m:e>
                      <m:sub>
                        <m:r>
                          <a:rPr lang="en-US" sz="2400" b="0" i="1" smtClean="0">
                            <a:latin typeface="Cambria Math" panose="02040503050406030204" pitchFamily="18" charset="0"/>
                          </a:rPr>
                          <m:t>𝑘</m:t>
                        </m:r>
                        <m:r>
                          <a:rPr lang="en-US" sz="2400" b="0" i="1" smtClean="0">
                            <a:latin typeface="Cambria Math" panose="02040503050406030204" pitchFamily="18" charset="0"/>
                          </a:rPr>
                          <m:t>−</m:t>
                        </m:r>
                        <m:r>
                          <a:rPr lang="en-US" sz="2400" b="0" i="1" smtClean="0">
                            <a:latin typeface="Cambria Math" panose="02040503050406030204" pitchFamily="18" charset="0"/>
                          </a:rPr>
                          <m:t>1</m:t>
                        </m:r>
                      </m:sub>
                    </m:sSub>
                  </m:oMath>
                </a14:m>
                <a:r>
                  <a:rPr lang="en-US" sz="2400" dirty="0" smtClean="0"/>
                  <a:t>), the polynomial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𝑐</m:t>
                        </m:r>
                      </m:e>
                      <m:sub>
                        <m:r>
                          <a:rPr lang="en-US" sz="2400" b="0" i="1" smtClean="0">
                            <a:latin typeface="Cambria Math" panose="02040503050406030204" pitchFamily="18" charset="0"/>
                          </a:rPr>
                          <m:t>𝑟</m:t>
                        </m:r>
                        <m:r>
                          <a:rPr lang="en-US" sz="2400" b="0" i="1" smtClean="0">
                            <a:latin typeface="Cambria Math" panose="02040503050406030204" pitchFamily="18" charset="0"/>
                          </a:rPr>
                          <m:t>,</m:t>
                        </m:r>
                        <m:r>
                          <a:rPr lang="en-US" sz="2400" i="1">
                            <a:latin typeface="Cambria Math" panose="02040503050406030204" pitchFamily="18" charset="0"/>
                          </a:rPr>
                          <m:t>𝑒</m:t>
                        </m:r>
                      </m:sub>
                    </m:sSub>
                  </m:oMath>
                </a14:m>
                <a:r>
                  <a:rPr lang="en-US" sz="2400" dirty="0" smtClean="0"/>
                  <a:t> is nonzero.</a:t>
                </a:r>
              </a:p>
              <a:p>
                <a:pPr marL="0" indent="0" algn="l" rtl="0">
                  <a:buNone/>
                </a:pPr>
                <a:endParaRPr lang="en-US" sz="2400" dirty="0"/>
              </a:p>
              <a:p>
                <a:pPr marL="0" indent="0" algn="l" rtl="0">
                  <a:buNone/>
                </a:pPr>
                <a:r>
                  <a:rPr lang="en-US" dirty="0"/>
                  <a:t>*</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𝑟</m:t>
                        </m:r>
                        <m:r>
                          <a:rPr lang="en-US" b="0" i="1" smtClean="0">
                            <a:latin typeface="Cambria Math" panose="02040503050406030204" pitchFamily="18" charset="0"/>
                          </a:rPr>
                          <m:t>+</m:t>
                        </m:r>
                        <m:r>
                          <a:rPr lang="en-US" b="0" i="1" smtClean="0">
                            <a:latin typeface="Cambria Math" panose="02040503050406030204" pitchFamily="18" charset="0"/>
                          </a:rPr>
                          <m:t>1</m:t>
                        </m:r>
                        <m:r>
                          <a:rPr lang="en-US" i="1">
                            <a:latin typeface="Cambria Math" panose="02040503050406030204" pitchFamily="18" charset="0"/>
                          </a:rPr>
                          <m:t>,</m:t>
                        </m:r>
                        <m:r>
                          <a:rPr lang="en-US" i="1">
                            <a:latin typeface="Cambria Math" panose="02040503050406030204" pitchFamily="18" charset="0"/>
                          </a:rPr>
                          <m:t>𝑀</m:t>
                        </m:r>
                      </m:sub>
                    </m:sSub>
                  </m:oMath>
                </a14:m>
                <a:r>
                  <a:rPr lang="en-US" dirty="0" smtClean="0"/>
                  <a:t>=</a:t>
                </a:r>
                <a14:m>
                  <m:oMath xmlns:m="http://schemas.openxmlformats.org/officeDocument/2006/math">
                    <m:sSubSup>
                      <m:sSubSupPr>
                        <m:ctrlPr>
                          <a:rPr lang="en-US" i="1" dirty="0">
                            <a:latin typeface="Cambria Math" panose="02040503050406030204" pitchFamily="18" charset="0"/>
                          </a:rPr>
                        </m:ctrlPr>
                      </m:sSubSupPr>
                      <m:e>
                        <m:r>
                          <a:rPr lang="en-US" b="0" i="1" dirty="0" smtClean="0">
                            <a:latin typeface="Cambria Math" panose="02040503050406030204" pitchFamily="18" charset="0"/>
                          </a:rPr>
                          <m:t>𝑥</m:t>
                        </m:r>
                      </m:e>
                      <m:sub>
                        <m:r>
                          <a:rPr lang="en-US" i="1" dirty="0">
                            <a:latin typeface="Cambria Math" panose="02040503050406030204" pitchFamily="18" charset="0"/>
                          </a:rPr>
                          <m:t>𝑟</m:t>
                        </m:r>
                        <m:r>
                          <a:rPr lang="en-US" i="1" dirty="0">
                            <a:latin typeface="Cambria Math" panose="02040503050406030204" pitchFamily="18" charset="0"/>
                          </a:rPr>
                          <m:t>+</m:t>
                        </m:r>
                        <m:r>
                          <a:rPr lang="en-US" i="1" dirty="0">
                            <a:latin typeface="Cambria Math" panose="02040503050406030204" pitchFamily="18" charset="0"/>
                          </a:rPr>
                          <m:t>1</m:t>
                        </m:r>
                      </m:sub>
                      <m:sup>
                        <m:sSub>
                          <m:sSubPr>
                            <m:ctrlPr>
                              <a:rPr lang="en-US" i="1" dirty="0">
                                <a:latin typeface="Cambria Math" panose="02040503050406030204" pitchFamily="18" charset="0"/>
                              </a:rPr>
                            </m:ctrlPr>
                          </m:sSubPr>
                          <m:e>
                            <m:r>
                              <a:rPr lang="en-US" i="1" dirty="0">
                                <a:latin typeface="Cambria Math" panose="02040503050406030204" pitchFamily="18" charset="0"/>
                              </a:rPr>
                              <m:t>𝑤</m:t>
                            </m:r>
                          </m:e>
                          <m:sub>
                            <m:r>
                              <a:rPr lang="en-US" i="1" dirty="0">
                                <a:latin typeface="Cambria Math" panose="02040503050406030204" pitchFamily="18" charset="0"/>
                              </a:rPr>
                              <m:t>𝑟</m:t>
                            </m:r>
                            <m:r>
                              <a:rPr lang="en-US" i="1" dirty="0">
                                <a:latin typeface="Cambria Math" panose="02040503050406030204" pitchFamily="18" charset="0"/>
                              </a:rPr>
                              <m:t>+</m:t>
                            </m:r>
                            <m:r>
                              <a:rPr lang="en-US" i="1" dirty="0">
                                <a:latin typeface="Cambria Math" panose="02040503050406030204" pitchFamily="18" charset="0"/>
                              </a:rPr>
                              <m:t>1</m:t>
                            </m:r>
                          </m:sub>
                        </m:sSub>
                        <m:r>
                          <a:rPr lang="en-US" i="1" dirty="0">
                            <a:latin typeface="Cambria Math" panose="02040503050406030204" pitchFamily="18" charset="0"/>
                          </a:rPr>
                          <m:t>(</m:t>
                        </m:r>
                        <m:r>
                          <a:rPr lang="en-US" i="1" dirty="0">
                            <a:latin typeface="Cambria Math" panose="02040503050406030204" pitchFamily="18" charset="0"/>
                          </a:rPr>
                          <m:t>𝑀</m:t>
                        </m:r>
                        <m:r>
                          <a:rPr lang="en-US" i="1" dirty="0">
                            <a:latin typeface="Cambria Math" panose="02040503050406030204" pitchFamily="18" charset="0"/>
                          </a:rPr>
                          <m:t>)</m:t>
                        </m:r>
                      </m:sup>
                    </m:sSubSup>
                  </m:oMath>
                </a14:m>
                <a:r>
                  <a:rPr lang="en-US" dirty="0"/>
                  <a:t>…</a:t>
                </a:r>
                <a14:m>
                  <m:oMath xmlns:m="http://schemas.openxmlformats.org/officeDocument/2006/math">
                    <m:sSubSup>
                      <m:sSubSupPr>
                        <m:ctrlPr>
                          <a:rPr lang="en-US" i="1" dirty="0">
                            <a:latin typeface="Cambria Math" panose="02040503050406030204" pitchFamily="18" charset="0"/>
                          </a:rPr>
                        </m:ctrlPr>
                      </m:sSubSupPr>
                      <m:e>
                        <m:r>
                          <a:rPr lang="en-US" b="0" i="1" dirty="0" smtClean="0">
                            <a:latin typeface="Cambria Math" panose="02040503050406030204" pitchFamily="18" charset="0"/>
                          </a:rPr>
                          <m:t>𝑥</m:t>
                        </m:r>
                      </m:e>
                      <m:sub>
                        <m:r>
                          <a:rPr lang="en-US" i="1" dirty="0">
                            <a:latin typeface="Cambria Math" panose="02040503050406030204" pitchFamily="18" charset="0"/>
                          </a:rPr>
                          <m:t>𝑘</m:t>
                        </m:r>
                        <m:r>
                          <a:rPr lang="en-US" i="1" dirty="0">
                            <a:latin typeface="Cambria Math" panose="02040503050406030204" pitchFamily="18" charset="0"/>
                          </a:rPr>
                          <m:t>−</m:t>
                        </m:r>
                        <m:r>
                          <a:rPr lang="en-US" i="1" dirty="0">
                            <a:latin typeface="Cambria Math" panose="02040503050406030204" pitchFamily="18" charset="0"/>
                          </a:rPr>
                          <m:t>1</m:t>
                        </m:r>
                      </m:sub>
                      <m:sup>
                        <m:sSub>
                          <m:sSubPr>
                            <m:ctrlPr>
                              <a:rPr lang="en-US" i="1" dirty="0">
                                <a:latin typeface="Cambria Math" panose="02040503050406030204" pitchFamily="18" charset="0"/>
                              </a:rPr>
                            </m:ctrlPr>
                          </m:sSubPr>
                          <m:e>
                            <m:r>
                              <a:rPr lang="en-US" i="1" dirty="0">
                                <a:latin typeface="Cambria Math" panose="02040503050406030204" pitchFamily="18" charset="0"/>
                              </a:rPr>
                              <m:t>𝑤</m:t>
                            </m:r>
                          </m:e>
                          <m:sub>
                            <m:r>
                              <a:rPr lang="en-US" i="1" dirty="0">
                                <a:latin typeface="Cambria Math" panose="02040503050406030204" pitchFamily="18" charset="0"/>
                              </a:rPr>
                              <m:t>𝑘</m:t>
                            </m:r>
                            <m:r>
                              <a:rPr lang="en-US" i="1" dirty="0">
                                <a:latin typeface="Cambria Math" panose="02040503050406030204" pitchFamily="18" charset="0"/>
                              </a:rPr>
                              <m:t>−</m:t>
                            </m:r>
                            <m:r>
                              <a:rPr lang="en-US" i="1" dirty="0">
                                <a:latin typeface="Cambria Math" panose="02040503050406030204" pitchFamily="18" charset="0"/>
                              </a:rPr>
                              <m:t>1</m:t>
                            </m:r>
                          </m:sub>
                        </m:sSub>
                        <m:r>
                          <a:rPr lang="en-US" i="1" dirty="0">
                            <a:latin typeface="Cambria Math" panose="02040503050406030204" pitchFamily="18" charset="0"/>
                          </a:rPr>
                          <m:t>(</m:t>
                        </m:r>
                        <m:r>
                          <a:rPr lang="en-US" i="1" dirty="0">
                            <a:latin typeface="Cambria Math" panose="02040503050406030204" pitchFamily="18" charset="0"/>
                          </a:rPr>
                          <m:t>𝑀</m:t>
                        </m:r>
                        <m:r>
                          <a:rPr lang="en-US" i="1" dirty="0">
                            <a:latin typeface="Cambria Math" panose="02040503050406030204" pitchFamily="18" charset="0"/>
                          </a:rPr>
                          <m:t>)</m:t>
                        </m:r>
                      </m:sup>
                    </m:sSubSup>
                  </m:oMath>
                </a14:m>
                <a:endParaRPr lang="en-US" sz="2400" dirty="0"/>
              </a:p>
            </p:txBody>
          </p:sp>
        </mc:Choice>
        <mc:Fallback xmlns="">
          <p:sp>
            <p:nvSpPr>
              <p:cNvPr id="3" name="מציין מיקום תוכן 2"/>
              <p:cNvSpPr>
                <a:spLocks noGrp="1" noRot="1" noChangeAspect="1" noMove="1" noResize="1" noEditPoints="1" noAdjustHandles="1" noChangeArrowheads="1" noChangeShapeType="1" noTextEdit="1"/>
              </p:cNvSpPr>
              <p:nvPr>
                <p:ph idx="1"/>
              </p:nvPr>
            </p:nvSpPr>
            <p:spPr>
              <a:xfrm>
                <a:off x="2589212" y="1765300"/>
                <a:ext cx="8915400" cy="4954282"/>
              </a:xfrm>
              <a:blipFill rotWithShape="0">
                <a:blip r:embed="rId2"/>
                <a:stretch>
                  <a:fillRect l="-1094" t="-13054" r="-1847"/>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8506437" y="5729681"/>
                <a:ext cx="3120704" cy="646331"/>
              </a:xfrm>
              <a:prstGeom prst="rect">
                <a:avLst/>
              </a:prstGeom>
              <a:no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wrap="square" rtlCol="1">
                <a:spAutoFit/>
              </a:bodyPr>
              <a:lstStyle/>
              <a:p>
                <a:r>
                  <a:rPr lang="en-US" dirty="0" smtClean="0"/>
                  <a:t>The number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rPr>
                          <m:t>𝑟</m:t>
                        </m:r>
                        <m:r>
                          <a:rPr lang="en-US" i="1">
                            <a:latin typeface="Cambria Math" panose="02040503050406030204" pitchFamily="18" charset="0"/>
                          </a:rPr>
                          <m:t>+</m:t>
                        </m:r>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rPr>
                          <m:t>𝑘</m:t>
                        </m:r>
                        <m:r>
                          <a:rPr lang="en-US" i="1">
                            <a:latin typeface="Cambria Math" panose="02040503050406030204" pitchFamily="18" charset="0"/>
                          </a:rPr>
                          <m:t>−</m:t>
                        </m:r>
                        <m:r>
                          <a:rPr lang="en-US" i="1">
                            <a:latin typeface="Cambria Math" panose="02040503050406030204" pitchFamily="18" charset="0"/>
                          </a:rPr>
                          <m:t>1</m:t>
                        </m:r>
                      </m:sub>
                    </m:sSub>
                  </m:oMath>
                </a14:m>
                <a:r>
                  <a:rPr lang="en-US" dirty="0" smtClean="0"/>
                  <a:t> is unique for the isolated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𝑀</m:t>
                        </m:r>
                      </m:e>
                      <m:sup>
                        <m:r>
                          <a:rPr lang="en-US" i="1">
                            <a:latin typeface="Cambria Math" panose="02040503050406030204" pitchFamily="18" charset="0"/>
                          </a:rPr>
                          <m:t>∗</m:t>
                        </m:r>
                      </m:sup>
                    </m:sSup>
                  </m:oMath>
                </a14:m>
                <a:r>
                  <a:rPr lang="en-US" dirty="0" smtClean="0"/>
                  <a:t>.</a:t>
                </a:r>
                <a:endParaRPr lang="he-IL" dirty="0"/>
              </a:p>
            </p:txBody>
          </p:sp>
        </mc:Choice>
        <mc:Fallback xmlns="">
          <p:sp>
            <p:nvSpPr>
              <p:cNvPr id="4" name="TextBox 3"/>
              <p:cNvSpPr txBox="1">
                <a:spLocks noRot="1" noChangeAspect="1" noMove="1" noResize="1" noEditPoints="1" noAdjustHandles="1" noChangeArrowheads="1" noChangeShapeType="1" noTextEdit="1"/>
              </p:cNvSpPr>
              <p:nvPr/>
            </p:nvSpPr>
            <p:spPr>
              <a:xfrm>
                <a:off x="8506437" y="5729681"/>
                <a:ext cx="3120704" cy="646331"/>
              </a:xfrm>
              <a:prstGeom prst="rect">
                <a:avLst/>
              </a:prstGeom>
              <a:blipFill rotWithShape="0">
                <a:blip r:embed="rId3"/>
                <a:stretch>
                  <a:fillRect l="-1362" t="-4630" r="-2529" b="-12963"/>
                </a:stretch>
              </a:blip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a:lstStyle/>
              <a:p>
                <a:r>
                  <a:rPr lang="he-IL">
                    <a:noFill/>
                  </a:rPr>
                  <a:t> </a:t>
                </a:r>
              </a:p>
            </p:txBody>
          </p:sp>
        </mc:Fallback>
      </mc:AlternateContent>
      <p:cxnSp>
        <p:nvCxnSpPr>
          <p:cNvPr id="8" name="מחבר חץ ישר 7"/>
          <p:cNvCxnSpPr/>
          <p:nvPr/>
        </p:nvCxnSpPr>
        <p:spPr>
          <a:xfrm flipV="1">
            <a:off x="8665828" y="5201174"/>
            <a:ext cx="0" cy="520118"/>
          </a:xfrm>
          <a:prstGeom prst="straightConnector1">
            <a:avLst/>
          </a:prstGeo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4229404"/>
      </p:ext>
    </p:extLst>
  </p:cSld>
  <p:clrMapOvr>
    <a:masterClrMapping/>
  </p:clrMapOvr>
  <p:timing>
    <p:tnLst>
      <p:par>
        <p:cTn id="1" dur="indefinite" restart="never" nodeType="tmRoot"/>
      </p:par>
    </p:tnLst>
  </p:timing>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2592925" y="624110"/>
            <a:ext cx="8911687" cy="1039590"/>
          </a:xfrm>
        </p:spPr>
        <p:txBody>
          <a:bodyPr/>
          <a:lstStyle/>
          <a:p>
            <a:r>
              <a:rPr lang="en-US" dirty="0" smtClean="0"/>
              <a:t>Theorem 4.4 (</a:t>
            </a:r>
            <a:r>
              <a:rPr lang="en-US" dirty="0"/>
              <a:t>cont.)</a:t>
            </a:r>
            <a:endParaRPr lang="he-IL" dirty="0"/>
          </a:p>
        </p:txBody>
      </p:sp>
      <mc:AlternateContent xmlns:mc="http://schemas.openxmlformats.org/markup-compatibility/2006" xmlns:a14="http://schemas.microsoft.com/office/drawing/2010/main">
        <mc:Choice Requires="a14">
          <p:sp>
            <p:nvSpPr>
              <p:cNvPr id="3" name="מציין מיקום תוכן 2"/>
              <p:cNvSpPr>
                <a:spLocks noGrp="1"/>
              </p:cNvSpPr>
              <p:nvPr>
                <p:ph idx="1"/>
              </p:nvPr>
            </p:nvSpPr>
            <p:spPr>
              <a:xfrm>
                <a:off x="2589212" y="1765298"/>
                <a:ext cx="8915400" cy="5092701"/>
              </a:xfrm>
            </p:spPr>
            <p:txBody>
              <a:bodyPr>
                <a:normAutofit/>
              </a:bodyPr>
              <a:lstStyle/>
              <a:p>
                <a:pPr marL="0" indent="0" algn="l">
                  <a:buNone/>
                </a:pPr>
                <a:r>
                  <a:rPr lang="en-US" sz="2400" dirty="0" smtClean="0"/>
                  <a:t>For the construction of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𝐻</m:t>
                        </m:r>
                      </m:e>
                      <m:sub>
                        <m:r>
                          <a:rPr lang="en-US" sz="2400" i="1">
                            <a:latin typeface="Cambria Math" panose="02040503050406030204" pitchFamily="18" charset="0"/>
                          </a:rPr>
                          <m:t>𝑟</m:t>
                        </m:r>
                        <m:r>
                          <a:rPr lang="en-US" sz="2400" i="1" smtClean="0">
                            <a:latin typeface="Cambria Math" panose="02040503050406030204" pitchFamily="18" charset="0"/>
                          </a:rPr>
                          <m:t>+</m:t>
                        </m:r>
                        <m:r>
                          <a:rPr lang="en-US" sz="2400" i="1" smtClean="0">
                            <a:latin typeface="Cambria Math" panose="02040503050406030204" pitchFamily="18" charset="0"/>
                          </a:rPr>
                          <m:t>1</m:t>
                        </m:r>
                      </m:sub>
                    </m:sSub>
                  </m:oMath>
                </a14:m>
                <a:r>
                  <a:rPr lang="en-US" sz="2400" dirty="0" smtClean="0"/>
                  <a:t>, we need to test if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𝑐</m:t>
                        </m:r>
                      </m:e>
                      <m:sub>
                        <m:r>
                          <a:rPr lang="en-US" sz="2400" b="0" i="1" smtClean="0">
                            <a:latin typeface="Cambria Math" panose="02040503050406030204" pitchFamily="18" charset="0"/>
                          </a:rPr>
                          <m:t>𝑟</m:t>
                        </m:r>
                        <m:r>
                          <a:rPr lang="en-US" sz="2400" b="0" i="1" smtClean="0">
                            <a:latin typeface="Cambria Math" panose="02040503050406030204" pitchFamily="18" charset="0"/>
                          </a:rPr>
                          <m:t>,</m:t>
                        </m:r>
                        <m:r>
                          <a:rPr lang="en-US" sz="2400" i="1">
                            <a:latin typeface="Cambria Math" panose="02040503050406030204" pitchFamily="18" charset="0"/>
                          </a:rPr>
                          <m:t>𝑒</m:t>
                        </m:r>
                      </m:sub>
                    </m:sSub>
                  </m:oMath>
                </a14:m>
                <a:r>
                  <a:rPr lang="en-US" sz="2400" dirty="0" smtClean="0"/>
                  <a:t> is nonzero, for each edge </a:t>
                </a:r>
                <a14:m>
                  <m:oMath xmlns:m="http://schemas.openxmlformats.org/officeDocument/2006/math">
                    <m:r>
                      <a:rPr lang="en-US" sz="2400" b="0" i="1" smtClean="0">
                        <a:latin typeface="Cambria Math" panose="02040503050406030204" pitchFamily="18" charset="0"/>
                      </a:rPr>
                      <m:t>𝑒</m:t>
                    </m:r>
                  </m:oMath>
                </a14:m>
                <a:r>
                  <a:rPr lang="en-US" sz="2400" dirty="0" smtClean="0"/>
                  <a:t> in </a:t>
                </a:r>
                <a14:m>
                  <m:oMath xmlns:m="http://schemas.openxmlformats.org/officeDocument/2006/math">
                    <m:sSub>
                      <m:sSubPr>
                        <m:ctrlPr>
                          <a:rPr lang="en-US" sz="2400" i="1">
                            <a:latin typeface="Cambria Math" panose="02040503050406030204" pitchFamily="18" charset="0"/>
                          </a:rPr>
                        </m:ctrlPr>
                      </m:sSubPr>
                      <m:e>
                        <m:r>
                          <a:rPr lang="en-US" sz="2400" b="0" i="1" smtClean="0">
                            <a:latin typeface="Cambria Math" panose="02040503050406030204" pitchFamily="18" charset="0"/>
                          </a:rPr>
                          <m:t>𝐻</m:t>
                        </m:r>
                      </m:e>
                      <m:sub>
                        <m:r>
                          <a:rPr lang="en-US" sz="2400" b="0" i="1" smtClean="0">
                            <a:latin typeface="Cambria Math" panose="02040503050406030204" pitchFamily="18" charset="0"/>
                          </a:rPr>
                          <m:t>𝑟</m:t>
                        </m:r>
                      </m:sub>
                    </m:sSub>
                  </m:oMath>
                </a14:m>
                <a:r>
                  <a:rPr lang="en-US" sz="2400" dirty="0" smtClean="0"/>
                  <a:t>.</a:t>
                </a:r>
                <a:endParaRPr lang="he-IL" sz="2400" dirty="0"/>
              </a:p>
            </p:txBody>
          </p:sp>
        </mc:Choice>
        <mc:Fallback xmlns="">
          <p:sp>
            <p:nvSpPr>
              <p:cNvPr id="3" name="מציין מיקום תוכן 2"/>
              <p:cNvSpPr>
                <a:spLocks noGrp="1" noRot="1" noChangeAspect="1" noMove="1" noResize="1" noEditPoints="1" noAdjustHandles="1" noChangeArrowheads="1" noChangeShapeType="1" noTextEdit="1"/>
              </p:cNvSpPr>
              <p:nvPr>
                <p:ph idx="1"/>
              </p:nvPr>
            </p:nvSpPr>
            <p:spPr>
              <a:xfrm>
                <a:off x="2589212" y="1765298"/>
                <a:ext cx="8915400" cy="5092701"/>
              </a:xfrm>
              <a:blipFill rotWithShape="0">
                <a:blip r:embed="rId2"/>
                <a:stretch>
                  <a:fillRect l="-2052" t="-1078"/>
                </a:stretch>
              </a:blipFill>
            </p:spPr>
            <p:txBody>
              <a:bodyPr/>
              <a:lstStyle/>
              <a:p>
                <a:r>
                  <a:rPr lang="he-IL">
                    <a:noFill/>
                  </a:rPr>
                  <a:t> </a:t>
                </a:r>
              </a:p>
            </p:txBody>
          </p:sp>
        </mc:Fallback>
      </mc:AlternateContent>
    </p:spTree>
    <p:extLst>
      <p:ext uri="{BB962C8B-B14F-4D97-AF65-F5344CB8AC3E}">
        <p14:creationId xmlns:p14="http://schemas.microsoft.com/office/powerpoint/2010/main" val="1751176837"/>
      </p:ext>
    </p:extLst>
  </p:cSld>
  <p:clrMapOvr>
    <a:masterClrMapping/>
  </p:clrMapOvr>
  <p:timing>
    <p:tnLst>
      <p:par>
        <p:cTn id="1" dur="indefinite" restart="never" nodeType="tmRoot"/>
      </p:par>
    </p:tnLst>
  </p:timing>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2592925" y="624110"/>
            <a:ext cx="8911687" cy="1039590"/>
          </a:xfrm>
        </p:spPr>
        <p:txBody>
          <a:bodyPr/>
          <a:lstStyle/>
          <a:p>
            <a:r>
              <a:rPr lang="en-US" dirty="0" smtClean="0"/>
              <a:t>Theorem 4.4 (</a:t>
            </a:r>
            <a:r>
              <a:rPr lang="en-US" dirty="0"/>
              <a:t>cont.)</a:t>
            </a:r>
            <a:endParaRPr lang="he-IL" dirty="0"/>
          </a:p>
        </p:txBody>
      </p:sp>
      <mc:AlternateContent xmlns:mc="http://schemas.openxmlformats.org/markup-compatibility/2006" xmlns:a14="http://schemas.microsoft.com/office/drawing/2010/main">
        <mc:Choice Requires="a14">
          <p:sp>
            <p:nvSpPr>
              <p:cNvPr id="3" name="מציין מיקום תוכן 2"/>
              <p:cNvSpPr>
                <a:spLocks noGrp="1"/>
              </p:cNvSpPr>
              <p:nvPr>
                <p:ph idx="1"/>
              </p:nvPr>
            </p:nvSpPr>
            <p:spPr>
              <a:xfrm>
                <a:off x="2589212" y="1765298"/>
                <a:ext cx="9069388" cy="5092701"/>
              </a:xfrm>
            </p:spPr>
            <p:txBody>
              <a:bodyPr>
                <a:normAutofit/>
              </a:bodyPr>
              <a:lstStyle/>
              <a:p>
                <a:pPr marL="0" indent="0" algn="l">
                  <a:buNone/>
                </a:pPr>
                <a:r>
                  <a:rPr lang="en-US" sz="2400" dirty="0" smtClean="0"/>
                  <a:t>For the construction of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𝐻</m:t>
                        </m:r>
                      </m:e>
                      <m:sub>
                        <m:r>
                          <a:rPr lang="en-US" sz="2400" i="1">
                            <a:latin typeface="Cambria Math" panose="02040503050406030204" pitchFamily="18" charset="0"/>
                          </a:rPr>
                          <m:t>𝑟</m:t>
                        </m:r>
                        <m:r>
                          <a:rPr lang="en-US" sz="2400" i="1" smtClean="0">
                            <a:latin typeface="Cambria Math" panose="02040503050406030204" pitchFamily="18" charset="0"/>
                          </a:rPr>
                          <m:t>+</m:t>
                        </m:r>
                        <m:r>
                          <a:rPr lang="en-US" sz="2400" i="1" smtClean="0">
                            <a:latin typeface="Cambria Math" panose="02040503050406030204" pitchFamily="18" charset="0"/>
                          </a:rPr>
                          <m:t>1</m:t>
                        </m:r>
                      </m:sub>
                    </m:sSub>
                  </m:oMath>
                </a14:m>
                <a:r>
                  <a:rPr lang="en-US" sz="2400" dirty="0" smtClean="0"/>
                  <a:t>, we need to test if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𝑐</m:t>
                        </m:r>
                      </m:e>
                      <m:sub>
                        <m:r>
                          <a:rPr lang="en-US" sz="2400" b="0" i="1" smtClean="0">
                            <a:latin typeface="Cambria Math" panose="02040503050406030204" pitchFamily="18" charset="0"/>
                          </a:rPr>
                          <m:t>𝑟</m:t>
                        </m:r>
                        <m:r>
                          <a:rPr lang="en-US" sz="2400" b="0" i="1" smtClean="0">
                            <a:latin typeface="Cambria Math" panose="02040503050406030204" pitchFamily="18" charset="0"/>
                          </a:rPr>
                          <m:t>,</m:t>
                        </m:r>
                        <m:r>
                          <a:rPr lang="en-US" sz="2400" i="1">
                            <a:latin typeface="Cambria Math" panose="02040503050406030204" pitchFamily="18" charset="0"/>
                          </a:rPr>
                          <m:t>𝑒</m:t>
                        </m:r>
                      </m:sub>
                    </m:sSub>
                  </m:oMath>
                </a14:m>
                <a:r>
                  <a:rPr lang="en-US" sz="2400" dirty="0" smtClean="0"/>
                  <a:t> is nonzero, for each edge </a:t>
                </a:r>
                <a14:m>
                  <m:oMath xmlns:m="http://schemas.openxmlformats.org/officeDocument/2006/math">
                    <m:r>
                      <a:rPr lang="en-US" sz="2400" b="0" i="1" smtClean="0">
                        <a:latin typeface="Cambria Math" panose="02040503050406030204" pitchFamily="18" charset="0"/>
                      </a:rPr>
                      <m:t>𝑒</m:t>
                    </m:r>
                  </m:oMath>
                </a14:m>
                <a:r>
                  <a:rPr lang="en-US" sz="2400" dirty="0" smtClean="0"/>
                  <a:t> in </a:t>
                </a:r>
                <a14:m>
                  <m:oMath xmlns:m="http://schemas.openxmlformats.org/officeDocument/2006/math">
                    <m:sSub>
                      <m:sSubPr>
                        <m:ctrlPr>
                          <a:rPr lang="en-US" sz="2400" i="1">
                            <a:latin typeface="Cambria Math" panose="02040503050406030204" pitchFamily="18" charset="0"/>
                          </a:rPr>
                        </m:ctrlPr>
                      </m:sSubPr>
                      <m:e>
                        <m:r>
                          <a:rPr lang="en-US" sz="2400" b="0" i="1" smtClean="0">
                            <a:latin typeface="Cambria Math" panose="02040503050406030204" pitchFamily="18" charset="0"/>
                          </a:rPr>
                          <m:t>𝐻</m:t>
                        </m:r>
                      </m:e>
                      <m:sub>
                        <m:r>
                          <a:rPr lang="en-US" sz="2400" b="0" i="1" smtClean="0">
                            <a:latin typeface="Cambria Math" panose="02040503050406030204" pitchFamily="18" charset="0"/>
                          </a:rPr>
                          <m:t>𝑟</m:t>
                        </m:r>
                      </m:sub>
                    </m:sSub>
                  </m:oMath>
                </a14:m>
                <a:r>
                  <a:rPr lang="en-US" sz="2400" dirty="0" smtClean="0"/>
                  <a:t>.</a:t>
                </a:r>
              </a:p>
              <a:p>
                <a:pPr marL="0" indent="0" algn="l">
                  <a:buNone/>
                </a:pPr>
                <a:r>
                  <a:rPr lang="en-US" sz="2400" dirty="0" smtClean="0"/>
                  <a:t>As argued above in the decision part, the degree of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𝑐</m:t>
                        </m:r>
                      </m:e>
                      <m:sub>
                        <m:r>
                          <a:rPr lang="en-US" sz="2400" b="0" i="1" smtClean="0">
                            <a:latin typeface="Cambria Math" panose="02040503050406030204" pitchFamily="18" charset="0"/>
                          </a:rPr>
                          <m:t>𝑟</m:t>
                        </m:r>
                        <m:r>
                          <a:rPr lang="en-US" sz="2400" b="0" i="1" smtClean="0">
                            <a:latin typeface="Cambria Math" panose="02040503050406030204" pitchFamily="18" charset="0"/>
                          </a:rPr>
                          <m:t>,</m:t>
                        </m:r>
                        <m:r>
                          <a:rPr lang="en-US" sz="2400" i="1">
                            <a:latin typeface="Cambria Math" panose="02040503050406030204" pitchFamily="18" charset="0"/>
                          </a:rPr>
                          <m:t>𝑒</m:t>
                        </m:r>
                      </m:sub>
                    </m:sSub>
                  </m:oMath>
                </a14:m>
                <a:r>
                  <a:rPr lang="en-US" sz="2400" dirty="0" smtClean="0"/>
                  <a:t> is </a:t>
                </a:r>
                <a14:m>
                  <m:oMath xmlns:m="http://schemas.openxmlformats.org/officeDocument/2006/math">
                    <m:r>
                      <a:rPr lang="en-US" sz="2400" b="0" i="1" smtClean="0">
                        <a:latin typeface="Cambria Math" panose="02040503050406030204" pitchFamily="18" charset="0"/>
                      </a:rPr>
                      <m:t>𝑂</m:t>
                    </m:r>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𝑛</m:t>
                        </m:r>
                      </m:e>
                      <m:sup>
                        <m:r>
                          <a:rPr lang="en-US" sz="2400" b="0" i="1" smtClean="0">
                            <a:latin typeface="Cambria Math" panose="02040503050406030204" pitchFamily="18" charset="0"/>
                          </a:rPr>
                          <m:t>8</m:t>
                        </m:r>
                      </m:sup>
                    </m:sSup>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𝑙𝑜𝑔</m:t>
                        </m:r>
                      </m:e>
                      <m:sup>
                        <m:r>
                          <a:rPr lang="en-US" sz="2400" b="0" i="1" smtClean="0">
                            <a:latin typeface="Cambria Math" panose="02040503050406030204" pitchFamily="18" charset="0"/>
                          </a:rPr>
                          <m:t>2</m:t>
                        </m:r>
                      </m:sup>
                    </m:sSup>
                    <m:r>
                      <a:rPr lang="en-US" sz="2400" b="0" i="1" smtClean="0">
                        <a:latin typeface="Cambria Math" panose="02040503050406030204" pitchFamily="18" charset="0"/>
                      </a:rPr>
                      <m:t>𝑛</m:t>
                    </m:r>
                    <m:r>
                      <a:rPr lang="en-US" sz="2400" b="0" i="1" smtClean="0">
                        <a:latin typeface="Cambria Math" panose="02040503050406030204" pitchFamily="18" charset="0"/>
                      </a:rPr>
                      <m:t>)</m:t>
                    </m:r>
                  </m:oMath>
                </a14:m>
                <a:r>
                  <a:rPr lang="en-US" sz="2400" dirty="0" smtClean="0"/>
                  <a:t>. We apply the standard zero test (Schwartz-Zippel lemma), i.e., we plug in random values for the variables </a:t>
                </a:r>
                <a14:m>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𝑥</m:t>
                        </m:r>
                      </m:e>
                      <m:sub>
                        <m:r>
                          <a:rPr lang="en-US" sz="2400" b="0" i="1" smtClean="0">
                            <a:latin typeface="Cambria Math" panose="02040503050406030204" pitchFamily="18" charset="0"/>
                          </a:rPr>
                          <m:t>𝑟</m:t>
                        </m:r>
                        <m:r>
                          <a:rPr lang="en-US" sz="2400" b="0" i="1" smtClean="0">
                            <a:latin typeface="Cambria Math" panose="02040503050406030204" pitchFamily="18" charset="0"/>
                          </a:rPr>
                          <m:t>+</m:t>
                        </m:r>
                        <m:r>
                          <a:rPr lang="en-US" sz="2400" b="0" i="1" smtClean="0">
                            <a:latin typeface="Cambria Math" panose="02040503050406030204" pitchFamily="18" charset="0"/>
                          </a:rPr>
                          <m:t>1</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𝑥</m:t>
                        </m:r>
                      </m:e>
                      <m:sub>
                        <m:r>
                          <a:rPr lang="en-US" sz="2400" b="0" i="1" smtClean="0">
                            <a:latin typeface="Cambria Math" panose="02040503050406030204" pitchFamily="18" charset="0"/>
                          </a:rPr>
                          <m:t>𝑘</m:t>
                        </m:r>
                        <m:r>
                          <a:rPr lang="en-US" sz="2400" b="0" i="1" smtClean="0">
                            <a:latin typeface="Cambria Math" panose="02040503050406030204" pitchFamily="18" charset="0"/>
                          </a:rPr>
                          <m:t>−</m:t>
                        </m:r>
                        <m:r>
                          <a:rPr lang="en-US" sz="2400" b="0" i="1" smtClean="0">
                            <a:latin typeface="Cambria Math" panose="02040503050406030204" pitchFamily="18" charset="0"/>
                          </a:rPr>
                          <m:t>1</m:t>
                        </m:r>
                      </m:sub>
                    </m:sSub>
                  </m:oMath>
                </a14:m>
                <a:r>
                  <a:rPr lang="en-US" sz="2400" dirty="0" smtClean="0"/>
                  <a:t> independently from </a:t>
                </a:r>
                <a14:m>
                  <m:oMath xmlns:m="http://schemas.openxmlformats.org/officeDocument/2006/math">
                    <m:r>
                      <a:rPr lang="en-US" sz="2400" b="0" i="1" smtClean="0">
                        <a:latin typeface="Cambria Math" panose="02040503050406030204" pitchFamily="18" charset="0"/>
                      </a:rPr>
                      <m:t>{</m:t>
                    </m:r>
                    <m:r>
                      <a:rPr lang="en-US" sz="2400" b="0" i="1" smtClean="0">
                        <a:latin typeface="Cambria Math" panose="02040503050406030204" pitchFamily="18" charset="0"/>
                      </a:rPr>
                      <m:t>1</m:t>
                    </m:r>
                    <m:r>
                      <a:rPr lang="en-US" sz="2400" b="0" i="1" smtClean="0">
                        <a:latin typeface="Cambria Math" panose="02040503050406030204" pitchFamily="18" charset="0"/>
                      </a:rPr>
                      <m:t>,</m:t>
                    </m:r>
                    <m:r>
                      <a:rPr lang="en-US" sz="2400" b="0" i="1" smtClean="0">
                        <a:latin typeface="Cambria Math" panose="02040503050406030204" pitchFamily="18" charset="0"/>
                      </a:rPr>
                      <m:t>2</m:t>
                    </m:r>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𝑛</m:t>
                        </m:r>
                      </m:e>
                      <m:sup>
                        <m:r>
                          <a:rPr lang="en-US" sz="2400" b="0" i="1" smtClean="0">
                            <a:latin typeface="Cambria Math" panose="02040503050406030204" pitchFamily="18" charset="0"/>
                          </a:rPr>
                          <m:t>11</m:t>
                        </m:r>
                      </m:sup>
                    </m:sSup>
                    <m:r>
                      <a:rPr lang="en-US" sz="2400" b="0" i="1" smtClean="0">
                        <a:latin typeface="Cambria Math" panose="02040503050406030204" pitchFamily="18" charset="0"/>
                      </a:rPr>
                      <m:t>}</m:t>
                    </m:r>
                  </m:oMath>
                </a14:m>
                <a:r>
                  <a:rPr lang="en-US" sz="2400" dirty="0" smtClean="0"/>
                  <a:t>.</a:t>
                </a:r>
              </a:p>
              <a:p>
                <a:pPr marL="0" indent="0" algn="l">
                  <a:buNone/>
                </a:pPr>
                <a:r>
                  <a:rPr lang="en-US" sz="2400" dirty="0" smtClean="0"/>
                  <a:t>The probability that the evaluation will be zero (bad scenario) is at most </a:t>
                </a:r>
                <a14:m>
                  <m:oMath xmlns:m="http://schemas.openxmlformats.org/officeDocument/2006/math">
                    <m:f>
                      <m:fPr>
                        <m:ctrlPr>
                          <a:rPr lang="en-US" sz="2400" b="0" i="1" smtClean="0">
                            <a:latin typeface="Cambria Math" panose="02040503050406030204" pitchFamily="18" charset="0"/>
                          </a:rPr>
                        </m:ctrlPr>
                      </m:fPr>
                      <m:num>
                        <m:r>
                          <m:rPr>
                            <m:sty m:val="p"/>
                          </m:rPr>
                          <a:rPr lang="en-US" sz="2400" b="0" i="0" smtClean="0">
                            <a:latin typeface="Cambria Math" panose="02040503050406030204" pitchFamily="18" charset="0"/>
                          </a:rPr>
                          <m:t>deg</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𝑐</m:t>
                            </m:r>
                          </m:e>
                          <m:sub>
                            <m:r>
                              <a:rPr lang="en-US" sz="2400" b="0" i="1" smtClean="0">
                                <a:latin typeface="Cambria Math" panose="02040503050406030204" pitchFamily="18" charset="0"/>
                              </a:rPr>
                              <m:t>𝑟</m:t>
                            </m:r>
                            <m:r>
                              <a:rPr lang="en-US" sz="2400" b="0" i="1" smtClean="0">
                                <a:latin typeface="Cambria Math" panose="02040503050406030204" pitchFamily="18" charset="0"/>
                              </a:rPr>
                              <m:t>,</m:t>
                            </m:r>
                            <m:r>
                              <a:rPr lang="en-US" sz="2400" b="0" i="1" smtClean="0">
                                <a:latin typeface="Cambria Math" panose="02040503050406030204" pitchFamily="18" charset="0"/>
                              </a:rPr>
                              <m:t>𝑒</m:t>
                            </m:r>
                          </m:sub>
                        </m:sSub>
                        <m:r>
                          <a:rPr lang="en-US" sz="2400" b="0" i="1" smtClean="0">
                            <a:latin typeface="Cambria Math" panose="02040503050406030204" pitchFamily="18" charset="0"/>
                          </a:rPr>
                          <m:t>)</m:t>
                        </m:r>
                      </m:num>
                      <m:den>
                        <m:sSup>
                          <m:sSupPr>
                            <m:ctrlPr>
                              <a:rPr lang="en-US" sz="2400" i="1">
                                <a:latin typeface="Cambria Math" panose="02040503050406030204" pitchFamily="18" charset="0"/>
                              </a:rPr>
                            </m:ctrlPr>
                          </m:sSupPr>
                          <m:e>
                            <m:r>
                              <a:rPr lang="en-US" sz="2400" i="1">
                                <a:latin typeface="Cambria Math" panose="02040503050406030204" pitchFamily="18" charset="0"/>
                              </a:rPr>
                              <m:t>𝑛</m:t>
                            </m:r>
                          </m:e>
                          <m:sup>
                            <m:r>
                              <a:rPr lang="en-US" sz="2400" i="1">
                                <a:latin typeface="Cambria Math" panose="02040503050406030204" pitchFamily="18" charset="0"/>
                              </a:rPr>
                              <m:t>11</m:t>
                            </m:r>
                          </m:sup>
                        </m:sSup>
                      </m:den>
                    </m:f>
                    <m:r>
                      <a:rPr lang="en-US" sz="2400" b="0" i="0" smtClean="0">
                        <a:latin typeface="Cambria Math" panose="02040503050406030204" pitchFamily="18" charset="0"/>
                      </a:rPr>
                      <m:t>=</m:t>
                    </m:r>
                    <m:r>
                      <a:rPr lang="en-US" sz="2400" i="1">
                        <a:latin typeface="Cambria Math" panose="02040503050406030204" pitchFamily="18" charset="0"/>
                      </a:rPr>
                      <m:t>𝑂</m:t>
                    </m:r>
                    <m:d>
                      <m:dPr>
                        <m:ctrlPr>
                          <a:rPr lang="en-US" sz="2400" i="1">
                            <a:latin typeface="Cambria Math" panose="02040503050406030204" pitchFamily="18" charset="0"/>
                          </a:rPr>
                        </m:ctrlPr>
                      </m:dPr>
                      <m:e>
                        <m:f>
                          <m:fPr>
                            <m:ctrlPr>
                              <a:rPr lang="en-US" sz="2400" i="1">
                                <a:latin typeface="Cambria Math" panose="02040503050406030204" pitchFamily="18" charset="0"/>
                              </a:rPr>
                            </m:ctrlPr>
                          </m:fPr>
                          <m:num>
                            <m:sSup>
                              <m:sSupPr>
                                <m:ctrlPr>
                                  <a:rPr lang="en-US" sz="2400" i="1" smtClean="0">
                                    <a:latin typeface="Cambria Math" panose="02040503050406030204" pitchFamily="18" charset="0"/>
                                  </a:rPr>
                                </m:ctrlPr>
                              </m:sSupPr>
                              <m:e>
                                <m:r>
                                  <a:rPr lang="en-US" sz="2400" b="0" i="1" smtClean="0">
                                    <a:latin typeface="Cambria Math" panose="02040503050406030204" pitchFamily="18" charset="0"/>
                                  </a:rPr>
                                  <m:t>𝑛</m:t>
                                </m:r>
                              </m:e>
                              <m:sup>
                                <m:r>
                                  <a:rPr lang="en-US" sz="2400" b="0" i="1" smtClean="0">
                                    <a:latin typeface="Cambria Math" panose="02040503050406030204" pitchFamily="18" charset="0"/>
                                  </a:rPr>
                                  <m:t>8</m:t>
                                </m:r>
                              </m:sup>
                            </m:sSup>
                            <m:sSup>
                              <m:sSupPr>
                                <m:ctrlPr>
                                  <a:rPr lang="en-US" sz="2400" i="1" smtClean="0">
                                    <a:latin typeface="Cambria Math" panose="02040503050406030204" pitchFamily="18" charset="0"/>
                                  </a:rPr>
                                </m:ctrlPr>
                              </m:sSupPr>
                              <m:e>
                                <m:r>
                                  <a:rPr lang="en-US" sz="2400" i="1">
                                    <a:latin typeface="Cambria Math" panose="02040503050406030204" pitchFamily="18" charset="0"/>
                                  </a:rPr>
                                  <m:t>𝑙𝑜𝑔</m:t>
                                </m:r>
                              </m:e>
                              <m:sup>
                                <m:r>
                                  <a:rPr lang="en-US" sz="2400" i="1">
                                    <a:latin typeface="Cambria Math" panose="02040503050406030204" pitchFamily="18" charset="0"/>
                                  </a:rPr>
                                  <m:t>2</m:t>
                                </m:r>
                              </m:sup>
                            </m:sSup>
                            <m:r>
                              <a:rPr lang="en-US" sz="2400" i="1">
                                <a:latin typeface="Cambria Math" panose="02040503050406030204" pitchFamily="18" charset="0"/>
                              </a:rPr>
                              <m:t>𝑛</m:t>
                            </m:r>
                          </m:num>
                          <m:den>
                            <m:sSup>
                              <m:sSupPr>
                                <m:ctrlPr>
                                  <a:rPr lang="en-US" sz="2400" i="1">
                                    <a:latin typeface="Cambria Math" panose="02040503050406030204" pitchFamily="18" charset="0"/>
                                  </a:rPr>
                                </m:ctrlPr>
                              </m:sSupPr>
                              <m:e>
                                <m:r>
                                  <a:rPr lang="en-US" sz="2400" i="1">
                                    <a:latin typeface="Cambria Math" panose="02040503050406030204" pitchFamily="18" charset="0"/>
                                  </a:rPr>
                                  <m:t>𝑛</m:t>
                                </m:r>
                              </m:e>
                              <m:sup>
                                <m:r>
                                  <a:rPr lang="en-US" sz="2400" b="0" i="1" smtClean="0">
                                    <a:latin typeface="Cambria Math" panose="02040503050406030204" pitchFamily="18" charset="0"/>
                                  </a:rPr>
                                  <m:t>11</m:t>
                                </m:r>
                              </m:sup>
                            </m:sSup>
                          </m:den>
                        </m:f>
                      </m:e>
                    </m:d>
                    <m:r>
                      <a:rPr lang="en-US" sz="2400" b="0" i="1" smtClean="0">
                        <a:latin typeface="Cambria Math" panose="02040503050406030204" pitchFamily="18" charset="0"/>
                      </a:rPr>
                      <m:t>=</m:t>
                    </m:r>
                    <m:r>
                      <a:rPr lang="en-US" sz="2400" b="0" i="1" smtClean="0">
                        <a:latin typeface="Cambria Math" panose="02040503050406030204" pitchFamily="18" charset="0"/>
                      </a:rPr>
                      <m:t>𝑂</m:t>
                    </m:r>
                    <m:d>
                      <m:dPr>
                        <m:ctrlPr>
                          <a:rPr lang="en-US" sz="2400" b="0" i="1" smtClean="0">
                            <a:latin typeface="Cambria Math" panose="02040503050406030204" pitchFamily="18" charset="0"/>
                          </a:rPr>
                        </m:ctrlPr>
                      </m:dPr>
                      <m:e>
                        <m:f>
                          <m:fPr>
                            <m:ctrlPr>
                              <a:rPr lang="en-US" sz="2400" b="0" i="1" smtClean="0">
                                <a:latin typeface="Cambria Math" panose="02040503050406030204" pitchFamily="18" charset="0"/>
                              </a:rPr>
                            </m:ctrlPr>
                          </m:fPr>
                          <m:num>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𝑙𝑜𝑔</m:t>
                                </m:r>
                              </m:e>
                              <m:sup>
                                <m:r>
                                  <a:rPr lang="en-US" sz="2400" b="0" i="1" smtClean="0">
                                    <a:latin typeface="Cambria Math" panose="02040503050406030204" pitchFamily="18" charset="0"/>
                                  </a:rPr>
                                  <m:t>2</m:t>
                                </m:r>
                              </m:sup>
                            </m:sSup>
                            <m:r>
                              <a:rPr lang="en-US" sz="2400" b="0" i="1" smtClean="0">
                                <a:latin typeface="Cambria Math" panose="02040503050406030204" pitchFamily="18" charset="0"/>
                              </a:rPr>
                              <m:t>𝑛</m:t>
                            </m:r>
                          </m:num>
                          <m:den>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𝑛</m:t>
                                </m:r>
                              </m:e>
                              <m:sup>
                                <m:r>
                                  <a:rPr lang="en-US" sz="2400" b="0" i="1" smtClean="0">
                                    <a:latin typeface="Cambria Math" panose="02040503050406030204" pitchFamily="18" charset="0"/>
                                  </a:rPr>
                                  <m:t>3</m:t>
                                </m:r>
                              </m:sup>
                            </m:sSup>
                          </m:den>
                        </m:f>
                      </m:e>
                    </m:d>
                  </m:oMath>
                </a14:m>
                <a:r>
                  <a:rPr lang="en-US" sz="2400" dirty="0" smtClean="0"/>
                  <a:t>.</a:t>
                </a:r>
              </a:p>
            </p:txBody>
          </p:sp>
        </mc:Choice>
        <mc:Fallback xmlns="">
          <p:sp>
            <p:nvSpPr>
              <p:cNvPr id="3" name="מציין מיקום תוכן 2"/>
              <p:cNvSpPr>
                <a:spLocks noGrp="1" noRot="1" noChangeAspect="1" noMove="1" noResize="1" noEditPoints="1" noAdjustHandles="1" noChangeArrowheads="1" noChangeShapeType="1" noTextEdit="1"/>
              </p:cNvSpPr>
              <p:nvPr>
                <p:ph idx="1"/>
              </p:nvPr>
            </p:nvSpPr>
            <p:spPr>
              <a:xfrm>
                <a:off x="2589212" y="1765298"/>
                <a:ext cx="9069388" cy="5092701"/>
              </a:xfrm>
              <a:blipFill rotWithShape="0">
                <a:blip r:embed="rId2"/>
                <a:stretch>
                  <a:fillRect l="-1008" t="-1078"/>
                </a:stretch>
              </a:blipFill>
            </p:spPr>
            <p:txBody>
              <a:bodyPr/>
              <a:lstStyle/>
              <a:p>
                <a:r>
                  <a:rPr lang="he-IL">
                    <a:noFill/>
                  </a:rPr>
                  <a:t> </a:t>
                </a:r>
              </a:p>
            </p:txBody>
          </p:sp>
        </mc:Fallback>
      </mc:AlternateContent>
    </p:spTree>
    <p:extLst>
      <p:ext uri="{BB962C8B-B14F-4D97-AF65-F5344CB8AC3E}">
        <p14:creationId xmlns:p14="http://schemas.microsoft.com/office/powerpoint/2010/main" val="3785729754"/>
      </p:ext>
    </p:extLst>
  </p:cSld>
  <p:clrMapOvr>
    <a:masterClrMapping/>
  </p:clrMapOvr>
  <p:timing>
    <p:tnLst>
      <p:par>
        <p:cTn id="1" dur="indefinite" restart="never" nodeType="tmRoot"/>
      </p:par>
    </p:tnLst>
  </p:timing>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2592925" y="624110"/>
            <a:ext cx="8911687" cy="1039590"/>
          </a:xfrm>
        </p:spPr>
        <p:txBody>
          <a:bodyPr/>
          <a:lstStyle/>
          <a:p>
            <a:r>
              <a:rPr lang="en-US" dirty="0" smtClean="0"/>
              <a:t>Theorem 4.4 (</a:t>
            </a:r>
            <a:r>
              <a:rPr lang="en-US" dirty="0"/>
              <a:t>cont.)</a:t>
            </a:r>
            <a:endParaRPr lang="he-IL" dirty="0"/>
          </a:p>
        </p:txBody>
      </p:sp>
      <mc:AlternateContent xmlns:mc="http://schemas.openxmlformats.org/markup-compatibility/2006" xmlns:a14="http://schemas.microsoft.com/office/drawing/2010/main">
        <mc:Choice Requires="a14">
          <p:sp>
            <p:nvSpPr>
              <p:cNvPr id="3" name="מציין מיקום תוכן 2"/>
              <p:cNvSpPr>
                <a:spLocks noGrp="1"/>
              </p:cNvSpPr>
              <p:nvPr>
                <p:ph idx="1"/>
              </p:nvPr>
            </p:nvSpPr>
            <p:spPr>
              <a:xfrm>
                <a:off x="2589212" y="1765298"/>
                <a:ext cx="9069388" cy="5092701"/>
              </a:xfrm>
            </p:spPr>
            <p:txBody>
              <a:bodyPr>
                <a:normAutofit/>
              </a:bodyPr>
              <a:lstStyle/>
              <a:p>
                <a:pPr marL="0" indent="0" algn="l">
                  <a:buNone/>
                </a:pPr>
                <a:r>
                  <a:rPr lang="en-US" sz="2400" dirty="0" smtClean="0"/>
                  <a:t>For the construction of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𝐻</m:t>
                        </m:r>
                      </m:e>
                      <m:sub>
                        <m:r>
                          <a:rPr lang="en-US" sz="2400" i="1">
                            <a:latin typeface="Cambria Math" panose="02040503050406030204" pitchFamily="18" charset="0"/>
                          </a:rPr>
                          <m:t>𝑟</m:t>
                        </m:r>
                        <m:r>
                          <a:rPr lang="en-US" sz="2400" i="1" smtClean="0">
                            <a:latin typeface="Cambria Math" panose="02040503050406030204" pitchFamily="18" charset="0"/>
                          </a:rPr>
                          <m:t>+</m:t>
                        </m:r>
                        <m:r>
                          <a:rPr lang="en-US" sz="2400" i="1" smtClean="0">
                            <a:latin typeface="Cambria Math" panose="02040503050406030204" pitchFamily="18" charset="0"/>
                          </a:rPr>
                          <m:t>1</m:t>
                        </m:r>
                      </m:sub>
                    </m:sSub>
                  </m:oMath>
                </a14:m>
                <a:r>
                  <a:rPr lang="en-US" sz="2400" dirty="0" smtClean="0"/>
                  <a:t>, we need to test if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𝑐</m:t>
                        </m:r>
                      </m:e>
                      <m:sub>
                        <m:r>
                          <a:rPr lang="en-US" sz="2400" b="0" i="1" smtClean="0">
                            <a:latin typeface="Cambria Math" panose="02040503050406030204" pitchFamily="18" charset="0"/>
                          </a:rPr>
                          <m:t>𝑟</m:t>
                        </m:r>
                        <m:r>
                          <a:rPr lang="en-US" sz="2400" b="0" i="1" smtClean="0">
                            <a:latin typeface="Cambria Math" panose="02040503050406030204" pitchFamily="18" charset="0"/>
                          </a:rPr>
                          <m:t>,</m:t>
                        </m:r>
                        <m:r>
                          <a:rPr lang="en-US" sz="2400" i="1">
                            <a:latin typeface="Cambria Math" panose="02040503050406030204" pitchFamily="18" charset="0"/>
                          </a:rPr>
                          <m:t>𝑒</m:t>
                        </m:r>
                      </m:sub>
                    </m:sSub>
                  </m:oMath>
                </a14:m>
                <a:r>
                  <a:rPr lang="en-US" sz="2400" dirty="0" smtClean="0"/>
                  <a:t> is nonzero, for each edge </a:t>
                </a:r>
                <a14:m>
                  <m:oMath xmlns:m="http://schemas.openxmlformats.org/officeDocument/2006/math">
                    <m:r>
                      <a:rPr lang="en-US" sz="2400" b="0" i="1" smtClean="0">
                        <a:latin typeface="Cambria Math" panose="02040503050406030204" pitchFamily="18" charset="0"/>
                      </a:rPr>
                      <m:t>𝑒</m:t>
                    </m:r>
                  </m:oMath>
                </a14:m>
                <a:r>
                  <a:rPr lang="en-US" sz="2400" dirty="0" smtClean="0"/>
                  <a:t> in </a:t>
                </a:r>
                <a14:m>
                  <m:oMath xmlns:m="http://schemas.openxmlformats.org/officeDocument/2006/math">
                    <m:sSub>
                      <m:sSubPr>
                        <m:ctrlPr>
                          <a:rPr lang="en-US" sz="2400" i="1">
                            <a:latin typeface="Cambria Math" panose="02040503050406030204" pitchFamily="18" charset="0"/>
                          </a:rPr>
                        </m:ctrlPr>
                      </m:sSubPr>
                      <m:e>
                        <m:r>
                          <a:rPr lang="en-US" sz="2400" b="0" i="1" smtClean="0">
                            <a:latin typeface="Cambria Math" panose="02040503050406030204" pitchFamily="18" charset="0"/>
                          </a:rPr>
                          <m:t>𝐻</m:t>
                        </m:r>
                      </m:e>
                      <m:sub>
                        <m:r>
                          <a:rPr lang="en-US" sz="2400" b="0" i="1" smtClean="0">
                            <a:latin typeface="Cambria Math" panose="02040503050406030204" pitchFamily="18" charset="0"/>
                          </a:rPr>
                          <m:t>𝑟</m:t>
                        </m:r>
                      </m:sub>
                    </m:sSub>
                  </m:oMath>
                </a14:m>
                <a:r>
                  <a:rPr lang="en-US" sz="2400" dirty="0" smtClean="0"/>
                  <a:t>.</a:t>
                </a:r>
              </a:p>
              <a:p>
                <a:pPr marL="0" indent="0" algn="l">
                  <a:buNone/>
                </a:pPr>
                <a:r>
                  <a:rPr lang="en-US" sz="2400" dirty="0" smtClean="0"/>
                  <a:t>As argued above in the decision part, the degree of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𝑐</m:t>
                        </m:r>
                      </m:e>
                      <m:sub>
                        <m:r>
                          <a:rPr lang="en-US" sz="2400" b="0" i="1" smtClean="0">
                            <a:latin typeface="Cambria Math" panose="02040503050406030204" pitchFamily="18" charset="0"/>
                          </a:rPr>
                          <m:t>𝑟</m:t>
                        </m:r>
                        <m:r>
                          <a:rPr lang="en-US" sz="2400" b="0" i="1" smtClean="0">
                            <a:latin typeface="Cambria Math" panose="02040503050406030204" pitchFamily="18" charset="0"/>
                          </a:rPr>
                          <m:t>,</m:t>
                        </m:r>
                        <m:r>
                          <a:rPr lang="en-US" sz="2400" i="1">
                            <a:latin typeface="Cambria Math" panose="02040503050406030204" pitchFamily="18" charset="0"/>
                          </a:rPr>
                          <m:t>𝑒</m:t>
                        </m:r>
                      </m:sub>
                    </m:sSub>
                  </m:oMath>
                </a14:m>
                <a:r>
                  <a:rPr lang="en-US" sz="2400" dirty="0" smtClean="0"/>
                  <a:t> is </a:t>
                </a:r>
                <a14:m>
                  <m:oMath xmlns:m="http://schemas.openxmlformats.org/officeDocument/2006/math">
                    <m:r>
                      <a:rPr lang="en-US" sz="2400" b="0" i="1" smtClean="0">
                        <a:latin typeface="Cambria Math" panose="02040503050406030204" pitchFamily="18" charset="0"/>
                      </a:rPr>
                      <m:t>𝑂</m:t>
                    </m:r>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𝑛</m:t>
                        </m:r>
                      </m:e>
                      <m:sup>
                        <m:r>
                          <a:rPr lang="en-US" sz="2400" b="0" i="1" smtClean="0">
                            <a:latin typeface="Cambria Math" panose="02040503050406030204" pitchFamily="18" charset="0"/>
                          </a:rPr>
                          <m:t>8</m:t>
                        </m:r>
                      </m:sup>
                    </m:sSup>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𝑙𝑜𝑔</m:t>
                        </m:r>
                      </m:e>
                      <m:sup>
                        <m:r>
                          <a:rPr lang="en-US" sz="2400" b="0" i="1" smtClean="0">
                            <a:latin typeface="Cambria Math" panose="02040503050406030204" pitchFamily="18" charset="0"/>
                          </a:rPr>
                          <m:t>2</m:t>
                        </m:r>
                      </m:sup>
                    </m:sSup>
                    <m:r>
                      <a:rPr lang="en-US" sz="2400" b="0" i="1" smtClean="0">
                        <a:latin typeface="Cambria Math" panose="02040503050406030204" pitchFamily="18" charset="0"/>
                      </a:rPr>
                      <m:t>𝑛</m:t>
                    </m:r>
                    <m:r>
                      <a:rPr lang="en-US" sz="2400" b="0" i="1" smtClean="0">
                        <a:latin typeface="Cambria Math" panose="02040503050406030204" pitchFamily="18" charset="0"/>
                      </a:rPr>
                      <m:t>)</m:t>
                    </m:r>
                  </m:oMath>
                </a14:m>
                <a:r>
                  <a:rPr lang="en-US" sz="2400" dirty="0" smtClean="0"/>
                  <a:t>. We apply the standard zero test (Schwartz-Zippel lemma), i.e., we plug in random values for the variables </a:t>
                </a:r>
                <a14:m>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𝑥</m:t>
                        </m:r>
                      </m:e>
                      <m:sub>
                        <m:r>
                          <a:rPr lang="en-US" sz="2400" b="0" i="1" smtClean="0">
                            <a:latin typeface="Cambria Math" panose="02040503050406030204" pitchFamily="18" charset="0"/>
                          </a:rPr>
                          <m:t>𝑟</m:t>
                        </m:r>
                        <m:r>
                          <a:rPr lang="en-US" sz="2400" b="0" i="1" smtClean="0">
                            <a:latin typeface="Cambria Math" panose="02040503050406030204" pitchFamily="18" charset="0"/>
                          </a:rPr>
                          <m:t>+</m:t>
                        </m:r>
                        <m:r>
                          <a:rPr lang="en-US" sz="2400" b="0" i="1" smtClean="0">
                            <a:latin typeface="Cambria Math" panose="02040503050406030204" pitchFamily="18" charset="0"/>
                          </a:rPr>
                          <m:t>1</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𝑥</m:t>
                        </m:r>
                      </m:e>
                      <m:sub>
                        <m:r>
                          <a:rPr lang="en-US" sz="2400" b="0" i="1" smtClean="0">
                            <a:latin typeface="Cambria Math" panose="02040503050406030204" pitchFamily="18" charset="0"/>
                          </a:rPr>
                          <m:t>𝑘</m:t>
                        </m:r>
                        <m:r>
                          <a:rPr lang="en-US" sz="2400" b="0" i="1" smtClean="0">
                            <a:latin typeface="Cambria Math" panose="02040503050406030204" pitchFamily="18" charset="0"/>
                          </a:rPr>
                          <m:t>−</m:t>
                        </m:r>
                        <m:r>
                          <a:rPr lang="en-US" sz="2400" b="0" i="1" smtClean="0">
                            <a:latin typeface="Cambria Math" panose="02040503050406030204" pitchFamily="18" charset="0"/>
                          </a:rPr>
                          <m:t>1</m:t>
                        </m:r>
                      </m:sub>
                    </m:sSub>
                  </m:oMath>
                </a14:m>
                <a:r>
                  <a:rPr lang="en-US" sz="2400" dirty="0" smtClean="0"/>
                  <a:t> independently from </a:t>
                </a:r>
                <a14:m>
                  <m:oMath xmlns:m="http://schemas.openxmlformats.org/officeDocument/2006/math">
                    <m:r>
                      <a:rPr lang="en-US" sz="2400" b="0" i="1" smtClean="0">
                        <a:latin typeface="Cambria Math" panose="02040503050406030204" pitchFamily="18" charset="0"/>
                      </a:rPr>
                      <m:t>{</m:t>
                    </m:r>
                    <m:r>
                      <a:rPr lang="en-US" sz="2400" b="0" i="1" smtClean="0">
                        <a:latin typeface="Cambria Math" panose="02040503050406030204" pitchFamily="18" charset="0"/>
                      </a:rPr>
                      <m:t>1</m:t>
                    </m:r>
                    <m:r>
                      <a:rPr lang="en-US" sz="2400" b="0" i="1" smtClean="0">
                        <a:latin typeface="Cambria Math" panose="02040503050406030204" pitchFamily="18" charset="0"/>
                      </a:rPr>
                      <m:t>,</m:t>
                    </m:r>
                    <m:r>
                      <a:rPr lang="en-US" sz="2400" b="0" i="1" smtClean="0">
                        <a:latin typeface="Cambria Math" panose="02040503050406030204" pitchFamily="18" charset="0"/>
                      </a:rPr>
                      <m:t>2</m:t>
                    </m:r>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𝑛</m:t>
                        </m:r>
                      </m:e>
                      <m:sup>
                        <m:r>
                          <a:rPr lang="en-US" sz="2400" b="0" i="1" smtClean="0">
                            <a:latin typeface="Cambria Math" panose="02040503050406030204" pitchFamily="18" charset="0"/>
                          </a:rPr>
                          <m:t>11</m:t>
                        </m:r>
                      </m:sup>
                    </m:sSup>
                    <m:r>
                      <a:rPr lang="en-US" sz="2400" b="0" i="1" smtClean="0">
                        <a:latin typeface="Cambria Math" panose="02040503050406030204" pitchFamily="18" charset="0"/>
                      </a:rPr>
                      <m:t>}</m:t>
                    </m:r>
                  </m:oMath>
                </a14:m>
                <a:r>
                  <a:rPr lang="en-US" sz="2400" dirty="0" smtClean="0"/>
                  <a:t>.</a:t>
                </a:r>
              </a:p>
              <a:p>
                <a:pPr marL="0" indent="0" algn="l">
                  <a:buNone/>
                </a:pPr>
                <a:r>
                  <a:rPr lang="en-US" sz="2400" dirty="0" smtClean="0"/>
                  <a:t>The probability that the evaluation will be zero (bad scenario) is at most </a:t>
                </a:r>
                <a14:m>
                  <m:oMath xmlns:m="http://schemas.openxmlformats.org/officeDocument/2006/math">
                    <m:f>
                      <m:fPr>
                        <m:ctrlPr>
                          <a:rPr lang="en-US" sz="2400" b="0" i="1" smtClean="0">
                            <a:latin typeface="Cambria Math" panose="02040503050406030204" pitchFamily="18" charset="0"/>
                          </a:rPr>
                        </m:ctrlPr>
                      </m:fPr>
                      <m:num>
                        <m:r>
                          <m:rPr>
                            <m:sty m:val="p"/>
                          </m:rPr>
                          <a:rPr lang="en-US" sz="2400" b="0" i="0" smtClean="0">
                            <a:latin typeface="Cambria Math" panose="02040503050406030204" pitchFamily="18" charset="0"/>
                          </a:rPr>
                          <m:t>deg</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𝑐</m:t>
                            </m:r>
                          </m:e>
                          <m:sub>
                            <m:r>
                              <a:rPr lang="en-US" sz="2400" b="0" i="1" smtClean="0">
                                <a:latin typeface="Cambria Math" panose="02040503050406030204" pitchFamily="18" charset="0"/>
                              </a:rPr>
                              <m:t>𝑟</m:t>
                            </m:r>
                            <m:r>
                              <a:rPr lang="en-US" sz="2400" b="0" i="1" smtClean="0">
                                <a:latin typeface="Cambria Math" panose="02040503050406030204" pitchFamily="18" charset="0"/>
                              </a:rPr>
                              <m:t>,</m:t>
                            </m:r>
                            <m:r>
                              <a:rPr lang="en-US" sz="2400" b="0" i="1" smtClean="0">
                                <a:latin typeface="Cambria Math" panose="02040503050406030204" pitchFamily="18" charset="0"/>
                              </a:rPr>
                              <m:t>𝑒</m:t>
                            </m:r>
                          </m:sub>
                        </m:sSub>
                        <m:r>
                          <a:rPr lang="en-US" sz="2400" b="0" i="1" smtClean="0">
                            <a:latin typeface="Cambria Math" panose="02040503050406030204" pitchFamily="18" charset="0"/>
                          </a:rPr>
                          <m:t>)</m:t>
                        </m:r>
                      </m:num>
                      <m:den>
                        <m:sSup>
                          <m:sSupPr>
                            <m:ctrlPr>
                              <a:rPr lang="en-US" sz="2400" i="1">
                                <a:latin typeface="Cambria Math" panose="02040503050406030204" pitchFamily="18" charset="0"/>
                              </a:rPr>
                            </m:ctrlPr>
                          </m:sSupPr>
                          <m:e>
                            <m:r>
                              <a:rPr lang="en-US" sz="2400" i="1">
                                <a:latin typeface="Cambria Math" panose="02040503050406030204" pitchFamily="18" charset="0"/>
                              </a:rPr>
                              <m:t>𝑛</m:t>
                            </m:r>
                          </m:e>
                          <m:sup>
                            <m:r>
                              <a:rPr lang="en-US" sz="2400" i="1">
                                <a:latin typeface="Cambria Math" panose="02040503050406030204" pitchFamily="18" charset="0"/>
                              </a:rPr>
                              <m:t>11</m:t>
                            </m:r>
                          </m:sup>
                        </m:sSup>
                      </m:den>
                    </m:f>
                    <m:r>
                      <a:rPr lang="en-US" sz="2400" b="0" i="0" smtClean="0">
                        <a:latin typeface="Cambria Math" panose="02040503050406030204" pitchFamily="18" charset="0"/>
                      </a:rPr>
                      <m:t>=</m:t>
                    </m:r>
                    <m:r>
                      <a:rPr lang="en-US" sz="2400" i="1">
                        <a:latin typeface="Cambria Math" panose="02040503050406030204" pitchFamily="18" charset="0"/>
                      </a:rPr>
                      <m:t>𝑂</m:t>
                    </m:r>
                    <m:d>
                      <m:dPr>
                        <m:ctrlPr>
                          <a:rPr lang="en-US" sz="2400" i="1">
                            <a:latin typeface="Cambria Math" panose="02040503050406030204" pitchFamily="18" charset="0"/>
                          </a:rPr>
                        </m:ctrlPr>
                      </m:dPr>
                      <m:e>
                        <m:f>
                          <m:fPr>
                            <m:ctrlPr>
                              <a:rPr lang="en-US" sz="2400" i="1">
                                <a:latin typeface="Cambria Math" panose="02040503050406030204" pitchFamily="18" charset="0"/>
                              </a:rPr>
                            </m:ctrlPr>
                          </m:fPr>
                          <m:num>
                            <m:sSup>
                              <m:sSupPr>
                                <m:ctrlPr>
                                  <a:rPr lang="en-US" sz="2400" i="1" smtClean="0">
                                    <a:latin typeface="Cambria Math" panose="02040503050406030204" pitchFamily="18" charset="0"/>
                                  </a:rPr>
                                </m:ctrlPr>
                              </m:sSupPr>
                              <m:e>
                                <m:r>
                                  <a:rPr lang="en-US" sz="2400" b="0" i="1" smtClean="0">
                                    <a:latin typeface="Cambria Math" panose="02040503050406030204" pitchFamily="18" charset="0"/>
                                  </a:rPr>
                                  <m:t>𝑛</m:t>
                                </m:r>
                              </m:e>
                              <m:sup>
                                <m:r>
                                  <a:rPr lang="en-US" sz="2400" b="0" i="1" smtClean="0">
                                    <a:latin typeface="Cambria Math" panose="02040503050406030204" pitchFamily="18" charset="0"/>
                                  </a:rPr>
                                  <m:t>8</m:t>
                                </m:r>
                              </m:sup>
                            </m:sSup>
                            <m:sSup>
                              <m:sSupPr>
                                <m:ctrlPr>
                                  <a:rPr lang="en-US" sz="2400" i="1" smtClean="0">
                                    <a:latin typeface="Cambria Math" panose="02040503050406030204" pitchFamily="18" charset="0"/>
                                  </a:rPr>
                                </m:ctrlPr>
                              </m:sSupPr>
                              <m:e>
                                <m:r>
                                  <a:rPr lang="en-US" sz="2400" i="1">
                                    <a:latin typeface="Cambria Math" panose="02040503050406030204" pitchFamily="18" charset="0"/>
                                  </a:rPr>
                                  <m:t>𝑙𝑜𝑔</m:t>
                                </m:r>
                              </m:e>
                              <m:sup>
                                <m:r>
                                  <a:rPr lang="en-US" sz="2400" i="1">
                                    <a:latin typeface="Cambria Math" panose="02040503050406030204" pitchFamily="18" charset="0"/>
                                  </a:rPr>
                                  <m:t>2</m:t>
                                </m:r>
                              </m:sup>
                            </m:sSup>
                            <m:r>
                              <a:rPr lang="en-US" sz="2400" i="1">
                                <a:latin typeface="Cambria Math" panose="02040503050406030204" pitchFamily="18" charset="0"/>
                              </a:rPr>
                              <m:t>𝑛</m:t>
                            </m:r>
                          </m:num>
                          <m:den>
                            <m:sSup>
                              <m:sSupPr>
                                <m:ctrlPr>
                                  <a:rPr lang="en-US" sz="2400" i="1">
                                    <a:latin typeface="Cambria Math" panose="02040503050406030204" pitchFamily="18" charset="0"/>
                                  </a:rPr>
                                </m:ctrlPr>
                              </m:sSupPr>
                              <m:e>
                                <m:r>
                                  <a:rPr lang="en-US" sz="2400" i="1">
                                    <a:latin typeface="Cambria Math" panose="02040503050406030204" pitchFamily="18" charset="0"/>
                                  </a:rPr>
                                  <m:t>𝑛</m:t>
                                </m:r>
                              </m:e>
                              <m:sup>
                                <m:r>
                                  <a:rPr lang="en-US" sz="2400" b="0" i="1" smtClean="0">
                                    <a:latin typeface="Cambria Math" panose="02040503050406030204" pitchFamily="18" charset="0"/>
                                  </a:rPr>
                                  <m:t>11</m:t>
                                </m:r>
                              </m:sup>
                            </m:sSup>
                          </m:den>
                        </m:f>
                      </m:e>
                    </m:d>
                    <m:r>
                      <a:rPr lang="en-US" sz="2400" b="0" i="1" smtClean="0">
                        <a:latin typeface="Cambria Math" panose="02040503050406030204" pitchFamily="18" charset="0"/>
                      </a:rPr>
                      <m:t>=</m:t>
                    </m:r>
                    <m:r>
                      <a:rPr lang="en-US" sz="2400" b="0" i="1" smtClean="0">
                        <a:latin typeface="Cambria Math" panose="02040503050406030204" pitchFamily="18" charset="0"/>
                      </a:rPr>
                      <m:t>𝑂</m:t>
                    </m:r>
                    <m:d>
                      <m:dPr>
                        <m:ctrlPr>
                          <a:rPr lang="en-US" sz="2400" b="0" i="1" smtClean="0">
                            <a:latin typeface="Cambria Math" panose="02040503050406030204" pitchFamily="18" charset="0"/>
                          </a:rPr>
                        </m:ctrlPr>
                      </m:dPr>
                      <m:e>
                        <m:f>
                          <m:fPr>
                            <m:ctrlPr>
                              <a:rPr lang="en-US" sz="2400" b="0" i="1" smtClean="0">
                                <a:latin typeface="Cambria Math" panose="02040503050406030204" pitchFamily="18" charset="0"/>
                              </a:rPr>
                            </m:ctrlPr>
                          </m:fPr>
                          <m:num>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𝑙𝑜𝑔</m:t>
                                </m:r>
                              </m:e>
                              <m:sup>
                                <m:r>
                                  <a:rPr lang="en-US" sz="2400" b="0" i="1" smtClean="0">
                                    <a:latin typeface="Cambria Math" panose="02040503050406030204" pitchFamily="18" charset="0"/>
                                  </a:rPr>
                                  <m:t>2</m:t>
                                </m:r>
                              </m:sup>
                            </m:sSup>
                            <m:r>
                              <a:rPr lang="en-US" sz="2400" b="0" i="1" smtClean="0">
                                <a:latin typeface="Cambria Math" panose="02040503050406030204" pitchFamily="18" charset="0"/>
                              </a:rPr>
                              <m:t>𝑛</m:t>
                            </m:r>
                          </m:num>
                          <m:den>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𝑛</m:t>
                                </m:r>
                              </m:e>
                              <m:sup>
                                <m:r>
                                  <a:rPr lang="en-US" sz="2400" b="0" i="1" smtClean="0">
                                    <a:latin typeface="Cambria Math" panose="02040503050406030204" pitchFamily="18" charset="0"/>
                                  </a:rPr>
                                  <m:t>3</m:t>
                                </m:r>
                              </m:sup>
                            </m:sSup>
                          </m:den>
                        </m:f>
                      </m:e>
                    </m:d>
                  </m:oMath>
                </a14:m>
                <a:r>
                  <a:rPr lang="en-US" sz="2400" dirty="0" smtClean="0"/>
                  <a:t>.</a:t>
                </a:r>
              </a:p>
              <a:p>
                <a:pPr marL="0" indent="0" algn="l">
                  <a:buNone/>
                </a:pPr>
                <a:r>
                  <a:rPr lang="en-US" sz="2400" dirty="0" smtClean="0"/>
                  <a:t>To compute this evaluation, we plug in values of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𝑥</m:t>
                        </m:r>
                      </m:e>
                      <m:sub>
                        <m:r>
                          <a:rPr lang="en-US" sz="2400" i="1">
                            <a:latin typeface="Cambria Math" panose="02040503050406030204" pitchFamily="18" charset="0"/>
                          </a:rPr>
                          <m:t>𝑟</m:t>
                        </m:r>
                        <m:r>
                          <a:rPr lang="en-US" sz="2400" i="1">
                            <a:latin typeface="Cambria Math" panose="02040503050406030204" pitchFamily="18" charset="0"/>
                          </a:rPr>
                          <m:t>+</m:t>
                        </m:r>
                        <m:r>
                          <a:rPr lang="en-US" sz="2400" i="1">
                            <a:latin typeface="Cambria Math" panose="02040503050406030204" pitchFamily="18" charset="0"/>
                          </a:rPr>
                          <m:t>1</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𝑥</m:t>
                        </m:r>
                      </m:e>
                      <m:sub>
                        <m:r>
                          <a:rPr lang="en-US" sz="2400" i="1">
                            <a:latin typeface="Cambria Math" panose="02040503050406030204" pitchFamily="18" charset="0"/>
                          </a:rPr>
                          <m:t>𝑘</m:t>
                        </m:r>
                        <m:r>
                          <a:rPr lang="en-US" sz="2400" i="1">
                            <a:latin typeface="Cambria Math" panose="02040503050406030204" pitchFamily="18" charset="0"/>
                          </a:rPr>
                          <m:t>−</m:t>
                        </m:r>
                        <m:r>
                          <a:rPr lang="en-US" sz="2400" i="1">
                            <a:latin typeface="Cambria Math" panose="02040503050406030204" pitchFamily="18" charset="0"/>
                          </a:rPr>
                          <m:t>1</m:t>
                        </m:r>
                      </m:sub>
                    </m:sSub>
                  </m:oMath>
                </a14:m>
                <a:r>
                  <a:rPr lang="en-US" sz="2400" dirty="0" smtClean="0"/>
                  <a:t> in </a:t>
                </a:r>
                <a:r>
                  <a:rPr lang="en-US" sz="2400" dirty="0" err="1" smtClean="0"/>
                  <a:t>det</a:t>
                </a:r>
                <a:r>
                  <a:rPr lang="en-US" sz="2400" dirty="0" smtClean="0"/>
                  <a:t>(</a:t>
                </a:r>
                <a14:m>
                  <m:oMath xmlns:m="http://schemas.openxmlformats.org/officeDocument/2006/math">
                    <m:sSub>
                      <m:sSubPr>
                        <m:ctrlPr>
                          <a:rPr lang="en-US" sz="2400" i="1">
                            <a:latin typeface="Cambria Math" panose="02040503050406030204" pitchFamily="18" charset="0"/>
                          </a:rPr>
                        </m:ctrlPr>
                      </m:sSubPr>
                      <m:e>
                        <m:r>
                          <a:rPr lang="en-US" sz="2400" b="0" i="1" smtClean="0">
                            <a:latin typeface="Cambria Math" panose="02040503050406030204" pitchFamily="18" charset="0"/>
                          </a:rPr>
                          <m:t>𝐴</m:t>
                        </m:r>
                      </m:e>
                      <m:sub>
                        <m:r>
                          <a:rPr lang="en-US" sz="2400" b="0" i="1" smtClean="0">
                            <a:latin typeface="Cambria Math" panose="02040503050406030204" pitchFamily="18" charset="0"/>
                          </a:rPr>
                          <m:t>𝑟</m:t>
                        </m:r>
                        <m:r>
                          <a:rPr lang="en-US" sz="2400" b="0" i="1" smtClean="0">
                            <a:latin typeface="Cambria Math" panose="02040503050406030204" pitchFamily="18" charset="0"/>
                          </a:rPr>
                          <m:t>,</m:t>
                        </m:r>
                        <m:r>
                          <a:rPr lang="en-US" sz="2400" b="0" i="1" smtClean="0">
                            <a:latin typeface="Cambria Math" panose="02040503050406030204" pitchFamily="18" charset="0"/>
                          </a:rPr>
                          <m:t>𝑒</m:t>
                        </m:r>
                      </m:sub>
                    </m:sSub>
                  </m:oMath>
                </a14:m>
                <a:r>
                  <a:rPr lang="en-US" sz="2400" dirty="0" smtClean="0"/>
                  <a:t>) and find the coefficient of </a:t>
                </a:r>
                <a14:m>
                  <m:oMath xmlns:m="http://schemas.openxmlformats.org/officeDocument/2006/math">
                    <m:sSubSup>
                      <m:sSubSupPr>
                        <m:ctrlPr>
                          <a:rPr lang="en-US" sz="2400" i="1" smtClean="0">
                            <a:latin typeface="Cambria Math" panose="02040503050406030204" pitchFamily="18" charset="0"/>
                          </a:rPr>
                        </m:ctrlPr>
                      </m:sSubSupPr>
                      <m:e>
                        <m:r>
                          <a:rPr lang="en-US" sz="2400" b="0" i="1" smtClean="0">
                            <a:latin typeface="Cambria Math" panose="02040503050406030204" pitchFamily="18" charset="0"/>
                          </a:rPr>
                          <m:t>𝑋</m:t>
                        </m:r>
                      </m:e>
                      <m:sub>
                        <m:r>
                          <a:rPr lang="en-US" sz="2400" b="0" i="1" smtClean="0">
                            <a:latin typeface="Cambria Math" panose="02040503050406030204" pitchFamily="18" charset="0"/>
                          </a:rPr>
                          <m:t>𝑟</m:t>
                        </m:r>
                      </m:sub>
                      <m:sup>
                        <m:sSubSup>
                          <m:sSubSupPr>
                            <m:ctrlPr>
                              <a:rPr lang="en-US" sz="2400" i="1" smtClean="0">
                                <a:latin typeface="Cambria Math" panose="02040503050406030204" pitchFamily="18" charset="0"/>
                              </a:rPr>
                            </m:ctrlPr>
                          </m:sSubSupPr>
                          <m:e>
                            <m:r>
                              <a:rPr lang="en-US" sz="2400" b="0" i="1" smtClean="0">
                                <a:latin typeface="Cambria Math" panose="02040503050406030204" pitchFamily="18" charset="0"/>
                              </a:rPr>
                              <m:t>𝑤</m:t>
                            </m:r>
                          </m:e>
                          <m:sub>
                            <m:r>
                              <a:rPr lang="en-US" sz="2400" b="0" i="1" smtClean="0">
                                <a:latin typeface="Cambria Math" panose="02040503050406030204" pitchFamily="18" charset="0"/>
                              </a:rPr>
                              <m:t>𝑟</m:t>
                            </m:r>
                          </m:sub>
                          <m:sup>
                            <m:r>
                              <a:rPr lang="en-US" sz="2400" b="0" i="1" smtClean="0">
                                <a:latin typeface="Cambria Math" panose="02040503050406030204" pitchFamily="18" charset="0"/>
                              </a:rPr>
                              <m:t>∗</m:t>
                            </m:r>
                          </m:sup>
                        </m:sSubSup>
                      </m:sup>
                    </m:sSubSup>
                  </m:oMath>
                </a14:m>
                <a:r>
                  <a:rPr lang="en-US" sz="2400" dirty="0" smtClean="0"/>
                  <a:t> (</a:t>
                </a:r>
                <a14:m>
                  <m:oMath xmlns:m="http://schemas.openxmlformats.org/officeDocument/2006/math">
                    <m:r>
                      <a:rPr lang="en-US" sz="2400" b="0" i="0" smtClean="0">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𝑐</m:t>
                        </m:r>
                      </m:e>
                      <m:sub>
                        <m:r>
                          <a:rPr lang="en-US" sz="2400" b="0" i="1" smtClean="0">
                            <a:latin typeface="Cambria Math" panose="02040503050406030204" pitchFamily="18" charset="0"/>
                          </a:rPr>
                          <m:t>𝑟</m:t>
                        </m:r>
                        <m:r>
                          <a:rPr lang="en-US" sz="2400" b="0" i="1" smtClean="0">
                            <a:latin typeface="Cambria Math" panose="02040503050406030204" pitchFamily="18" charset="0"/>
                          </a:rPr>
                          <m:t>,</m:t>
                        </m:r>
                        <m:r>
                          <a:rPr lang="en-US" sz="2400" i="1">
                            <a:latin typeface="Cambria Math" panose="02040503050406030204" pitchFamily="18" charset="0"/>
                          </a:rPr>
                          <m:t>𝑒</m:t>
                        </m:r>
                      </m:sub>
                    </m:sSub>
                  </m:oMath>
                </a14:m>
                <a:r>
                  <a:rPr lang="en-US" sz="2400" dirty="0" smtClean="0"/>
                  <a:t>). This can be done in </a:t>
                </a:r>
                <a14:m>
                  <m:oMath xmlns:m="http://schemas.openxmlformats.org/officeDocument/2006/math">
                    <m:sSup>
                      <m:sSupPr>
                        <m:ctrlPr>
                          <a:rPr lang="en-US" sz="2400" i="1" smtClean="0">
                            <a:latin typeface="Cambria Math" panose="02040503050406030204" pitchFamily="18" charset="0"/>
                          </a:rPr>
                        </m:ctrlPr>
                      </m:sSupPr>
                      <m:e>
                        <m:r>
                          <a:rPr lang="en-US" sz="2400" b="0" i="1" smtClean="0">
                            <a:latin typeface="Cambria Math" panose="02040503050406030204" pitchFamily="18" charset="0"/>
                          </a:rPr>
                          <m:t>𝑁𝐶</m:t>
                        </m:r>
                      </m:e>
                      <m:sup>
                        <m:r>
                          <a:rPr lang="en-US" sz="2400" b="0" i="1" smtClean="0">
                            <a:latin typeface="Cambria Math" panose="02040503050406030204" pitchFamily="18" charset="0"/>
                          </a:rPr>
                          <m:t>2</m:t>
                        </m:r>
                      </m:sup>
                    </m:sSup>
                  </m:oMath>
                </a14:m>
                <a:r>
                  <a:rPr lang="en-US" sz="2400" dirty="0"/>
                  <a:t> </a:t>
                </a:r>
                <a:r>
                  <a:rPr lang="en-US" sz="2400" dirty="0" smtClean="0"/>
                  <a:t>(we use </a:t>
                </a:r>
                <a:r>
                  <a:rPr lang="en-US" sz="2400" dirty="0"/>
                  <a:t>polynomially-length bits</a:t>
                </a:r>
                <a:r>
                  <a:rPr lang="en-US" sz="2400" dirty="0" smtClean="0"/>
                  <a:t>).</a:t>
                </a:r>
                <a:endParaRPr lang="he-IL" sz="2400" dirty="0"/>
              </a:p>
            </p:txBody>
          </p:sp>
        </mc:Choice>
        <mc:Fallback xmlns="">
          <p:sp>
            <p:nvSpPr>
              <p:cNvPr id="3" name="מציין מיקום תוכן 2"/>
              <p:cNvSpPr>
                <a:spLocks noGrp="1" noRot="1" noChangeAspect="1" noMove="1" noResize="1" noEditPoints="1" noAdjustHandles="1" noChangeArrowheads="1" noChangeShapeType="1" noTextEdit="1"/>
              </p:cNvSpPr>
              <p:nvPr>
                <p:ph idx="1"/>
              </p:nvPr>
            </p:nvSpPr>
            <p:spPr>
              <a:xfrm>
                <a:off x="2589212" y="1765298"/>
                <a:ext cx="9069388" cy="5092701"/>
              </a:xfrm>
              <a:blipFill rotWithShape="0">
                <a:blip r:embed="rId2"/>
                <a:stretch>
                  <a:fillRect l="-2016" t="-1078"/>
                </a:stretch>
              </a:blipFill>
            </p:spPr>
            <p:txBody>
              <a:bodyPr/>
              <a:lstStyle/>
              <a:p>
                <a:r>
                  <a:rPr lang="he-IL">
                    <a:noFill/>
                  </a:rPr>
                  <a:t> </a:t>
                </a:r>
              </a:p>
            </p:txBody>
          </p:sp>
        </mc:Fallback>
      </mc:AlternateContent>
    </p:spTree>
    <p:extLst>
      <p:ext uri="{BB962C8B-B14F-4D97-AF65-F5344CB8AC3E}">
        <p14:creationId xmlns:p14="http://schemas.microsoft.com/office/powerpoint/2010/main" val="9616670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מציין מיקום תוכן 2"/>
              <p:cNvSpPr>
                <a:spLocks noGrp="1"/>
              </p:cNvSpPr>
              <p:nvPr>
                <p:ph idx="1"/>
              </p:nvPr>
            </p:nvSpPr>
            <p:spPr/>
            <p:txBody>
              <a:bodyPr/>
              <a:lstStyle/>
              <a:p>
                <a:pPr marL="0" indent="0" algn="l" rtl="0">
                  <a:buNone/>
                </a:pPr>
                <a14:m>
                  <m:oMathPara xmlns:m="http://schemas.openxmlformats.org/officeDocument/2006/math">
                    <m:oMathParaPr>
                      <m:jc m:val="centerGroup"/>
                    </m:oMathParaPr>
                    <m:oMath xmlns:m="http://schemas.openxmlformats.org/officeDocument/2006/math">
                      <m:func>
                        <m:funcPr>
                          <m:ctrlPr>
                            <a:rPr lang="en-US" i="1" smtClean="0">
                              <a:latin typeface="Cambria Math" panose="02040503050406030204" pitchFamily="18" charset="0"/>
                            </a:rPr>
                          </m:ctrlPr>
                        </m:funcPr>
                        <m:fName>
                          <m:r>
                            <m:rPr>
                              <m:sty m:val="p"/>
                            </m:rPr>
                            <a:rPr lang="en-US">
                              <a:latin typeface="Cambria Math" panose="02040503050406030204" pitchFamily="18" charset="0"/>
                            </a:rPr>
                            <m:t>det</m:t>
                          </m:r>
                        </m:fName>
                        <m:e>
                          <m:d>
                            <m:dPr>
                              <m:ctrlPr>
                                <a:rPr lang="en-US" i="1">
                                  <a:latin typeface="Cambria Math" panose="02040503050406030204" pitchFamily="18" charset="0"/>
                                </a:rPr>
                              </m:ctrlPr>
                            </m:dPr>
                            <m:e>
                              <m:r>
                                <a:rPr lang="en-US" i="1">
                                  <a:latin typeface="Cambria Math" panose="02040503050406030204" pitchFamily="18" charset="0"/>
                                </a:rPr>
                                <m:t>𝐴</m:t>
                              </m:r>
                            </m:e>
                          </m:d>
                        </m:e>
                      </m:func>
                      <m:r>
                        <a:rPr lang="en-US" i="1">
                          <a:latin typeface="Cambria Math" panose="02040503050406030204" pitchFamily="18" charset="0"/>
                        </a:rPr>
                        <m:t>= </m:t>
                      </m:r>
                      <m:nary>
                        <m:naryPr>
                          <m:chr m:val="∑"/>
                          <m:supHide m:val="on"/>
                          <m:ctrlPr>
                            <a:rPr lang="en-US" i="1">
                              <a:latin typeface="Cambria Math" panose="02040503050406030204" pitchFamily="18" charset="0"/>
                            </a:rPr>
                          </m:ctrlPr>
                        </m:naryPr>
                        <m:sub>
                          <m:r>
                            <m:rPr>
                              <m:brk m:alnAt="7"/>
                            </m:rPr>
                            <a:rPr lang="en-US" i="1">
                              <a:latin typeface="Cambria Math" panose="02040503050406030204" pitchFamily="18" charset="0"/>
                              <a:ea typeface="Cambria Math" panose="02040503050406030204" pitchFamily="18" charset="0"/>
                            </a:rPr>
                            <m:t>𝜋</m:t>
                          </m:r>
                          <m:r>
                            <a:rPr lang="en-US" i="1">
                              <a:latin typeface="Cambria Math" panose="02040503050406030204" pitchFamily="18" charset="0"/>
                              <a:ea typeface="Cambria Math" panose="02040503050406030204" pitchFamily="18" charset="0"/>
                            </a:rPr>
                            <m:t>𝜖</m:t>
                          </m:r>
                          <m:r>
                            <a:rPr lang="en-US" i="1">
                              <a:latin typeface="Cambria Math" panose="02040503050406030204" pitchFamily="18" charset="0"/>
                              <a:ea typeface="Cambria Math" panose="02040503050406030204" pitchFamily="18" charset="0"/>
                            </a:rPr>
                            <m:t>𝑆𝑛</m:t>
                          </m:r>
                        </m:sub>
                        <m:sup/>
                        <m:e>
                          <m:r>
                            <a:rPr lang="en-US" i="1">
                              <a:latin typeface="Cambria Math" panose="02040503050406030204" pitchFamily="18" charset="0"/>
                            </a:rPr>
                            <m:t>𝑠𝑔𝑛</m:t>
                          </m:r>
                          <m:r>
                            <a:rPr lang="en-US" i="1">
                              <a:latin typeface="Cambria Math" panose="02040503050406030204" pitchFamily="18" charset="0"/>
                            </a:rPr>
                            <m:t>(</m:t>
                          </m:r>
                          <m:r>
                            <a:rPr lang="en-US" i="1">
                              <a:latin typeface="Cambria Math" panose="02040503050406030204" pitchFamily="18" charset="0"/>
                              <a:ea typeface="Cambria Math" panose="02040503050406030204" pitchFamily="18" charset="0"/>
                            </a:rPr>
                            <m:t>𝜋</m:t>
                          </m:r>
                          <m:r>
                            <a:rPr lang="en-US" i="1">
                              <a:latin typeface="Cambria Math" panose="02040503050406030204" pitchFamily="18" charset="0"/>
                              <a:ea typeface="Cambria Math" panose="02040503050406030204" pitchFamily="18" charset="0"/>
                            </a:rPr>
                            <m:t>)</m:t>
                          </m:r>
                          <m:nary>
                            <m:naryPr>
                              <m:chr m:val="∏"/>
                              <m:supHide m:val="on"/>
                              <m:ctrlPr>
                                <a:rPr lang="en-US" i="1">
                                  <a:latin typeface="Cambria Math" panose="02040503050406030204" pitchFamily="18" charset="0"/>
                                  <a:ea typeface="Cambria Math" panose="02040503050406030204" pitchFamily="18" charset="0"/>
                                </a:rPr>
                              </m:ctrlPr>
                            </m:naryPr>
                            <m:sub>
                              <m:r>
                                <m:rPr>
                                  <m:brk m:alnAt="7"/>
                                </m:rPr>
                                <a:rPr lang="en-US" i="1">
                                  <a:latin typeface="Cambria Math" panose="02040503050406030204" pitchFamily="18" charset="0"/>
                                  <a:ea typeface="Cambria Math" panose="02040503050406030204" pitchFamily="18" charset="0"/>
                                </a:rPr>
                                <m:t>𝑖</m:t>
                              </m:r>
                            </m:sub>
                            <m:sup/>
                            <m:e>
                              <m:r>
                                <a:rPr lang="en-US" i="1">
                                  <a:latin typeface="Cambria Math" panose="02040503050406030204" pitchFamily="18" charset="0"/>
                                  <a:ea typeface="Cambria Math" panose="02040503050406030204" pitchFamily="18" charset="0"/>
                                </a:rPr>
                                <m:t>𝐴</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𝑖</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𝜋</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𝑖</m:t>
                                      </m:r>
                                    </m:e>
                                  </m:d>
                                </m:e>
                              </m:d>
                              <m:r>
                                <a:rPr lang="en-US" i="1">
                                  <a:latin typeface="Cambria Math" panose="02040503050406030204" pitchFamily="18" charset="0"/>
                                  <a:ea typeface="Cambria Math" panose="02040503050406030204" pitchFamily="18" charset="0"/>
                                </a:rPr>
                                <m:t>= </m:t>
                              </m:r>
                            </m:e>
                          </m:nary>
                        </m:e>
                      </m:nary>
                      <m:nary>
                        <m:naryPr>
                          <m:chr m:val="∑"/>
                          <m:supHide m:val="on"/>
                          <m:ctrlPr>
                            <a:rPr lang="en-US" i="1">
                              <a:latin typeface="Cambria Math" panose="02040503050406030204" pitchFamily="18" charset="0"/>
                            </a:rPr>
                          </m:ctrlPr>
                        </m:naryPr>
                        <m:sub>
                          <m:r>
                            <m:rPr>
                              <m:brk m:alnAt="7"/>
                            </m:rPr>
                            <a:rPr lang="en-US" i="1">
                              <a:latin typeface="Cambria Math" panose="02040503050406030204" pitchFamily="18" charset="0"/>
                            </a:rPr>
                            <m:t>𝑀</m:t>
                          </m:r>
                          <m:r>
                            <a:rPr lang="en-US" i="1">
                              <a:latin typeface="Cambria Math" panose="02040503050406030204" pitchFamily="18" charset="0"/>
                            </a:rPr>
                            <m:t> </m:t>
                          </m:r>
                          <m:r>
                            <a:rPr lang="en-US" i="1">
                              <a:latin typeface="Cambria Math" panose="02040503050406030204" pitchFamily="18" charset="0"/>
                            </a:rPr>
                            <m:t>𝑖𝑠</m:t>
                          </m:r>
                          <m:r>
                            <a:rPr lang="en-US" i="1">
                              <a:latin typeface="Cambria Math" panose="02040503050406030204" pitchFamily="18" charset="0"/>
                            </a:rPr>
                            <m:t> </m:t>
                          </m:r>
                          <m:r>
                            <a:rPr lang="en-US" i="1">
                              <a:latin typeface="Cambria Math" panose="02040503050406030204" pitchFamily="18" charset="0"/>
                            </a:rPr>
                            <m:t>𝑎</m:t>
                          </m:r>
                          <m:r>
                            <a:rPr lang="en-US" i="1">
                              <a:latin typeface="Cambria Math" panose="02040503050406030204" pitchFamily="18" charset="0"/>
                            </a:rPr>
                            <m:t> </m:t>
                          </m:r>
                          <m:r>
                            <a:rPr lang="en-US" i="1">
                              <a:latin typeface="Cambria Math" panose="02040503050406030204" pitchFamily="18" charset="0"/>
                            </a:rPr>
                            <m:t>𝑃𝑀</m:t>
                          </m:r>
                          <m:r>
                            <a:rPr lang="en-US" i="1">
                              <a:latin typeface="Cambria Math" panose="02040503050406030204" pitchFamily="18" charset="0"/>
                            </a:rPr>
                            <m:t> </m:t>
                          </m:r>
                          <m:r>
                            <a:rPr lang="en-US" i="1">
                              <a:latin typeface="Cambria Math" panose="02040503050406030204" pitchFamily="18" charset="0"/>
                            </a:rPr>
                            <m:t>𝑖𝑛</m:t>
                          </m:r>
                          <m:r>
                            <a:rPr lang="en-US" i="1">
                              <a:latin typeface="Cambria Math" panose="02040503050406030204" pitchFamily="18" charset="0"/>
                            </a:rPr>
                            <m:t> </m:t>
                          </m:r>
                          <m:r>
                            <a:rPr lang="en-US" i="1">
                              <a:latin typeface="Cambria Math" panose="02040503050406030204" pitchFamily="18" charset="0"/>
                            </a:rPr>
                            <m:t>𝐺</m:t>
                          </m:r>
                        </m:sub>
                        <m:sup/>
                        <m:e>
                          <m:r>
                            <a:rPr lang="en-US" i="1">
                              <a:latin typeface="Cambria Math" panose="02040503050406030204" pitchFamily="18" charset="0"/>
                            </a:rPr>
                            <m:t>𝑠𝑔𝑛</m:t>
                          </m:r>
                          <m:d>
                            <m:dPr>
                              <m:ctrlPr>
                                <a:rPr lang="en-US" i="1">
                                  <a:latin typeface="Cambria Math" panose="02040503050406030204" pitchFamily="18" charset="0"/>
                                </a:rPr>
                              </m:ctrlPr>
                            </m:dPr>
                            <m:e>
                              <m:r>
                                <a:rPr lang="en-US" i="1">
                                  <a:latin typeface="Cambria Math" panose="02040503050406030204" pitchFamily="18" charset="0"/>
                                </a:rPr>
                                <m:t>𝑀</m:t>
                              </m:r>
                            </m:e>
                          </m:d>
                          <m:sSup>
                            <m:sSupPr>
                              <m:ctrlPr>
                                <a:rPr lang="en-US" i="1">
                                  <a:latin typeface="Cambria Math" panose="02040503050406030204" pitchFamily="18" charset="0"/>
                                </a:rPr>
                              </m:ctrlPr>
                            </m:sSupPr>
                            <m:e>
                              <m:r>
                                <a:rPr lang="en-US" i="1">
                                  <a:latin typeface="Cambria Math" panose="02040503050406030204" pitchFamily="18" charset="0"/>
                                </a:rPr>
                                <m:t>2</m:t>
                              </m:r>
                            </m:e>
                            <m:sup>
                              <m:r>
                                <a:rPr lang="en-US" i="1">
                                  <a:latin typeface="Cambria Math" panose="02040503050406030204" pitchFamily="18" charset="0"/>
                                </a:rPr>
                                <m:t>𝑤</m:t>
                              </m:r>
                              <m:d>
                                <m:dPr>
                                  <m:ctrlPr>
                                    <a:rPr lang="en-US" i="1">
                                      <a:latin typeface="Cambria Math" panose="02040503050406030204" pitchFamily="18" charset="0"/>
                                    </a:rPr>
                                  </m:ctrlPr>
                                </m:dPr>
                                <m:e>
                                  <m:r>
                                    <a:rPr lang="en-US" i="1">
                                      <a:latin typeface="Cambria Math" panose="02040503050406030204" pitchFamily="18" charset="0"/>
                                    </a:rPr>
                                    <m:t>𝑀</m:t>
                                  </m:r>
                                </m:e>
                              </m:d>
                            </m:sup>
                          </m:sSup>
                        </m:e>
                      </m:nary>
                    </m:oMath>
                  </m:oMathPara>
                </a14:m>
                <a:endParaRPr lang="en-US" dirty="0" smtClean="0"/>
              </a:p>
              <a:p>
                <a:pPr marL="0" indent="0" algn="l" rtl="0">
                  <a:buNone/>
                </a:pPr>
                <a:r>
                  <a:rPr lang="en-US" sz="1600" dirty="0" err="1" smtClean="0"/>
                  <a:t>Sgn</a:t>
                </a:r>
                <a:r>
                  <a:rPr lang="en-US" sz="1600" dirty="0" smtClean="0"/>
                  <a:t>(M) – the sign of the corresponding permutation</a:t>
                </a:r>
              </a:p>
              <a:p>
                <a:pPr marL="0" indent="0" algn="l" rtl="0">
                  <a:buNone/>
                </a:pPr>
                <a:r>
                  <a:rPr lang="en-US" sz="1600" dirty="0" smtClean="0"/>
                  <a:t>Clearly, if G has no PM, then </a:t>
                </a:r>
                <a:r>
                  <a:rPr lang="en-US" sz="1600" dirty="0" err="1" smtClean="0"/>
                  <a:t>det</a:t>
                </a:r>
                <a:r>
                  <a:rPr lang="en-US" sz="1600" dirty="0" smtClean="0"/>
                  <a:t>(A) = 0. </a:t>
                </a:r>
                <a:br>
                  <a:rPr lang="en-US" sz="1600" dirty="0" smtClean="0"/>
                </a:br>
                <a:r>
                  <a:rPr lang="en-US" sz="1600" dirty="0" smtClean="0"/>
                  <a:t>If G does contain a PM, </a:t>
                </a:r>
                <a:r>
                  <a:rPr lang="en-US" sz="1600" dirty="0" err="1" smtClean="0"/>
                  <a:t>det</a:t>
                </a:r>
                <a:r>
                  <a:rPr lang="en-US" sz="1600" dirty="0" smtClean="0"/>
                  <a:t>(A) can still calculate to </a:t>
                </a:r>
                <a:r>
                  <a:rPr lang="en-US" sz="1600" dirty="0"/>
                  <a:t>zero (</a:t>
                </a:r>
                <a:r>
                  <a:rPr lang="en-US" sz="1600" dirty="0" smtClean="0"/>
                  <a:t>cancellations) </a:t>
                </a:r>
              </a:p>
              <a:p>
                <a:pPr marL="0" indent="0" algn="l" rtl="0">
                  <a:buNone/>
                </a:pPr>
                <a:r>
                  <a:rPr lang="en-US" sz="1600" b="1" u="sng" dirty="0" smtClean="0"/>
                  <a:t>Motivation:</a:t>
                </a:r>
                <a:r>
                  <a:rPr lang="en-US" sz="1600" dirty="0" smtClean="0"/>
                  <a:t> We need a weight assignment that will ensure </a:t>
                </a:r>
                <a:r>
                  <a:rPr lang="en-US" sz="1600" dirty="0" err="1" smtClean="0"/>
                  <a:t>det</a:t>
                </a:r>
                <a:r>
                  <a:rPr lang="en-US" sz="1600" dirty="0" smtClean="0"/>
                  <a:t>(A)≠ 0 </a:t>
                </a:r>
                <a:r>
                  <a:rPr lang="en-US" sz="1600" dirty="0" err="1" smtClean="0"/>
                  <a:t>i.f.f</a:t>
                </a:r>
                <a:r>
                  <a:rPr lang="en-US" sz="1600" dirty="0" smtClean="0"/>
                  <a:t> G has PM</a:t>
                </a:r>
              </a:p>
              <a:p>
                <a:pPr marL="0" indent="0" algn="l" rtl="0">
                  <a:buNone/>
                </a:pPr>
                <a:endParaRPr lang="en-US" sz="1600" dirty="0" smtClean="0"/>
              </a:p>
            </p:txBody>
          </p:sp>
        </mc:Choice>
        <mc:Fallback xmlns="">
          <p:sp>
            <p:nvSpPr>
              <p:cNvPr id="3" name="מציין מיקום תוכן 2"/>
              <p:cNvSpPr>
                <a:spLocks noGrp="1" noRot="1" noChangeAspect="1" noMove="1" noResize="1" noEditPoints="1" noAdjustHandles="1" noChangeArrowheads="1" noChangeShapeType="1" noTextEdit="1"/>
              </p:cNvSpPr>
              <p:nvPr>
                <p:ph idx="1"/>
              </p:nvPr>
            </p:nvSpPr>
            <p:spPr>
              <a:blipFill rotWithShape="0">
                <a:blip r:embed="rId2"/>
                <a:stretch>
                  <a:fillRect l="-410"/>
                </a:stretch>
              </a:blipFill>
            </p:spPr>
            <p:txBody>
              <a:bodyPr/>
              <a:lstStyle/>
              <a:p>
                <a:r>
                  <a:rPr lang="he-IL">
                    <a:noFill/>
                  </a:rPr>
                  <a:t> </a:t>
                </a:r>
              </a:p>
            </p:txBody>
          </p:sp>
        </mc:Fallback>
      </mc:AlternateContent>
      <p:sp>
        <p:nvSpPr>
          <p:cNvPr id="4" name="כותרת 1"/>
          <p:cNvSpPr>
            <a:spLocks noGrp="1"/>
          </p:cNvSpPr>
          <p:nvPr>
            <p:ph type="title"/>
          </p:nvPr>
        </p:nvSpPr>
        <p:spPr/>
        <p:txBody>
          <a:bodyPr/>
          <a:lstStyle/>
          <a:p>
            <a:r>
              <a:rPr lang="en-US" dirty="0"/>
              <a:t>RNC algorithm for Search-PM </a:t>
            </a:r>
            <a:r>
              <a:rPr lang="en-US" dirty="0" smtClean="0"/>
              <a:t/>
            </a:r>
            <a:br>
              <a:rPr lang="en-US" dirty="0" smtClean="0"/>
            </a:br>
            <a:r>
              <a:rPr lang="en-US" sz="2800" dirty="0" smtClean="0"/>
              <a:t>(</a:t>
            </a:r>
            <a:r>
              <a:rPr lang="en-US" sz="2800" dirty="0" err="1" smtClean="0"/>
              <a:t>Mulmuley</a:t>
            </a:r>
            <a:r>
              <a:rPr lang="en-US" sz="2800" dirty="0" smtClean="0"/>
              <a:t>, </a:t>
            </a:r>
            <a:r>
              <a:rPr lang="en-US" sz="2800" dirty="0" err="1" smtClean="0"/>
              <a:t>Vazirani</a:t>
            </a:r>
            <a:r>
              <a:rPr lang="en-US" sz="2800" dirty="0" smtClean="0"/>
              <a:t> &amp; </a:t>
            </a:r>
            <a:r>
              <a:rPr lang="en-US" sz="2800" dirty="0" err="1" smtClean="0"/>
              <a:t>Vazirani</a:t>
            </a:r>
            <a:r>
              <a:rPr lang="en-US" sz="2800" dirty="0" smtClean="0"/>
              <a:t>)</a:t>
            </a:r>
            <a:endParaRPr lang="he-IL" dirty="0"/>
          </a:p>
        </p:txBody>
      </p:sp>
    </p:spTree>
    <p:extLst>
      <p:ext uri="{BB962C8B-B14F-4D97-AF65-F5344CB8AC3E}">
        <p14:creationId xmlns:p14="http://schemas.microsoft.com/office/powerpoint/2010/main" val="37186557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2592925" y="624110"/>
            <a:ext cx="8911687" cy="988790"/>
          </a:xfrm>
        </p:spPr>
        <p:txBody>
          <a:bodyPr/>
          <a:lstStyle/>
          <a:p>
            <a:r>
              <a:rPr lang="en-US" dirty="0"/>
              <a:t>Theorem </a:t>
            </a:r>
            <a:r>
              <a:rPr lang="en-US" dirty="0" smtClean="0"/>
              <a:t>4.4 (</a:t>
            </a:r>
            <a:r>
              <a:rPr lang="en-US" dirty="0"/>
              <a:t>cont.)</a:t>
            </a:r>
            <a:endParaRPr lang="he-IL" dirty="0"/>
          </a:p>
        </p:txBody>
      </p:sp>
      <mc:AlternateContent xmlns:mc="http://schemas.openxmlformats.org/markup-compatibility/2006" xmlns:a14="http://schemas.microsoft.com/office/drawing/2010/main">
        <mc:Choice Requires="a14">
          <p:sp>
            <p:nvSpPr>
              <p:cNvPr id="3" name="מציין מיקום תוכן 2"/>
              <p:cNvSpPr>
                <a:spLocks noGrp="1"/>
              </p:cNvSpPr>
              <p:nvPr>
                <p:ph idx="1"/>
              </p:nvPr>
            </p:nvSpPr>
            <p:spPr>
              <a:xfrm>
                <a:off x="2589212" y="1790700"/>
                <a:ext cx="8915400" cy="4914900"/>
              </a:xfrm>
            </p:spPr>
            <p:txBody>
              <a:bodyPr>
                <a:normAutofit/>
              </a:bodyPr>
              <a:lstStyle/>
              <a:p>
                <a:pPr marL="0" indent="0" algn="l">
                  <a:buNone/>
                </a:pPr>
                <a:r>
                  <a:rPr lang="en-US" sz="2400" dirty="0" smtClean="0"/>
                  <a:t>For all the edges at the same phase, we use the same random values for variables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𝑥</m:t>
                        </m:r>
                      </m:e>
                      <m:sub>
                        <m:r>
                          <a:rPr lang="en-US" sz="2400" i="1">
                            <a:latin typeface="Cambria Math" panose="02040503050406030204" pitchFamily="18" charset="0"/>
                          </a:rPr>
                          <m:t>𝑟</m:t>
                        </m:r>
                        <m:r>
                          <a:rPr lang="en-US" sz="2400" i="1">
                            <a:latin typeface="Cambria Math" panose="02040503050406030204" pitchFamily="18" charset="0"/>
                          </a:rPr>
                          <m:t>+</m:t>
                        </m:r>
                        <m:r>
                          <a:rPr lang="en-US" sz="2400" i="1">
                            <a:latin typeface="Cambria Math" panose="02040503050406030204" pitchFamily="18" charset="0"/>
                          </a:rPr>
                          <m:t>1</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𝑥</m:t>
                        </m:r>
                      </m:e>
                      <m:sub>
                        <m:r>
                          <a:rPr lang="en-US" sz="2400" i="1">
                            <a:latin typeface="Cambria Math" panose="02040503050406030204" pitchFamily="18" charset="0"/>
                          </a:rPr>
                          <m:t>𝑘</m:t>
                        </m:r>
                        <m:r>
                          <a:rPr lang="en-US" sz="2400" i="1">
                            <a:latin typeface="Cambria Math" panose="02040503050406030204" pitchFamily="18" charset="0"/>
                          </a:rPr>
                          <m:t>−</m:t>
                        </m:r>
                        <m:r>
                          <a:rPr lang="en-US" sz="2400" i="1">
                            <a:latin typeface="Cambria Math" panose="02040503050406030204" pitchFamily="18" charset="0"/>
                          </a:rPr>
                          <m:t>1</m:t>
                        </m:r>
                      </m:sub>
                    </m:sSub>
                  </m:oMath>
                </a14:m>
                <a:r>
                  <a:rPr lang="en-US" sz="2400" dirty="0" smtClean="0"/>
                  <a:t> in each identity test (or else, the number of random bits used was polynomial </a:t>
                </a:r>
                <a14:m>
                  <m:oMath xmlns:m="http://schemas.openxmlformats.org/officeDocument/2006/math">
                    <m:r>
                      <a:rPr lang="en-US" sz="2400" b="0" i="1" smtClean="0">
                        <a:latin typeface="Cambria Math" panose="02040503050406030204" pitchFamily="18" charset="0"/>
                      </a:rPr>
                      <m:t>𝑂</m:t>
                    </m:r>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𝑛</m:t>
                        </m:r>
                      </m:e>
                      <m:sup>
                        <m:r>
                          <a:rPr lang="en-US" sz="2400" b="0" i="1" smtClean="0">
                            <a:latin typeface="Cambria Math" panose="02040503050406030204" pitchFamily="18" charset="0"/>
                          </a:rPr>
                          <m:t>2</m:t>
                        </m:r>
                      </m:sup>
                    </m:sSup>
                    <m:r>
                      <a:rPr lang="en-US" sz="2400" b="0" i="1" smtClean="0">
                        <a:latin typeface="Cambria Math" panose="02040503050406030204" pitchFamily="18" charset="0"/>
                      </a:rPr>
                      <m:t>𝑙𝑜𝑔𝑛</m:t>
                    </m:r>
                    <m:r>
                      <a:rPr lang="en-US" sz="2400" b="0" i="1" smtClean="0">
                        <a:latin typeface="Cambria Math" panose="02040503050406030204" pitchFamily="18" charset="0"/>
                      </a:rPr>
                      <m:t>)</m:t>
                    </m:r>
                  </m:oMath>
                </a14:m>
                <a:r>
                  <a:rPr lang="en-US" sz="2400" dirty="0" smtClean="0"/>
                  <a:t>).</a:t>
                </a:r>
                <a:endParaRPr lang="en-US" sz="2400" dirty="0"/>
              </a:p>
              <a:p>
                <a:pPr marL="0" indent="0" algn="l">
                  <a:buNone/>
                </a:pPr>
                <a:r>
                  <a:rPr lang="en-US" sz="2400" dirty="0" smtClean="0"/>
                  <a:t>Moreover, we use the same values for all phases </a:t>
                </a:r>
                <a:r>
                  <a:rPr lang="en-US" sz="2400" dirty="0"/>
                  <a:t>(</a:t>
                </a:r>
                <a:r>
                  <a:rPr lang="en-US" sz="2400" dirty="0" smtClean="0"/>
                  <a:t>or else the number of random bits used was </a:t>
                </a:r>
                <a14:m>
                  <m:oMath xmlns:m="http://schemas.openxmlformats.org/officeDocument/2006/math">
                    <m:sSup>
                      <m:sSupPr>
                        <m:ctrlPr>
                          <a:rPr lang="en-US" sz="2400" i="1">
                            <a:latin typeface="Cambria Math" panose="02040503050406030204" pitchFamily="18" charset="0"/>
                          </a:rPr>
                        </m:ctrlPr>
                      </m:sSupPr>
                      <m:e>
                        <m:r>
                          <a:rPr lang="en-US" sz="2400" b="0" i="1" smtClean="0">
                            <a:latin typeface="Cambria Math" panose="02040503050406030204" pitchFamily="18" charset="0"/>
                          </a:rPr>
                          <m:t>𝑂</m:t>
                        </m:r>
                        <m:r>
                          <a:rPr lang="en-US" sz="2400" b="0" i="1" smtClean="0">
                            <a:latin typeface="Cambria Math" panose="02040503050406030204" pitchFamily="18" charset="0"/>
                          </a:rPr>
                          <m:t>(</m:t>
                        </m:r>
                        <m:r>
                          <a:rPr lang="en-US" sz="2400" i="1">
                            <a:latin typeface="Cambria Math" panose="02040503050406030204" pitchFamily="18" charset="0"/>
                          </a:rPr>
                          <m:t>𝑙𝑜𝑔</m:t>
                        </m:r>
                      </m:e>
                      <m:sup>
                        <m:r>
                          <a:rPr lang="en-US" sz="2400" b="0" i="1" smtClean="0">
                            <a:latin typeface="Cambria Math" panose="02040503050406030204" pitchFamily="18" charset="0"/>
                          </a:rPr>
                          <m:t>3</m:t>
                        </m:r>
                      </m:sup>
                    </m:sSup>
                    <m:r>
                      <a:rPr lang="en-US" sz="2400" i="1">
                        <a:latin typeface="Cambria Math" panose="02040503050406030204" pitchFamily="18" charset="0"/>
                      </a:rPr>
                      <m:t>𝑛</m:t>
                    </m:r>
                    <m:r>
                      <a:rPr lang="en-US" sz="2400" b="0" i="1" smtClean="0">
                        <a:latin typeface="Cambria Math" panose="02040503050406030204" pitchFamily="18" charset="0"/>
                      </a:rPr>
                      <m:t>)</m:t>
                    </m:r>
                  </m:oMath>
                </a14:m>
                <a:r>
                  <a:rPr lang="en-US" sz="2400" dirty="0" smtClean="0"/>
                  <a:t>). </a:t>
                </a:r>
                <a:endParaRPr lang="he-IL" sz="2400" dirty="0"/>
              </a:p>
            </p:txBody>
          </p:sp>
        </mc:Choice>
        <mc:Fallback xmlns="">
          <p:sp>
            <p:nvSpPr>
              <p:cNvPr id="3" name="מציין מיקום תוכן 2"/>
              <p:cNvSpPr>
                <a:spLocks noGrp="1" noRot="1" noChangeAspect="1" noMove="1" noResize="1" noEditPoints="1" noAdjustHandles="1" noChangeArrowheads="1" noChangeShapeType="1" noTextEdit="1"/>
              </p:cNvSpPr>
              <p:nvPr>
                <p:ph idx="1"/>
              </p:nvPr>
            </p:nvSpPr>
            <p:spPr>
              <a:xfrm>
                <a:off x="2589212" y="1790700"/>
                <a:ext cx="8915400" cy="4914900"/>
              </a:xfrm>
              <a:blipFill rotWithShape="0">
                <a:blip r:embed="rId2"/>
                <a:stretch>
                  <a:fillRect l="-2052" t="-993"/>
                </a:stretch>
              </a:blipFill>
            </p:spPr>
            <p:txBody>
              <a:bodyPr/>
              <a:lstStyle/>
              <a:p>
                <a:r>
                  <a:rPr lang="he-IL">
                    <a:noFill/>
                  </a:rPr>
                  <a:t> </a:t>
                </a:r>
              </a:p>
            </p:txBody>
          </p:sp>
        </mc:Fallback>
      </mc:AlternateContent>
    </p:spTree>
    <p:extLst>
      <p:ext uri="{BB962C8B-B14F-4D97-AF65-F5344CB8AC3E}">
        <p14:creationId xmlns:p14="http://schemas.microsoft.com/office/powerpoint/2010/main" val="4200103636"/>
      </p:ext>
    </p:extLst>
  </p:cSld>
  <p:clrMapOvr>
    <a:masterClrMapping/>
  </p:clrMapOvr>
  <p:timing>
    <p:tnLst>
      <p:par>
        <p:cTn id="1" dur="indefinite" restart="never" nodeType="tmRoot"/>
      </p:par>
    </p:tnLst>
  </p:timing>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2592925" y="624110"/>
            <a:ext cx="8911687" cy="988790"/>
          </a:xfrm>
        </p:spPr>
        <p:txBody>
          <a:bodyPr/>
          <a:lstStyle/>
          <a:p>
            <a:r>
              <a:rPr lang="en-US" dirty="0"/>
              <a:t>Theorem </a:t>
            </a:r>
            <a:r>
              <a:rPr lang="en-US" dirty="0" smtClean="0"/>
              <a:t>4.4 (</a:t>
            </a:r>
            <a:r>
              <a:rPr lang="en-US" dirty="0"/>
              <a:t>cont.)</a:t>
            </a:r>
            <a:endParaRPr lang="he-IL" dirty="0"/>
          </a:p>
        </p:txBody>
      </p:sp>
      <mc:AlternateContent xmlns:mc="http://schemas.openxmlformats.org/markup-compatibility/2006" xmlns:a14="http://schemas.microsoft.com/office/drawing/2010/main">
        <mc:Choice Requires="a14">
          <p:sp>
            <p:nvSpPr>
              <p:cNvPr id="3" name="מציין מיקום תוכן 2"/>
              <p:cNvSpPr>
                <a:spLocks noGrp="1"/>
              </p:cNvSpPr>
              <p:nvPr>
                <p:ph idx="1"/>
              </p:nvPr>
            </p:nvSpPr>
            <p:spPr>
              <a:xfrm>
                <a:off x="2589212" y="1790700"/>
                <a:ext cx="8915400" cy="5067300"/>
              </a:xfrm>
            </p:spPr>
            <p:txBody>
              <a:bodyPr>
                <a:normAutofit/>
              </a:bodyPr>
              <a:lstStyle/>
              <a:p>
                <a:pPr marL="0" indent="0" algn="l">
                  <a:buNone/>
                </a:pPr>
                <a:r>
                  <a:rPr lang="en-US" sz="2400" dirty="0" smtClean="0"/>
                  <a:t>For all the edges at the same phase, we use the same random values for variables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𝑥</m:t>
                        </m:r>
                      </m:e>
                      <m:sub>
                        <m:r>
                          <a:rPr lang="en-US" sz="2400" i="1">
                            <a:latin typeface="Cambria Math" panose="02040503050406030204" pitchFamily="18" charset="0"/>
                          </a:rPr>
                          <m:t>𝑟</m:t>
                        </m:r>
                        <m:r>
                          <a:rPr lang="en-US" sz="2400" i="1">
                            <a:latin typeface="Cambria Math" panose="02040503050406030204" pitchFamily="18" charset="0"/>
                          </a:rPr>
                          <m:t>+</m:t>
                        </m:r>
                        <m:r>
                          <a:rPr lang="en-US" sz="2400" i="1">
                            <a:latin typeface="Cambria Math" panose="02040503050406030204" pitchFamily="18" charset="0"/>
                          </a:rPr>
                          <m:t>1</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𝑥</m:t>
                        </m:r>
                      </m:e>
                      <m:sub>
                        <m:r>
                          <a:rPr lang="en-US" sz="2400" i="1">
                            <a:latin typeface="Cambria Math" panose="02040503050406030204" pitchFamily="18" charset="0"/>
                          </a:rPr>
                          <m:t>𝑘</m:t>
                        </m:r>
                        <m:r>
                          <a:rPr lang="en-US" sz="2400" i="1">
                            <a:latin typeface="Cambria Math" panose="02040503050406030204" pitchFamily="18" charset="0"/>
                          </a:rPr>
                          <m:t>−</m:t>
                        </m:r>
                        <m:r>
                          <a:rPr lang="en-US" sz="2400" i="1">
                            <a:latin typeface="Cambria Math" panose="02040503050406030204" pitchFamily="18" charset="0"/>
                          </a:rPr>
                          <m:t>1</m:t>
                        </m:r>
                      </m:sub>
                    </m:sSub>
                  </m:oMath>
                </a14:m>
                <a:r>
                  <a:rPr lang="en-US" sz="2400" dirty="0" smtClean="0"/>
                  <a:t> in each identity test (or else, the number of random bits used was polynomial </a:t>
                </a:r>
                <a14:m>
                  <m:oMath xmlns:m="http://schemas.openxmlformats.org/officeDocument/2006/math">
                    <m:r>
                      <a:rPr lang="en-US" sz="2400" i="1">
                        <a:latin typeface="Cambria Math" panose="02040503050406030204" pitchFamily="18" charset="0"/>
                      </a:rPr>
                      <m:t>𝑂</m:t>
                    </m:r>
                    <m:r>
                      <a:rPr lang="en-US" sz="2400" i="1">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𝑛</m:t>
                        </m:r>
                      </m:e>
                      <m:sup>
                        <m:r>
                          <a:rPr lang="en-US" sz="2400" i="1">
                            <a:latin typeface="Cambria Math" panose="02040503050406030204" pitchFamily="18" charset="0"/>
                          </a:rPr>
                          <m:t>2</m:t>
                        </m:r>
                      </m:sup>
                    </m:sSup>
                    <m:r>
                      <a:rPr lang="en-US" sz="2400" i="1">
                        <a:latin typeface="Cambria Math" panose="02040503050406030204" pitchFamily="18" charset="0"/>
                      </a:rPr>
                      <m:t>𝑙𝑜𝑔𝑛</m:t>
                    </m:r>
                    <m:r>
                      <a:rPr lang="en-US" sz="2400" i="1">
                        <a:latin typeface="Cambria Math" panose="02040503050406030204" pitchFamily="18" charset="0"/>
                      </a:rPr>
                      <m:t>)</m:t>
                    </m:r>
                  </m:oMath>
                </a14:m>
                <a:r>
                  <a:rPr lang="en-US" sz="2400" dirty="0" smtClean="0"/>
                  <a:t>).</a:t>
                </a:r>
              </a:p>
              <a:p>
                <a:pPr marL="0" indent="0" algn="l">
                  <a:buNone/>
                </a:pPr>
                <a:r>
                  <a:rPr lang="en-US" sz="2400" dirty="0" smtClean="0"/>
                  <a:t>Moreover, we use the same values for all phases </a:t>
                </a:r>
                <a:r>
                  <a:rPr lang="en-US" sz="2400" dirty="0"/>
                  <a:t>(</a:t>
                </a:r>
                <a:r>
                  <a:rPr lang="en-US" sz="2400" dirty="0" smtClean="0"/>
                  <a:t>or else the number of random bits used was </a:t>
                </a:r>
                <a14:m>
                  <m:oMath xmlns:m="http://schemas.openxmlformats.org/officeDocument/2006/math">
                    <m:sSup>
                      <m:sSupPr>
                        <m:ctrlPr>
                          <a:rPr lang="en-US" sz="2400" i="1">
                            <a:latin typeface="Cambria Math" panose="02040503050406030204" pitchFamily="18" charset="0"/>
                          </a:rPr>
                        </m:ctrlPr>
                      </m:sSupPr>
                      <m:e>
                        <m:r>
                          <a:rPr lang="en-US" sz="2400" b="0" i="1" smtClean="0">
                            <a:latin typeface="Cambria Math" panose="02040503050406030204" pitchFamily="18" charset="0"/>
                          </a:rPr>
                          <m:t>𝑂</m:t>
                        </m:r>
                        <m:r>
                          <a:rPr lang="en-US" sz="2400" b="0" i="1" smtClean="0">
                            <a:latin typeface="Cambria Math" panose="02040503050406030204" pitchFamily="18" charset="0"/>
                          </a:rPr>
                          <m:t>(</m:t>
                        </m:r>
                        <m:r>
                          <a:rPr lang="en-US" sz="2400" i="1">
                            <a:latin typeface="Cambria Math" panose="02040503050406030204" pitchFamily="18" charset="0"/>
                          </a:rPr>
                          <m:t>𝑙𝑜𝑔</m:t>
                        </m:r>
                      </m:e>
                      <m:sup>
                        <m:r>
                          <a:rPr lang="en-US" sz="2400" b="0" i="1" smtClean="0">
                            <a:latin typeface="Cambria Math" panose="02040503050406030204" pitchFamily="18" charset="0"/>
                          </a:rPr>
                          <m:t>3</m:t>
                        </m:r>
                      </m:sup>
                    </m:sSup>
                    <m:r>
                      <a:rPr lang="en-US" sz="2400" i="1">
                        <a:latin typeface="Cambria Math" panose="02040503050406030204" pitchFamily="18" charset="0"/>
                      </a:rPr>
                      <m:t>𝑛</m:t>
                    </m:r>
                    <m:r>
                      <a:rPr lang="en-US" sz="2400" b="0" i="1" smtClean="0">
                        <a:latin typeface="Cambria Math" panose="02040503050406030204" pitchFamily="18" charset="0"/>
                      </a:rPr>
                      <m:t>)</m:t>
                    </m:r>
                  </m:oMath>
                </a14:m>
                <a:r>
                  <a:rPr lang="en-US" sz="2400" dirty="0" smtClean="0"/>
                  <a:t>). </a:t>
                </a:r>
              </a:p>
              <a:p>
                <a:pPr marL="0" indent="0" algn="l">
                  <a:buNone/>
                </a:pPr>
                <a:r>
                  <a:rPr lang="en-US" sz="2400" dirty="0" smtClean="0"/>
                  <a:t>The probability that the test fails for some edge is at most </a:t>
                </a:r>
                <a14:m>
                  <m:oMath xmlns:m="http://schemas.openxmlformats.org/officeDocument/2006/math">
                    <m:r>
                      <a:rPr lang="en-US" sz="2400" i="1">
                        <a:latin typeface="Cambria Math" panose="02040503050406030204" pitchFamily="18" charset="0"/>
                      </a:rPr>
                      <m:t>𝑂</m:t>
                    </m:r>
                    <m:d>
                      <m:dPr>
                        <m:ctrlPr>
                          <a:rPr lang="en-US" sz="2400" i="1">
                            <a:latin typeface="Cambria Math" panose="02040503050406030204" pitchFamily="18" charset="0"/>
                          </a:rPr>
                        </m:ctrlPr>
                      </m:dPr>
                      <m:e>
                        <m:f>
                          <m:fPr>
                            <m:ctrlPr>
                              <a:rPr lang="en-US" sz="2400" i="1">
                                <a:latin typeface="Cambria Math" panose="02040503050406030204" pitchFamily="18" charset="0"/>
                              </a:rPr>
                            </m:ctrlPr>
                          </m:fPr>
                          <m:num>
                            <m:sSup>
                              <m:sSupPr>
                                <m:ctrlPr>
                                  <a:rPr lang="en-US" sz="2400" i="1">
                                    <a:latin typeface="Cambria Math" panose="02040503050406030204" pitchFamily="18" charset="0"/>
                                  </a:rPr>
                                </m:ctrlPr>
                              </m:sSupPr>
                              <m:e>
                                <m:r>
                                  <a:rPr lang="en-US" sz="2400" i="1">
                                    <a:latin typeface="Cambria Math" panose="02040503050406030204" pitchFamily="18" charset="0"/>
                                  </a:rPr>
                                  <m:t>𝑙𝑜𝑔</m:t>
                                </m:r>
                              </m:e>
                              <m:sup>
                                <m:r>
                                  <a:rPr lang="en-US" sz="2400" i="1">
                                    <a:latin typeface="Cambria Math" panose="02040503050406030204" pitchFamily="18" charset="0"/>
                                  </a:rPr>
                                  <m:t>2</m:t>
                                </m:r>
                              </m:sup>
                            </m:sSup>
                            <m:r>
                              <a:rPr lang="en-US" sz="2400" i="1">
                                <a:latin typeface="Cambria Math" panose="02040503050406030204" pitchFamily="18" charset="0"/>
                              </a:rPr>
                              <m:t>𝑛</m:t>
                            </m:r>
                          </m:num>
                          <m:den>
                            <m:r>
                              <a:rPr lang="en-US" sz="2400" b="0" i="1" smtClean="0">
                                <a:latin typeface="Cambria Math" panose="02040503050406030204" pitchFamily="18" charset="0"/>
                              </a:rPr>
                              <m:t>𝑛</m:t>
                            </m:r>
                          </m:den>
                        </m:f>
                      </m:e>
                    </m:d>
                  </m:oMath>
                </a14:m>
                <a:r>
                  <a:rPr lang="en-US" sz="2400" dirty="0" smtClean="0"/>
                  <a:t> by the union bound (a graph with n nodes has at most </a:t>
                </a:r>
                <a14:m>
                  <m:oMath xmlns:m="http://schemas.openxmlformats.org/officeDocument/2006/math">
                    <m:sSup>
                      <m:sSupPr>
                        <m:ctrlPr>
                          <a:rPr lang="en-US" sz="2400" i="1" smtClean="0">
                            <a:latin typeface="Cambria Math" panose="02040503050406030204" pitchFamily="18" charset="0"/>
                          </a:rPr>
                        </m:ctrlPr>
                      </m:sSupPr>
                      <m:e>
                        <m:r>
                          <a:rPr lang="en-US" sz="2400" b="0" i="1" smtClean="0">
                            <a:latin typeface="Cambria Math" panose="02040503050406030204" pitchFamily="18" charset="0"/>
                          </a:rPr>
                          <m:t>𝑛</m:t>
                        </m:r>
                      </m:e>
                      <m:sup>
                        <m:r>
                          <a:rPr lang="en-US" sz="2400" b="0" i="1" smtClean="0">
                            <a:latin typeface="Cambria Math" panose="02040503050406030204" pitchFamily="18" charset="0"/>
                          </a:rPr>
                          <m:t>2</m:t>
                        </m:r>
                      </m:sup>
                    </m:sSup>
                  </m:oMath>
                </a14:m>
                <a:r>
                  <a:rPr lang="en-US" sz="2400" dirty="0" smtClean="0"/>
                  <a:t> edges) (/success with prob. at least </a:t>
                </a:r>
                <a14:m>
                  <m:oMath xmlns:m="http://schemas.openxmlformats.org/officeDocument/2006/math">
                    <m:r>
                      <a:rPr lang="en-US" sz="2400" i="1">
                        <a:latin typeface="Cambria Math" panose="02040503050406030204" pitchFamily="18" charset="0"/>
                      </a:rPr>
                      <m:t>1</m:t>
                    </m:r>
                    <m:r>
                      <a:rPr lang="en-US" sz="2400" i="1">
                        <a:latin typeface="Cambria Math" panose="02040503050406030204" pitchFamily="18" charset="0"/>
                      </a:rPr>
                      <m:t>−</m:t>
                    </m:r>
                    <m:r>
                      <a:rPr lang="en-US" sz="2400" i="1">
                        <a:latin typeface="Cambria Math" panose="02040503050406030204" pitchFamily="18" charset="0"/>
                      </a:rPr>
                      <m:t>𝑂</m:t>
                    </m:r>
                    <m:d>
                      <m:dPr>
                        <m:ctrlPr>
                          <a:rPr lang="en-US" sz="2400" i="1">
                            <a:latin typeface="Cambria Math" panose="02040503050406030204" pitchFamily="18" charset="0"/>
                          </a:rPr>
                        </m:ctrlPr>
                      </m:dPr>
                      <m:e>
                        <m:f>
                          <m:fPr>
                            <m:ctrlPr>
                              <a:rPr lang="en-US" sz="2400" i="1">
                                <a:latin typeface="Cambria Math" panose="02040503050406030204" pitchFamily="18" charset="0"/>
                              </a:rPr>
                            </m:ctrlPr>
                          </m:fPr>
                          <m:num>
                            <m:sSup>
                              <m:sSupPr>
                                <m:ctrlPr>
                                  <a:rPr lang="en-US" sz="2400" i="1">
                                    <a:latin typeface="Cambria Math" panose="02040503050406030204" pitchFamily="18" charset="0"/>
                                  </a:rPr>
                                </m:ctrlPr>
                              </m:sSupPr>
                              <m:e>
                                <m:r>
                                  <a:rPr lang="en-US" sz="2400" i="1">
                                    <a:latin typeface="Cambria Math" panose="02040503050406030204" pitchFamily="18" charset="0"/>
                                  </a:rPr>
                                  <m:t>𝑙𝑜𝑔</m:t>
                                </m:r>
                              </m:e>
                              <m:sup>
                                <m:r>
                                  <a:rPr lang="en-US" sz="2400" i="1">
                                    <a:latin typeface="Cambria Math" panose="02040503050406030204" pitchFamily="18" charset="0"/>
                                  </a:rPr>
                                  <m:t>2</m:t>
                                </m:r>
                              </m:sup>
                            </m:sSup>
                            <m:r>
                              <a:rPr lang="en-US" sz="2400" i="1">
                                <a:latin typeface="Cambria Math" panose="02040503050406030204" pitchFamily="18" charset="0"/>
                              </a:rPr>
                              <m:t>𝑛</m:t>
                            </m:r>
                          </m:num>
                          <m:den>
                            <m:r>
                              <a:rPr lang="en-US" sz="2400" i="1">
                                <a:latin typeface="Cambria Math" panose="02040503050406030204" pitchFamily="18" charset="0"/>
                              </a:rPr>
                              <m:t>𝑛</m:t>
                            </m:r>
                          </m:den>
                        </m:f>
                      </m:e>
                    </m:d>
                  </m:oMath>
                </a14:m>
                <a:r>
                  <a:rPr lang="en-US" sz="2400" dirty="0" smtClean="0"/>
                  <a:t>).</a:t>
                </a:r>
              </a:p>
              <a:p>
                <a:pPr marL="0" indent="0" algn="l">
                  <a:buNone/>
                </a:pPr>
                <a:r>
                  <a:rPr lang="en-US" sz="2400" dirty="0" smtClean="0"/>
                  <a:t>We continue this for k rounds to find </a:t>
                </a:r>
                <a14:m>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𝐻</m:t>
                        </m:r>
                      </m:e>
                      <m:sub>
                        <m:r>
                          <a:rPr lang="en-US" sz="2400" b="0" i="1" smtClean="0">
                            <a:latin typeface="Cambria Math" panose="02040503050406030204" pitchFamily="18" charset="0"/>
                          </a:rPr>
                          <m:t>𝑘</m:t>
                        </m:r>
                      </m:sub>
                    </m:sSub>
                  </m:oMath>
                </a14:m>
                <a:r>
                  <a:rPr lang="en-US" sz="2400" dirty="0" smtClean="0"/>
                  <a:t>, which </a:t>
                </a:r>
                <a:r>
                  <a:rPr lang="en-US" sz="2400" u="sng" dirty="0" smtClean="0"/>
                  <a:t>is a perfect matching</a:t>
                </a:r>
                <a:r>
                  <a:rPr lang="en-US" sz="2400" dirty="0" smtClean="0"/>
                  <a:t>.</a:t>
                </a:r>
                <a:endParaRPr lang="he-IL" sz="2400" dirty="0"/>
              </a:p>
            </p:txBody>
          </p:sp>
        </mc:Choice>
        <mc:Fallback xmlns="">
          <p:sp>
            <p:nvSpPr>
              <p:cNvPr id="3" name="מציין מיקום תוכן 2"/>
              <p:cNvSpPr>
                <a:spLocks noGrp="1" noRot="1" noChangeAspect="1" noMove="1" noResize="1" noEditPoints="1" noAdjustHandles="1" noChangeArrowheads="1" noChangeShapeType="1" noTextEdit="1"/>
              </p:cNvSpPr>
              <p:nvPr>
                <p:ph idx="1"/>
              </p:nvPr>
            </p:nvSpPr>
            <p:spPr>
              <a:xfrm>
                <a:off x="2589212" y="1790700"/>
                <a:ext cx="8915400" cy="5067300"/>
              </a:xfrm>
              <a:blipFill rotWithShape="0">
                <a:blip r:embed="rId2"/>
                <a:stretch>
                  <a:fillRect l="-2052" t="-963"/>
                </a:stretch>
              </a:blipFill>
            </p:spPr>
            <p:txBody>
              <a:bodyPr/>
              <a:lstStyle/>
              <a:p>
                <a:r>
                  <a:rPr lang="he-IL">
                    <a:noFill/>
                  </a:rPr>
                  <a:t> </a:t>
                </a:r>
              </a:p>
            </p:txBody>
          </p:sp>
        </mc:Fallback>
      </mc:AlternateContent>
    </p:spTree>
    <p:extLst>
      <p:ext uri="{BB962C8B-B14F-4D97-AF65-F5344CB8AC3E}">
        <p14:creationId xmlns:p14="http://schemas.microsoft.com/office/powerpoint/2010/main" val="529081218"/>
      </p:ext>
    </p:extLst>
  </p:cSld>
  <p:clrMapOvr>
    <a:masterClrMapping/>
  </p:clrMapOvr>
  <p:timing>
    <p:tnLst>
      <p:par>
        <p:cTn id="1" dur="indefinite" restart="never" nodeType="tmRoot"/>
      </p:par>
    </p:tnLst>
  </p:timing>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2592925" y="624110"/>
            <a:ext cx="8911687" cy="988790"/>
          </a:xfrm>
        </p:spPr>
        <p:txBody>
          <a:bodyPr/>
          <a:lstStyle/>
          <a:p>
            <a:r>
              <a:rPr lang="en-US" dirty="0"/>
              <a:t>Theorem </a:t>
            </a:r>
            <a:r>
              <a:rPr lang="en-US" dirty="0" smtClean="0"/>
              <a:t>4.4 (</a:t>
            </a:r>
            <a:r>
              <a:rPr lang="en-US" dirty="0"/>
              <a:t>cont</a:t>
            </a:r>
            <a:r>
              <a:rPr lang="en-US" dirty="0" smtClean="0"/>
              <a:t>.) - Analysis</a:t>
            </a:r>
            <a:endParaRPr lang="he-IL" dirty="0"/>
          </a:p>
        </p:txBody>
      </p:sp>
      <mc:AlternateContent xmlns:mc="http://schemas.openxmlformats.org/markup-compatibility/2006" xmlns:a14="http://schemas.microsoft.com/office/drawing/2010/main">
        <mc:Choice Requires="a14">
          <p:sp>
            <p:nvSpPr>
              <p:cNvPr id="3" name="מציין מיקום תוכן 2"/>
              <p:cNvSpPr>
                <a:spLocks noGrp="1"/>
              </p:cNvSpPr>
              <p:nvPr>
                <p:ph idx="1"/>
              </p:nvPr>
            </p:nvSpPr>
            <p:spPr>
              <a:xfrm>
                <a:off x="2589212" y="1790700"/>
                <a:ext cx="8915400" cy="4626878"/>
              </a:xfrm>
            </p:spPr>
            <p:txBody>
              <a:bodyPr>
                <a:normAutofit/>
              </a:bodyPr>
              <a:lstStyle/>
              <a:p>
                <a:pPr marL="0" indent="0" algn="l">
                  <a:buNone/>
                </a:pPr>
                <a:r>
                  <a:rPr lang="en-US" sz="2400" dirty="0" smtClean="0"/>
                  <a:t>We need again </a:t>
                </a:r>
                <a14:m>
                  <m:oMath xmlns:m="http://schemas.openxmlformats.org/officeDocument/2006/math">
                    <m:r>
                      <a:rPr lang="en-US" sz="2400" b="0" i="1" smtClean="0">
                        <a:latin typeface="Cambria Math" panose="02040503050406030204" pitchFamily="18" charset="0"/>
                      </a:rPr>
                      <m:t>𝑂</m:t>
                    </m:r>
                    <m:d>
                      <m:dPr>
                        <m:ctrlPr>
                          <a:rPr lang="en-US" sz="2400" b="0" i="1" smtClean="0">
                            <a:latin typeface="Cambria Math" panose="02040503050406030204" pitchFamily="18" charset="0"/>
                          </a:rPr>
                        </m:ctrlPr>
                      </m:dPr>
                      <m:e>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𝑙𝑜𝑔</m:t>
                            </m:r>
                          </m:e>
                          <m:sup>
                            <m:r>
                              <a:rPr lang="en-US" sz="2400" b="0" i="1" smtClean="0">
                                <a:latin typeface="Cambria Math" panose="02040503050406030204" pitchFamily="18" charset="0"/>
                              </a:rPr>
                              <m:t>2</m:t>
                            </m:r>
                          </m:sup>
                        </m:sSup>
                        <m:r>
                          <a:rPr lang="en-US" sz="2400" b="0" i="1" smtClean="0">
                            <a:latin typeface="Cambria Math" panose="02040503050406030204" pitchFamily="18" charset="0"/>
                          </a:rPr>
                          <m:t>𝑛</m:t>
                        </m:r>
                      </m:e>
                    </m:d>
                  </m:oMath>
                </a14:m>
                <a:r>
                  <a:rPr lang="en-US" sz="2400" dirty="0" smtClean="0"/>
                  <a:t> random bits for the weight assignments </a:t>
                </a:r>
                <a14:m>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𝑤</m:t>
                        </m:r>
                      </m:e>
                      <m:sub>
                        <m:r>
                          <a:rPr lang="en-US" sz="2400" b="0" i="1" smtClean="0">
                            <a:latin typeface="Cambria Math" panose="02040503050406030204" pitchFamily="18" charset="0"/>
                          </a:rPr>
                          <m:t>0</m:t>
                        </m:r>
                        <m:r>
                          <a:rPr lang="en-US" sz="2400" b="0" i="1" smtClean="0">
                            <a:latin typeface="Cambria Math" panose="02040503050406030204" pitchFamily="18" charset="0"/>
                          </a:rPr>
                          <m:t>,</m:t>
                        </m:r>
                      </m:sub>
                    </m:sSub>
                    <m:sSub>
                      <m:sSubPr>
                        <m:ctrlPr>
                          <a:rPr lang="en-US" sz="2400" i="1">
                            <a:latin typeface="Cambria Math" panose="02040503050406030204" pitchFamily="18" charset="0"/>
                          </a:rPr>
                        </m:ctrlPr>
                      </m:sSubPr>
                      <m:e>
                        <m:r>
                          <a:rPr lang="en-US" sz="2400" i="1">
                            <a:latin typeface="Cambria Math" panose="02040503050406030204" pitchFamily="18" charset="0"/>
                          </a:rPr>
                          <m:t>𝑤</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𝑤</m:t>
                        </m:r>
                      </m:e>
                      <m:sub>
                        <m:r>
                          <a:rPr lang="en-US" sz="2400" b="0" i="1" smtClean="0">
                            <a:latin typeface="Cambria Math" panose="02040503050406030204" pitchFamily="18" charset="0"/>
                          </a:rPr>
                          <m:t>𝑘</m:t>
                        </m:r>
                        <m:r>
                          <a:rPr lang="en-US" sz="2400" b="0" i="1" smtClean="0">
                            <a:latin typeface="Cambria Math" panose="02040503050406030204" pitchFamily="18" charset="0"/>
                          </a:rPr>
                          <m:t>−</m:t>
                        </m:r>
                        <m:r>
                          <a:rPr lang="en-US" sz="2400" b="0" i="1" smtClean="0">
                            <a:latin typeface="Cambria Math" panose="02040503050406030204" pitchFamily="18" charset="0"/>
                          </a:rPr>
                          <m:t>1</m:t>
                        </m:r>
                      </m:sub>
                    </m:sSub>
                  </m:oMath>
                </a14:m>
                <a:r>
                  <a:rPr lang="en-US" sz="2400" dirty="0" smtClean="0"/>
                  <a:t> and the values for the </a:t>
                </a:r>
                <a14:m>
                  <m:oMath xmlns:m="http://schemas.openxmlformats.org/officeDocument/2006/math">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𝑥</m:t>
                        </m:r>
                      </m:e>
                      <m:sub>
                        <m:r>
                          <a:rPr lang="en-US" sz="2400" b="0" i="1" smtClean="0">
                            <a:latin typeface="Cambria Math" panose="02040503050406030204" pitchFamily="18" charset="0"/>
                          </a:rPr>
                          <m:t>𝑖</m:t>
                        </m:r>
                      </m:sub>
                      <m:sup>
                        <m:r>
                          <a:rPr lang="en-US" sz="2400" b="0" i="1" smtClean="0">
                            <a:latin typeface="Cambria Math" panose="02040503050406030204" pitchFamily="18" charset="0"/>
                          </a:rPr>
                          <m:t>′</m:t>
                        </m:r>
                      </m:sup>
                    </m:sSubSup>
                    <m:r>
                      <a:rPr lang="en-US" sz="2400" b="0" i="1" smtClean="0">
                        <a:latin typeface="Cambria Math" panose="02040503050406030204" pitchFamily="18" charset="0"/>
                      </a:rPr>
                      <m:t>𝑠</m:t>
                    </m:r>
                  </m:oMath>
                </a14:m>
                <a:r>
                  <a:rPr lang="en-US" sz="2400" dirty="0" smtClean="0"/>
                  <a:t>. Note that we use the same random bits for </a:t>
                </a:r>
                <a14:m>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𝑥</m:t>
                        </m:r>
                      </m:e>
                      <m:sub>
                        <m:r>
                          <a:rPr lang="en-US" sz="2400" b="0" i="1" smtClean="0">
                            <a:latin typeface="Cambria Math" panose="02040503050406030204" pitchFamily="18" charset="0"/>
                          </a:rPr>
                          <m:t>𝑖</m:t>
                        </m:r>
                      </m:sub>
                    </m:sSub>
                  </m:oMath>
                </a14:m>
                <a:r>
                  <a:rPr lang="en-US" sz="2400" dirty="0" smtClean="0"/>
                  <a:t> in all k rounds (which decreases the success rate a-bit).</a:t>
                </a:r>
              </a:p>
              <a:p>
                <a:pPr marL="0" indent="0" algn="l">
                  <a:buNone/>
                </a:pPr>
                <a:r>
                  <a:rPr lang="en-US" sz="2400" dirty="0" smtClean="0"/>
                  <a:t>The algorithm consists of log(n) phases so the fail probability is now at most </a:t>
                </a:r>
                <a14:m>
                  <m:oMath xmlns:m="http://schemas.openxmlformats.org/officeDocument/2006/math">
                    <m:sSup>
                      <m:sSupPr>
                        <m:ctrlPr>
                          <a:rPr lang="en-US" sz="2400" i="1" smtClean="0">
                            <a:latin typeface="Cambria Math" panose="02040503050406030204" pitchFamily="18" charset="0"/>
                          </a:rPr>
                        </m:ctrlPr>
                      </m:sSupPr>
                      <m:e>
                        <m:r>
                          <a:rPr lang="en-US" sz="2400" b="0" i="1" smtClean="0">
                            <a:latin typeface="Cambria Math" panose="02040503050406030204" pitchFamily="18" charset="0"/>
                          </a:rPr>
                          <m:t>(</m:t>
                        </m:r>
                        <m:r>
                          <a:rPr lang="en-US" sz="2400" i="1">
                            <a:latin typeface="Cambria Math" panose="02040503050406030204" pitchFamily="18" charset="0"/>
                          </a:rPr>
                          <m:t>𝑂</m:t>
                        </m:r>
                        <m:d>
                          <m:dPr>
                            <m:ctrlPr>
                              <a:rPr lang="en-US" sz="2400" i="1">
                                <a:latin typeface="Cambria Math" panose="02040503050406030204" pitchFamily="18" charset="0"/>
                              </a:rPr>
                            </m:ctrlPr>
                          </m:dPr>
                          <m:e>
                            <m:f>
                              <m:fPr>
                                <m:ctrlPr>
                                  <a:rPr lang="en-US" sz="2400" i="1">
                                    <a:latin typeface="Cambria Math" panose="02040503050406030204" pitchFamily="18" charset="0"/>
                                  </a:rPr>
                                </m:ctrlPr>
                              </m:fPr>
                              <m:num>
                                <m:sSup>
                                  <m:sSupPr>
                                    <m:ctrlPr>
                                      <a:rPr lang="en-US" sz="2400" i="1">
                                        <a:latin typeface="Cambria Math" panose="02040503050406030204" pitchFamily="18" charset="0"/>
                                      </a:rPr>
                                    </m:ctrlPr>
                                  </m:sSupPr>
                                  <m:e>
                                    <m:r>
                                      <a:rPr lang="en-US" sz="2400" i="1">
                                        <a:latin typeface="Cambria Math" panose="02040503050406030204" pitchFamily="18" charset="0"/>
                                      </a:rPr>
                                      <m:t>𝑙𝑜𝑔</m:t>
                                    </m:r>
                                  </m:e>
                                  <m:sup>
                                    <m:r>
                                      <a:rPr lang="en-US" sz="2400" i="1">
                                        <a:latin typeface="Cambria Math" panose="02040503050406030204" pitchFamily="18" charset="0"/>
                                      </a:rPr>
                                      <m:t>2</m:t>
                                    </m:r>
                                  </m:sup>
                                </m:sSup>
                                <m:r>
                                  <a:rPr lang="en-US" sz="2400" i="1">
                                    <a:latin typeface="Cambria Math" panose="02040503050406030204" pitchFamily="18" charset="0"/>
                                  </a:rPr>
                                  <m:t>𝑛</m:t>
                                </m:r>
                              </m:num>
                              <m:den>
                                <m:r>
                                  <a:rPr lang="en-US" sz="2400" i="1">
                                    <a:latin typeface="Cambria Math" panose="02040503050406030204" pitchFamily="18" charset="0"/>
                                  </a:rPr>
                                  <m:t>𝑛</m:t>
                                </m:r>
                              </m:den>
                            </m:f>
                          </m:e>
                        </m:d>
                        <m:r>
                          <a:rPr lang="en-US" sz="2400" b="0" i="1" smtClean="0">
                            <a:latin typeface="Cambria Math" panose="02040503050406030204" pitchFamily="18" charset="0"/>
                          </a:rPr>
                          <m:t>)</m:t>
                        </m:r>
                      </m:e>
                      <m:sup>
                        <m:r>
                          <a:rPr lang="en-US" sz="2400" b="0" i="1" smtClean="0">
                            <a:latin typeface="Cambria Math" panose="02040503050406030204" pitchFamily="18" charset="0"/>
                          </a:rPr>
                          <m:t>𝑙𝑜𝑔𝑛</m:t>
                        </m:r>
                      </m:sup>
                    </m:sSup>
                    <m:r>
                      <a:rPr lang="en-US" sz="2400" b="0" i="0" smtClean="0">
                        <a:latin typeface="Cambria Math" panose="02040503050406030204" pitchFamily="18" charset="0"/>
                      </a:rPr>
                      <m:t>≤</m:t>
                    </m:r>
                    <m:r>
                      <a:rPr lang="en-US" sz="2400" i="1">
                        <a:latin typeface="Cambria Math" panose="02040503050406030204" pitchFamily="18" charset="0"/>
                      </a:rPr>
                      <m:t>𝑂</m:t>
                    </m:r>
                    <m:d>
                      <m:dPr>
                        <m:ctrlPr>
                          <a:rPr lang="en-US" sz="2400" i="1">
                            <a:latin typeface="Cambria Math" panose="02040503050406030204" pitchFamily="18" charset="0"/>
                          </a:rPr>
                        </m:ctrlPr>
                      </m:dPr>
                      <m:e>
                        <m:f>
                          <m:fPr>
                            <m:ctrlPr>
                              <a:rPr lang="en-US" sz="2400" i="1">
                                <a:latin typeface="Cambria Math" panose="02040503050406030204" pitchFamily="18" charset="0"/>
                              </a:rPr>
                            </m:ctrlPr>
                          </m:fPr>
                          <m:num>
                            <m:sSup>
                              <m:sSupPr>
                                <m:ctrlPr>
                                  <a:rPr lang="en-US" sz="2400" i="1">
                                    <a:latin typeface="Cambria Math" panose="02040503050406030204" pitchFamily="18" charset="0"/>
                                  </a:rPr>
                                </m:ctrlPr>
                              </m:sSupPr>
                              <m:e>
                                <m:r>
                                  <a:rPr lang="en-US" sz="2400" i="1">
                                    <a:latin typeface="Cambria Math" panose="02040503050406030204" pitchFamily="18" charset="0"/>
                                  </a:rPr>
                                  <m:t>𝑙𝑜𝑔</m:t>
                                </m:r>
                              </m:e>
                              <m:sup>
                                <m:r>
                                  <a:rPr lang="en-US" sz="2400" i="1">
                                    <a:latin typeface="Cambria Math" panose="02040503050406030204" pitchFamily="18" charset="0"/>
                                  </a:rPr>
                                  <m:t>3</m:t>
                                </m:r>
                              </m:sup>
                            </m:sSup>
                            <m:r>
                              <a:rPr lang="en-US" sz="2400" i="1">
                                <a:latin typeface="Cambria Math" panose="02040503050406030204" pitchFamily="18" charset="0"/>
                              </a:rPr>
                              <m:t>𝑛</m:t>
                            </m:r>
                          </m:num>
                          <m:den>
                            <m:r>
                              <a:rPr lang="en-US" sz="2400" i="1">
                                <a:latin typeface="Cambria Math" panose="02040503050406030204" pitchFamily="18" charset="0"/>
                              </a:rPr>
                              <m:t>𝑛</m:t>
                            </m:r>
                          </m:den>
                        </m:f>
                      </m:e>
                    </m:d>
                  </m:oMath>
                </a14:m>
                <a:r>
                  <a:rPr lang="en-US" sz="2400" dirty="0" smtClean="0"/>
                  <a:t>, by the union bound.</a:t>
                </a:r>
              </a:p>
              <a:p>
                <a:pPr marL="0" indent="0" algn="l">
                  <a:buNone/>
                </a:pPr>
                <a:r>
                  <a:rPr lang="en-US" sz="2400" dirty="0" smtClean="0"/>
                  <a:t>I.e., the success probability is now at least </a:t>
                </a:r>
                <a14:m>
                  <m:oMath xmlns:m="http://schemas.openxmlformats.org/officeDocument/2006/math">
                    <m:r>
                      <a:rPr lang="en-US" sz="2400" i="1">
                        <a:latin typeface="Cambria Math" panose="02040503050406030204" pitchFamily="18" charset="0"/>
                      </a:rPr>
                      <m:t>1</m:t>
                    </m:r>
                    <m:r>
                      <a:rPr lang="en-US" sz="2400" i="1">
                        <a:latin typeface="Cambria Math" panose="02040503050406030204" pitchFamily="18" charset="0"/>
                      </a:rPr>
                      <m:t>−</m:t>
                    </m:r>
                    <m:r>
                      <a:rPr lang="en-US" sz="2400" i="1">
                        <a:latin typeface="Cambria Math" panose="02040503050406030204" pitchFamily="18" charset="0"/>
                      </a:rPr>
                      <m:t>𝑂</m:t>
                    </m:r>
                    <m:d>
                      <m:dPr>
                        <m:ctrlPr>
                          <a:rPr lang="en-US" sz="2400" i="1">
                            <a:latin typeface="Cambria Math" panose="02040503050406030204" pitchFamily="18" charset="0"/>
                          </a:rPr>
                        </m:ctrlPr>
                      </m:dPr>
                      <m:e>
                        <m:f>
                          <m:fPr>
                            <m:ctrlPr>
                              <a:rPr lang="en-US" sz="2400" i="1">
                                <a:latin typeface="Cambria Math" panose="02040503050406030204" pitchFamily="18" charset="0"/>
                              </a:rPr>
                            </m:ctrlPr>
                          </m:fPr>
                          <m:num>
                            <m:sSup>
                              <m:sSupPr>
                                <m:ctrlPr>
                                  <a:rPr lang="en-US" sz="2400" i="1">
                                    <a:latin typeface="Cambria Math" panose="02040503050406030204" pitchFamily="18" charset="0"/>
                                  </a:rPr>
                                </m:ctrlPr>
                              </m:sSupPr>
                              <m:e>
                                <m:r>
                                  <a:rPr lang="en-US" sz="2400" i="1">
                                    <a:latin typeface="Cambria Math" panose="02040503050406030204" pitchFamily="18" charset="0"/>
                                  </a:rPr>
                                  <m:t>𝑙𝑜𝑔</m:t>
                                </m:r>
                              </m:e>
                              <m:sup>
                                <m:r>
                                  <a:rPr lang="en-US" sz="2400" b="0" i="1" smtClean="0">
                                    <a:latin typeface="Cambria Math" panose="02040503050406030204" pitchFamily="18" charset="0"/>
                                  </a:rPr>
                                  <m:t>3</m:t>
                                </m:r>
                              </m:sup>
                            </m:sSup>
                            <m:r>
                              <a:rPr lang="en-US" sz="2400" i="1">
                                <a:latin typeface="Cambria Math" panose="02040503050406030204" pitchFamily="18" charset="0"/>
                              </a:rPr>
                              <m:t>𝑛</m:t>
                            </m:r>
                          </m:num>
                          <m:den>
                            <m:r>
                              <a:rPr lang="en-US" sz="2400" i="1">
                                <a:latin typeface="Cambria Math" panose="02040503050406030204" pitchFamily="18" charset="0"/>
                              </a:rPr>
                              <m:t>𝑛</m:t>
                            </m:r>
                          </m:den>
                        </m:f>
                      </m:e>
                    </m:d>
                  </m:oMath>
                </a14:m>
                <a:r>
                  <a:rPr lang="en-US" sz="2400" dirty="0" smtClean="0"/>
                  <a:t>.</a:t>
                </a:r>
              </a:p>
            </p:txBody>
          </p:sp>
        </mc:Choice>
        <mc:Fallback xmlns="">
          <p:sp>
            <p:nvSpPr>
              <p:cNvPr id="3" name="מציין מיקום תוכן 2"/>
              <p:cNvSpPr>
                <a:spLocks noGrp="1" noRot="1" noChangeAspect="1" noMove="1" noResize="1" noEditPoints="1" noAdjustHandles="1" noChangeArrowheads="1" noChangeShapeType="1" noTextEdit="1"/>
              </p:cNvSpPr>
              <p:nvPr>
                <p:ph idx="1"/>
              </p:nvPr>
            </p:nvSpPr>
            <p:spPr>
              <a:xfrm>
                <a:off x="2589212" y="1790700"/>
                <a:ext cx="8915400" cy="4626878"/>
              </a:xfrm>
              <a:blipFill rotWithShape="0">
                <a:blip r:embed="rId2"/>
                <a:stretch>
                  <a:fillRect l="-1026" t="-1054"/>
                </a:stretch>
              </a:blipFill>
            </p:spPr>
            <p:txBody>
              <a:bodyPr/>
              <a:lstStyle/>
              <a:p>
                <a:r>
                  <a:rPr lang="he-IL">
                    <a:noFill/>
                  </a:rPr>
                  <a:t> </a:t>
                </a:r>
              </a:p>
            </p:txBody>
          </p:sp>
        </mc:Fallback>
      </mc:AlternateContent>
    </p:spTree>
    <p:extLst>
      <p:ext uri="{BB962C8B-B14F-4D97-AF65-F5344CB8AC3E}">
        <p14:creationId xmlns:p14="http://schemas.microsoft.com/office/powerpoint/2010/main" val="1802516322"/>
      </p:ext>
    </p:extLst>
  </p:cSld>
  <p:clrMapOvr>
    <a:masterClrMapping/>
  </p:clrMapOvr>
  <p:timing>
    <p:tnLst>
      <p:par>
        <p:cTn id="1" dur="indefinite" restart="never" nodeType="tmRoot"/>
      </p:par>
    </p:tnLst>
  </p:timing>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2592925" y="624110"/>
            <a:ext cx="8911687" cy="988790"/>
          </a:xfrm>
        </p:spPr>
        <p:txBody>
          <a:bodyPr/>
          <a:lstStyle/>
          <a:p>
            <a:r>
              <a:rPr lang="en-US" dirty="0"/>
              <a:t>Theorem </a:t>
            </a:r>
            <a:r>
              <a:rPr lang="en-US" dirty="0" smtClean="0"/>
              <a:t>4.4 (</a:t>
            </a:r>
            <a:r>
              <a:rPr lang="en-US" dirty="0"/>
              <a:t>cont</a:t>
            </a:r>
            <a:r>
              <a:rPr lang="en-US" dirty="0" smtClean="0"/>
              <a:t>.) – Conclusion</a:t>
            </a:r>
            <a:endParaRPr lang="he-IL" dirty="0"/>
          </a:p>
        </p:txBody>
      </p:sp>
      <mc:AlternateContent xmlns:mc="http://schemas.openxmlformats.org/markup-compatibility/2006" xmlns:a14="http://schemas.microsoft.com/office/drawing/2010/main">
        <mc:Choice Requires="a14">
          <p:sp>
            <p:nvSpPr>
              <p:cNvPr id="3" name="מציין מיקום תוכן 2"/>
              <p:cNvSpPr>
                <a:spLocks noGrp="1"/>
              </p:cNvSpPr>
              <p:nvPr>
                <p:ph idx="1"/>
              </p:nvPr>
            </p:nvSpPr>
            <p:spPr>
              <a:xfrm>
                <a:off x="2589212" y="1790700"/>
                <a:ext cx="8915400" cy="4626878"/>
              </a:xfrm>
            </p:spPr>
            <p:txBody>
              <a:bodyPr>
                <a:normAutofit/>
              </a:bodyPr>
              <a:lstStyle/>
              <a:p>
                <a:pPr marL="0" indent="0" algn="l">
                  <a:buNone/>
                </a:pPr>
                <a:r>
                  <a:rPr lang="en-US" sz="2400" dirty="0" smtClean="0"/>
                  <a:t>In </a:t>
                </a:r>
                <a14:m>
                  <m:oMath xmlns:m="http://schemas.openxmlformats.org/officeDocument/2006/math">
                    <m:sSup>
                      <m:sSupPr>
                        <m:ctrlPr>
                          <a:rPr lang="en-US" sz="2400" i="1" smtClean="0">
                            <a:latin typeface="Cambria Math" panose="02040503050406030204" pitchFamily="18" charset="0"/>
                          </a:rPr>
                        </m:ctrlPr>
                      </m:sSupPr>
                      <m:e>
                        <m:r>
                          <a:rPr lang="en-US" sz="2400" b="0" i="1" smtClean="0">
                            <a:latin typeface="Cambria Math" panose="02040503050406030204" pitchFamily="18" charset="0"/>
                          </a:rPr>
                          <m:t>𝑁𝐶</m:t>
                        </m:r>
                      </m:e>
                      <m:sup>
                        <m:r>
                          <a:rPr lang="en-US" sz="2400" b="0" i="1" smtClean="0">
                            <a:latin typeface="Cambria Math" panose="02040503050406030204" pitchFamily="18" charset="0"/>
                          </a:rPr>
                          <m:t>2</m:t>
                        </m:r>
                      </m:sup>
                    </m:sSup>
                  </m:oMath>
                </a14:m>
                <a:r>
                  <a:rPr lang="en-US" sz="2400" dirty="0" smtClean="0"/>
                  <a:t>, we can construct the weight assignments and compute the determinants in each round (as all the computations use values of </a:t>
                </a:r>
                <a:r>
                  <a:rPr lang="en-US" sz="2400" dirty="0" err="1" smtClean="0"/>
                  <a:t>polynomially</a:t>
                </a:r>
                <a:r>
                  <a:rPr lang="en-US" sz="2400" dirty="0" smtClean="0"/>
                  <a:t>-length bits).</a:t>
                </a:r>
              </a:p>
              <a:p>
                <a:pPr marL="0" indent="0" algn="l">
                  <a:buNone/>
                </a:pPr>
                <a:r>
                  <a:rPr lang="en-US" sz="2400" dirty="0" smtClean="0"/>
                  <a:t>As we have </a:t>
                </a:r>
                <a14:m>
                  <m:oMath xmlns:m="http://schemas.openxmlformats.org/officeDocument/2006/math">
                    <m:r>
                      <a:rPr lang="en-US" sz="2400" b="0" i="1" smtClean="0">
                        <a:latin typeface="Cambria Math" panose="02040503050406030204" pitchFamily="18" charset="0"/>
                      </a:rPr>
                      <m:t>𝑘</m:t>
                    </m:r>
                    <m:r>
                      <a:rPr lang="en-US" sz="2400" b="0" i="1" smtClean="0">
                        <a:latin typeface="Cambria Math" panose="02040503050406030204" pitchFamily="18" charset="0"/>
                      </a:rPr>
                      <m:t>=</m:t>
                    </m:r>
                    <m:r>
                      <a:rPr lang="en-US" sz="2400" b="0" i="1" smtClean="0">
                        <a:latin typeface="Cambria Math" panose="02040503050406030204" pitchFamily="18" charset="0"/>
                      </a:rPr>
                      <m:t>𝑂</m:t>
                    </m:r>
                    <m:r>
                      <a:rPr lang="en-US" sz="2400" b="0" i="1" smtClean="0">
                        <a:latin typeface="Cambria Math" panose="02040503050406030204" pitchFamily="18" charset="0"/>
                      </a:rPr>
                      <m:t>(</m:t>
                    </m:r>
                    <m:r>
                      <a:rPr lang="en-US" sz="2400" b="0" i="1" smtClean="0">
                        <a:latin typeface="Cambria Math" panose="02040503050406030204" pitchFamily="18" charset="0"/>
                      </a:rPr>
                      <m:t>𝑙𝑜𝑔𝑛</m:t>
                    </m:r>
                    <m:r>
                      <a:rPr lang="en-US" sz="2400" b="0" i="1" smtClean="0">
                        <a:latin typeface="Cambria Math" panose="02040503050406030204" pitchFamily="18" charset="0"/>
                      </a:rPr>
                      <m:t>)</m:t>
                    </m:r>
                  </m:oMath>
                </a14:m>
                <a:r>
                  <a:rPr lang="en-US" sz="2400" dirty="0" smtClean="0"/>
                  <a:t> rounds, the overall </a:t>
                </a:r>
                <a:r>
                  <a:rPr lang="en-US" sz="2400" u="sng" dirty="0" smtClean="0"/>
                  <a:t>complexity becomes </a:t>
                </a:r>
                <a14:m>
                  <m:oMath xmlns:m="http://schemas.openxmlformats.org/officeDocument/2006/math">
                    <m:sSup>
                      <m:sSupPr>
                        <m:ctrlPr>
                          <a:rPr lang="en-US" sz="2400" i="1" u="sng">
                            <a:latin typeface="Cambria Math" panose="02040503050406030204" pitchFamily="18" charset="0"/>
                          </a:rPr>
                        </m:ctrlPr>
                      </m:sSupPr>
                      <m:e>
                        <m:r>
                          <a:rPr lang="en-US" sz="2400" i="1" u="sng">
                            <a:latin typeface="Cambria Math" panose="02040503050406030204" pitchFamily="18" charset="0"/>
                          </a:rPr>
                          <m:t>𝑁𝐶</m:t>
                        </m:r>
                      </m:e>
                      <m:sup>
                        <m:r>
                          <a:rPr lang="en-US" sz="2400" b="0" i="1" u="sng" smtClean="0">
                            <a:latin typeface="Cambria Math" panose="02040503050406030204" pitchFamily="18" charset="0"/>
                          </a:rPr>
                          <m:t>3</m:t>
                        </m:r>
                      </m:sup>
                    </m:sSup>
                  </m:oMath>
                </a14:m>
                <a:r>
                  <a:rPr lang="en-US" sz="2400" dirty="0" smtClean="0"/>
                  <a:t>.</a:t>
                </a:r>
                <a:endParaRPr lang="he-IL" sz="2400" dirty="0"/>
              </a:p>
            </p:txBody>
          </p:sp>
        </mc:Choice>
        <mc:Fallback xmlns="">
          <p:sp>
            <p:nvSpPr>
              <p:cNvPr id="3" name="מציין מיקום תוכן 2"/>
              <p:cNvSpPr>
                <a:spLocks noGrp="1" noRot="1" noChangeAspect="1" noMove="1" noResize="1" noEditPoints="1" noAdjustHandles="1" noChangeArrowheads="1" noChangeShapeType="1" noTextEdit="1"/>
              </p:cNvSpPr>
              <p:nvPr>
                <p:ph idx="1"/>
              </p:nvPr>
            </p:nvSpPr>
            <p:spPr>
              <a:xfrm>
                <a:off x="2589212" y="1790700"/>
                <a:ext cx="8915400" cy="4626878"/>
              </a:xfrm>
              <a:blipFill rotWithShape="0">
                <a:blip r:embed="rId2"/>
                <a:stretch>
                  <a:fillRect l="-2052" t="-1054"/>
                </a:stretch>
              </a:blipFill>
            </p:spPr>
            <p:txBody>
              <a:bodyPr/>
              <a:lstStyle/>
              <a:p>
                <a:r>
                  <a:rPr lang="he-IL">
                    <a:noFill/>
                  </a:rPr>
                  <a:t> </a:t>
                </a:r>
              </a:p>
            </p:txBody>
          </p:sp>
        </mc:Fallback>
      </mc:AlternateContent>
    </p:spTree>
    <p:extLst>
      <p:ext uri="{BB962C8B-B14F-4D97-AF65-F5344CB8AC3E}">
        <p14:creationId xmlns:p14="http://schemas.microsoft.com/office/powerpoint/2010/main" val="1769481060"/>
      </p:ext>
    </p:extLst>
  </p:cSld>
  <p:clrMapOvr>
    <a:masterClrMapping/>
  </p:clrMapOvr>
  <p:timing>
    <p:tnLst>
      <p:par>
        <p:cTn id="1" dur="indefinite" restart="never" nodeType="tmRoot"/>
      </p:par>
    </p:tnLst>
  </p:timing>
</p:sld>
</file>

<file path=ppt/slides/slide2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509711" y="2006600"/>
            <a:ext cx="9404723" cy="2540000"/>
          </a:xfrm>
        </p:spPr>
        <p:txBody>
          <a:bodyPr/>
          <a:lstStyle/>
          <a:p>
            <a:pPr algn="ctr"/>
            <a:r>
              <a:rPr lang="en-US" sz="7200" dirty="0" smtClean="0"/>
              <a:t>Extensions and related problems</a:t>
            </a:r>
            <a:endParaRPr lang="he-IL" sz="7200" dirty="0"/>
          </a:p>
        </p:txBody>
      </p:sp>
    </p:spTree>
    <p:extLst>
      <p:ext uri="{BB962C8B-B14F-4D97-AF65-F5344CB8AC3E}">
        <p14:creationId xmlns:p14="http://schemas.microsoft.com/office/powerpoint/2010/main" val="34077367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כותרת 1"/>
          <p:cNvSpPr>
            <a:spLocks noGrp="1"/>
          </p:cNvSpPr>
          <p:nvPr>
            <p:ph type="title"/>
          </p:nvPr>
        </p:nvSpPr>
        <p:spPr>
          <a:xfrm>
            <a:off x="2592925" y="624110"/>
            <a:ext cx="8911687" cy="823690"/>
          </a:xfrm>
        </p:spPr>
        <p:txBody>
          <a:bodyPr/>
          <a:lstStyle/>
          <a:p>
            <a:r>
              <a:rPr lang="en-US" dirty="0"/>
              <a:t>Extensions and related problems</a:t>
            </a:r>
            <a:endParaRPr lang="he-IL" dirty="0"/>
          </a:p>
        </p:txBody>
      </p:sp>
      <p:sp>
        <p:nvSpPr>
          <p:cNvPr id="3" name="מציין מיקום תוכן 2"/>
          <p:cNvSpPr>
            <a:spLocks noGrp="1"/>
          </p:cNvSpPr>
          <p:nvPr>
            <p:ph idx="1"/>
          </p:nvPr>
        </p:nvSpPr>
        <p:spPr>
          <a:xfrm>
            <a:off x="2589212" y="1600200"/>
            <a:ext cx="8915400" cy="4311022"/>
          </a:xfrm>
        </p:spPr>
        <p:txBody>
          <a:bodyPr>
            <a:normAutofit/>
          </a:bodyPr>
          <a:lstStyle/>
          <a:p>
            <a:pPr marL="0" indent="0" algn="l">
              <a:buNone/>
            </a:pPr>
            <a:r>
              <a:rPr lang="en-US" sz="2400" dirty="0" smtClean="0"/>
              <a:t>The following are all in quasi-NC:</a:t>
            </a:r>
          </a:p>
          <a:p>
            <a:pPr algn="l" rtl="0"/>
            <a:r>
              <a:rPr lang="en-US" sz="2400" dirty="0" smtClean="0"/>
              <a:t>Bipartite weighted PM with quasi-</a:t>
            </a:r>
            <a:r>
              <a:rPr lang="en-US" sz="2400" dirty="0" err="1" smtClean="0"/>
              <a:t>polynomially</a:t>
            </a:r>
            <a:r>
              <a:rPr lang="en-US" sz="2400" dirty="0" smtClean="0"/>
              <a:t> bounded integer weights.</a:t>
            </a:r>
          </a:p>
          <a:p>
            <a:pPr algn="l" rtl="0"/>
            <a:r>
              <a:rPr lang="en-US" sz="2400" dirty="0" smtClean="0"/>
              <a:t>Maximum bipartite matching.</a:t>
            </a:r>
          </a:p>
          <a:p>
            <a:pPr algn="l" rtl="0"/>
            <a:r>
              <a:rPr lang="en-US" sz="2400" dirty="0" smtClean="0"/>
              <a:t>Cycle cover with </a:t>
            </a:r>
            <a:r>
              <a:rPr lang="en-US" sz="2400" dirty="0" err="1" smtClean="0"/>
              <a:t>polynomially</a:t>
            </a:r>
            <a:r>
              <a:rPr lang="en-US" sz="2400" dirty="0" smtClean="0"/>
              <a:t> bounded integer weights.</a:t>
            </a:r>
          </a:p>
          <a:p>
            <a:pPr algn="l" rtl="0"/>
            <a:r>
              <a:rPr lang="en-US" sz="2400" dirty="0" smtClean="0"/>
              <a:t>Subtree isomorphism.</a:t>
            </a:r>
          </a:p>
          <a:p>
            <a:pPr algn="l" rtl="0"/>
            <a:r>
              <a:rPr lang="en-US" sz="2400" dirty="0" smtClean="0"/>
              <a:t>Max flow with </a:t>
            </a:r>
            <a:r>
              <a:rPr lang="en-US" sz="2400" dirty="0" err="1" smtClean="0"/>
              <a:t>polynomially</a:t>
            </a:r>
            <a:r>
              <a:rPr lang="en-US" sz="2400" dirty="0" smtClean="0"/>
              <a:t> bounded integer capacities.</a:t>
            </a:r>
          </a:p>
          <a:p>
            <a:pPr algn="l" rtl="0"/>
            <a:r>
              <a:rPr lang="en-US" sz="2400" dirty="0" smtClean="0"/>
              <a:t>Constructing a depth-first search (DFS) tree.</a:t>
            </a:r>
            <a:endParaRPr lang="he-IL" sz="2400" dirty="0"/>
          </a:p>
        </p:txBody>
      </p:sp>
    </p:spTree>
    <p:extLst>
      <p:ext uri="{BB962C8B-B14F-4D97-AF65-F5344CB8AC3E}">
        <p14:creationId xmlns:p14="http://schemas.microsoft.com/office/powerpoint/2010/main" val="23641066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dirty="0" smtClean="0"/>
              <a:t>Bipartite Planar Graphs</a:t>
            </a:r>
            <a:endParaRPr lang="he-IL" dirty="0"/>
          </a:p>
        </p:txBody>
      </p:sp>
      <mc:AlternateContent xmlns:mc="http://schemas.openxmlformats.org/markup-compatibility/2006" xmlns:a14="http://schemas.microsoft.com/office/drawing/2010/main">
        <mc:Choice Requires="a14">
          <p:sp>
            <p:nvSpPr>
              <p:cNvPr id="3" name="מציין מיקום תוכן 2"/>
              <p:cNvSpPr>
                <a:spLocks noGrp="1"/>
              </p:cNvSpPr>
              <p:nvPr>
                <p:ph idx="1"/>
              </p:nvPr>
            </p:nvSpPr>
            <p:spPr>
              <a:xfrm>
                <a:off x="2589212" y="1790700"/>
                <a:ext cx="8915400" cy="4508500"/>
              </a:xfrm>
            </p:spPr>
            <p:txBody>
              <a:bodyPr>
                <a:normAutofit/>
              </a:bodyPr>
              <a:lstStyle/>
              <a:p>
                <a:pPr marL="0" indent="0" algn="l">
                  <a:buNone/>
                </a:pPr>
                <a:r>
                  <a:rPr lang="en-US" sz="2400" dirty="0" smtClean="0"/>
                  <a:t>Bipartite Planar Graph is a bipartite graph that can be drawn on the plane in such a way that no edges cross each other.</a:t>
                </a:r>
              </a:p>
              <a:p>
                <a:pPr marL="0" indent="0" algn="l">
                  <a:buNone/>
                </a:pPr>
                <a:r>
                  <a:rPr lang="en-US" sz="2400" dirty="0" smtClean="0"/>
                  <a:t>The Search-PM problem already has some known NC-algorithms in the case of bipartite planar graphs (in </a:t>
                </a:r>
                <a14:m>
                  <m:oMath xmlns:m="http://schemas.openxmlformats.org/officeDocument/2006/math">
                    <m:sSup>
                      <m:sSupPr>
                        <m:ctrlPr>
                          <a:rPr lang="en-US" sz="2400" i="1" smtClean="0">
                            <a:latin typeface="Cambria Math" panose="02040503050406030204" pitchFamily="18" charset="0"/>
                          </a:rPr>
                        </m:ctrlPr>
                      </m:sSupPr>
                      <m:e>
                        <m:r>
                          <a:rPr lang="en-US" sz="2400" b="0" i="1" smtClean="0">
                            <a:latin typeface="Cambria Math" panose="02040503050406030204" pitchFamily="18" charset="0"/>
                          </a:rPr>
                          <m:t>𝑁𝐶</m:t>
                        </m:r>
                      </m:e>
                      <m:sup>
                        <m:r>
                          <a:rPr lang="en-US" sz="2400" b="0" i="1" smtClean="0">
                            <a:latin typeface="Cambria Math" panose="02040503050406030204" pitchFamily="18" charset="0"/>
                          </a:rPr>
                          <m:t>2</m:t>
                        </m:r>
                      </m:sup>
                    </m:sSup>
                  </m:oMath>
                </a14:m>
                <a:r>
                  <a:rPr lang="en-US" sz="2400" dirty="0" smtClean="0"/>
                  <a:t> and </a:t>
                </a:r>
                <a14:m>
                  <m:oMath xmlns:m="http://schemas.openxmlformats.org/officeDocument/2006/math">
                    <m:sSup>
                      <m:sSupPr>
                        <m:ctrlPr>
                          <a:rPr lang="en-US" sz="2400" i="1">
                            <a:latin typeface="Cambria Math" panose="02040503050406030204" pitchFamily="18" charset="0"/>
                          </a:rPr>
                        </m:ctrlPr>
                      </m:sSupPr>
                      <m:e>
                        <m:r>
                          <a:rPr lang="en-US" sz="2400" i="1">
                            <a:latin typeface="Cambria Math" panose="02040503050406030204" pitchFamily="18" charset="0"/>
                          </a:rPr>
                          <m:t>𝑁𝐶</m:t>
                        </m:r>
                      </m:e>
                      <m:sup>
                        <m:r>
                          <a:rPr lang="en-US" sz="2400" b="0" i="1" smtClean="0">
                            <a:latin typeface="Cambria Math" panose="02040503050406030204" pitchFamily="18" charset="0"/>
                          </a:rPr>
                          <m:t>3</m:t>
                        </m:r>
                      </m:sup>
                    </m:sSup>
                  </m:oMath>
                </a14:m>
                <a:r>
                  <a:rPr lang="en-US" sz="2400" dirty="0" smtClean="0"/>
                  <a:t>). By modifying the previous algorithm for this version, we can get an alternate </a:t>
                </a:r>
                <a14:m>
                  <m:oMath xmlns:m="http://schemas.openxmlformats.org/officeDocument/2006/math">
                    <m:sSup>
                      <m:sSupPr>
                        <m:ctrlPr>
                          <a:rPr lang="en-US" sz="2400" i="1">
                            <a:latin typeface="Cambria Math" panose="02040503050406030204" pitchFamily="18" charset="0"/>
                          </a:rPr>
                        </m:ctrlPr>
                      </m:sSupPr>
                      <m:e>
                        <m:r>
                          <a:rPr lang="en-US" sz="2400" i="1">
                            <a:latin typeface="Cambria Math" panose="02040503050406030204" pitchFamily="18" charset="0"/>
                          </a:rPr>
                          <m:t>𝑁𝐶</m:t>
                        </m:r>
                      </m:e>
                      <m:sup>
                        <m:r>
                          <a:rPr lang="en-US" sz="2400" b="0" i="1" smtClean="0">
                            <a:latin typeface="Cambria Math" panose="02040503050406030204" pitchFamily="18" charset="0"/>
                          </a:rPr>
                          <m:t>3</m:t>
                        </m:r>
                      </m:sup>
                    </m:sSup>
                  </m:oMath>
                </a14:m>
                <a:r>
                  <a:rPr lang="en-US" sz="2400" dirty="0" smtClean="0"/>
                  <a:t> algorithm for this case.</a:t>
                </a:r>
              </a:p>
            </p:txBody>
          </p:sp>
        </mc:Choice>
        <mc:Fallback xmlns="">
          <p:sp>
            <p:nvSpPr>
              <p:cNvPr id="3" name="מציין מיקום תוכן 2"/>
              <p:cNvSpPr>
                <a:spLocks noGrp="1" noRot="1" noChangeAspect="1" noMove="1" noResize="1" noEditPoints="1" noAdjustHandles="1" noChangeArrowheads="1" noChangeShapeType="1" noTextEdit="1"/>
              </p:cNvSpPr>
              <p:nvPr>
                <p:ph idx="1"/>
              </p:nvPr>
            </p:nvSpPr>
            <p:spPr>
              <a:xfrm>
                <a:off x="2589212" y="1790700"/>
                <a:ext cx="8915400" cy="4508500"/>
              </a:xfrm>
              <a:blipFill rotWithShape="0">
                <a:blip r:embed="rId2"/>
                <a:stretch>
                  <a:fillRect l="-1026" t="-1083"/>
                </a:stretch>
              </a:blipFill>
            </p:spPr>
            <p:txBody>
              <a:bodyPr/>
              <a:lstStyle/>
              <a:p>
                <a:r>
                  <a:rPr lang="he-IL">
                    <a:noFill/>
                  </a:rPr>
                  <a:t> </a:t>
                </a:r>
              </a:p>
            </p:txBody>
          </p:sp>
        </mc:Fallback>
      </mc:AlternateContent>
    </p:spTree>
    <p:extLst>
      <p:ext uri="{BB962C8B-B14F-4D97-AF65-F5344CB8AC3E}">
        <p14:creationId xmlns:p14="http://schemas.microsoft.com/office/powerpoint/2010/main" val="24837119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dirty="0" smtClean="0"/>
              <a:t>Bipartite Planar Graphs</a:t>
            </a:r>
            <a:endParaRPr lang="he-IL" dirty="0"/>
          </a:p>
        </p:txBody>
      </p:sp>
      <mc:AlternateContent xmlns:mc="http://schemas.openxmlformats.org/markup-compatibility/2006" xmlns:a14="http://schemas.microsoft.com/office/drawing/2010/main">
        <mc:Choice Requires="a14">
          <p:sp>
            <p:nvSpPr>
              <p:cNvPr id="3" name="מציין מיקום תוכן 2"/>
              <p:cNvSpPr>
                <a:spLocks noGrp="1"/>
              </p:cNvSpPr>
              <p:nvPr>
                <p:ph idx="1"/>
              </p:nvPr>
            </p:nvSpPr>
            <p:spPr>
              <a:xfrm>
                <a:off x="2589212" y="1790700"/>
                <a:ext cx="8915400" cy="4508500"/>
              </a:xfrm>
            </p:spPr>
            <p:txBody>
              <a:bodyPr>
                <a:normAutofit/>
              </a:bodyPr>
              <a:lstStyle/>
              <a:p>
                <a:pPr marL="0" indent="0" algn="l">
                  <a:buNone/>
                </a:pPr>
                <a:r>
                  <a:rPr lang="en-US" sz="2400" dirty="0" smtClean="0"/>
                  <a:t>The weight in the previous algorithm become quasi-polynomial because we need to combine the different weight functions from </a:t>
                </a:r>
                <a14:m>
                  <m:oMath xmlns:m="http://schemas.openxmlformats.org/officeDocument/2006/math">
                    <m:r>
                      <a:rPr lang="en-US" sz="2400" i="1">
                        <a:latin typeface="Cambria Math" panose="02040503050406030204" pitchFamily="18" charset="0"/>
                      </a:rPr>
                      <m:t>𝑙𝑜𝑔𝑛</m:t>
                    </m:r>
                  </m:oMath>
                </a14:m>
                <a:r>
                  <a:rPr lang="en-US" sz="2400" dirty="0"/>
                  <a:t> rounds using a different scale</a:t>
                </a:r>
                <a:r>
                  <a:rPr lang="en-US" sz="2400" dirty="0" smtClean="0"/>
                  <a:t>.</a:t>
                </a:r>
              </a:p>
              <a:p>
                <a:pPr marL="0" indent="0" algn="l">
                  <a:buNone/>
                </a:pPr>
                <a:r>
                  <a:rPr lang="en-US" sz="2400" dirty="0" smtClean="0"/>
                  <a:t>As a consequence of the fact that in planar graphs, one can count the number of perfect matching of a given weight in </a:t>
                </a:r>
                <a14:m>
                  <m:oMath xmlns:m="http://schemas.openxmlformats.org/officeDocument/2006/math">
                    <m:sSup>
                      <m:sSupPr>
                        <m:ctrlPr>
                          <a:rPr lang="en-US" sz="2400" i="1">
                            <a:latin typeface="Cambria Math" panose="02040503050406030204" pitchFamily="18" charset="0"/>
                          </a:rPr>
                        </m:ctrlPr>
                      </m:sSupPr>
                      <m:e>
                        <m:r>
                          <a:rPr lang="en-US" sz="2400" i="1">
                            <a:latin typeface="Cambria Math" panose="02040503050406030204" pitchFamily="18" charset="0"/>
                          </a:rPr>
                          <m:t>𝑁𝐶</m:t>
                        </m:r>
                      </m:e>
                      <m:sup>
                        <m:r>
                          <a:rPr lang="en-US" sz="2400" b="0" i="1" smtClean="0">
                            <a:latin typeface="Cambria Math" panose="02040503050406030204" pitchFamily="18" charset="0"/>
                          </a:rPr>
                          <m:t>2</m:t>
                        </m:r>
                      </m:sup>
                    </m:sSup>
                  </m:oMath>
                </a14:m>
                <a:r>
                  <a:rPr lang="en-US" sz="2400" dirty="0" smtClean="0"/>
                  <a:t>, we can actually construct the graphs </a:t>
                </a:r>
                <a14:m>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𝐺</m:t>
                        </m:r>
                      </m:e>
                      <m:sub>
                        <m:r>
                          <a:rPr lang="en-US" sz="2400" b="0" i="1" smtClean="0">
                            <a:latin typeface="Cambria Math" panose="02040503050406030204" pitchFamily="18" charset="0"/>
                          </a:rPr>
                          <m:t>𝑖</m:t>
                        </m:r>
                      </m:sub>
                    </m:sSub>
                  </m:oMath>
                </a14:m>
                <a:r>
                  <a:rPr lang="en-US" sz="2400" dirty="0" smtClean="0"/>
                  <a:t> in each round (and not </a:t>
                </a:r>
                <a14:m>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𝐻</m:t>
                        </m:r>
                      </m:e>
                      <m:sub>
                        <m:r>
                          <a:rPr lang="en-US" sz="2400" b="0" i="1" smtClean="0">
                            <a:latin typeface="Cambria Math" panose="02040503050406030204" pitchFamily="18" charset="0"/>
                          </a:rPr>
                          <m:t>𝑖</m:t>
                        </m:r>
                      </m:sub>
                    </m:sSub>
                    <m:r>
                      <a:rPr lang="en-US" sz="2400" b="0" i="1" smtClean="0">
                        <a:latin typeface="Cambria Math" panose="02040503050406030204" pitchFamily="18" charset="0"/>
                      </a:rPr>
                      <m:t> </m:t>
                    </m:r>
                  </m:oMath>
                </a14:m>
                <a:r>
                  <a:rPr lang="en-US" sz="2400" dirty="0" smtClean="0"/>
                  <a:t>only) in </a:t>
                </a:r>
                <a14:m>
                  <m:oMath xmlns:m="http://schemas.openxmlformats.org/officeDocument/2006/math">
                    <m:sSup>
                      <m:sSupPr>
                        <m:ctrlPr>
                          <a:rPr lang="en-US" sz="2400" i="1">
                            <a:latin typeface="Cambria Math" panose="02040503050406030204" pitchFamily="18" charset="0"/>
                          </a:rPr>
                        </m:ctrlPr>
                      </m:sSupPr>
                      <m:e>
                        <m:r>
                          <a:rPr lang="en-US" sz="2400" i="1">
                            <a:latin typeface="Cambria Math" panose="02040503050406030204" pitchFamily="18" charset="0"/>
                          </a:rPr>
                          <m:t>𝑁𝐶</m:t>
                        </m:r>
                      </m:e>
                      <m:sup>
                        <m:r>
                          <a:rPr lang="en-US" sz="2400" b="0" i="1" smtClean="0">
                            <a:latin typeface="Cambria Math" panose="02040503050406030204" pitchFamily="18" charset="0"/>
                          </a:rPr>
                          <m:t>2</m:t>
                        </m:r>
                      </m:sup>
                    </m:sSup>
                  </m:oMath>
                </a14:m>
                <a:r>
                  <a:rPr lang="en-US" sz="2400" dirty="0" smtClean="0"/>
                  <a:t>. Thereby we avoid having to combine the weight functions from different rounds.</a:t>
                </a:r>
                <a:endParaRPr lang="he-IL" sz="2400" dirty="0"/>
              </a:p>
            </p:txBody>
          </p:sp>
        </mc:Choice>
        <mc:Fallback xmlns="">
          <p:sp>
            <p:nvSpPr>
              <p:cNvPr id="3" name="מציין מיקום תוכן 2"/>
              <p:cNvSpPr>
                <a:spLocks noGrp="1" noRot="1" noChangeAspect="1" noMove="1" noResize="1" noEditPoints="1" noAdjustHandles="1" noChangeArrowheads="1" noChangeShapeType="1" noTextEdit="1"/>
              </p:cNvSpPr>
              <p:nvPr>
                <p:ph idx="1"/>
              </p:nvPr>
            </p:nvSpPr>
            <p:spPr>
              <a:xfrm>
                <a:off x="2589212" y="1790700"/>
                <a:ext cx="8915400" cy="4508500"/>
              </a:xfrm>
              <a:blipFill rotWithShape="0">
                <a:blip r:embed="rId2"/>
                <a:stretch>
                  <a:fillRect l="-2052" t="-1083"/>
                </a:stretch>
              </a:blipFill>
            </p:spPr>
            <p:txBody>
              <a:bodyPr/>
              <a:lstStyle/>
              <a:p>
                <a:r>
                  <a:rPr lang="he-IL">
                    <a:noFill/>
                  </a:rPr>
                  <a:t> </a:t>
                </a:r>
              </a:p>
            </p:txBody>
          </p:sp>
        </mc:Fallback>
      </mc:AlternateContent>
    </p:spTree>
    <p:extLst>
      <p:ext uri="{BB962C8B-B14F-4D97-AF65-F5344CB8AC3E}">
        <p14:creationId xmlns:p14="http://schemas.microsoft.com/office/powerpoint/2010/main" val="38165230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dirty="0" smtClean="0"/>
              <a:t>Bipartite Planar Graphs</a:t>
            </a:r>
            <a:endParaRPr lang="he-IL" dirty="0"/>
          </a:p>
        </p:txBody>
      </p:sp>
      <mc:AlternateContent xmlns:mc="http://schemas.openxmlformats.org/markup-compatibility/2006" xmlns:a14="http://schemas.microsoft.com/office/drawing/2010/main">
        <mc:Choice Requires="a14">
          <p:sp>
            <p:nvSpPr>
              <p:cNvPr id="3" name="מציין מיקום תוכן 2"/>
              <p:cNvSpPr>
                <a:spLocks noGrp="1"/>
              </p:cNvSpPr>
              <p:nvPr>
                <p:ph idx="1"/>
              </p:nvPr>
            </p:nvSpPr>
            <p:spPr>
              <a:xfrm>
                <a:off x="2589212" y="1790700"/>
                <a:ext cx="8915400" cy="4508500"/>
              </a:xfrm>
            </p:spPr>
            <p:txBody>
              <a:bodyPr>
                <a:normAutofit/>
              </a:bodyPr>
              <a:lstStyle/>
              <a:p>
                <a:pPr marL="0" indent="0" algn="l">
                  <a:buNone/>
                </a:pPr>
                <a:r>
                  <a:rPr lang="en-US" sz="2400" dirty="0" smtClean="0"/>
                  <a:t>In more detail, in the </a:t>
                </a:r>
                <a14:m>
                  <m:oMath xmlns:m="http://schemas.openxmlformats.org/officeDocument/2006/math">
                    <m:r>
                      <a:rPr lang="en-US" sz="2400" b="0" i="1" smtClean="0">
                        <a:latin typeface="Cambria Math" panose="02040503050406030204" pitchFamily="18" charset="0"/>
                      </a:rPr>
                      <m:t>𝑖</m:t>
                    </m:r>
                    <m:r>
                      <a:rPr lang="en-US" sz="2400" b="0" i="1" smtClean="0">
                        <a:latin typeface="Cambria Math" panose="02040503050406030204" pitchFamily="18" charset="0"/>
                      </a:rPr>
                      <m:t>−</m:t>
                    </m:r>
                    <m:r>
                      <a:rPr lang="en-US" sz="2400" b="0" i="1" smtClean="0">
                        <a:latin typeface="Cambria Math" panose="02040503050406030204" pitchFamily="18" charset="0"/>
                      </a:rPr>
                      <m:t>𝑡</m:t>
                    </m:r>
                    <m:r>
                      <a:rPr lang="en-US" sz="2400" b="0" i="1" smtClean="0">
                        <a:latin typeface="Cambria Math" panose="02040503050406030204" pitchFamily="18" charset="0"/>
                      </a:rPr>
                      <m:t>h</m:t>
                    </m:r>
                  </m:oMath>
                </a14:m>
                <a:r>
                  <a:rPr lang="en-US" sz="2400" dirty="0" smtClean="0"/>
                  <a:t> round, we need to compute the union of minimum weight perfect matchings in </a:t>
                </a:r>
                <a14:m>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𝐺</m:t>
                        </m:r>
                      </m:e>
                      <m:sub>
                        <m:r>
                          <a:rPr lang="en-US" sz="2400" b="0" i="1" smtClean="0">
                            <a:latin typeface="Cambria Math" panose="02040503050406030204" pitchFamily="18" charset="0"/>
                          </a:rPr>
                          <m:t>𝑖</m:t>
                        </m:r>
                        <m:r>
                          <a:rPr lang="en-US" sz="2400" b="0" i="1" smtClean="0">
                            <a:latin typeface="Cambria Math" panose="02040503050406030204" pitchFamily="18" charset="0"/>
                          </a:rPr>
                          <m:t>−</m:t>
                        </m:r>
                        <m:r>
                          <a:rPr lang="en-US" sz="2400" b="0" i="1" smtClean="0">
                            <a:latin typeface="Cambria Math" panose="02040503050406030204" pitchFamily="18" charset="0"/>
                          </a:rPr>
                          <m:t>1</m:t>
                        </m:r>
                      </m:sub>
                    </m:sSub>
                  </m:oMath>
                </a14:m>
                <a:r>
                  <a:rPr lang="en-US" sz="2400" dirty="0" smtClean="0"/>
                  <a:t> according to </a:t>
                </a:r>
                <a14:m>
                  <m:oMath xmlns:m="http://schemas.openxmlformats.org/officeDocument/2006/math">
                    <m:sSub>
                      <m:sSubPr>
                        <m:ctrlPr>
                          <a:rPr lang="en-US" sz="2400" i="1">
                            <a:latin typeface="Cambria Math" panose="02040503050406030204" pitchFamily="18" charset="0"/>
                          </a:rPr>
                        </m:ctrlPr>
                      </m:sSubPr>
                      <m:e>
                        <m:r>
                          <a:rPr lang="en-US" sz="2400" b="0" i="1" smtClean="0">
                            <a:latin typeface="Cambria Math" panose="02040503050406030204" pitchFamily="18" charset="0"/>
                          </a:rPr>
                          <m:t>𝑤</m:t>
                        </m:r>
                      </m:e>
                      <m:sub>
                        <m:r>
                          <a:rPr lang="en-US" sz="2400" i="1">
                            <a:latin typeface="Cambria Math" panose="02040503050406030204" pitchFamily="18" charset="0"/>
                          </a:rPr>
                          <m:t>𝑖</m:t>
                        </m:r>
                        <m:r>
                          <a:rPr lang="en-US" sz="2400" b="0" i="1" smtClean="0">
                            <a:latin typeface="Cambria Math" panose="02040503050406030204" pitchFamily="18" charset="0"/>
                          </a:rPr>
                          <m:t>−</m:t>
                        </m:r>
                        <m:r>
                          <a:rPr lang="en-US" sz="2400" b="0" i="1" smtClean="0">
                            <a:latin typeface="Cambria Math" panose="02040503050406030204" pitchFamily="18" charset="0"/>
                          </a:rPr>
                          <m:t>1</m:t>
                        </m:r>
                      </m:sub>
                    </m:sSub>
                  </m:oMath>
                </a14:m>
                <a:r>
                  <a:rPr lang="en-US" sz="2400" dirty="0" smtClean="0"/>
                  <a:t>. For each edge </a:t>
                </a:r>
                <a14:m>
                  <m:oMath xmlns:m="http://schemas.openxmlformats.org/officeDocument/2006/math">
                    <m:r>
                      <a:rPr lang="en-US" sz="2400" b="0" i="1" smtClean="0">
                        <a:latin typeface="Cambria Math" panose="02040503050406030204" pitchFamily="18" charset="0"/>
                      </a:rPr>
                      <m:t>𝑒</m:t>
                    </m:r>
                  </m:oMath>
                </a14:m>
                <a:r>
                  <a:rPr lang="en-US" sz="2400" dirty="0" smtClean="0"/>
                  <a:t>, we decide in parallel if deleting </a:t>
                </a:r>
                <a14:m>
                  <m:oMath xmlns:m="http://schemas.openxmlformats.org/officeDocument/2006/math">
                    <m:r>
                      <a:rPr lang="en-US" sz="2400" b="0" i="1" smtClean="0">
                        <a:latin typeface="Cambria Math" panose="02040503050406030204" pitchFamily="18" charset="0"/>
                      </a:rPr>
                      <m:t>𝑒</m:t>
                    </m:r>
                  </m:oMath>
                </a14:m>
                <a:r>
                  <a:rPr lang="en-US" sz="2400" dirty="0" smtClean="0"/>
                  <a:t> reduces the count of minimum weight perfect matchings. If so, then edge </a:t>
                </a:r>
                <a14:m>
                  <m:oMath xmlns:m="http://schemas.openxmlformats.org/officeDocument/2006/math">
                    <m:r>
                      <a:rPr lang="en-US" sz="2400" b="0" i="1" smtClean="0">
                        <a:latin typeface="Cambria Math" panose="02040503050406030204" pitchFamily="18" charset="0"/>
                      </a:rPr>
                      <m:t>𝑒</m:t>
                    </m:r>
                  </m:oMath>
                </a14:m>
                <a:r>
                  <a:rPr lang="en-US" sz="2400" dirty="0" smtClean="0"/>
                  <a:t> should be present in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𝐺</m:t>
                        </m:r>
                      </m:e>
                      <m:sub>
                        <m:r>
                          <a:rPr lang="en-US" sz="2400" i="1">
                            <a:latin typeface="Cambria Math" panose="02040503050406030204" pitchFamily="18" charset="0"/>
                          </a:rPr>
                          <m:t>𝑖</m:t>
                        </m:r>
                      </m:sub>
                    </m:sSub>
                  </m:oMath>
                </a14:m>
                <a:r>
                  <a:rPr lang="en-US" sz="2400" dirty="0" smtClean="0"/>
                  <a:t>.</a:t>
                </a:r>
              </a:p>
              <a:p>
                <a:pPr marL="0" indent="0" algn="l">
                  <a:buNone/>
                </a:pPr>
                <a:r>
                  <a:rPr lang="en-US" sz="2400" dirty="0" smtClean="0"/>
                  <a:t>As it takes </a:t>
                </a:r>
                <a14:m>
                  <m:oMath xmlns:m="http://schemas.openxmlformats.org/officeDocument/2006/math">
                    <m:r>
                      <a:rPr lang="en-US" sz="2400" b="0" i="1" smtClean="0">
                        <a:latin typeface="Cambria Math" panose="02040503050406030204" pitchFamily="18" charset="0"/>
                      </a:rPr>
                      <m:t>𝑙𝑜𝑔𝑛</m:t>
                    </m:r>
                  </m:oMath>
                </a14:m>
                <a:r>
                  <a:rPr lang="en-US" sz="2400" dirty="0" smtClean="0"/>
                  <a:t> rounds to reach a single perfect matching, the algorithm is in </a:t>
                </a:r>
                <a14:m>
                  <m:oMath xmlns:m="http://schemas.openxmlformats.org/officeDocument/2006/math">
                    <m:sSup>
                      <m:sSupPr>
                        <m:ctrlPr>
                          <a:rPr lang="en-US" sz="2400" i="1" smtClean="0">
                            <a:latin typeface="Cambria Math" panose="02040503050406030204" pitchFamily="18" charset="0"/>
                          </a:rPr>
                        </m:ctrlPr>
                      </m:sSupPr>
                      <m:e>
                        <m:r>
                          <a:rPr lang="en-US" sz="2400" b="0" i="1" smtClean="0">
                            <a:latin typeface="Cambria Math" panose="02040503050406030204" pitchFamily="18" charset="0"/>
                          </a:rPr>
                          <m:t>𝑁𝐶</m:t>
                        </m:r>
                      </m:e>
                      <m:sup>
                        <m:r>
                          <a:rPr lang="en-US" sz="2400" b="0" i="1" smtClean="0">
                            <a:latin typeface="Cambria Math" panose="02040503050406030204" pitchFamily="18" charset="0"/>
                          </a:rPr>
                          <m:t>3</m:t>
                        </m:r>
                      </m:sup>
                    </m:sSup>
                  </m:oMath>
                </a14:m>
                <a:r>
                  <a:rPr lang="en-US" sz="2400" dirty="0" smtClean="0"/>
                  <a:t>.</a:t>
                </a:r>
                <a:endParaRPr lang="he-IL" sz="2400" dirty="0"/>
              </a:p>
            </p:txBody>
          </p:sp>
        </mc:Choice>
        <mc:Fallback xmlns="">
          <p:sp>
            <p:nvSpPr>
              <p:cNvPr id="3" name="מציין מיקום תוכן 2"/>
              <p:cNvSpPr>
                <a:spLocks noGrp="1" noRot="1" noChangeAspect="1" noMove="1" noResize="1" noEditPoints="1" noAdjustHandles="1" noChangeArrowheads="1" noChangeShapeType="1" noTextEdit="1"/>
              </p:cNvSpPr>
              <p:nvPr>
                <p:ph idx="1"/>
              </p:nvPr>
            </p:nvSpPr>
            <p:spPr>
              <a:xfrm>
                <a:off x="2589212" y="1790700"/>
                <a:ext cx="8915400" cy="4508500"/>
              </a:xfrm>
              <a:blipFill rotWithShape="0">
                <a:blip r:embed="rId2"/>
                <a:stretch>
                  <a:fillRect l="-2052" t="-1083" r="-547"/>
                </a:stretch>
              </a:blipFill>
            </p:spPr>
            <p:txBody>
              <a:bodyPr/>
              <a:lstStyle/>
              <a:p>
                <a:r>
                  <a:rPr lang="he-IL">
                    <a:noFill/>
                  </a:rPr>
                  <a:t> </a:t>
                </a:r>
              </a:p>
            </p:txBody>
          </p:sp>
        </mc:Fallback>
      </mc:AlternateContent>
    </p:spTree>
    <p:extLst>
      <p:ext uri="{BB962C8B-B14F-4D97-AF65-F5344CB8AC3E}">
        <p14:creationId xmlns:p14="http://schemas.microsoft.com/office/powerpoint/2010/main" val="776920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dirty="0" smtClean="0"/>
              <a:t>Weighted perfect matching – </a:t>
            </a:r>
            <a:br>
              <a:rPr lang="en-US" dirty="0" smtClean="0"/>
            </a:br>
            <a:r>
              <a:rPr lang="en-US" dirty="0" smtClean="0"/>
              <a:t>W</a:t>
            </a:r>
            <a:r>
              <a:rPr lang="en-US" sz="3200" dirty="0" smtClean="0"/>
              <a:t>EIGHT</a:t>
            </a:r>
            <a:r>
              <a:rPr lang="en-US" dirty="0" smtClean="0"/>
              <a:t>-PM</a:t>
            </a:r>
            <a:endParaRPr lang="he-IL" dirty="0"/>
          </a:p>
        </p:txBody>
      </p:sp>
      <p:sp>
        <p:nvSpPr>
          <p:cNvPr id="3" name="מציין מיקום תוכן 2"/>
          <p:cNvSpPr>
            <a:spLocks noGrp="1"/>
          </p:cNvSpPr>
          <p:nvPr>
            <p:ph idx="1"/>
          </p:nvPr>
        </p:nvSpPr>
        <p:spPr/>
        <p:txBody>
          <a:bodyPr>
            <a:normAutofit/>
          </a:bodyPr>
          <a:lstStyle/>
          <a:p>
            <a:pPr marL="0" indent="0" algn="l">
              <a:buNone/>
            </a:pPr>
            <a:r>
              <a:rPr lang="en-US" sz="2400" dirty="0" smtClean="0"/>
              <a:t>A generalization of the perfect matching problem is the </a:t>
            </a:r>
            <a:r>
              <a:rPr lang="en-US" sz="2400" i="1" dirty="0" smtClean="0"/>
              <a:t>weighted perfect matching problem</a:t>
            </a:r>
            <a:r>
              <a:rPr lang="en-US" sz="2400" dirty="0" smtClean="0"/>
              <a:t> (WEIGHT-PM), where we are given a weighted graph, and we want to compute a perfect matching of minimum weight.</a:t>
            </a:r>
          </a:p>
          <a:p>
            <a:pPr marL="0" indent="0" algn="l">
              <a:buNone/>
            </a:pPr>
            <a:r>
              <a:rPr lang="en-US" sz="2400" dirty="0" smtClean="0"/>
              <a:t>There is no NC-reduction known from WEIGHT-PM to the perfect matching problem. However, the isolation technique works for this problem as well, when the weights are small integers.</a:t>
            </a:r>
            <a:endParaRPr lang="he-IL" sz="2400" dirty="0"/>
          </a:p>
        </p:txBody>
      </p:sp>
    </p:spTree>
    <p:extLst>
      <p:ext uri="{BB962C8B-B14F-4D97-AF65-F5344CB8AC3E}">
        <p14:creationId xmlns:p14="http://schemas.microsoft.com/office/powerpoint/2010/main" val="21634150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dirty="0" smtClean="0"/>
              <a:t>Isolating Weight Function</a:t>
            </a:r>
            <a:endParaRPr lang="he-IL" dirty="0"/>
          </a:p>
        </p:txBody>
      </p:sp>
      <p:sp>
        <p:nvSpPr>
          <p:cNvPr id="3" name="מציין מיקום תוכן 2"/>
          <p:cNvSpPr>
            <a:spLocks noGrp="1"/>
          </p:cNvSpPr>
          <p:nvPr>
            <p:ph idx="1"/>
          </p:nvPr>
        </p:nvSpPr>
        <p:spPr/>
        <p:txBody>
          <a:bodyPr/>
          <a:lstStyle/>
          <a:p>
            <a:pPr marL="0" indent="0" algn="l" rtl="0">
              <a:buNone/>
            </a:pPr>
            <a:r>
              <a:rPr lang="en-US" dirty="0" smtClean="0"/>
              <a:t>For a graph G(V,E), a weight assignment w is called </a:t>
            </a:r>
            <a:r>
              <a:rPr lang="en-US" b="1" dirty="0" smtClean="0"/>
              <a:t>isolating</a:t>
            </a:r>
            <a:r>
              <a:rPr lang="en-US" dirty="0" smtClean="0"/>
              <a:t> if the minimum weight PM in G is unique, if one exists.</a:t>
            </a:r>
            <a:endParaRPr lang="he-IL" dirty="0"/>
          </a:p>
        </p:txBody>
      </p:sp>
    </p:spTree>
    <p:extLst>
      <p:ext uri="{BB962C8B-B14F-4D97-AF65-F5344CB8AC3E}">
        <p14:creationId xmlns:p14="http://schemas.microsoft.com/office/powerpoint/2010/main" val="9947226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dirty="0" smtClean="0"/>
              <a:t>Weighted perfect matching – </a:t>
            </a:r>
            <a:br>
              <a:rPr lang="en-US" dirty="0" smtClean="0"/>
            </a:br>
            <a:r>
              <a:rPr lang="en-US" dirty="0" smtClean="0"/>
              <a:t>W</a:t>
            </a:r>
            <a:r>
              <a:rPr lang="en-US" sz="3200" dirty="0" smtClean="0"/>
              <a:t>EIGHT</a:t>
            </a:r>
            <a:r>
              <a:rPr lang="en-US" dirty="0" smtClean="0"/>
              <a:t>-PM</a:t>
            </a:r>
            <a:endParaRPr lang="he-IL" dirty="0"/>
          </a:p>
        </p:txBody>
      </p:sp>
      <mc:AlternateContent xmlns:mc="http://schemas.openxmlformats.org/markup-compatibility/2006" xmlns:a14="http://schemas.microsoft.com/office/drawing/2010/main">
        <mc:Choice Requires="a14">
          <p:sp>
            <p:nvSpPr>
              <p:cNvPr id="3" name="מציין מיקום תוכן 2"/>
              <p:cNvSpPr>
                <a:spLocks noGrp="1"/>
              </p:cNvSpPr>
              <p:nvPr>
                <p:ph idx="1"/>
              </p:nvPr>
            </p:nvSpPr>
            <p:spPr>
              <a:xfrm>
                <a:off x="2589212" y="2133600"/>
                <a:ext cx="8915400" cy="4114800"/>
              </a:xfrm>
            </p:spPr>
            <p:txBody>
              <a:bodyPr>
                <a:normAutofit lnSpcReduction="10000"/>
              </a:bodyPr>
              <a:lstStyle/>
              <a:p>
                <a:pPr marL="0" indent="0" algn="l">
                  <a:buNone/>
                </a:pPr>
                <a:r>
                  <a:rPr lang="en-US" sz="2400" dirty="0" smtClean="0"/>
                  <a:t>We put the given weights on a higher scale and put the weights constructed by our scheme in the previous sections on a lower scale. This ensures that a minimum weight perfect matching according to the combined weight function also has minimum weight according to the given weight assignment.</a:t>
                </a:r>
              </a:p>
              <a:p>
                <a:pPr marL="0" indent="0" algn="l">
                  <a:buNone/>
                </a:pPr>
                <a:r>
                  <a:rPr lang="en-US" sz="2400" dirty="0" smtClean="0"/>
                  <a:t>Our scheme ensures that there is a unique minimum weight perfect matching.</a:t>
                </a:r>
              </a:p>
              <a:p>
                <a:pPr marL="0" indent="0" algn="l">
                  <a:buNone/>
                </a:pPr>
                <a:r>
                  <a:rPr lang="en-US" sz="2400" b="1" dirty="0"/>
                  <a:t>Corollary 5.1</a:t>
                </a:r>
                <a:br>
                  <a:rPr lang="en-US" sz="2400" b="1" dirty="0"/>
                </a:br>
                <a:r>
                  <a:rPr lang="en-US" sz="2400" b="1" i="1" dirty="0"/>
                  <a:t>For bipartite graphs, WEIGHT-PM with quasi-</a:t>
                </a:r>
                <a:r>
                  <a:rPr lang="en-US" sz="2400" b="1" i="1" dirty="0" err="1"/>
                  <a:t>polynomially</a:t>
                </a:r>
                <a:r>
                  <a:rPr lang="en-US" sz="2400" b="1" i="1" dirty="0"/>
                  <a:t> bounded integer weights is in quasi-</a:t>
                </a:r>
                <a14:m>
                  <m:oMath xmlns:m="http://schemas.openxmlformats.org/officeDocument/2006/math">
                    <m:sSup>
                      <m:sSupPr>
                        <m:ctrlPr>
                          <a:rPr lang="en-US" sz="2400" b="1" i="1">
                            <a:latin typeface="Cambria Math" panose="02040503050406030204" pitchFamily="18" charset="0"/>
                          </a:rPr>
                        </m:ctrlPr>
                      </m:sSupPr>
                      <m:e>
                        <m:r>
                          <a:rPr lang="en-US" sz="2400" b="1" i="1">
                            <a:latin typeface="Cambria Math" panose="02040503050406030204" pitchFamily="18" charset="0"/>
                          </a:rPr>
                          <m:t>𝑵𝑪</m:t>
                        </m:r>
                      </m:e>
                      <m:sup>
                        <m:r>
                          <a:rPr lang="en-US" sz="2400" b="1" i="1">
                            <a:latin typeface="Cambria Math" panose="02040503050406030204" pitchFamily="18" charset="0"/>
                          </a:rPr>
                          <m:t>𝟐</m:t>
                        </m:r>
                      </m:sup>
                    </m:sSup>
                  </m:oMath>
                </a14:m>
                <a:endParaRPr lang="he-IL" sz="2400" b="1" dirty="0"/>
              </a:p>
            </p:txBody>
          </p:sp>
        </mc:Choice>
        <mc:Fallback xmlns="">
          <p:sp>
            <p:nvSpPr>
              <p:cNvPr id="3" name="מציין מיקום תוכן 2"/>
              <p:cNvSpPr>
                <a:spLocks noGrp="1" noRot="1" noChangeAspect="1" noMove="1" noResize="1" noEditPoints="1" noAdjustHandles="1" noChangeArrowheads="1" noChangeShapeType="1" noTextEdit="1"/>
              </p:cNvSpPr>
              <p:nvPr>
                <p:ph idx="1"/>
              </p:nvPr>
            </p:nvSpPr>
            <p:spPr>
              <a:xfrm>
                <a:off x="2589212" y="2133600"/>
                <a:ext cx="8915400" cy="4114800"/>
              </a:xfrm>
              <a:blipFill rotWithShape="0">
                <a:blip r:embed="rId2"/>
                <a:stretch>
                  <a:fillRect l="-2052" t="-2074" r="-1984"/>
                </a:stretch>
              </a:blipFill>
            </p:spPr>
            <p:txBody>
              <a:bodyPr/>
              <a:lstStyle/>
              <a:p>
                <a:r>
                  <a:rPr lang="he-IL">
                    <a:noFill/>
                  </a:rPr>
                  <a:t> </a:t>
                </a:r>
              </a:p>
            </p:txBody>
          </p:sp>
        </mc:Fallback>
      </mc:AlternateContent>
    </p:spTree>
    <p:extLst>
      <p:ext uri="{BB962C8B-B14F-4D97-AF65-F5344CB8AC3E}">
        <p14:creationId xmlns:p14="http://schemas.microsoft.com/office/powerpoint/2010/main" val="16239291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כותרת 1"/>
          <p:cNvSpPr>
            <a:spLocks noGrp="1"/>
          </p:cNvSpPr>
          <p:nvPr>
            <p:ph type="title"/>
          </p:nvPr>
        </p:nvSpPr>
        <p:spPr>
          <a:xfrm>
            <a:off x="2592925" y="624110"/>
            <a:ext cx="8911687" cy="861790"/>
          </a:xfrm>
        </p:spPr>
        <p:txBody>
          <a:bodyPr>
            <a:normAutofit/>
          </a:bodyPr>
          <a:lstStyle/>
          <a:p>
            <a:r>
              <a:rPr lang="en-US" dirty="0" smtClean="0"/>
              <a:t>Maximum matchings - MM</a:t>
            </a:r>
            <a:endParaRPr lang="he-IL" dirty="0"/>
          </a:p>
        </p:txBody>
      </p:sp>
      <mc:AlternateContent xmlns:mc="http://schemas.openxmlformats.org/markup-compatibility/2006" xmlns:a14="http://schemas.microsoft.com/office/drawing/2010/main">
        <mc:Choice Requires="a14">
          <p:sp>
            <p:nvSpPr>
              <p:cNvPr id="3" name="מציין מיקום תוכן 2"/>
              <p:cNvSpPr>
                <a:spLocks noGrp="1"/>
              </p:cNvSpPr>
              <p:nvPr>
                <p:ph idx="1"/>
              </p:nvPr>
            </p:nvSpPr>
            <p:spPr>
              <a:xfrm>
                <a:off x="2589212" y="1625600"/>
                <a:ext cx="8915400" cy="4285622"/>
              </a:xfrm>
            </p:spPr>
            <p:txBody>
              <a:bodyPr>
                <a:normAutofit/>
              </a:bodyPr>
              <a:lstStyle/>
              <a:p>
                <a:pPr marL="0" indent="0" algn="l">
                  <a:buNone/>
                </a:pPr>
                <a:r>
                  <a:rPr lang="en-US" sz="2400" dirty="0" smtClean="0"/>
                  <a:t>The maximum matching problems asks to find a maximum size matching in a given graph. It is well known that the maximum matching problem (MM) is NC-equivalent to the perfect matching problem. The equivalence holds for both decision versions and the construction versions. The reductions also preserve bipartiteness of the graph. Thus, we get the following corollary.</a:t>
                </a:r>
              </a:p>
              <a:p>
                <a:pPr marL="0" indent="0" algn="l">
                  <a:buNone/>
                </a:pPr>
                <a:r>
                  <a:rPr lang="en-US" sz="2400" b="1" dirty="0"/>
                  <a:t>Corollary </a:t>
                </a:r>
                <a:r>
                  <a:rPr lang="en-US" sz="2400" b="1" dirty="0" smtClean="0"/>
                  <a:t>5.2</a:t>
                </a:r>
                <a:r>
                  <a:rPr lang="en-US" sz="2400" b="1" dirty="0"/>
                  <a:t/>
                </a:r>
                <a:br>
                  <a:rPr lang="en-US" sz="2400" b="1" dirty="0"/>
                </a:br>
                <a:r>
                  <a:rPr lang="en-US" sz="2400" b="1" i="1" dirty="0"/>
                  <a:t>For bipartite graphs, </a:t>
                </a:r>
                <a:r>
                  <a:rPr lang="en-US" sz="2400" b="1" i="1" dirty="0" smtClean="0"/>
                  <a:t>MM is in quasi-</a:t>
                </a:r>
                <a14:m>
                  <m:oMath xmlns:m="http://schemas.openxmlformats.org/officeDocument/2006/math">
                    <m:sSup>
                      <m:sSupPr>
                        <m:ctrlPr>
                          <a:rPr lang="en-US" sz="2400" b="1" i="1" smtClean="0">
                            <a:latin typeface="Cambria Math" panose="02040503050406030204" pitchFamily="18" charset="0"/>
                          </a:rPr>
                        </m:ctrlPr>
                      </m:sSupPr>
                      <m:e>
                        <m:r>
                          <a:rPr lang="en-US" sz="2400" b="1" i="1" smtClean="0">
                            <a:latin typeface="Cambria Math" panose="02040503050406030204" pitchFamily="18" charset="0"/>
                          </a:rPr>
                          <m:t>𝑵𝑪</m:t>
                        </m:r>
                      </m:e>
                      <m:sup>
                        <m:r>
                          <a:rPr lang="en-US" sz="2400" b="1" i="1" smtClean="0">
                            <a:latin typeface="Cambria Math" panose="02040503050406030204" pitchFamily="18" charset="0"/>
                          </a:rPr>
                          <m:t>𝟐</m:t>
                        </m:r>
                      </m:sup>
                    </m:sSup>
                  </m:oMath>
                </a14:m>
                <a:endParaRPr lang="he-IL" sz="2400" dirty="0"/>
              </a:p>
            </p:txBody>
          </p:sp>
        </mc:Choice>
        <mc:Fallback xmlns="">
          <p:sp>
            <p:nvSpPr>
              <p:cNvPr id="3" name="מציין מיקום תוכן 2"/>
              <p:cNvSpPr>
                <a:spLocks noGrp="1" noRot="1" noChangeAspect="1" noMove="1" noResize="1" noEditPoints="1" noAdjustHandles="1" noChangeArrowheads="1" noChangeShapeType="1" noTextEdit="1"/>
              </p:cNvSpPr>
              <p:nvPr>
                <p:ph idx="1"/>
              </p:nvPr>
            </p:nvSpPr>
            <p:spPr>
              <a:xfrm>
                <a:off x="2589212" y="1625600"/>
                <a:ext cx="8915400" cy="4285622"/>
              </a:xfrm>
              <a:blipFill rotWithShape="0">
                <a:blip r:embed="rId2"/>
                <a:stretch>
                  <a:fillRect l="-2052" t="-1138" r="-1573"/>
                </a:stretch>
              </a:blipFill>
            </p:spPr>
            <p:txBody>
              <a:bodyPr/>
              <a:lstStyle/>
              <a:p>
                <a:r>
                  <a:rPr lang="he-IL">
                    <a:noFill/>
                  </a:rPr>
                  <a:t> </a:t>
                </a:r>
              </a:p>
            </p:txBody>
          </p:sp>
        </mc:Fallback>
      </mc:AlternateContent>
    </p:spTree>
    <p:extLst>
      <p:ext uri="{BB962C8B-B14F-4D97-AF65-F5344CB8AC3E}">
        <p14:creationId xmlns:p14="http://schemas.microsoft.com/office/powerpoint/2010/main" val="30294674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כותרת 1"/>
          <p:cNvSpPr>
            <a:spLocks noGrp="1"/>
          </p:cNvSpPr>
          <p:nvPr>
            <p:ph type="title"/>
          </p:nvPr>
        </p:nvSpPr>
        <p:spPr>
          <a:xfrm>
            <a:off x="2592925" y="624110"/>
            <a:ext cx="8911687" cy="2322290"/>
          </a:xfrm>
        </p:spPr>
        <p:txBody>
          <a:bodyPr>
            <a:noAutofit/>
          </a:bodyPr>
          <a:lstStyle/>
          <a:p>
            <a:r>
              <a:rPr lang="en-US" sz="6600" dirty="0" smtClean="0"/>
              <a:t>Other related problems</a:t>
            </a:r>
            <a:endParaRPr lang="he-IL" sz="6600" dirty="0"/>
          </a:p>
        </p:txBody>
      </p:sp>
      <p:sp>
        <p:nvSpPr>
          <p:cNvPr id="3" name="מציין מיקום תוכן 2"/>
          <p:cNvSpPr>
            <a:spLocks noGrp="1"/>
          </p:cNvSpPr>
          <p:nvPr>
            <p:ph idx="1"/>
          </p:nvPr>
        </p:nvSpPr>
        <p:spPr>
          <a:xfrm>
            <a:off x="2589212" y="3086100"/>
            <a:ext cx="8915400" cy="2825122"/>
          </a:xfrm>
        </p:spPr>
        <p:txBody>
          <a:bodyPr>
            <a:normAutofit/>
          </a:bodyPr>
          <a:lstStyle/>
          <a:p>
            <a:pPr marL="0" indent="0" algn="l">
              <a:buNone/>
            </a:pPr>
            <a:r>
              <a:rPr lang="en-US" sz="2400" dirty="0" smtClean="0"/>
              <a:t>There are many more problems related to perfect matching. We mention some of them:</a:t>
            </a:r>
            <a:endParaRPr lang="he-IL" sz="2400" dirty="0"/>
          </a:p>
        </p:txBody>
      </p:sp>
    </p:spTree>
    <p:extLst>
      <p:ext uri="{BB962C8B-B14F-4D97-AF65-F5344CB8AC3E}">
        <p14:creationId xmlns:p14="http://schemas.microsoft.com/office/powerpoint/2010/main" val="19047695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כותרת 1"/>
          <p:cNvSpPr>
            <a:spLocks noGrp="1"/>
          </p:cNvSpPr>
          <p:nvPr>
            <p:ph type="title"/>
          </p:nvPr>
        </p:nvSpPr>
        <p:spPr>
          <a:xfrm>
            <a:off x="2592925" y="624110"/>
            <a:ext cx="8911687" cy="899890"/>
          </a:xfrm>
        </p:spPr>
        <p:txBody>
          <a:bodyPr/>
          <a:lstStyle/>
          <a:p>
            <a:r>
              <a:rPr lang="en-US" dirty="0" smtClean="0"/>
              <a:t>Cycle Cover</a:t>
            </a:r>
            <a:endParaRPr lang="he-IL" dirty="0"/>
          </a:p>
        </p:txBody>
      </p:sp>
      <mc:AlternateContent xmlns:mc="http://schemas.openxmlformats.org/markup-compatibility/2006" xmlns:a14="http://schemas.microsoft.com/office/drawing/2010/main">
        <mc:Choice Requires="a14">
          <p:sp>
            <p:nvSpPr>
              <p:cNvPr id="3" name="מציין מיקום תוכן 2"/>
              <p:cNvSpPr>
                <a:spLocks noGrp="1"/>
              </p:cNvSpPr>
              <p:nvPr>
                <p:ph idx="1"/>
              </p:nvPr>
            </p:nvSpPr>
            <p:spPr>
              <a:xfrm>
                <a:off x="2589212" y="1714500"/>
                <a:ext cx="8915400" cy="4838700"/>
              </a:xfrm>
            </p:spPr>
            <p:txBody>
              <a:bodyPr>
                <a:normAutofit/>
              </a:bodyPr>
              <a:lstStyle/>
              <a:p>
                <a:pPr marL="0" indent="0" algn="l">
                  <a:buNone/>
                </a:pPr>
                <a:r>
                  <a:rPr lang="en-US" sz="2400" dirty="0" smtClean="0"/>
                  <a:t>In a directed graph, a </a:t>
                </a:r>
                <a:r>
                  <a:rPr lang="en-US" sz="2400" u="sng" dirty="0" smtClean="0"/>
                  <a:t>cycle cover</a:t>
                </a:r>
                <a:r>
                  <a:rPr lang="en-US" sz="2400" dirty="0" smtClean="0"/>
                  <a:t> is a set of disjoint cycles which covers every vertex. The </a:t>
                </a:r>
                <a:r>
                  <a:rPr lang="en-US" sz="2400" i="1" dirty="0" smtClean="0"/>
                  <a:t>cycle cover problem</a:t>
                </a:r>
                <a:r>
                  <a:rPr lang="en-US" sz="2400" dirty="0" smtClean="0"/>
                  <a:t> asks to decide if a given directed graph has a cycle cover.</a:t>
                </a:r>
              </a:p>
              <a:p>
                <a:pPr marL="0" indent="0" algn="l">
                  <a:buNone/>
                </a:pPr>
                <a:r>
                  <a:rPr lang="en-US" sz="2400" dirty="0" smtClean="0"/>
                  <a:t>The weighted version is to find a minimum weight cycle cover, in a weighted directed graph.</a:t>
                </a:r>
              </a:p>
              <a:p>
                <a:pPr marL="0" indent="0" algn="l">
                  <a:buNone/>
                </a:pPr>
                <a:r>
                  <a:rPr lang="en-US" sz="2400" dirty="0" smtClean="0"/>
                  <a:t>There are simple reductions which show that the cycle cover problem is equivalent to the bipartite matching problem.</a:t>
                </a:r>
              </a:p>
              <a:p>
                <a:pPr marL="0" indent="0" algn="l">
                  <a:buNone/>
                </a:pPr>
                <a:r>
                  <a:rPr lang="en-US" sz="2400" b="1" dirty="0"/>
                  <a:t>Corollary </a:t>
                </a:r>
                <a:r>
                  <a:rPr lang="en-US" sz="2400" b="1" dirty="0" smtClean="0"/>
                  <a:t>5.3</a:t>
                </a:r>
              </a:p>
              <a:p>
                <a:pPr marL="0" indent="0" algn="l">
                  <a:buNone/>
                </a:pPr>
                <a:r>
                  <a:rPr lang="en-US" sz="2400" b="1" dirty="0" smtClean="0"/>
                  <a:t>Cycle cover and its weighted version with quasi-</a:t>
                </a:r>
                <a:r>
                  <a:rPr lang="en-US" sz="2400" b="1" dirty="0" err="1" smtClean="0"/>
                  <a:t>polynomially</a:t>
                </a:r>
                <a:r>
                  <a:rPr lang="en-US" sz="2400" b="1" dirty="0" smtClean="0"/>
                  <a:t> bounded weights are in quasi-</a:t>
                </a:r>
                <a14:m>
                  <m:oMath xmlns:m="http://schemas.openxmlformats.org/officeDocument/2006/math">
                    <m:sSup>
                      <m:sSupPr>
                        <m:ctrlPr>
                          <a:rPr lang="en-US" sz="2400" b="1" i="1">
                            <a:latin typeface="Cambria Math" panose="02040503050406030204" pitchFamily="18" charset="0"/>
                          </a:rPr>
                        </m:ctrlPr>
                      </m:sSupPr>
                      <m:e>
                        <m:r>
                          <a:rPr lang="en-US" sz="2400" b="1" i="1">
                            <a:latin typeface="Cambria Math" panose="02040503050406030204" pitchFamily="18" charset="0"/>
                          </a:rPr>
                          <m:t>𝑵𝑪</m:t>
                        </m:r>
                      </m:e>
                      <m:sup>
                        <m:r>
                          <a:rPr lang="en-US" sz="2400" b="1" i="1">
                            <a:latin typeface="Cambria Math" panose="02040503050406030204" pitchFamily="18" charset="0"/>
                          </a:rPr>
                          <m:t>𝟐</m:t>
                        </m:r>
                      </m:sup>
                    </m:sSup>
                  </m:oMath>
                </a14:m>
                <a:endParaRPr lang="he-IL" sz="2400" dirty="0"/>
              </a:p>
            </p:txBody>
          </p:sp>
        </mc:Choice>
        <mc:Fallback xmlns="">
          <p:sp>
            <p:nvSpPr>
              <p:cNvPr id="3" name="מציין מיקום תוכן 2"/>
              <p:cNvSpPr>
                <a:spLocks noGrp="1" noRot="1" noChangeAspect="1" noMove="1" noResize="1" noEditPoints="1" noAdjustHandles="1" noChangeArrowheads="1" noChangeShapeType="1" noTextEdit="1"/>
              </p:cNvSpPr>
              <p:nvPr>
                <p:ph idx="1"/>
              </p:nvPr>
            </p:nvSpPr>
            <p:spPr>
              <a:xfrm>
                <a:off x="2589212" y="1714500"/>
                <a:ext cx="8915400" cy="4838700"/>
              </a:xfrm>
              <a:blipFill rotWithShape="0">
                <a:blip r:embed="rId2"/>
                <a:stretch>
                  <a:fillRect l="-2052" t="-1008" r="-1026"/>
                </a:stretch>
              </a:blipFill>
            </p:spPr>
            <p:txBody>
              <a:bodyPr/>
              <a:lstStyle/>
              <a:p>
                <a:r>
                  <a:rPr lang="he-IL">
                    <a:noFill/>
                  </a:rPr>
                  <a:t> </a:t>
                </a:r>
              </a:p>
            </p:txBody>
          </p:sp>
        </mc:Fallback>
      </mc:AlternateContent>
    </p:spTree>
    <p:extLst>
      <p:ext uri="{BB962C8B-B14F-4D97-AF65-F5344CB8AC3E}">
        <p14:creationId xmlns:p14="http://schemas.microsoft.com/office/powerpoint/2010/main" val="3107371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כותרת 1"/>
          <p:cNvSpPr>
            <a:spLocks noGrp="1"/>
          </p:cNvSpPr>
          <p:nvPr>
            <p:ph type="title"/>
          </p:nvPr>
        </p:nvSpPr>
        <p:spPr>
          <a:xfrm>
            <a:off x="2592925" y="624110"/>
            <a:ext cx="8911687" cy="899890"/>
          </a:xfrm>
        </p:spPr>
        <p:txBody>
          <a:bodyPr/>
          <a:lstStyle/>
          <a:p>
            <a:r>
              <a:rPr lang="en-US" dirty="0" smtClean="0"/>
              <a:t>Subtree isomorphism</a:t>
            </a:r>
            <a:endParaRPr lang="he-IL" dirty="0"/>
          </a:p>
        </p:txBody>
      </p:sp>
      <mc:AlternateContent xmlns:mc="http://schemas.openxmlformats.org/markup-compatibility/2006" xmlns:a14="http://schemas.microsoft.com/office/drawing/2010/main">
        <mc:Choice Requires="a14">
          <p:sp>
            <p:nvSpPr>
              <p:cNvPr id="3" name="מציין מיקום תוכן 2"/>
              <p:cNvSpPr>
                <a:spLocks noGrp="1"/>
              </p:cNvSpPr>
              <p:nvPr>
                <p:ph idx="1"/>
              </p:nvPr>
            </p:nvSpPr>
            <p:spPr>
              <a:xfrm>
                <a:off x="2589212" y="1714500"/>
                <a:ext cx="8915400" cy="4838700"/>
              </a:xfrm>
            </p:spPr>
            <p:txBody>
              <a:bodyPr>
                <a:normAutofit/>
              </a:bodyPr>
              <a:lstStyle/>
              <a:p>
                <a:pPr marL="0" indent="0" algn="l">
                  <a:buNone/>
                </a:pPr>
                <a:r>
                  <a:rPr lang="en-US" sz="2400" dirty="0" smtClean="0"/>
                  <a:t>The tree isomorphism problem is to decide whether two given trees are isomorphic. Tree isomorphism is known to be in NC. A seemingly harder problem is subtree isomorphism: given two trees </a:t>
                </a:r>
                <a14:m>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𝑇</m:t>
                        </m:r>
                      </m:e>
                      <m:sub>
                        <m:r>
                          <a:rPr lang="en-US" sz="2400" b="0" i="1" smtClean="0">
                            <a:latin typeface="Cambria Math" panose="02040503050406030204" pitchFamily="18" charset="0"/>
                          </a:rPr>
                          <m:t>1</m:t>
                        </m:r>
                      </m:sub>
                    </m:sSub>
                  </m:oMath>
                </a14:m>
                <a:r>
                  <a:rPr lang="en-US" sz="2400" dirty="0" smtClean="0"/>
                  <a:t> and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𝑇</m:t>
                        </m:r>
                      </m:e>
                      <m:sub>
                        <m:r>
                          <a:rPr lang="en-US" sz="2400" b="0" i="1" smtClean="0">
                            <a:latin typeface="Cambria Math" panose="02040503050406030204" pitchFamily="18" charset="0"/>
                          </a:rPr>
                          <m:t>2</m:t>
                        </m:r>
                      </m:sub>
                    </m:sSub>
                  </m:oMath>
                </a14:m>
                <a:r>
                  <a:rPr lang="en-US" sz="2400" dirty="0" smtClean="0"/>
                  <a:t>, one has to decide whether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𝑇</m:t>
                        </m:r>
                      </m:e>
                      <m:sub>
                        <m:r>
                          <a:rPr lang="en-US" sz="2400" i="1">
                            <a:latin typeface="Cambria Math" panose="02040503050406030204" pitchFamily="18" charset="0"/>
                          </a:rPr>
                          <m:t>1</m:t>
                        </m:r>
                      </m:sub>
                    </m:sSub>
                  </m:oMath>
                </a14:m>
                <a:r>
                  <a:rPr lang="en-US" sz="2400" dirty="0" smtClean="0"/>
                  <a:t> is isomorphic to a subtree of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𝑇</m:t>
                        </m:r>
                      </m:e>
                      <m:sub>
                        <m:r>
                          <a:rPr lang="en-US" sz="2400" b="0" i="1" smtClean="0">
                            <a:latin typeface="Cambria Math" panose="02040503050406030204" pitchFamily="18" charset="0"/>
                          </a:rPr>
                          <m:t>2</m:t>
                        </m:r>
                      </m:sub>
                    </m:sSub>
                  </m:oMath>
                </a14:m>
                <a:r>
                  <a:rPr lang="en-US" sz="2400" dirty="0" smtClean="0"/>
                  <a:t>.</a:t>
                </a:r>
              </a:p>
              <a:p>
                <a:pPr marL="0" indent="0" algn="l">
                  <a:buNone/>
                </a:pPr>
                <a:r>
                  <a:rPr lang="en-US" sz="2400" dirty="0" smtClean="0"/>
                  <a:t>It has been shown that subtree isomorphism is equivalent to the bipartite perfect matching via NC-reductions.</a:t>
                </a:r>
              </a:p>
              <a:p>
                <a:pPr marL="0" indent="0" algn="l">
                  <a:buNone/>
                </a:pPr>
                <a:r>
                  <a:rPr lang="en-US" sz="2400" b="1" dirty="0"/>
                  <a:t>Corollary </a:t>
                </a:r>
                <a:r>
                  <a:rPr lang="en-US" sz="2400" b="1" dirty="0" smtClean="0"/>
                  <a:t>5.4</a:t>
                </a:r>
              </a:p>
              <a:p>
                <a:pPr marL="0" indent="0" algn="l">
                  <a:buNone/>
                </a:pPr>
                <a:r>
                  <a:rPr lang="en-US" sz="2400" b="1" dirty="0" smtClean="0"/>
                  <a:t>Subtree isomorphism is in quasi-</a:t>
                </a:r>
                <a14:m>
                  <m:oMath xmlns:m="http://schemas.openxmlformats.org/officeDocument/2006/math">
                    <m:r>
                      <a:rPr lang="en-US" sz="2400" b="1" i="1" smtClean="0">
                        <a:latin typeface="Cambria Math" panose="02040503050406030204" pitchFamily="18" charset="0"/>
                      </a:rPr>
                      <m:t>𝑵𝑪</m:t>
                    </m:r>
                  </m:oMath>
                </a14:m>
                <a:endParaRPr lang="he-IL" sz="2400" dirty="0"/>
              </a:p>
            </p:txBody>
          </p:sp>
        </mc:Choice>
        <mc:Fallback xmlns="">
          <p:sp>
            <p:nvSpPr>
              <p:cNvPr id="3" name="מציין מיקום תוכן 2"/>
              <p:cNvSpPr>
                <a:spLocks noGrp="1" noRot="1" noChangeAspect="1" noMove="1" noResize="1" noEditPoints="1" noAdjustHandles="1" noChangeArrowheads="1" noChangeShapeType="1" noTextEdit="1"/>
              </p:cNvSpPr>
              <p:nvPr>
                <p:ph idx="1"/>
              </p:nvPr>
            </p:nvSpPr>
            <p:spPr>
              <a:xfrm>
                <a:off x="2589212" y="1714500"/>
                <a:ext cx="8915400" cy="4838700"/>
              </a:xfrm>
              <a:blipFill rotWithShape="0">
                <a:blip r:embed="rId2"/>
                <a:stretch>
                  <a:fillRect l="-2052" t="-1008" r="-68"/>
                </a:stretch>
              </a:blipFill>
            </p:spPr>
            <p:txBody>
              <a:bodyPr/>
              <a:lstStyle/>
              <a:p>
                <a:r>
                  <a:rPr lang="he-IL">
                    <a:noFill/>
                  </a:rPr>
                  <a:t> </a:t>
                </a:r>
              </a:p>
            </p:txBody>
          </p:sp>
        </mc:Fallback>
      </mc:AlternateContent>
    </p:spTree>
    <p:extLst>
      <p:ext uri="{BB962C8B-B14F-4D97-AF65-F5344CB8AC3E}">
        <p14:creationId xmlns:p14="http://schemas.microsoft.com/office/powerpoint/2010/main" val="5917282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כותרת 1"/>
          <p:cNvSpPr>
            <a:spLocks noGrp="1"/>
          </p:cNvSpPr>
          <p:nvPr>
            <p:ph type="title"/>
          </p:nvPr>
        </p:nvSpPr>
        <p:spPr>
          <a:xfrm>
            <a:off x="2592925" y="624110"/>
            <a:ext cx="8911687" cy="899890"/>
          </a:xfrm>
        </p:spPr>
        <p:txBody>
          <a:bodyPr/>
          <a:lstStyle/>
          <a:p>
            <a:r>
              <a:rPr lang="en-US" dirty="0" smtClean="0"/>
              <a:t>Maximum flow</a:t>
            </a:r>
            <a:endParaRPr lang="he-IL" dirty="0"/>
          </a:p>
        </p:txBody>
      </p:sp>
      <mc:AlternateContent xmlns:mc="http://schemas.openxmlformats.org/markup-compatibility/2006" xmlns:a14="http://schemas.microsoft.com/office/drawing/2010/main">
        <mc:Choice Requires="a14">
          <p:sp>
            <p:nvSpPr>
              <p:cNvPr id="3" name="מציין מיקום תוכן 2"/>
              <p:cNvSpPr>
                <a:spLocks noGrp="1"/>
              </p:cNvSpPr>
              <p:nvPr>
                <p:ph idx="1"/>
              </p:nvPr>
            </p:nvSpPr>
            <p:spPr>
              <a:xfrm>
                <a:off x="2589212" y="1714500"/>
                <a:ext cx="8915400" cy="4940300"/>
              </a:xfrm>
            </p:spPr>
            <p:txBody>
              <a:bodyPr>
                <a:normAutofit/>
              </a:bodyPr>
              <a:lstStyle/>
              <a:p>
                <a:pPr marL="0" indent="0" algn="l">
                  <a:buNone/>
                </a:pPr>
                <a:r>
                  <a:rPr lang="en-US" sz="2400" dirty="0" smtClean="0"/>
                  <a:t>In the maximum flow problem we are given a network, a directed graph, with capacities on the edges, and two nodes s and t. The task is to compute a maximum flow from s to t in the network. In general, the maximum flow problem is known to be P-complete.</a:t>
                </a:r>
              </a:p>
              <a:p>
                <a:pPr marL="0" indent="0" algn="l">
                  <a:buNone/>
                </a:pPr>
                <a:r>
                  <a:rPr lang="en-US" sz="2400" dirty="0" smtClean="0"/>
                  <a:t>However, when the capacities are </a:t>
                </a:r>
                <a:r>
                  <a:rPr lang="en-US" sz="2400" dirty="0" err="1" smtClean="0"/>
                  <a:t>polynomially</a:t>
                </a:r>
                <a:r>
                  <a:rPr lang="en-US" sz="2400" dirty="0" smtClean="0"/>
                  <a:t> bounded integers, then there is an NC-reduction to the bipartite perfect matching problem. (When the capacities are quasi-polynomial, the reduction still works, but in quasi-NC).</a:t>
                </a:r>
              </a:p>
              <a:p>
                <a:pPr marL="0" indent="0" algn="l">
                  <a:buNone/>
                </a:pPr>
                <a:r>
                  <a:rPr lang="en-US" sz="2400" b="1" dirty="0"/>
                  <a:t>Corollary </a:t>
                </a:r>
                <a:r>
                  <a:rPr lang="en-US" sz="2400" b="1" dirty="0" smtClean="0"/>
                  <a:t>5.5</a:t>
                </a:r>
              </a:p>
              <a:p>
                <a:pPr marL="0" indent="0" algn="l">
                  <a:buNone/>
                </a:pPr>
                <a:r>
                  <a:rPr lang="en-US" sz="2400" b="1" dirty="0" smtClean="0"/>
                  <a:t>Maximum flow with quasi-</a:t>
                </a:r>
                <a:r>
                  <a:rPr lang="en-US" sz="2400" b="1" dirty="0" err="1" smtClean="0"/>
                  <a:t>polynomially</a:t>
                </a:r>
                <a:r>
                  <a:rPr lang="en-US" sz="2400" b="1" dirty="0" smtClean="0"/>
                  <a:t> bounded </a:t>
                </a:r>
                <a:r>
                  <a:rPr lang="en-US" sz="2400" b="1" dirty="0" err="1" smtClean="0"/>
                  <a:t>intger</a:t>
                </a:r>
                <a:r>
                  <a:rPr lang="en-US" sz="2400" b="1" dirty="0" smtClean="0"/>
                  <a:t> capacities is in quasi-</a:t>
                </a:r>
                <a14:m>
                  <m:oMath xmlns:m="http://schemas.openxmlformats.org/officeDocument/2006/math">
                    <m:r>
                      <a:rPr lang="en-US" sz="2400" b="1" i="1" smtClean="0">
                        <a:latin typeface="Cambria Math" panose="02040503050406030204" pitchFamily="18" charset="0"/>
                      </a:rPr>
                      <m:t>𝑵𝑪</m:t>
                    </m:r>
                  </m:oMath>
                </a14:m>
                <a:endParaRPr lang="he-IL" sz="2400" dirty="0"/>
              </a:p>
            </p:txBody>
          </p:sp>
        </mc:Choice>
        <mc:Fallback xmlns="">
          <p:sp>
            <p:nvSpPr>
              <p:cNvPr id="3" name="מציין מיקום תוכן 2"/>
              <p:cNvSpPr>
                <a:spLocks noGrp="1" noRot="1" noChangeAspect="1" noMove="1" noResize="1" noEditPoints="1" noAdjustHandles="1" noChangeArrowheads="1" noChangeShapeType="1" noTextEdit="1"/>
              </p:cNvSpPr>
              <p:nvPr>
                <p:ph idx="1"/>
              </p:nvPr>
            </p:nvSpPr>
            <p:spPr>
              <a:xfrm>
                <a:off x="2589212" y="1714500"/>
                <a:ext cx="8915400" cy="4940300"/>
              </a:xfrm>
              <a:blipFill rotWithShape="0">
                <a:blip r:embed="rId2"/>
                <a:stretch>
                  <a:fillRect l="-2052" t="-986" r="-616" b="-1110"/>
                </a:stretch>
              </a:blipFill>
            </p:spPr>
            <p:txBody>
              <a:bodyPr/>
              <a:lstStyle/>
              <a:p>
                <a:r>
                  <a:rPr lang="he-IL">
                    <a:noFill/>
                  </a:rPr>
                  <a:t> </a:t>
                </a:r>
              </a:p>
            </p:txBody>
          </p:sp>
        </mc:Fallback>
      </mc:AlternateContent>
    </p:spTree>
    <p:extLst>
      <p:ext uri="{BB962C8B-B14F-4D97-AF65-F5344CB8AC3E}">
        <p14:creationId xmlns:p14="http://schemas.microsoft.com/office/powerpoint/2010/main" val="824536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כותרת 1"/>
          <p:cNvSpPr>
            <a:spLocks noGrp="1"/>
          </p:cNvSpPr>
          <p:nvPr>
            <p:ph type="title"/>
          </p:nvPr>
        </p:nvSpPr>
        <p:spPr>
          <a:xfrm>
            <a:off x="2592925" y="624110"/>
            <a:ext cx="8911687" cy="899890"/>
          </a:xfrm>
        </p:spPr>
        <p:txBody>
          <a:bodyPr/>
          <a:lstStyle/>
          <a:p>
            <a:r>
              <a:rPr lang="en-US" dirty="0" smtClean="0"/>
              <a:t>DFS – Depth First Search</a:t>
            </a:r>
            <a:endParaRPr lang="he-IL" dirty="0"/>
          </a:p>
        </p:txBody>
      </p:sp>
      <mc:AlternateContent xmlns:mc="http://schemas.openxmlformats.org/markup-compatibility/2006" xmlns:a14="http://schemas.microsoft.com/office/drawing/2010/main">
        <mc:Choice Requires="a14">
          <p:sp>
            <p:nvSpPr>
              <p:cNvPr id="3" name="מציין מיקום תוכן 2"/>
              <p:cNvSpPr>
                <a:spLocks noGrp="1"/>
              </p:cNvSpPr>
              <p:nvPr>
                <p:ph idx="1"/>
              </p:nvPr>
            </p:nvSpPr>
            <p:spPr>
              <a:xfrm>
                <a:off x="2589212" y="1714500"/>
                <a:ext cx="8915400" cy="4940300"/>
              </a:xfrm>
            </p:spPr>
            <p:txBody>
              <a:bodyPr>
                <a:normAutofit/>
              </a:bodyPr>
              <a:lstStyle/>
              <a:p>
                <a:pPr marL="0" indent="0" algn="l">
                  <a:buNone/>
                </a:pPr>
                <a:r>
                  <a:rPr lang="en-US" sz="2400" dirty="0" smtClean="0"/>
                  <a:t>Given a directed graph G and a node s of G, the depth-first search tree problem is to construct a tree within G with root s that corresponds to conducting a depth-first search of G starting from s. There is NC-reduction to bipartite WEIGHT-PM with </a:t>
                </a:r>
                <a:r>
                  <a:rPr lang="en-US" sz="2400" dirty="0" err="1" smtClean="0"/>
                  <a:t>polynomially</a:t>
                </a:r>
                <a:r>
                  <a:rPr lang="en-US" sz="2400" dirty="0" smtClean="0"/>
                  <a:t> bounded weights. </a:t>
                </a:r>
              </a:p>
              <a:p>
                <a:pPr marL="0" indent="0" algn="l">
                  <a:buNone/>
                </a:pPr>
                <a:r>
                  <a:rPr lang="en-US" sz="2400" b="1" dirty="0"/>
                  <a:t>Corollary </a:t>
                </a:r>
                <a:r>
                  <a:rPr lang="en-US" sz="2400" b="1" dirty="0" smtClean="0"/>
                  <a:t>5.6</a:t>
                </a:r>
              </a:p>
              <a:p>
                <a:pPr marL="0" indent="0" algn="l">
                  <a:buNone/>
                </a:pPr>
                <a:r>
                  <a:rPr lang="en-US" sz="2400" b="1" dirty="0" smtClean="0"/>
                  <a:t>A depth-first search tree can be constructed in quasi-</a:t>
                </a:r>
                <a14:m>
                  <m:oMath xmlns:m="http://schemas.openxmlformats.org/officeDocument/2006/math">
                    <m:r>
                      <a:rPr lang="en-US" sz="2400" b="1" i="1" smtClean="0">
                        <a:latin typeface="Cambria Math" panose="02040503050406030204" pitchFamily="18" charset="0"/>
                      </a:rPr>
                      <m:t>𝑵𝑪</m:t>
                    </m:r>
                  </m:oMath>
                </a14:m>
                <a:endParaRPr lang="he-IL" sz="2400" dirty="0"/>
              </a:p>
            </p:txBody>
          </p:sp>
        </mc:Choice>
        <mc:Fallback xmlns="">
          <p:sp>
            <p:nvSpPr>
              <p:cNvPr id="3" name="מציין מיקום תוכן 2"/>
              <p:cNvSpPr>
                <a:spLocks noGrp="1" noRot="1" noChangeAspect="1" noMove="1" noResize="1" noEditPoints="1" noAdjustHandles="1" noChangeArrowheads="1" noChangeShapeType="1" noTextEdit="1"/>
              </p:cNvSpPr>
              <p:nvPr>
                <p:ph idx="1"/>
              </p:nvPr>
            </p:nvSpPr>
            <p:spPr>
              <a:xfrm>
                <a:off x="2589212" y="1714500"/>
                <a:ext cx="8915400" cy="4940300"/>
              </a:xfrm>
              <a:blipFill rotWithShape="0">
                <a:blip r:embed="rId2"/>
                <a:stretch>
                  <a:fillRect l="-2052" t="-986" r="-821"/>
                </a:stretch>
              </a:blipFill>
            </p:spPr>
            <p:txBody>
              <a:bodyPr/>
              <a:lstStyle/>
              <a:p>
                <a:r>
                  <a:rPr lang="he-IL">
                    <a:noFill/>
                  </a:rPr>
                  <a:t> </a:t>
                </a:r>
              </a:p>
            </p:txBody>
          </p:sp>
        </mc:Fallback>
      </mc:AlternateContent>
    </p:spTree>
    <p:extLst>
      <p:ext uri="{BB962C8B-B14F-4D97-AF65-F5344CB8AC3E}">
        <p14:creationId xmlns:p14="http://schemas.microsoft.com/office/powerpoint/2010/main" val="30362570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כותרת 1"/>
          <p:cNvSpPr>
            <a:spLocks noGrp="1"/>
          </p:cNvSpPr>
          <p:nvPr>
            <p:ph type="title"/>
          </p:nvPr>
        </p:nvSpPr>
        <p:spPr>
          <a:xfrm>
            <a:off x="2592925" y="624110"/>
            <a:ext cx="8911687" cy="849090"/>
          </a:xfrm>
        </p:spPr>
        <p:txBody>
          <a:bodyPr/>
          <a:lstStyle/>
          <a:p>
            <a:r>
              <a:rPr lang="en-US" dirty="0" smtClean="0"/>
              <a:t>Discussion</a:t>
            </a:r>
            <a:endParaRPr lang="he-IL" dirty="0"/>
          </a:p>
        </p:txBody>
      </p:sp>
      <mc:AlternateContent xmlns:mc="http://schemas.openxmlformats.org/markup-compatibility/2006" xmlns:a14="http://schemas.microsoft.com/office/drawing/2010/main">
        <mc:Choice Requires="a14">
          <p:sp>
            <p:nvSpPr>
              <p:cNvPr id="3" name="מציין מיקום תוכן 2"/>
              <p:cNvSpPr>
                <a:spLocks noGrp="1"/>
              </p:cNvSpPr>
              <p:nvPr>
                <p:ph idx="1"/>
              </p:nvPr>
            </p:nvSpPr>
            <p:spPr>
              <a:xfrm>
                <a:off x="2589212" y="1727200"/>
                <a:ext cx="8915400" cy="4184022"/>
              </a:xfrm>
            </p:spPr>
            <p:txBody>
              <a:bodyPr>
                <a:normAutofit/>
              </a:bodyPr>
              <a:lstStyle/>
              <a:p>
                <a:pPr marL="0" indent="0" algn="l">
                  <a:buNone/>
                </a:pPr>
                <a:r>
                  <a:rPr lang="en-US" sz="2400" dirty="0" smtClean="0"/>
                  <a:t>The major open question remains whether one can do isolation with </a:t>
                </a:r>
                <a:r>
                  <a:rPr lang="en-US" sz="2400" dirty="0" err="1" smtClean="0"/>
                  <a:t>polynomially</a:t>
                </a:r>
                <a:r>
                  <a:rPr lang="en-US" sz="2400" dirty="0" smtClean="0"/>
                  <a:t> bounded weights. (i.e., if the </a:t>
                </a:r>
                <a:r>
                  <a:rPr lang="en-US" sz="2400" dirty="0" err="1" smtClean="0"/>
                  <a:t>the</a:t>
                </a:r>
                <a:r>
                  <a:rPr lang="en-US" sz="2400" dirty="0" smtClean="0"/>
                  <a:t> problem is in NC).</a:t>
                </a:r>
              </a:p>
              <a:p>
                <a:pPr marL="0" indent="0" algn="l">
                  <a:buNone/>
                </a:pPr>
                <a:r>
                  <a:rPr lang="en-US" sz="2400" dirty="0" smtClean="0"/>
                  <a:t>The previous explained algorithm required quasi-polynomial weights because it takes </a:t>
                </a:r>
                <a14:m>
                  <m:oMath xmlns:m="http://schemas.openxmlformats.org/officeDocument/2006/math">
                    <m:r>
                      <a:rPr lang="en-US" sz="2400" b="0" i="1" smtClean="0">
                        <a:latin typeface="Cambria Math" panose="02040503050406030204" pitchFamily="18" charset="0"/>
                      </a:rPr>
                      <m:t>𝑙𝑜𝑔𝑛</m:t>
                    </m:r>
                  </m:oMath>
                </a14:m>
                <a:r>
                  <a:rPr lang="en-US" sz="2400" dirty="0" smtClean="0"/>
                  <a:t> rounds to reach a unique perfect matching and the graphs obtained in the successive rounds cannot be constructed. To get </a:t>
                </a:r>
                <a:r>
                  <a:rPr lang="en-US" sz="2400" dirty="0" err="1" smtClean="0"/>
                  <a:t>polynomially</a:t>
                </a:r>
                <a:r>
                  <a:rPr lang="en-US" sz="2400" dirty="0" smtClean="0"/>
                  <a:t> bounded weights one needs to overcome these problems.</a:t>
                </a:r>
                <a:endParaRPr lang="he-IL" sz="2400" dirty="0"/>
              </a:p>
            </p:txBody>
          </p:sp>
        </mc:Choice>
        <mc:Fallback xmlns="">
          <p:sp>
            <p:nvSpPr>
              <p:cNvPr id="3" name="מציין מיקום תוכן 2"/>
              <p:cNvSpPr>
                <a:spLocks noGrp="1" noRot="1" noChangeAspect="1" noMove="1" noResize="1" noEditPoints="1" noAdjustHandles="1" noChangeArrowheads="1" noChangeShapeType="1" noTextEdit="1"/>
              </p:cNvSpPr>
              <p:nvPr>
                <p:ph idx="1"/>
              </p:nvPr>
            </p:nvSpPr>
            <p:spPr>
              <a:xfrm>
                <a:off x="2589212" y="1727200"/>
                <a:ext cx="8915400" cy="4184022"/>
              </a:xfrm>
              <a:blipFill rotWithShape="0">
                <a:blip r:embed="rId2"/>
                <a:stretch>
                  <a:fillRect l="-2052" t="-1164" r="-1915"/>
                </a:stretch>
              </a:blipFill>
            </p:spPr>
            <p:txBody>
              <a:bodyPr/>
              <a:lstStyle/>
              <a:p>
                <a:r>
                  <a:rPr lang="he-IL">
                    <a:noFill/>
                  </a:rPr>
                  <a:t> </a:t>
                </a:r>
              </a:p>
            </p:txBody>
          </p:sp>
        </mc:Fallback>
      </mc:AlternateContent>
    </p:spTree>
    <p:extLst>
      <p:ext uri="{BB962C8B-B14F-4D97-AF65-F5344CB8AC3E}">
        <p14:creationId xmlns:p14="http://schemas.microsoft.com/office/powerpoint/2010/main" val="29494139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כותרת 1"/>
          <p:cNvSpPr>
            <a:spLocks noGrp="1"/>
          </p:cNvSpPr>
          <p:nvPr>
            <p:ph type="title"/>
          </p:nvPr>
        </p:nvSpPr>
        <p:spPr>
          <a:xfrm>
            <a:off x="2592925" y="624110"/>
            <a:ext cx="8911687" cy="849090"/>
          </a:xfrm>
        </p:spPr>
        <p:txBody>
          <a:bodyPr/>
          <a:lstStyle/>
          <a:p>
            <a:r>
              <a:rPr lang="en-US" dirty="0" smtClean="0"/>
              <a:t>Discussion</a:t>
            </a:r>
            <a:endParaRPr lang="he-IL" dirty="0"/>
          </a:p>
        </p:txBody>
      </p:sp>
      <p:sp>
        <p:nvSpPr>
          <p:cNvPr id="3" name="מציין מיקום תוכן 2"/>
          <p:cNvSpPr>
            <a:spLocks noGrp="1"/>
          </p:cNvSpPr>
          <p:nvPr>
            <p:ph idx="1"/>
          </p:nvPr>
        </p:nvSpPr>
        <p:spPr>
          <a:xfrm>
            <a:off x="2589212" y="1727200"/>
            <a:ext cx="8915400" cy="4699000"/>
          </a:xfrm>
        </p:spPr>
        <p:txBody>
          <a:bodyPr>
            <a:normAutofit/>
          </a:bodyPr>
          <a:lstStyle/>
          <a:p>
            <a:pPr marL="0" indent="0" algn="l">
              <a:buNone/>
            </a:pPr>
            <a:r>
              <a:rPr lang="en-US" sz="2400" dirty="0" smtClean="0"/>
              <a:t>For non-bipartite graphs, the isolation question is open even in the planar case. For this case, our approach fails in its first step: Corollary 3.3 no longer holds as demonstrated previously: </a:t>
            </a:r>
            <a:r>
              <a:rPr lang="en-US" sz="2400" dirty="0"/>
              <a:t>c</a:t>
            </a:r>
            <a:r>
              <a:rPr lang="en-US" sz="2400" dirty="0" smtClean="0"/>
              <a:t>an one assign weights in a way which ensures that the union of minimum weight perfect matchings is significantly smaller than the original graph?</a:t>
            </a:r>
          </a:p>
          <a:p>
            <a:pPr marL="0" indent="0" algn="l">
              <a:buNone/>
            </a:pPr>
            <a:r>
              <a:rPr lang="en-US" sz="2400" dirty="0" smtClean="0"/>
              <a:t>It needs to be investigated if our ideas can lead to isolation in other objects. For example, isolation of paths in a directed graph, which is related to the NL (non-deterministic LOGSPACE) versus UL (uniform LOGSPACE) question.</a:t>
            </a:r>
            <a:r>
              <a:rPr lang="he-IL" sz="2400" dirty="0" smtClean="0"/>
              <a:t>  </a:t>
            </a:r>
            <a:endParaRPr lang="he-IL" sz="2400" dirty="0"/>
          </a:p>
        </p:txBody>
      </p:sp>
    </p:spTree>
    <p:extLst>
      <p:ext uri="{BB962C8B-B14F-4D97-AF65-F5344CB8AC3E}">
        <p14:creationId xmlns:p14="http://schemas.microsoft.com/office/powerpoint/2010/main" val="16812044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מציין מיקום תוכן 2"/>
              <p:cNvSpPr>
                <a:spLocks noGrp="1"/>
              </p:cNvSpPr>
              <p:nvPr>
                <p:ph idx="1"/>
              </p:nvPr>
            </p:nvSpPr>
            <p:spPr/>
            <p:txBody>
              <a:bodyPr/>
              <a:lstStyle/>
              <a:p>
                <a:pPr marL="0" indent="0" algn="l" rtl="0">
                  <a:buNone/>
                </a:pPr>
                <a14:m>
                  <m:oMathPara xmlns:m="http://schemas.openxmlformats.org/officeDocument/2006/math">
                    <m:oMathParaPr>
                      <m:jc m:val="centerGroup"/>
                    </m:oMathParaPr>
                    <m:oMath xmlns:m="http://schemas.openxmlformats.org/officeDocument/2006/math">
                      <m:func>
                        <m:funcPr>
                          <m:ctrlPr>
                            <a:rPr lang="en-US" i="1" smtClean="0">
                              <a:latin typeface="Cambria Math" panose="02040503050406030204" pitchFamily="18" charset="0"/>
                            </a:rPr>
                          </m:ctrlPr>
                        </m:funcPr>
                        <m:fName>
                          <m:r>
                            <m:rPr>
                              <m:sty m:val="p"/>
                            </m:rPr>
                            <a:rPr lang="en-US">
                              <a:latin typeface="Cambria Math" panose="02040503050406030204" pitchFamily="18" charset="0"/>
                            </a:rPr>
                            <m:t>det</m:t>
                          </m:r>
                        </m:fName>
                        <m:e>
                          <m:d>
                            <m:dPr>
                              <m:ctrlPr>
                                <a:rPr lang="en-US" i="1">
                                  <a:latin typeface="Cambria Math" panose="02040503050406030204" pitchFamily="18" charset="0"/>
                                </a:rPr>
                              </m:ctrlPr>
                            </m:dPr>
                            <m:e>
                              <m:r>
                                <a:rPr lang="en-US" i="1">
                                  <a:latin typeface="Cambria Math" panose="02040503050406030204" pitchFamily="18" charset="0"/>
                                </a:rPr>
                                <m:t>𝐴</m:t>
                              </m:r>
                            </m:e>
                          </m:d>
                        </m:e>
                      </m:func>
                      <m:r>
                        <a:rPr lang="en-US" i="1">
                          <a:latin typeface="Cambria Math" panose="02040503050406030204" pitchFamily="18" charset="0"/>
                        </a:rPr>
                        <m:t>= </m:t>
                      </m:r>
                      <m:nary>
                        <m:naryPr>
                          <m:chr m:val="∑"/>
                          <m:supHide m:val="on"/>
                          <m:ctrlPr>
                            <a:rPr lang="en-US" i="1">
                              <a:latin typeface="Cambria Math" panose="02040503050406030204" pitchFamily="18" charset="0"/>
                            </a:rPr>
                          </m:ctrlPr>
                        </m:naryPr>
                        <m:sub>
                          <m:r>
                            <m:rPr>
                              <m:brk m:alnAt="7"/>
                            </m:rPr>
                            <a:rPr lang="en-US" i="1">
                              <a:latin typeface="Cambria Math" panose="02040503050406030204" pitchFamily="18" charset="0"/>
                              <a:ea typeface="Cambria Math" panose="02040503050406030204" pitchFamily="18" charset="0"/>
                            </a:rPr>
                            <m:t>𝜋</m:t>
                          </m:r>
                          <m:r>
                            <a:rPr lang="en-US" i="1">
                              <a:latin typeface="Cambria Math" panose="02040503050406030204" pitchFamily="18" charset="0"/>
                              <a:ea typeface="Cambria Math" panose="02040503050406030204" pitchFamily="18" charset="0"/>
                            </a:rPr>
                            <m:t>𝜖</m:t>
                          </m:r>
                          <m:r>
                            <a:rPr lang="en-US" i="1">
                              <a:latin typeface="Cambria Math" panose="02040503050406030204" pitchFamily="18" charset="0"/>
                              <a:ea typeface="Cambria Math" panose="02040503050406030204" pitchFamily="18" charset="0"/>
                            </a:rPr>
                            <m:t>𝑆𝑛</m:t>
                          </m:r>
                        </m:sub>
                        <m:sup/>
                        <m:e>
                          <m:r>
                            <a:rPr lang="en-US" i="1">
                              <a:latin typeface="Cambria Math" panose="02040503050406030204" pitchFamily="18" charset="0"/>
                            </a:rPr>
                            <m:t>𝑠𝑔𝑛</m:t>
                          </m:r>
                          <m:r>
                            <a:rPr lang="en-US" i="1">
                              <a:latin typeface="Cambria Math" panose="02040503050406030204" pitchFamily="18" charset="0"/>
                            </a:rPr>
                            <m:t>(</m:t>
                          </m:r>
                          <m:r>
                            <a:rPr lang="en-US" i="1">
                              <a:latin typeface="Cambria Math" panose="02040503050406030204" pitchFamily="18" charset="0"/>
                              <a:ea typeface="Cambria Math" panose="02040503050406030204" pitchFamily="18" charset="0"/>
                            </a:rPr>
                            <m:t>𝜋</m:t>
                          </m:r>
                          <m:r>
                            <a:rPr lang="en-US" i="1">
                              <a:latin typeface="Cambria Math" panose="02040503050406030204" pitchFamily="18" charset="0"/>
                              <a:ea typeface="Cambria Math" panose="02040503050406030204" pitchFamily="18" charset="0"/>
                            </a:rPr>
                            <m:t>)</m:t>
                          </m:r>
                          <m:nary>
                            <m:naryPr>
                              <m:chr m:val="∏"/>
                              <m:supHide m:val="on"/>
                              <m:ctrlPr>
                                <a:rPr lang="en-US" i="1">
                                  <a:latin typeface="Cambria Math" panose="02040503050406030204" pitchFamily="18" charset="0"/>
                                  <a:ea typeface="Cambria Math" panose="02040503050406030204" pitchFamily="18" charset="0"/>
                                </a:rPr>
                              </m:ctrlPr>
                            </m:naryPr>
                            <m:sub>
                              <m:r>
                                <m:rPr>
                                  <m:brk m:alnAt="7"/>
                                </m:rPr>
                                <a:rPr lang="en-US" i="1">
                                  <a:latin typeface="Cambria Math" panose="02040503050406030204" pitchFamily="18" charset="0"/>
                                  <a:ea typeface="Cambria Math" panose="02040503050406030204" pitchFamily="18" charset="0"/>
                                </a:rPr>
                                <m:t>𝑖</m:t>
                              </m:r>
                            </m:sub>
                            <m:sup/>
                            <m:e>
                              <m:r>
                                <a:rPr lang="en-US" i="1">
                                  <a:latin typeface="Cambria Math" panose="02040503050406030204" pitchFamily="18" charset="0"/>
                                  <a:ea typeface="Cambria Math" panose="02040503050406030204" pitchFamily="18" charset="0"/>
                                </a:rPr>
                                <m:t>𝐴</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𝑖</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𝜋</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𝑖</m:t>
                                      </m:r>
                                    </m:e>
                                  </m:d>
                                </m:e>
                              </m:d>
                              <m:r>
                                <a:rPr lang="en-US" i="1">
                                  <a:latin typeface="Cambria Math" panose="02040503050406030204" pitchFamily="18" charset="0"/>
                                  <a:ea typeface="Cambria Math" panose="02040503050406030204" pitchFamily="18" charset="0"/>
                                </a:rPr>
                                <m:t>= </m:t>
                              </m:r>
                            </m:e>
                          </m:nary>
                        </m:e>
                      </m:nary>
                      <m:nary>
                        <m:naryPr>
                          <m:chr m:val="∑"/>
                          <m:supHide m:val="on"/>
                          <m:ctrlPr>
                            <a:rPr lang="en-US" i="1">
                              <a:latin typeface="Cambria Math" panose="02040503050406030204" pitchFamily="18" charset="0"/>
                            </a:rPr>
                          </m:ctrlPr>
                        </m:naryPr>
                        <m:sub>
                          <m:r>
                            <m:rPr>
                              <m:brk m:alnAt="7"/>
                            </m:rPr>
                            <a:rPr lang="en-US" i="1">
                              <a:latin typeface="Cambria Math" panose="02040503050406030204" pitchFamily="18" charset="0"/>
                            </a:rPr>
                            <m:t>𝑀</m:t>
                          </m:r>
                          <m:r>
                            <a:rPr lang="en-US" i="1">
                              <a:latin typeface="Cambria Math" panose="02040503050406030204" pitchFamily="18" charset="0"/>
                            </a:rPr>
                            <m:t> </m:t>
                          </m:r>
                          <m:r>
                            <a:rPr lang="en-US" i="1">
                              <a:latin typeface="Cambria Math" panose="02040503050406030204" pitchFamily="18" charset="0"/>
                            </a:rPr>
                            <m:t>𝑖𝑠</m:t>
                          </m:r>
                          <m:r>
                            <a:rPr lang="en-US" i="1">
                              <a:latin typeface="Cambria Math" panose="02040503050406030204" pitchFamily="18" charset="0"/>
                            </a:rPr>
                            <m:t> </m:t>
                          </m:r>
                          <m:r>
                            <a:rPr lang="en-US" i="1">
                              <a:latin typeface="Cambria Math" panose="02040503050406030204" pitchFamily="18" charset="0"/>
                            </a:rPr>
                            <m:t>𝑎</m:t>
                          </m:r>
                          <m:r>
                            <a:rPr lang="en-US" i="1">
                              <a:latin typeface="Cambria Math" panose="02040503050406030204" pitchFamily="18" charset="0"/>
                            </a:rPr>
                            <m:t> </m:t>
                          </m:r>
                          <m:r>
                            <a:rPr lang="en-US" i="1">
                              <a:latin typeface="Cambria Math" panose="02040503050406030204" pitchFamily="18" charset="0"/>
                            </a:rPr>
                            <m:t>𝑃𝑀</m:t>
                          </m:r>
                          <m:r>
                            <a:rPr lang="en-US" i="1">
                              <a:latin typeface="Cambria Math" panose="02040503050406030204" pitchFamily="18" charset="0"/>
                            </a:rPr>
                            <m:t> </m:t>
                          </m:r>
                          <m:r>
                            <a:rPr lang="en-US" i="1">
                              <a:latin typeface="Cambria Math" panose="02040503050406030204" pitchFamily="18" charset="0"/>
                            </a:rPr>
                            <m:t>𝑖𝑛</m:t>
                          </m:r>
                          <m:r>
                            <a:rPr lang="en-US" i="1">
                              <a:latin typeface="Cambria Math" panose="02040503050406030204" pitchFamily="18" charset="0"/>
                            </a:rPr>
                            <m:t> </m:t>
                          </m:r>
                          <m:r>
                            <a:rPr lang="en-US" i="1">
                              <a:latin typeface="Cambria Math" panose="02040503050406030204" pitchFamily="18" charset="0"/>
                            </a:rPr>
                            <m:t>𝐺</m:t>
                          </m:r>
                        </m:sub>
                        <m:sup/>
                        <m:e>
                          <m:r>
                            <a:rPr lang="en-US" i="1">
                              <a:latin typeface="Cambria Math" panose="02040503050406030204" pitchFamily="18" charset="0"/>
                            </a:rPr>
                            <m:t>𝑠𝑔𝑛</m:t>
                          </m:r>
                          <m:d>
                            <m:dPr>
                              <m:ctrlPr>
                                <a:rPr lang="en-US" i="1">
                                  <a:latin typeface="Cambria Math" panose="02040503050406030204" pitchFamily="18" charset="0"/>
                                </a:rPr>
                              </m:ctrlPr>
                            </m:dPr>
                            <m:e>
                              <m:r>
                                <a:rPr lang="en-US" i="1">
                                  <a:latin typeface="Cambria Math" panose="02040503050406030204" pitchFamily="18" charset="0"/>
                                </a:rPr>
                                <m:t>𝑀</m:t>
                              </m:r>
                            </m:e>
                          </m:d>
                          <m:sSup>
                            <m:sSupPr>
                              <m:ctrlPr>
                                <a:rPr lang="en-US" i="1">
                                  <a:latin typeface="Cambria Math" panose="02040503050406030204" pitchFamily="18" charset="0"/>
                                </a:rPr>
                              </m:ctrlPr>
                            </m:sSupPr>
                            <m:e>
                              <m:r>
                                <a:rPr lang="en-US" i="1">
                                  <a:latin typeface="Cambria Math" panose="02040503050406030204" pitchFamily="18" charset="0"/>
                                </a:rPr>
                                <m:t>2</m:t>
                              </m:r>
                            </m:e>
                            <m:sup>
                              <m:r>
                                <a:rPr lang="en-US" i="1">
                                  <a:latin typeface="Cambria Math" panose="02040503050406030204" pitchFamily="18" charset="0"/>
                                </a:rPr>
                                <m:t>𝑤</m:t>
                              </m:r>
                              <m:d>
                                <m:dPr>
                                  <m:ctrlPr>
                                    <a:rPr lang="en-US" i="1">
                                      <a:latin typeface="Cambria Math" panose="02040503050406030204" pitchFamily="18" charset="0"/>
                                    </a:rPr>
                                  </m:ctrlPr>
                                </m:dPr>
                                <m:e>
                                  <m:r>
                                    <a:rPr lang="en-US" i="1">
                                      <a:latin typeface="Cambria Math" panose="02040503050406030204" pitchFamily="18" charset="0"/>
                                    </a:rPr>
                                    <m:t>𝑀</m:t>
                                  </m:r>
                                </m:e>
                              </m:d>
                            </m:sup>
                          </m:sSup>
                        </m:e>
                      </m:nary>
                    </m:oMath>
                  </m:oMathPara>
                </a14:m>
                <a:endParaRPr lang="en-US" dirty="0" smtClean="0"/>
              </a:p>
              <a:p>
                <a:pPr marL="0" indent="0" algn="l" rtl="0">
                  <a:buNone/>
                </a:pPr>
                <a:r>
                  <a:rPr lang="en-US" sz="1600" dirty="0" err="1" smtClean="0"/>
                  <a:t>Sgn</a:t>
                </a:r>
                <a:r>
                  <a:rPr lang="en-US" sz="1600" dirty="0" smtClean="0"/>
                  <a:t>(M) – the sign of the corresponding permutation</a:t>
                </a:r>
              </a:p>
              <a:p>
                <a:pPr marL="0" indent="0" algn="l" rtl="0">
                  <a:buNone/>
                </a:pPr>
                <a:r>
                  <a:rPr lang="en-US" sz="1600" dirty="0" smtClean="0"/>
                  <a:t>Clearly, if G has no PM, then </a:t>
                </a:r>
                <a:r>
                  <a:rPr lang="en-US" sz="1600" dirty="0" err="1" smtClean="0"/>
                  <a:t>det</a:t>
                </a:r>
                <a:r>
                  <a:rPr lang="en-US" sz="1600" dirty="0" smtClean="0"/>
                  <a:t>(A) = 0. </a:t>
                </a:r>
              </a:p>
              <a:p>
                <a:pPr marL="0" indent="0" algn="l" rtl="0">
                  <a:buNone/>
                </a:pPr>
                <a:r>
                  <a:rPr lang="en-US" sz="1600" dirty="0" smtClean="0"/>
                  <a:t>If G does contain a PM, </a:t>
                </a:r>
                <a:r>
                  <a:rPr lang="en-US" sz="1600" dirty="0" err="1" smtClean="0"/>
                  <a:t>det</a:t>
                </a:r>
                <a:r>
                  <a:rPr lang="en-US" sz="1600" dirty="0" smtClean="0"/>
                  <a:t>(A) can still calculate to </a:t>
                </a:r>
                <a:r>
                  <a:rPr lang="en-US" sz="1600" dirty="0"/>
                  <a:t>zero (</a:t>
                </a:r>
                <a:r>
                  <a:rPr lang="en-US" sz="1600" dirty="0" smtClean="0"/>
                  <a:t>cancellations) </a:t>
                </a:r>
              </a:p>
              <a:p>
                <a:pPr marL="0" indent="0" algn="l" rtl="0">
                  <a:buNone/>
                </a:pPr>
                <a:r>
                  <a:rPr lang="en-US" sz="1600" b="1" u="sng" dirty="0" smtClean="0"/>
                  <a:t>Motivation:</a:t>
                </a:r>
                <a:r>
                  <a:rPr lang="en-US" sz="1600" dirty="0" smtClean="0"/>
                  <a:t> We need a weight assignment that will ensure </a:t>
                </a:r>
                <a:r>
                  <a:rPr lang="en-US" sz="1600" dirty="0" err="1" smtClean="0"/>
                  <a:t>det</a:t>
                </a:r>
                <a:r>
                  <a:rPr lang="en-US" sz="1600" dirty="0" smtClean="0"/>
                  <a:t>(A) ≠0  </a:t>
                </a:r>
                <a:r>
                  <a:rPr lang="en-US" sz="1600" dirty="0" err="1"/>
                  <a:t>i.f.f</a:t>
                </a:r>
                <a:r>
                  <a:rPr lang="en-US" sz="1600" dirty="0" smtClean="0"/>
                  <a:t> </a:t>
                </a:r>
                <a:r>
                  <a:rPr lang="en-US" sz="1600" dirty="0" err="1" smtClean="0"/>
                  <a:t>iff</a:t>
                </a:r>
                <a:r>
                  <a:rPr lang="en-US" sz="1600" dirty="0" smtClean="0"/>
                  <a:t> G has PM</a:t>
                </a:r>
              </a:p>
              <a:p>
                <a:pPr marL="0" indent="0" algn="l" rtl="0">
                  <a:buNone/>
                </a:pPr>
                <a:endParaRPr lang="en-US" sz="1600" dirty="0" smtClean="0"/>
              </a:p>
            </p:txBody>
          </p:sp>
        </mc:Choice>
        <mc:Fallback xmlns="">
          <p:sp>
            <p:nvSpPr>
              <p:cNvPr id="3" name="מציין מיקום תוכן 2"/>
              <p:cNvSpPr>
                <a:spLocks noGrp="1" noRot="1" noChangeAspect="1" noMove="1" noResize="1" noEditPoints="1" noAdjustHandles="1" noChangeArrowheads="1" noChangeShapeType="1" noTextEdit="1"/>
              </p:cNvSpPr>
              <p:nvPr>
                <p:ph idx="1"/>
              </p:nvPr>
            </p:nvSpPr>
            <p:spPr>
              <a:blipFill rotWithShape="0">
                <a:blip r:embed="rId2"/>
                <a:stretch>
                  <a:fillRect l="-410"/>
                </a:stretch>
              </a:blipFill>
            </p:spPr>
            <p:txBody>
              <a:bodyPr/>
              <a:lstStyle/>
              <a:p>
                <a:r>
                  <a:rPr lang="he-IL">
                    <a:noFill/>
                  </a:rPr>
                  <a:t> </a:t>
                </a:r>
              </a:p>
            </p:txBody>
          </p:sp>
        </mc:Fallback>
      </mc:AlternateContent>
      <p:sp>
        <p:nvSpPr>
          <p:cNvPr id="4" name="כותרת 1"/>
          <p:cNvSpPr>
            <a:spLocks noGrp="1"/>
          </p:cNvSpPr>
          <p:nvPr>
            <p:ph type="title"/>
          </p:nvPr>
        </p:nvSpPr>
        <p:spPr/>
        <p:txBody>
          <a:bodyPr/>
          <a:lstStyle/>
          <a:p>
            <a:r>
              <a:rPr lang="en-US" dirty="0"/>
              <a:t>RNC algorithm for Search-PM </a:t>
            </a:r>
            <a:r>
              <a:rPr lang="en-US" dirty="0" smtClean="0"/>
              <a:t/>
            </a:r>
            <a:br>
              <a:rPr lang="en-US" dirty="0" smtClean="0"/>
            </a:br>
            <a:r>
              <a:rPr lang="en-US" sz="2800" dirty="0" smtClean="0"/>
              <a:t>(</a:t>
            </a:r>
            <a:r>
              <a:rPr lang="en-US" sz="2800" dirty="0" err="1" smtClean="0"/>
              <a:t>Mulmuley</a:t>
            </a:r>
            <a:r>
              <a:rPr lang="en-US" sz="2800" dirty="0" smtClean="0"/>
              <a:t>, </a:t>
            </a:r>
            <a:r>
              <a:rPr lang="en-US" sz="2800" dirty="0" err="1" smtClean="0"/>
              <a:t>Vazirani</a:t>
            </a:r>
            <a:r>
              <a:rPr lang="en-US" sz="2800" dirty="0" smtClean="0"/>
              <a:t> &amp; </a:t>
            </a:r>
            <a:r>
              <a:rPr lang="en-US" sz="2800" dirty="0" err="1" smtClean="0"/>
              <a:t>Vazirani</a:t>
            </a:r>
            <a:r>
              <a:rPr lang="en-US" sz="2800" dirty="0" smtClean="0"/>
              <a:t>)</a:t>
            </a:r>
            <a:endParaRPr lang="he-IL" dirty="0"/>
          </a:p>
        </p:txBody>
      </p:sp>
    </p:spTree>
    <p:extLst>
      <p:ext uri="{BB962C8B-B14F-4D97-AF65-F5344CB8AC3E}">
        <p14:creationId xmlns:p14="http://schemas.microsoft.com/office/powerpoint/2010/main" val="16379157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מציין מיקום תוכן 2"/>
              <p:cNvSpPr>
                <a:spLocks noGrp="1"/>
              </p:cNvSpPr>
              <p:nvPr>
                <p:ph idx="1"/>
              </p:nvPr>
            </p:nvSpPr>
            <p:spPr/>
            <p:txBody>
              <a:bodyPr/>
              <a:lstStyle/>
              <a:p>
                <a:pPr marL="0" indent="0" algn="l" rtl="0">
                  <a:buNone/>
                </a:pPr>
                <a14:m>
                  <m:oMathPara xmlns:m="http://schemas.openxmlformats.org/officeDocument/2006/math">
                    <m:oMathParaPr>
                      <m:jc m:val="centerGroup"/>
                    </m:oMathParaPr>
                    <m:oMath xmlns:m="http://schemas.openxmlformats.org/officeDocument/2006/math">
                      <m:func>
                        <m:funcPr>
                          <m:ctrlPr>
                            <a:rPr lang="en-US" i="1" smtClean="0">
                              <a:latin typeface="Cambria Math" panose="02040503050406030204" pitchFamily="18" charset="0"/>
                            </a:rPr>
                          </m:ctrlPr>
                        </m:funcPr>
                        <m:fName>
                          <m:r>
                            <m:rPr>
                              <m:sty m:val="p"/>
                            </m:rPr>
                            <a:rPr lang="en-US">
                              <a:latin typeface="Cambria Math" panose="02040503050406030204" pitchFamily="18" charset="0"/>
                            </a:rPr>
                            <m:t>det</m:t>
                          </m:r>
                        </m:fName>
                        <m:e>
                          <m:d>
                            <m:dPr>
                              <m:ctrlPr>
                                <a:rPr lang="en-US" i="1">
                                  <a:latin typeface="Cambria Math" panose="02040503050406030204" pitchFamily="18" charset="0"/>
                                </a:rPr>
                              </m:ctrlPr>
                            </m:dPr>
                            <m:e>
                              <m:r>
                                <a:rPr lang="en-US" i="1">
                                  <a:latin typeface="Cambria Math" panose="02040503050406030204" pitchFamily="18" charset="0"/>
                                </a:rPr>
                                <m:t>𝐴</m:t>
                              </m:r>
                            </m:e>
                          </m:d>
                        </m:e>
                      </m:func>
                      <m:r>
                        <a:rPr lang="en-US" i="1">
                          <a:latin typeface="Cambria Math" panose="02040503050406030204" pitchFamily="18" charset="0"/>
                        </a:rPr>
                        <m:t>= </m:t>
                      </m:r>
                      <m:nary>
                        <m:naryPr>
                          <m:chr m:val="∑"/>
                          <m:supHide m:val="on"/>
                          <m:ctrlPr>
                            <a:rPr lang="en-US" i="1">
                              <a:latin typeface="Cambria Math" panose="02040503050406030204" pitchFamily="18" charset="0"/>
                            </a:rPr>
                          </m:ctrlPr>
                        </m:naryPr>
                        <m:sub>
                          <m:r>
                            <m:rPr>
                              <m:brk m:alnAt="7"/>
                            </m:rPr>
                            <a:rPr lang="en-US" i="1">
                              <a:latin typeface="Cambria Math" panose="02040503050406030204" pitchFamily="18" charset="0"/>
                              <a:ea typeface="Cambria Math" panose="02040503050406030204" pitchFamily="18" charset="0"/>
                            </a:rPr>
                            <m:t>𝜋</m:t>
                          </m:r>
                          <m:r>
                            <a:rPr lang="en-US" i="1">
                              <a:latin typeface="Cambria Math" panose="02040503050406030204" pitchFamily="18" charset="0"/>
                              <a:ea typeface="Cambria Math" panose="02040503050406030204" pitchFamily="18" charset="0"/>
                            </a:rPr>
                            <m:t>𝜖</m:t>
                          </m:r>
                          <m:r>
                            <a:rPr lang="en-US" i="1">
                              <a:latin typeface="Cambria Math" panose="02040503050406030204" pitchFamily="18" charset="0"/>
                              <a:ea typeface="Cambria Math" panose="02040503050406030204" pitchFamily="18" charset="0"/>
                            </a:rPr>
                            <m:t>𝑆𝑛</m:t>
                          </m:r>
                        </m:sub>
                        <m:sup/>
                        <m:e>
                          <m:r>
                            <a:rPr lang="en-US" i="1">
                              <a:latin typeface="Cambria Math" panose="02040503050406030204" pitchFamily="18" charset="0"/>
                            </a:rPr>
                            <m:t>𝑠𝑔𝑛</m:t>
                          </m:r>
                          <m:r>
                            <a:rPr lang="en-US" i="1">
                              <a:latin typeface="Cambria Math" panose="02040503050406030204" pitchFamily="18" charset="0"/>
                            </a:rPr>
                            <m:t>(</m:t>
                          </m:r>
                          <m:r>
                            <a:rPr lang="en-US" i="1">
                              <a:latin typeface="Cambria Math" panose="02040503050406030204" pitchFamily="18" charset="0"/>
                              <a:ea typeface="Cambria Math" panose="02040503050406030204" pitchFamily="18" charset="0"/>
                            </a:rPr>
                            <m:t>𝜋</m:t>
                          </m:r>
                          <m:r>
                            <a:rPr lang="en-US" i="1">
                              <a:latin typeface="Cambria Math" panose="02040503050406030204" pitchFamily="18" charset="0"/>
                              <a:ea typeface="Cambria Math" panose="02040503050406030204" pitchFamily="18" charset="0"/>
                            </a:rPr>
                            <m:t>)</m:t>
                          </m:r>
                          <m:nary>
                            <m:naryPr>
                              <m:chr m:val="∏"/>
                              <m:supHide m:val="on"/>
                              <m:ctrlPr>
                                <a:rPr lang="en-US" i="1">
                                  <a:latin typeface="Cambria Math" panose="02040503050406030204" pitchFamily="18" charset="0"/>
                                  <a:ea typeface="Cambria Math" panose="02040503050406030204" pitchFamily="18" charset="0"/>
                                </a:rPr>
                              </m:ctrlPr>
                            </m:naryPr>
                            <m:sub>
                              <m:r>
                                <m:rPr>
                                  <m:brk m:alnAt="7"/>
                                </m:rPr>
                                <a:rPr lang="en-US" i="1">
                                  <a:latin typeface="Cambria Math" panose="02040503050406030204" pitchFamily="18" charset="0"/>
                                  <a:ea typeface="Cambria Math" panose="02040503050406030204" pitchFamily="18" charset="0"/>
                                </a:rPr>
                                <m:t>𝑖</m:t>
                              </m:r>
                            </m:sub>
                            <m:sup/>
                            <m:e>
                              <m:r>
                                <a:rPr lang="en-US" i="1">
                                  <a:latin typeface="Cambria Math" panose="02040503050406030204" pitchFamily="18" charset="0"/>
                                  <a:ea typeface="Cambria Math" panose="02040503050406030204" pitchFamily="18" charset="0"/>
                                </a:rPr>
                                <m:t>𝐴</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𝑖</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𝜋</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𝑖</m:t>
                                      </m:r>
                                    </m:e>
                                  </m:d>
                                </m:e>
                              </m:d>
                              <m:r>
                                <a:rPr lang="en-US" i="1">
                                  <a:latin typeface="Cambria Math" panose="02040503050406030204" pitchFamily="18" charset="0"/>
                                  <a:ea typeface="Cambria Math" panose="02040503050406030204" pitchFamily="18" charset="0"/>
                                </a:rPr>
                                <m:t>= </m:t>
                              </m:r>
                            </m:e>
                          </m:nary>
                        </m:e>
                      </m:nary>
                      <m:nary>
                        <m:naryPr>
                          <m:chr m:val="∑"/>
                          <m:supHide m:val="on"/>
                          <m:ctrlPr>
                            <a:rPr lang="en-US" i="1">
                              <a:latin typeface="Cambria Math" panose="02040503050406030204" pitchFamily="18" charset="0"/>
                            </a:rPr>
                          </m:ctrlPr>
                        </m:naryPr>
                        <m:sub>
                          <m:r>
                            <m:rPr>
                              <m:brk m:alnAt="7"/>
                            </m:rPr>
                            <a:rPr lang="en-US" i="1">
                              <a:latin typeface="Cambria Math" panose="02040503050406030204" pitchFamily="18" charset="0"/>
                            </a:rPr>
                            <m:t>𝑀</m:t>
                          </m:r>
                          <m:r>
                            <a:rPr lang="en-US" i="1">
                              <a:latin typeface="Cambria Math" panose="02040503050406030204" pitchFamily="18" charset="0"/>
                            </a:rPr>
                            <m:t> </m:t>
                          </m:r>
                          <m:r>
                            <a:rPr lang="en-US" i="1">
                              <a:latin typeface="Cambria Math" panose="02040503050406030204" pitchFamily="18" charset="0"/>
                            </a:rPr>
                            <m:t>𝑖𝑠</m:t>
                          </m:r>
                          <m:r>
                            <a:rPr lang="en-US" i="1">
                              <a:latin typeface="Cambria Math" panose="02040503050406030204" pitchFamily="18" charset="0"/>
                            </a:rPr>
                            <m:t> </m:t>
                          </m:r>
                          <m:r>
                            <a:rPr lang="en-US" i="1">
                              <a:latin typeface="Cambria Math" panose="02040503050406030204" pitchFamily="18" charset="0"/>
                            </a:rPr>
                            <m:t>𝑎</m:t>
                          </m:r>
                          <m:r>
                            <a:rPr lang="en-US" i="1">
                              <a:latin typeface="Cambria Math" panose="02040503050406030204" pitchFamily="18" charset="0"/>
                            </a:rPr>
                            <m:t> </m:t>
                          </m:r>
                          <m:r>
                            <a:rPr lang="en-US" i="1">
                              <a:latin typeface="Cambria Math" panose="02040503050406030204" pitchFamily="18" charset="0"/>
                            </a:rPr>
                            <m:t>𝑃𝑀</m:t>
                          </m:r>
                          <m:r>
                            <a:rPr lang="en-US" i="1">
                              <a:latin typeface="Cambria Math" panose="02040503050406030204" pitchFamily="18" charset="0"/>
                            </a:rPr>
                            <m:t> </m:t>
                          </m:r>
                          <m:r>
                            <a:rPr lang="en-US" i="1">
                              <a:latin typeface="Cambria Math" panose="02040503050406030204" pitchFamily="18" charset="0"/>
                            </a:rPr>
                            <m:t>𝑖𝑛</m:t>
                          </m:r>
                          <m:r>
                            <a:rPr lang="en-US" i="1">
                              <a:latin typeface="Cambria Math" panose="02040503050406030204" pitchFamily="18" charset="0"/>
                            </a:rPr>
                            <m:t> </m:t>
                          </m:r>
                          <m:r>
                            <a:rPr lang="en-US" i="1">
                              <a:latin typeface="Cambria Math" panose="02040503050406030204" pitchFamily="18" charset="0"/>
                            </a:rPr>
                            <m:t>𝐺</m:t>
                          </m:r>
                        </m:sub>
                        <m:sup/>
                        <m:e>
                          <m:r>
                            <a:rPr lang="en-US" i="1">
                              <a:latin typeface="Cambria Math" panose="02040503050406030204" pitchFamily="18" charset="0"/>
                            </a:rPr>
                            <m:t>𝑠𝑔𝑛</m:t>
                          </m:r>
                          <m:d>
                            <m:dPr>
                              <m:ctrlPr>
                                <a:rPr lang="en-US" i="1">
                                  <a:latin typeface="Cambria Math" panose="02040503050406030204" pitchFamily="18" charset="0"/>
                                </a:rPr>
                              </m:ctrlPr>
                            </m:dPr>
                            <m:e>
                              <m:r>
                                <a:rPr lang="en-US" i="1">
                                  <a:latin typeface="Cambria Math" panose="02040503050406030204" pitchFamily="18" charset="0"/>
                                </a:rPr>
                                <m:t>𝑀</m:t>
                              </m:r>
                            </m:e>
                          </m:d>
                          <m:sSup>
                            <m:sSupPr>
                              <m:ctrlPr>
                                <a:rPr lang="en-US" i="1">
                                  <a:latin typeface="Cambria Math" panose="02040503050406030204" pitchFamily="18" charset="0"/>
                                </a:rPr>
                              </m:ctrlPr>
                            </m:sSupPr>
                            <m:e>
                              <m:r>
                                <a:rPr lang="en-US" i="1">
                                  <a:latin typeface="Cambria Math" panose="02040503050406030204" pitchFamily="18" charset="0"/>
                                </a:rPr>
                                <m:t>2</m:t>
                              </m:r>
                            </m:e>
                            <m:sup>
                              <m:r>
                                <a:rPr lang="en-US" i="1">
                                  <a:latin typeface="Cambria Math" panose="02040503050406030204" pitchFamily="18" charset="0"/>
                                </a:rPr>
                                <m:t>𝑤</m:t>
                              </m:r>
                              <m:d>
                                <m:dPr>
                                  <m:ctrlPr>
                                    <a:rPr lang="en-US" i="1">
                                      <a:latin typeface="Cambria Math" panose="02040503050406030204" pitchFamily="18" charset="0"/>
                                    </a:rPr>
                                  </m:ctrlPr>
                                </m:dPr>
                                <m:e>
                                  <m:r>
                                    <a:rPr lang="en-US" i="1">
                                      <a:latin typeface="Cambria Math" panose="02040503050406030204" pitchFamily="18" charset="0"/>
                                    </a:rPr>
                                    <m:t>𝑀</m:t>
                                  </m:r>
                                </m:e>
                              </m:d>
                            </m:sup>
                          </m:sSup>
                        </m:e>
                      </m:nary>
                    </m:oMath>
                  </m:oMathPara>
                </a14:m>
                <a:endParaRPr lang="en-US" dirty="0" smtClean="0"/>
              </a:p>
              <a:p>
                <a:pPr marL="0" indent="0" algn="l" rtl="0">
                  <a:buNone/>
                </a:pPr>
                <a:r>
                  <a:rPr lang="en-US" sz="1600" dirty="0" err="1" smtClean="0"/>
                  <a:t>Sgn</a:t>
                </a:r>
                <a:r>
                  <a:rPr lang="en-US" sz="1600" dirty="0" smtClean="0"/>
                  <a:t>(M) – the sign of the corresponding permutation</a:t>
                </a:r>
              </a:p>
              <a:p>
                <a:pPr marL="0" indent="0" algn="l" rtl="0">
                  <a:buNone/>
                </a:pPr>
                <a:r>
                  <a:rPr lang="en-US" sz="1600" dirty="0" smtClean="0"/>
                  <a:t>Clearly, if G has no PM, then </a:t>
                </a:r>
                <a:r>
                  <a:rPr lang="en-US" sz="1600" dirty="0" err="1" smtClean="0"/>
                  <a:t>det</a:t>
                </a:r>
                <a:r>
                  <a:rPr lang="en-US" sz="1600" dirty="0" smtClean="0"/>
                  <a:t>(A) = 0. </a:t>
                </a:r>
              </a:p>
              <a:p>
                <a:pPr marL="0" indent="0" algn="l" rtl="0">
                  <a:buNone/>
                </a:pPr>
                <a:r>
                  <a:rPr lang="en-US" sz="1600" dirty="0" smtClean="0"/>
                  <a:t>If G does contain a PM, </a:t>
                </a:r>
                <a:r>
                  <a:rPr lang="en-US" sz="1600" dirty="0" err="1" smtClean="0"/>
                  <a:t>det</a:t>
                </a:r>
                <a:r>
                  <a:rPr lang="en-US" sz="1600" dirty="0" smtClean="0"/>
                  <a:t>(A) can still calculate to </a:t>
                </a:r>
                <a:r>
                  <a:rPr lang="en-US" sz="1600" dirty="0"/>
                  <a:t>zero (</a:t>
                </a:r>
                <a:r>
                  <a:rPr lang="en-US" sz="1600" dirty="0" smtClean="0"/>
                  <a:t>cancellations) </a:t>
                </a:r>
              </a:p>
              <a:p>
                <a:pPr marL="0" indent="0" algn="l" rtl="0">
                  <a:buNone/>
                </a:pPr>
                <a:r>
                  <a:rPr lang="en-US" sz="1600" b="1" u="sng" dirty="0" smtClean="0"/>
                  <a:t>Motivation:</a:t>
                </a:r>
                <a:r>
                  <a:rPr lang="en-US" sz="1600" dirty="0" smtClean="0"/>
                  <a:t> We need a weight assignment that will ensure </a:t>
                </a:r>
                <a:r>
                  <a:rPr lang="en-US" sz="1600" dirty="0" err="1" smtClean="0"/>
                  <a:t>det</a:t>
                </a:r>
                <a:r>
                  <a:rPr lang="en-US" sz="1600" dirty="0" smtClean="0"/>
                  <a:t>(A) </a:t>
                </a:r>
                <a:r>
                  <a:rPr lang="en-US" sz="1600" dirty="0"/>
                  <a:t>≠</a:t>
                </a:r>
                <a:r>
                  <a:rPr lang="en-US" sz="1600" dirty="0" smtClean="0"/>
                  <a:t> 0 </a:t>
                </a:r>
                <a:r>
                  <a:rPr lang="en-US" sz="1600" dirty="0" err="1" smtClean="0"/>
                  <a:t>iff</a:t>
                </a:r>
                <a:r>
                  <a:rPr lang="en-US" sz="1600" dirty="0" smtClean="0"/>
                  <a:t> G has PM</a:t>
                </a:r>
              </a:p>
              <a:p>
                <a:pPr algn="l" rtl="0">
                  <a:buFont typeface="Wingdings" panose="05000000000000000000" pitchFamily="2" charset="2"/>
                  <a:buChar char="Ø"/>
                </a:pPr>
                <a:r>
                  <a:rPr lang="en-US" dirty="0">
                    <a:solidFill>
                      <a:srgbClr val="C00000"/>
                    </a:solidFill>
                  </a:rPr>
                  <a:t>If G has a PM and w is </a:t>
                </a:r>
                <a:r>
                  <a:rPr lang="en-US" b="1" dirty="0">
                    <a:solidFill>
                      <a:srgbClr val="C00000"/>
                    </a:solidFill>
                  </a:rPr>
                  <a:t>isolating</a:t>
                </a:r>
                <a:r>
                  <a:rPr lang="en-US" dirty="0">
                    <a:solidFill>
                      <a:srgbClr val="C00000"/>
                    </a:solidFill>
                  </a:rPr>
                  <a:t> then </a:t>
                </a:r>
                <a:r>
                  <a:rPr lang="en-US" dirty="0" err="1">
                    <a:solidFill>
                      <a:srgbClr val="C00000"/>
                    </a:solidFill>
                  </a:rPr>
                  <a:t>det</a:t>
                </a:r>
                <a:r>
                  <a:rPr lang="en-US" dirty="0">
                    <a:solidFill>
                      <a:srgbClr val="C00000"/>
                    </a:solidFill>
                  </a:rPr>
                  <a:t>(A) ≠ 0.</a:t>
                </a:r>
              </a:p>
              <a:p>
                <a:pPr marL="0" indent="0" algn="l" rtl="0">
                  <a:buNone/>
                </a:pPr>
                <a:endParaRPr lang="en-US" sz="1600" dirty="0" smtClean="0"/>
              </a:p>
            </p:txBody>
          </p:sp>
        </mc:Choice>
        <mc:Fallback xmlns="">
          <p:sp>
            <p:nvSpPr>
              <p:cNvPr id="3" name="מציין מיקום תוכן 2"/>
              <p:cNvSpPr>
                <a:spLocks noGrp="1" noRot="1" noChangeAspect="1" noMove="1" noResize="1" noEditPoints="1" noAdjustHandles="1" noChangeArrowheads="1" noChangeShapeType="1" noTextEdit="1"/>
              </p:cNvSpPr>
              <p:nvPr>
                <p:ph idx="1"/>
              </p:nvPr>
            </p:nvSpPr>
            <p:spPr>
              <a:blipFill rotWithShape="0">
                <a:blip r:embed="rId2"/>
                <a:stretch>
                  <a:fillRect l="-479"/>
                </a:stretch>
              </a:blipFill>
            </p:spPr>
            <p:txBody>
              <a:bodyPr/>
              <a:lstStyle/>
              <a:p>
                <a:r>
                  <a:rPr lang="he-IL">
                    <a:noFill/>
                  </a:rPr>
                  <a:t> </a:t>
                </a:r>
              </a:p>
            </p:txBody>
          </p:sp>
        </mc:Fallback>
      </mc:AlternateContent>
      <p:sp>
        <p:nvSpPr>
          <p:cNvPr id="4" name="כותרת 1"/>
          <p:cNvSpPr>
            <a:spLocks noGrp="1"/>
          </p:cNvSpPr>
          <p:nvPr>
            <p:ph type="title"/>
          </p:nvPr>
        </p:nvSpPr>
        <p:spPr/>
        <p:txBody>
          <a:bodyPr/>
          <a:lstStyle/>
          <a:p>
            <a:r>
              <a:rPr lang="en-US" dirty="0"/>
              <a:t>RNC algorithm for Search-PM </a:t>
            </a:r>
            <a:r>
              <a:rPr lang="en-US" dirty="0" smtClean="0"/>
              <a:t/>
            </a:r>
            <a:br>
              <a:rPr lang="en-US" dirty="0" smtClean="0"/>
            </a:br>
            <a:r>
              <a:rPr lang="en-US" sz="2800" dirty="0" smtClean="0"/>
              <a:t>(</a:t>
            </a:r>
            <a:r>
              <a:rPr lang="en-US" sz="2800" dirty="0" err="1" smtClean="0"/>
              <a:t>Mulmuley</a:t>
            </a:r>
            <a:r>
              <a:rPr lang="en-US" sz="2800" dirty="0" smtClean="0"/>
              <a:t>, </a:t>
            </a:r>
            <a:r>
              <a:rPr lang="en-US" sz="2800" dirty="0" err="1" smtClean="0"/>
              <a:t>Vazirani</a:t>
            </a:r>
            <a:r>
              <a:rPr lang="en-US" sz="2800" dirty="0" smtClean="0"/>
              <a:t> &amp; </a:t>
            </a:r>
            <a:r>
              <a:rPr lang="en-US" sz="2800" dirty="0" err="1" smtClean="0"/>
              <a:t>Vazirani</a:t>
            </a:r>
            <a:r>
              <a:rPr lang="en-US" sz="2800" dirty="0" smtClean="0"/>
              <a:t>)</a:t>
            </a:r>
            <a:endParaRPr lang="he-IL" dirty="0"/>
          </a:p>
        </p:txBody>
      </p:sp>
    </p:spTree>
    <p:extLst>
      <p:ext uri="{BB962C8B-B14F-4D97-AF65-F5344CB8AC3E}">
        <p14:creationId xmlns:p14="http://schemas.microsoft.com/office/powerpoint/2010/main" val="41845150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מציין מיקום תוכן 2"/>
              <p:cNvSpPr>
                <a:spLocks noGrp="1"/>
              </p:cNvSpPr>
              <p:nvPr>
                <p:ph idx="1"/>
              </p:nvPr>
            </p:nvSpPr>
            <p:spPr/>
            <p:txBody>
              <a:bodyPr/>
              <a:lstStyle/>
              <a:p>
                <a:pPr marL="0" indent="0" algn="l" rtl="0">
                  <a:buNone/>
                </a:pPr>
                <a14:m>
                  <m:oMathPara xmlns:m="http://schemas.openxmlformats.org/officeDocument/2006/math">
                    <m:oMathParaPr>
                      <m:jc m:val="centerGroup"/>
                    </m:oMathParaPr>
                    <m:oMath xmlns:m="http://schemas.openxmlformats.org/officeDocument/2006/math">
                      <m:func>
                        <m:funcPr>
                          <m:ctrlPr>
                            <a:rPr lang="en-US" i="1" smtClean="0">
                              <a:latin typeface="Cambria Math" panose="02040503050406030204" pitchFamily="18" charset="0"/>
                            </a:rPr>
                          </m:ctrlPr>
                        </m:funcPr>
                        <m:fName>
                          <m:r>
                            <m:rPr>
                              <m:sty m:val="p"/>
                            </m:rPr>
                            <a:rPr lang="en-US">
                              <a:latin typeface="Cambria Math" panose="02040503050406030204" pitchFamily="18" charset="0"/>
                            </a:rPr>
                            <m:t>det</m:t>
                          </m:r>
                        </m:fName>
                        <m:e>
                          <m:d>
                            <m:dPr>
                              <m:ctrlPr>
                                <a:rPr lang="en-US" i="1">
                                  <a:latin typeface="Cambria Math" panose="02040503050406030204" pitchFamily="18" charset="0"/>
                                </a:rPr>
                              </m:ctrlPr>
                            </m:dPr>
                            <m:e>
                              <m:r>
                                <a:rPr lang="en-US" i="1">
                                  <a:latin typeface="Cambria Math" panose="02040503050406030204" pitchFamily="18" charset="0"/>
                                </a:rPr>
                                <m:t>𝐴</m:t>
                              </m:r>
                            </m:e>
                          </m:d>
                        </m:e>
                      </m:func>
                      <m:r>
                        <a:rPr lang="en-US" i="1">
                          <a:latin typeface="Cambria Math" panose="02040503050406030204" pitchFamily="18" charset="0"/>
                        </a:rPr>
                        <m:t>= </m:t>
                      </m:r>
                      <m:nary>
                        <m:naryPr>
                          <m:chr m:val="∑"/>
                          <m:supHide m:val="on"/>
                          <m:ctrlPr>
                            <a:rPr lang="en-US" i="1">
                              <a:latin typeface="Cambria Math" panose="02040503050406030204" pitchFamily="18" charset="0"/>
                            </a:rPr>
                          </m:ctrlPr>
                        </m:naryPr>
                        <m:sub>
                          <m:r>
                            <m:rPr>
                              <m:brk m:alnAt="7"/>
                            </m:rPr>
                            <a:rPr lang="en-US" i="1">
                              <a:latin typeface="Cambria Math" panose="02040503050406030204" pitchFamily="18" charset="0"/>
                              <a:ea typeface="Cambria Math" panose="02040503050406030204" pitchFamily="18" charset="0"/>
                            </a:rPr>
                            <m:t>𝜋</m:t>
                          </m:r>
                          <m:r>
                            <a:rPr lang="en-US" i="1">
                              <a:latin typeface="Cambria Math" panose="02040503050406030204" pitchFamily="18" charset="0"/>
                              <a:ea typeface="Cambria Math" panose="02040503050406030204" pitchFamily="18" charset="0"/>
                            </a:rPr>
                            <m:t>𝜖</m:t>
                          </m:r>
                          <m:r>
                            <a:rPr lang="en-US" i="1">
                              <a:latin typeface="Cambria Math" panose="02040503050406030204" pitchFamily="18" charset="0"/>
                              <a:ea typeface="Cambria Math" panose="02040503050406030204" pitchFamily="18" charset="0"/>
                            </a:rPr>
                            <m:t>𝑆𝑛</m:t>
                          </m:r>
                        </m:sub>
                        <m:sup/>
                        <m:e>
                          <m:r>
                            <a:rPr lang="en-US" i="1">
                              <a:latin typeface="Cambria Math" panose="02040503050406030204" pitchFamily="18" charset="0"/>
                            </a:rPr>
                            <m:t>𝑠𝑔𝑛</m:t>
                          </m:r>
                          <m:r>
                            <a:rPr lang="en-US" i="1">
                              <a:latin typeface="Cambria Math" panose="02040503050406030204" pitchFamily="18" charset="0"/>
                            </a:rPr>
                            <m:t>(</m:t>
                          </m:r>
                          <m:r>
                            <a:rPr lang="en-US" i="1">
                              <a:latin typeface="Cambria Math" panose="02040503050406030204" pitchFamily="18" charset="0"/>
                              <a:ea typeface="Cambria Math" panose="02040503050406030204" pitchFamily="18" charset="0"/>
                            </a:rPr>
                            <m:t>𝜋</m:t>
                          </m:r>
                          <m:r>
                            <a:rPr lang="en-US" i="1">
                              <a:latin typeface="Cambria Math" panose="02040503050406030204" pitchFamily="18" charset="0"/>
                              <a:ea typeface="Cambria Math" panose="02040503050406030204" pitchFamily="18" charset="0"/>
                            </a:rPr>
                            <m:t>)</m:t>
                          </m:r>
                          <m:nary>
                            <m:naryPr>
                              <m:chr m:val="∏"/>
                              <m:supHide m:val="on"/>
                              <m:ctrlPr>
                                <a:rPr lang="en-US" i="1">
                                  <a:latin typeface="Cambria Math" panose="02040503050406030204" pitchFamily="18" charset="0"/>
                                  <a:ea typeface="Cambria Math" panose="02040503050406030204" pitchFamily="18" charset="0"/>
                                </a:rPr>
                              </m:ctrlPr>
                            </m:naryPr>
                            <m:sub>
                              <m:r>
                                <m:rPr>
                                  <m:brk m:alnAt="7"/>
                                </m:rPr>
                                <a:rPr lang="en-US" i="1">
                                  <a:latin typeface="Cambria Math" panose="02040503050406030204" pitchFamily="18" charset="0"/>
                                  <a:ea typeface="Cambria Math" panose="02040503050406030204" pitchFamily="18" charset="0"/>
                                </a:rPr>
                                <m:t>𝑖</m:t>
                              </m:r>
                            </m:sub>
                            <m:sup/>
                            <m:e>
                              <m:r>
                                <a:rPr lang="en-US" i="1">
                                  <a:latin typeface="Cambria Math" panose="02040503050406030204" pitchFamily="18" charset="0"/>
                                  <a:ea typeface="Cambria Math" panose="02040503050406030204" pitchFamily="18" charset="0"/>
                                </a:rPr>
                                <m:t>𝐴</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𝑖</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𝜋</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𝑖</m:t>
                                      </m:r>
                                    </m:e>
                                  </m:d>
                                </m:e>
                              </m:d>
                              <m:r>
                                <a:rPr lang="en-US" i="1">
                                  <a:latin typeface="Cambria Math" panose="02040503050406030204" pitchFamily="18" charset="0"/>
                                  <a:ea typeface="Cambria Math" panose="02040503050406030204" pitchFamily="18" charset="0"/>
                                </a:rPr>
                                <m:t>= </m:t>
                              </m:r>
                            </m:e>
                          </m:nary>
                        </m:e>
                      </m:nary>
                      <m:nary>
                        <m:naryPr>
                          <m:chr m:val="∑"/>
                          <m:supHide m:val="on"/>
                          <m:ctrlPr>
                            <a:rPr lang="en-US" i="1">
                              <a:latin typeface="Cambria Math" panose="02040503050406030204" pitchFamily="18" charset="0"/>
                            </a:rPr>
                          </m:ctrlPr>
                        </m:naryPr>
                        <m:sub>
                          <m:r>
                            <m:rPr>
                              <m:brk m:alnAt="7"/>
                            </m:rPr>
                            <a:rPr lang="en-US" i="1">
                              <a:latin typeface="Cambria Math" panose="02040503050406030204" pitchFamily="18" charset="0"/>
                            </a:rPr>
                            <m:t>𝑀</m:t>
                          </m:r>
                          <m:r>
                            <a:rPr lang="en-US" i="1">
                              <a:latin typeface="Cambria Math" panose="02040503050406030204" pitchFamily="18" charset="0"/>
                            </a:rPr>
                            <m:t> </m:t>
                          </m:r>
                          <m:r>
                            <a:rPr lang="en-US" i="1">
                              <a:latin typeface="Cambria Math" panose="02040503050406030204" pitchFamily="18" charset="0"/>
                            </a:rPr>
                            <m:t>𝑖𝑠</m:t>
                          </m:r>
                          <m:r>
                            <a:rPr lang="en-US" i="1">
                              <a:latin typeface="Cambria Math" panose="02040503050406030204" pitchFamily="18" charset="0"/>
                            </a:rPr>
                            <m:t> </m:t>
                          </m:r>
                          <m:r>
                            <a:rPr lang="en-US" i="1">
                              <a:latin typeface="Cambria Math" panose="02040503050406030204" pitchFamily="18" charset="0"/>
                            </a:rPr>
                            <m:t>𝑎</m:t>
                          </m:r>
                          <m:r>
                            <a:rPr lang="en-US" i="1">
                              <a:latin typeface="Cambria Math" panose="02040503050406030204" pitchFamily="18" charset="0"/>
                            </a:rPr>
                            <m:t> </m:t>
                          </m:r>
                          <m:r>
                            <a:rPr lang="en-US" i="1">
                              <a:latin typeface="Cambria Math" panose="02040503050406030204" pitchFamily="18" charset="0"/>
                            </a:rPr>
                            <m:t>𝑃𝑀</m:t>
                          </m:r>
                          <m:r>
                            <a:rPr lang="en-US" i="1">
                              <a:latin typeface="Cambria Math" panose="02040503050406030204" pitchFamily="18" charset="0"/>
                            </a:rPr>
                            <m:t> </m:t>
                          </m:r>
                          <m:r>
                            <a:rPr lang="en-US" i="1">
                              <a:latin typeface="Cambria Math" panose="02040503050406030204" pitchFamily="18" charset="0"/>
                            </a:rPr>
                            <m:t>𝑖𝑛</m:t>
                          </m:r>
                          <m:r>
                            <a:rPr lang="en-US" i="1">
                              <a:latin typeface="Cambria Math" panose="02040503050406030204" pitchFamily="18" charset="0"/>
                            </a:rPr>
                            <m:t> </m:t>
                          </m:r>
                          <m:r>
                            <a:rPr lang="en-US" i="1">
                              <a:latin typeface="Cambria Math" panose="02040503050406030204" pitchFamily="18" charset="0"/>
                            </a:rPr>
                            <m:t>𝐺</m:t>
                          </m:r>
                        </m:sub>
                        <m:sup/>
                        <m:e>
                          <m:r>
                            <a:rPr lang="en-US" i="1">
                              <a:latin typeface="Cambria Math" panose="02040503050406030204" pitchFamily="18" charset="0"/>
                            </a:rPr>
                            <m:t>𝑠𝑔𝑛</m:t>
                          </m:r>
                          <m:d>
                            <m:dPr>
                              <m:ctrlPr>
                                <a:rPr lang="en-US" i="1">
                                  <a:latin typeface="Cambria Math" panose="02040503050406030204" pitchFamily="18" charset="0"/>
                                </a:rPr>
                              </m:ctrlPr>
                            </m:dPr>
                            <m:e>
                              <m:r>
                                <a:rPr lang="en-US" i="1">
                                  <a:latin typeface="Cambria Math" panose="02040503050406030204" pitchFamily="18" charset="0"/>
                                </a:rPr>
                                <m:t>𝑀</m:t>
                              </m:r>
                            </m:e>
                          </m:d>
                          <m:sSup>
                            <m:sSupPr>
                              <m:ctrlPr>
                                <a:rPr lang="en-US" i="1">
                                  <a:latin typeface="Cambria Math" panose="02040503050406030204" pitchFamily="18" charset="0"/>
                                </a:rPr>
                              </m:ctrlPr>
                            </m:sSupPr>
                            <m:e>
                              <m:r>
                                <a:rPr lang="en-US" i="1">
                                  <a:latin typeface="Cambria Math" panose="02040503050406030204" pitchFamily="18" charset="0"/>
                                </a:rPr>
                                <m:t>2</m:t>
                              </m:r>
                            </m:e>
                            <m:sup>
                              <m:r>
                                <a:rPr lang="en-US" i="1">
                                  <a:latin typeface="Cambria Math" panose="02040503050406030204" pitchFamily="18" charset="0"/>
                                </a:rPr>
                                <m:t>𝑤</m:t>
                              </m:r>
                              <m:d>
                                <m:dPr>
                                  <m:ctrlPr>
                                    <a:rPr lang="en-US" i="1">
                                      <a:latin typeface="Cambria Math" panose="02040503050406030204" pitchFamily="18" charset="0"/>
                                    </a:rPr>
                                  </m:ctrlPr>
                                </m:dPr>
                                <m:e>
                                  <m:r>
                                    <a:rPr lang="en-US" i="1">
                                      <a:latin typeface="Cambria Math" panose="02040503050406030204" pitchFamily="18" charset="0"/>
                                    </a:rPr>
                                    <m:t>𝑀</m:t>
                                  </m:r>
                                </m:e>
                              </m:d>
                            </m:sup>
                          </m:sSup>
                        </m:e>
                      </m:nary>
                    </m:oMath>
                  </m:oMathPara>
                </a14:m>
                <a:endParaRPr lang="en-US" dirty="0" smtClean="0"/>
              </a:p>
              <a:p>
                <a:pPr marL="0" indent="0" algn="l" rtl="0">
                  <a:buNone/>
                </a:pPr>
                <a:r>
                  <a:rPr lang="en-US" sz="1600" dirty="0" err="1" smtClean="0"/>
                  <a:t>Sgn</a:t>
                </a:r>
                <a:r>
                  <a:rPr lang="en-US" sz="1600" dirty="0" smtClean="0"/>
                  <a:t>(M) – the sign of the corresponding permutation</a:t>
                </a:r>
              </a:p>
              <a:p>
                <a:pPr marL="0" indent="0" algn="l" rtl="0">
                  <a:buNone/>
                </a:pPr>
                <a:r>
                  <a:rPr lang="en-US" sz="1600" dirty="0" smtClean="0"/>
                  <a:t>Clearly, if G has no PM, then </a:t>
                </a:r>
                <a:r>
                  <a:rPr lang="en-US" sz="1600" dirty="0" err="1" smtClean="0"/>
                  <a:t>det</a:t>
                </a:r>
                <a:r>
                  <a:rPr lang="en-US" sz="1600" dirty="0" smtClean="0"/>
                  <a:t>(A) = 0. </a:t>
                </a:r>
              </a:p>
              <a:p>
                <a:pPr marL="0" indent="0" algn="l" rtl="0">
                  <a:buNone/>
                </a:pPr>
                <a:r>
                  <a:rPr lang="en-US" sz="1600" dirty="0" smtClean="0"/>
                  <a:t>If G does contain a PM, </a:t>
                </a:r>
                <a:r>
                  <a:rPr lang="en-US" sz="1600" dirty="0" err="1" smtClean="0"/>
                  <a:t>det</a:t>
                </a:r>
                <a:r>
                  <a:rPr lang="en-US" sz="1600" dirty="0" smtClean="0"/>
                  <a:t>(A) can still calculate to </a:t>
                </a:r>
                <a:r>
                  <a:rPr lang="en-US" sz="1600" dirty="0"/>
                  <a:t>zero (</a:t>
                </a:r>
                <a:r>
                  <a:rPr lang="en-US" sz="1600" dirty="0" smtClean="0"/>
                  <a:t>cancellations) </a:t>
                </a:r>
              </a:p>
              <a:p>
                <a:pPr marL="0" indent="0" algn="l" rtl="0">
                  <a:buNone/>
                </a:pPr>
                <a:r>
                  <a:rPr lang="en-US" sz="1600" b="1" u="sng" dirty="0" smtClean="0"/>
                  <a:t>Motivation:</a:t>
                </a:r>
                <a:r>
                  <a:rPr lang="en-US" sz="1600" dirty="0" smtClean="0"/>
                  <a:t> We need a weight assignment that will ensure </a:t>
                </a:r>
                <a:r>
                  <a:rPr lang="en-US" sz="1600" dirty="0" err="1" smtClean="0"/>
                  <a:t>det</a:t>
                </a:r>
                <a:r>
                  <a:rPr lang="en-US" sz="1600" dirty="0" smtClean="0"/>
                  <a:t>(A) </a:t>
                </a:r>
                <a:r>
                  <a:rPr lang="en-US" sz="1600" dirty="0"/>
                  <a:t>≠</a:t>
                </a:r>
                <a:r>
                  <a:rPr lang="en-US" sz="1600" dirty="0" smtClean="0"/>
                  <a:t> 0 </a:t>
                </a:r>
                <a:r>
                  <a:rPr lang="en-US" sz="1600" dirty="0" err="1" smtClean="0"/>
                  <a:t>iff</a:t>
                </a:r>
                <a:r>
                  <a:rPr lang="en-US" sz="1600" dirty="0" smtClean="0"/>
                  <a:t> G has PM</a:t>
                </a:r>
              </a:p>
              <a:p>
                <a:pPr algn="l" rtl="0">
                  <a:buFont typeface="Wingdings" panose="05000000000000000000" pitchFamily="2" charset="2"/>
                  <a:buChar char="Ø"/>
                </a:pPr>
                <a:r>
                  <a:rPr lang="en-US" dirty="0" smtClean="0">
                    <a:solidFill>
                      <a:srgbClr val="C00000"/>
                    </a:solidFill>
                  </a:rPr>
                  <a:t>If G has a PM and w is </a:t>
                </a:r>
                <a:r>
                  <a:rPr lang="en-US" b="1" dirty="0" smtClean="0">
                    <a:solidFill>
                      <a:srgbClr val="C00000"/>
                    </a:solidFill>
                  </a:rPr>
                  <a:t>isolating</a:t>
                </a:r>
                <a:r>
                  <a:rPr lang="en-US" dirty="0" smtClean="0">
                    <a:solidFill>
                      <a:srgbClr val="C00000"/>
                    </a:solidFill>
                  </a:rPr>
                  <a:t> then </a:t>
                </a:r>
                <a:r>
                  <a:rPr lang="en-US" dirty="0" err="1" smtClean="0">
                    <a:solidFill>
                      <a:srgbClr val="C00000"/>
                    </a:solidFill>
                  </a:rPr>
                  <a:t>det</a:t>
                </a:r>
                <a:r>
                  <a:rPr lang="en-US" dirty="0" smtClean="0">
                    <a:solidFill>
                      <a:srgbClr val="C00000"/>
                    </a:solidFill>
                  </a:rPr>
                  <a:t>(A) </a:t>
                </a:r>
                <a:r>
                  <a:rPr lang="en-US" dirty="0">
                    <a:solidFill>
                      <a:srgbClr val="C00000"/>
                    </a:solidFill>
                  </a:rPr>
                  <a:t>≠</a:t>
                </a:r>
                <a:r>
                  <a:rPr lang="en-US" dirty="0" smtClean="0">
                    <a:solidFill>
                      <a:srgbClr val="C00000"/>
                    </a:solidFill>
                  </a:rPr>
                  <a:t> 0.</a:t>
                </a:r>
              </a:p>
              <a:p>
                <a:pPr marL="0" indent="0" algn="l" rtl="0">
                  <a:buNone/>
                </a:pPr>
                <a:r>
                  <a:rPr lang="en-US" sz="1600" u="sng" dirty="0" smtClean="0"/>
                  <a:t>Note: </a:t>
                </a:r>
                <a:r>
                  <a:rPr lang="en-US" sz="1600" dirty="0" smtClean="0"/>
                  <a:t>even if w is isolating, we still need to build A as before by assigning A(</a:t>
                </a:r>
                <a:r>
                  <a:rPr lang="en-US" sz="1600" dirty="0" err="1" smtClean="0"/>
                  <a:t>I,j</a:t>
                </a:r>
                <a:r>
                  <a:rPr lang="en-US" sz="1600" dirty="0" smtClean="0"/>
                  <a:t>) = </a:t>
                </a:r>
                <a14:m>
                  <m:oMath xmlns:m="http://schemas.openxmlformats.org/officeDocument/2006/math">
                    <m:sSup>
                      <m:sSupPr>
                        <m:ctrlPr>
                          <a:rPr lang="en-US" sz="1600" b="0" i="1" smtClean="0">
                            <a:latin typeface="Cambria Math" panose="02040503050406030204" pitchFamily="18" charset="0"/>
                          </a:rPr>
                        </m:ctrlPr>
                      </m:sSupPr>
                      <m:e>
                        <m:r>
                          <a:rPr lang="en-US" sz="1600" b="0" i="1" smtClean="0">
                            <a:latin typeface="Cambria Math" panose="02040503050406030204" pitchFamily="18" charset="0"/>
                          </a:rPr>
                          <m:t>2</m:t>
                        </m:r>
                      </m:e>
                      <m:sup>
                        <m:r>
                          <a:rPr lang="en-US" sz="1600" b="0" i="1" smtClean="0">
                            <a:latin typeface="Cambria Math" panose="02040503050406030204" pitchFamily="18" charset="0"/>
                          </a:rPr>
                          <m:t>𝑤</m:t>
                        </m:r>
                        <m:d>
                          <m:dPr>
                            <m:ctrlPr>
                              <a:rPr lang="en-US" sz="1600" b="0" i="1" smtClean="0">
                                <a:latin typeface="Cambria Math" panose="02040503050406030204" pitchFamily="18" charset="0"/>
                              </a:rPr>
                            </m:ctrlPr>
                          </m:dPr>
                          <m:e>
                            <m:r>
                              <a:rPr lang="en-US" sz="1600" b="0" i="1" smtClean="0">
                                <a:latin typeface="Cambria Math" panose="02040503050406030204" pitchFamily="18" charset="0"/>
                              </a:rPr>
                              <m:t>𝑒</m:t>
                            </m:r>
                            <m:d>
                              <m:dPr>
                                <m:ctrlPr>
                                  <a:rPr lang="en-US" sz="1600" b="0" i="1" smtClean="0">
                                    <a:latin typeface="Cambria Math" panose="02040503050406030204" pitchFamily="18" charset="0"/>
                                  </a:rPr>
                                </m:ctrlPr>
                              </m:dPr>
                              <m:e>
                                <m:r>
                                  <a:rPr lang="en-US" sz="1600" b="0" i="1" smtClean="0">
                                    <a:latin typeface="Cambria Math" panose="02040503050406030204" pitchFamily="18" charset="0"/>
                                  </a:rPr>
                                  <m:t>𝑖</m:t>
                                </m:r>
                                <m:r>
                                  <a:rPr lang="en-US" sz="1600" b="0" i="1" smtClean="0">
                                    <a:latin typeface="Cambria Math" panose="02040503050406030204" pitchFamily="18" charset="0"/>
                                  </a:rPr>
                                  <m:t>,</m:t>
                                </m:r>
                                <m:r>
                                  <a:rPr lang="en-US" sz="1600" b="0" i="1" smtClean="0">
                                    <a:latin typeface="Cambria Math" panose="02040503050406030204" pitchFamily="18" charset="0"/>
                                  </a:rPr>
                                  <m:t>𝑗</m:t>
                                </m:r>
                              </m:e>
                            </m:d>
                          </m:e>
                        </m:d>
                      </m:sup>
                    </m:sSup>
                  </m:oMath>
                </a14:m>
                <a:r>
                  <a:rPr lang="en-US" sz="1600" b="0" dirty="0" smtClean="0"/>
                  <a:t/>
                </a:r>
                <a:br>
                  <a:rPr lang="en-US" sz="1600" b="0" dirty="0" smtClean="0"/>
                </a:br>
                <a:r>
                  <a:rPr lang="en-US" sz="1600" b="0" dirty="0" smtClean="0"/>
                  <a:t>this way we won’t get cancellations </a:t>
                </a:r>
                <a:r>
                  <a:rPr lang="en-US" sz="1600" dirty="0"/>
                  <a:t>(otherwise we can still get them</a:t>
                </a:r>
                <a:r>
                  <a:rPr lang="en-US" sz="1600" dirty="0" smtClean="0"/>
                  <a:t>) </a:t>
                </a:r>
                <a:r>
                  <a:rPr lang="en-US" sz="1600" b="0" dirty="0" smtClean="0"/>
                  <a:t>– because no 2 PM’s of same minimal weight, so well have 1 at least remaining.</a:t>
                </a:r>
              </a:p>
              <a:p>
                <a:pPr marL="0" indent="0" algn="l" rtl="0">
                  <a:buNone/>
                </a:pPr>
                <a:endParaRPr lang="en-US" sz="1600" dirty="0" smtClean="0"/>
              </a:p>
            </p:txBody>
          </p:sp>
        </mc:Choice>
        <mc:Fallback xmlns="">
          <p:sp>
            <p:nvSpPr>
              <p:cNvPr id="3" name="מציין מיקום תוכן 2"/>
              <p:cNvSpPr>
                <a:spLocks noGrp="1" noRot="1" noChangeAspect="1" noMove="1" noResize="1" noEditPoints="1" noAdjustHandles="1" noChangeArrowheads="1" noChangeShapeType="1" noTextEdit="1"/>
              </p:cNvSpPr>
              <p:nvPr>
                <p:ph idx="1"/>
              </p:nvPr>
            </p:nvSpPr>
            <p:spPr>
              <a:blipFill rotWithShape="0">
                <a:blip r:embed="rId2"/>
                <a:stretch>
                  <a:fillRect l="-479"/>
                </a:stretch>
              </a:blipFill>
            </p:spPr>
            <p:txBody>
              <a:bodyPr/>
              <a:lstStyle/>
              <a:p>
                <a:r>
                  <a:rPr lang="he-IL">
                    <a:noFill/>
                  </a:rPr>
                  <a:t> </a:t>
                </a:r>
              </a:p>
            </p:txBody>
          </p:sp>
        </mc:Fallback>
      </mc:AlternateContent>
      <p:sp>
        <p:nvSpPr>
          <p:cNvPr id="4" name="כותרת 1"/>
          <p:cNvSpPr>
            <a:spLocks noGrp="1"/>
          </p:cNvSpPr>
          <p:nvPr>
            <p:ph type="title"/>
          </p:nvPr>
        </p:nvSpPr>
        <p:spPr/>
        <p:txBody>
          <a:bodyPr/>
          <a:lstStyle/>
          <a:p>
            <a:r>
              <a:rPr lang="en-US" dirty="0"/>
              <a:t>RNC algorithm for Search-PM </a:t>
            </a:r>
            <a:r>
              <a:rPr lang="en-US" dirty="0" smtClean="0"/>
              <a:t/>
            </a:r>
            <a:br>
              <a:rPr lang="en-US" dirty="0" smtClean="0"/>
            </a:br>
            <a:r>
              <a:rPr lang="en-US" sz="2800" dirty="0" smtClean="0"/>
              <a:t>(</a:t>
            </a:r>
            <a:r>
              <a:rPr lang="en-US" sz="2800" dirty="0" err="1" smtClean="0"/>
              <a:t>Mulmuley</a:t>
            </a:r>
            <a:r>
              <a:rPr lang="en-US" sz="2800" dirty="0" smtClean="0"/>
              <a:t>, </a:t>
            </a:r>
            <a:r>
              <a:rPr lang="en-US" sz="2800" dirty="0" err="1" smtClean="0"/>
              <a:t>Vazirani</a:t>
            </a:r>
            <a:r>
              <a:rPr lang="en-US" sz="2800" dirty="0" smtClean="0"/>
              <a:t> &amp; </a:t>
            </a:r>
            <a:r>
              <a:rPr lang="en-US" sz="2800" dirty="0" err="1" smtClean="0"/>
              <a:t>Vazirani</a:t>
            </a:r>
            <a:r>
              <a:rPr lang="en-US" sz="2800" dirty="0" smtClean="0"/>
              <a:t>)</a:t>
            </a:r>
            <a:endParaRPr lang="he-IL" dirty="0"/>
          </a:p>
        </p:txBody>
      </p:sp>
    </p:spTree>
    <p:extLst>
      <p:ext uri="{BB962C8B-B14F-4D97-AF65-F5344CB8AC3E}">
        <p14:creationId xmlns:p14="http://schemas.microsoft.com/office/powerpoint/2010/main" val="3509387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מציין מיקום תוכן 2"/>
              <p:cNvSpPr>
                <a:spLocks noGrp="1"/>
              </p:cNvSpPr>
              <p:nvPr>
                <p:ph idx="1"/>
              </p:nvPr>
            </p:nvSpPr>
            <p:spPr/>
            <p:txBody>
              <a:bodyPr/>
              <a:lstStyle/>
              <a:p>
                <a:pPr marL="0" indent="0" algn="l" rtl="0">
                  <a:buNone/>
                </a:pPr>
                <a:r>
                  <a:rPr lang="en-US" dirty="0" smtClean="0">
                    <a:solidFill>
                      <a:srgbClr val="C00000"/>
                    </a:solidFill>
                  </a:rPr>
                  <a:t>Given that w is isolating: G </a:t>
                </a:r>
                <a:r>
                  <a:rPr lang="en-US" dirty="0">
                    <a:solidFill>
                      <a:srgbClr val="C00000"/>
                    </a:solidFill>
                  </a:rPr>
                  <a:t>has a PM </a:t>
                </a:r>
                <a:r>
                  <a:rPr lang="en-US" dirty="0" smtClean="0">
                    <a:solidFill>
                      <a:srgbClr val="C00000"/>
                    </a:solidFill>
                  </a:rPr>
                  <a:t>I.F.F </a:t>
                </a:r>
                <a:r>
                  <a:rPr lang="en-US" dirty="0" err="1" smtClean="0">
                    <a:solidFill>
                      <a:srgbClr val="C00000"/>
                    </a:solidFill>
                  </a:rPr>
                  <a:t>det</a:t>
                </a:r>
                <a:r>
                  <a:rPr lang="en-US" dirty="0" smtClean="0">
                    <a:solidFill>
                      <a:srgbClr val="C00000"/>
                    </a:solidFill>
                  </a:rPr>
                  <a:t>(A</a:t>
                </a:r>
                <a:r>
                  <a:rPr lang="en-US" dirty="0">
                    <a:solidFill>
                      <a:srgbClr val="C00000"/>
                    </a:solidFill>
                  </a:rPr>
                  <a:t>) ≠ 0</a:t>
                </a:r>
                <a:r>
                  <a:rPr lang="en-US" dirty="0" smtClean="0">
                    <a:solidFill>
                      <a:srgbClr val="C00000"/>
                    </a:solidFill>
                  </a:rPr>
                  <a:t>.</a:t>
                </a:r>
                <a:endParaRPr lang="en-US" b="1" u="sng" dirty="0" smtClean="0"/>
              </a:p>
              <a:p>
                <a:pPr marL="0" indent="0" algn="l" rtl="0">
                  <a:buNone/>
                </a:pPr>
                <a:r>
                  <a:rPr lang="en-US" b="1" u="sng" dirty="0" smtClean="0"/>
                  <a:t>Proof:</a:t>
                </a:r>
                <a:r>
                  <a:rPr lang="en-US" b="1" dirty="0" smtClean="0"/>
                  <a:t> =&gt; </a:t>
                </a:r>
              </a:p>
              <a:p>
                <a:pPr marL="0" indent="0" algn="l" rtl="0">
                  <a:buNone/>
                </a:pPr>
                <a:r>
                  <a:rPr lang="en-US" dirty="0" smtClean="0"/>
                  <a:t>If G has a PM and w is an isolating weight assignment then there exists a perfect matching M with a minimal weight W and it is unique (</a:t>
                </a:r>
                <a:r>
                  <a:rPr lang="en-US" dirty="0" err="1" smtClean="0"/>
                  <a:t>def</a:t>
                </a:r>
                <a:r>
                  <a:rPr lang="en-US" dirty="0" smtClean="0"/>
                  <a:t>).</a:t>
                </a:r>
                <a:r>
                  <a:rPr lang="en-US" b="1" u="sng" dirty="0" smtClean="0"/>
                  <a:t/>
                </a:r>
                <a:br>
                  <a:rPr lang="en-US" b="1" u="sng" dirty="0" smtClean="0"/>
                </a:br>
                <a:r>
                  <a:rPr lang="en-US" dirty="0" smtClean="0"/>
                  <a:t>Therefore:</a:t>
                </a:r>
              </a:p>
              <a:p>
                <a:pPr marL="0" indent="0" algn="ctr" rtl="0">
                  <a:buNone/>
                </a:pPr>
                <a:r>
                  <a:rPr lang="en-US" dirty="0" smtClean="0"/>
                  <a:t> </a:t>
                </a:r>
                <a14:m>
                  <m:oMath xmlns:m="http://schemas.openxmlformats.org/officeDocument/2006/math">
                    <m:sSub>
                      <m:sSubPr>
                        <m:ctrlPr>
                          <a:rPr lang="en-US" sz="2000" b="0" i="1" smtClean="0">
                            <a:latin typeface="Cambria Math" panose="02040503050406030204" pitchFamily="18" charset="0"/>
                            <a:ea typeface="Cambria Math" panose="02040503050406030204" pitchFamily="18" charset="0"/>
                          </a:rPr>
                        </m:ctrlPr>
                      </m:sSubPr>
                      <m:e>
                        <m:r>
                          <a:rPr lang="en-US" sz="2000" i="1" smtClean="0">
                            <a:latin typeface="Cambria Math" panose="02040503050406030204" pitchFamily="18" charset="0"/>
                            <a:ea typeface="Cambria Math" panose="02040503050406030204" pitchFamily="18" charset="0"/>
                          </a:rPr>
                          <m:t>∀</m:t>
                        </m:r>
                      </m:e>
                      <m:sub>
                        <m:r>
                          <a:rPr lang="en-US" sz="2000" b="0" i="1" smtClean="0">
                            <a:latin typeface="Cambria Math" panose="02040503050406030204" pitchFamily="18" charset="0"/>
                            <a:ea typeface="Cambria Math" panose="02040503050406030204" pitchFamily="18" charset="0"/>
                          </a:rPr>
                          <m:t>𝑃𝑀</m:t>
                        </m:r>
                      </m:sub>
                    </m:sSub>
                    <m:sSup>
                      <m:sSupPr>
                        <m:ctrlPr>
                          <a:rPr lang="en-US" sz="2000" b="0" i="1" smtClean="0">
                            <a:latin typeface="Cambria Math" panose="02040503050406030204" pitchFamily="18" charset="0"/>
                            <a:ea typeface="Cambria Math" panose="02040503050406030204" pitchFamily="18" charset="0"/>
                          </a:rPr>
                        </m:ctrlPr>
                      </m:sSupPr>
                      <m:e>
                        <m:r>
                          <a:rPr lang="en-US" sz="2000" b="0" i="1" smtClean="0">
                            <a:latin typeface="Cambria Math" panose="02040503050406030204" pitchFamily="18" charset="0"/>
                            <a:ea typeface="Cambria Math" panose="02040503050406030204" pitchFamily="18" charset="0"/>
                          </a:rPr>
                          <m:t>𝑀</m:t>
                        </m:r>
                      </m:e>
                      <m:sup>
                        <m:r>
                          <a:rPr lang="en-US" sz="2000" b="0" i="1" smtClean="0">
                            <a:latin typeface="Cambria Math" panose="02040503050406030204" pitchFamily="18" charset="0"/>
                            <a:ea typeface="Cambria Math" panose="02040503050406030204" pitchFamily="18" charset="0"/>
                          </a:rPr>
                          <m:t>′</m:t>
                        </m:r>
                      </m:sup>
                    </m:sSup>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𝑤</m:t>
                    </m:r>
                    <m:d>
                      <m:dPr>
                        <m:ctrlPr>
                          <a:rPr lang="en-US" sz="2000" b="0" i="1" smtClean="0">
                            <a:latin typeface="Cambria Math" panose="02040503050406030204" pitchFamily="18" charset="0"/>
                            <a:ea typeface="Cambria Math" panose="02040503050406030204" pitchFamily="18" charset="0"/>
                          </a:rPr>
                        </m:ctrlPr>
                      </m:dPr>
                      <m:e>
                        <m:sSup>
                          <m:sSupPr>
                            <m:ctrlPr>
                              <a:rPr lang="en-US" sz="2000" b="0" i="1" smtClean="0">
                                <a:latin typeface="Cambria Math" panose="02040503050406030204" pitchFamily="18" charset="0"/>
                                <a:ea typeface="Cambria Math" panose="02040503050406030204" pitchFamily="18" charset="0"/>
                              </a:rPr>
                            </m:ctrlPr>
                          </m:sSupPr>
                          <m:e>
                            <m:r>
                              <a:rPr lang="en-US" sz="2000" b="0" i="1" smtClean="0">
                                <a:latin typeface="Cambria Math" panose="02040503050406030204" pitchFamily="18" charset="0"/>
                                <a:ea typeface="Cambria Math" panose="02040503050406030204" pitchFamily="18" charset="0"/>
                              </a:rPr>
                              <m:t>𝑀</m:t>
                            </m:r>
                          </m:e>
                          <m:sup>
                            <m:r>
                              <a:rPr lang="en-US" sz="2000" b="0" i="1" smtClean="0">
                                <a:latin typeface="Cambria Math" panose="02040503050406030204" pitchFamily="18" charset="0"/>
                                <a:ea typeface="Cambria Math" panose="02040503050406030204" pitchFamily="18" charset="0"/>
                              </a:rPr>
                              <m:t>′</m:t>
                            </m:r>
                          </m:sup>
                        </m:sSup>
                      </m:e>
                    </m:d>
                    <m:r>
                      <a:rPr lang="en-US" sz="2000" b="0" i="1" smtClean="0">
                        <a:latin typeface="Cambria Math" panose="02040503050406030204" pitchFamily="18" charset="0"/>
                        <a:ea typeface="Cambria Math" panose="02040503050406030204" pitchFamily="18" charset="0"/>
                      </a:rPr>
                      <m:t>&gt;</m:t>
                    </m:r>
                    <m:r>
                      <a:rPr lang="en-US" sz="2000" b="0" i="1" smtClean="0">
                        <a:latin typeface="Cambria Math" panose="02040503050406030204" pitchFamily="18" charset="0"/>
                        <a:ea typeface="Cambria Math" panose="02040503050406030204" pitchFamily="18" charset="0"/>
                      </a:rPr>
                      <m:t>𝑤</m:t>
                    </m:r>
                    <m:d>
                      <m:dPr>
                        <m:ctrlPr>
                          <a:rPr lang="en-US" sz="2000" b="0" i="1" smtClean="0">
                            <a:latin typeface="Cambria Math" panose="02040503050406030204" pitchFamily="18" charset="0"/>
                            <a:ea typeface="Cambria Math" panose="02040503050406030204" pitchFamily="18" charset="0"/>
                          </a:rPr>
                        </m:ctrlPr>
                      </m:dPr>
                      <m:e>
                        <m:r>
                          <a:rPr lang="en-US" sz="2000" b="0" i="1" smtClean="0">
                            <a:latin typeface="Cambria Math" panose="02040503050406030204" pitchFamily="18" charset="0"/>
                            <a:ea typeface="Cambria Math" panose="02040503050406030204" pitchFamily="18" charset="0"/>
                          </a:rPr>
                          <m:t>𝑀</m:t>
                        </m:r>
                      </m:e>
                    </m:d>
                    <m:r>
                      <a:rPr lang="en-US" sz="2000" b="0" i="1" smtClean="0">
                        <a:latin typeface="Cambria Math" panose="02040503050406030204" pitchFamily="18" charset="0"/>
                        <a:ea typeface="Cambria Math" panose="02040503050406030204" pitchFamily="18" charset="0"/>
                      </a:rPr>
                      <m:t>, </m:t>
                    </m:r>
                    <m:r>
                      <a:rPr lang="en-US" sz="2000" b="0" i="1" smtClean="0">
                        <a:latin typeface="Cambria Math" panose="02040503050406030204" pitchFamily="18" charset="0"/>
                        <a:ea typeface="Cambria Math" panose="02040503050406030204" pitchFamily="18" charset="0"/>
                      </a:rPr>
                      <m:t>h</m:t>
                    </m:r>
                    <m:r>
                      <a:rPr lang="en-US" sz="2000" b="0" i="1" smtClean="0">
                        <a:latin typeface="Cambria Math" panose="02040503050406030204" pitchFamily="18" charset="0"/>
                        <a:ea typeface="Cambria Math" panose="02040503050406030204" pitchFamily="18" charset="0"/>
                      </a:rPr>
                      <m:t>𝑒𝑛𝑐𝑒</m:t>
                    </m:r>
                    <m:r>
                      <a:rPr lang="en-US" sz="2000" b="0" i="1" smtClean="0">
                        <a:latin typeface="Cambria Math" panose="02040503050406030204" pitchFamily="18" charset="0"/>
                        <a:ea typeface="Cambria Math" panose="02040503050406030204" pitchFamily="18" charset="0"/>
                      </a:rPr>
                      <m:t> − ∀</m:t>
                    </m:r>
                    <m:sSup>
                      <m:sSupPr>
                        <m:ctrlPr>
                          <a:rPr lang="en-US" sz="2000" b="0" i="1" smtClean="0">
                            <a:latin typeface="Cambria Math" panose="02040503050406030204" pitchFamily="18" charset="0"/>
                            <a:ea typeface="Cambria Math" panose="02040503050406030204" pitchFamily="18" charset="0"/>
                          </a:rPr>
                        </m:ctrlPr>
                      </m:sSupPr>
                      <m:e>
                        <m:r>
                          <a:rPr lang="en-US" sz="2000" i="1">
                            <a:latin typeface="Cambria Math" panose="02040503050406030204" pitchFamily="18" charset="0"/>
                            <a:ea typeface="Cambria Math" panose="02040503050406030204" pitchFamily="18" charset="0"/>
                          </a:rPr>
                          <m:t>𝑀</m:t>
                        </m:r>
                      </m:e>
                      <m:sup>
                        <m:r>
                          <a:rPr lang="en-US" sz="2000" b="0" i="1" smtClean="0">
                            <a:latin typeface="Cambria Math" panose="02040503050406030204" pitchFamily="18" charset="0"/>
                            <a:ea typeface="Cambria Math" panose="02040503050406030204" pitchFamily="18" charset="0"/>
                          </a:rPr>
                          <m:t>′</m:t>
                        </m:r>
                      </m:sup>
                    </m:sSup>
                    <m:r>
                      <a:rPr lang="en-US" sz="2000" b="0" i="1" smtClean="0">
                        <a:latin typeface="Cambria Math" panose="02040503050406030204" pitchFamily="18" charset="0"/>
                        <a:ea typeface="Cambria Math" panose="02040503050406030204" pitchFamily="18" charset="0"/>
                      </a:rPr>
                      <m:t>:</m:t>
                    </m:r>
                    <m:sSup>
                      <m:sSupPr>
                        <m:ctrlPr>
                          <a:rPr lang="en-US" sz="2000" b="0" i="1" smtClean="0">
                            <a:latin typeface="Cambria Math" panose="02040503050406030204" pitchFamily="18" charset="0"/>
                            <a:ea typeface="Cambria Math" panose="02040503050406030204" pitchFamily="18" charset="0"/>
                          </a:rPr>
                        </m:ctrlPr>
                      </m:sSupPr>
                      <m:e>
                        <m:r>
                          <a:rPr lang="en-US" sz="2000" b="0" i="1" smtClean="0">
                            <a:latin typeface="Cambria Math" panose="02040503050406030204" pitchFamily="18" charset="0"/>
                            <a:ea typeface="Cambria Math" panose="02040503050406030204" pitchFamily="18" charset="0"/>
                          </a:rPr>
                          <m:t>2</m:t>
                        </m:r>
                      </m:e>
                      <m:sup>
                        <m:r>
                          <a:rPr lang="en-US" sz="2000" b="0" i="1" smtClean="0">
                            <a:latin typeface="Cambria Math" panose="02040503050406030204" pitchFamily="18" charset="0"/>
                            <a:ea typeface="Cambria Math" panose="02040503050406030204" pitchFamily="18" charset="0"/>
                          </a:rPr>
                          <m:t>𝑤</m:t>
                        </m:r>
                        <m:d>
                          <m:dPr>
                            <m:ctrlPr>
                              <a:rPr lang="en-US" sz="2000" b="0" i="1" smtClean="0">
                                <a:latin typeface="Cambria Math" panose="02040503050406030204" pitchFamily="18" charset="0"/>
                                <a:ea typeface="Cambria Math" panose="02040503050406030204" pitchFamily="18" charset="0"/>
                              </a:rPr>
                            </m:ctrlPr>
                          </m:dPr>
                          <m:e>
                            <m:sSup>
                              <m:sSupPr>
                                <m:ctrlPr>
                                  <a:rPr lang="en-US" sz="2000" b="0" i="1" smtClean="0">
                                    <a:latin typeface="Cambria Math" panose="02040503050406030204" pitchFamily="18" charset="0"/>
                                    <a:ea typeface="Cambria Math" panose="02040503050406030204" pitchFamily="18" charset="0"/>
                                  </a:rPr>
                                </m:ctrlPr>
                              </m:sSupPr>
                              <m:e>
                                <m:r>
                                  <a:rPr lang="en-US" sz="2000" b="0" i="1" smtClean="0">
                                    <a:latin typeface="Cambria Math" panose="02040503050406030204" pitchFamily="18" charset="0"/>
                                    <a:ea typeface="Cambria Math" panose="02040503050406030204" pitchFamily="18" charset="0"/>
                                  </a:rPr>
                                  <m:t>𝑀</m:t>
                                </m:r>
                              </m:e>
                              <m:sup>
                                <m:r>
                                  <a:rPr lang="en-US" sz="2000" b="0" i="1" smtClean="0">
                                    <a:latin typeface="Cambria Math" panose="02040503050406030204" pitchFamily="18" charset="0"/>
                                    <a:ea typeface="Cambria Math" panose="02040503050406030204" pitchFamily="18" charset="0"/>
                                  </a:rPr>
                                  <m:t>′</m:t>
                                </m:r>
                              </m:sup>
                            </m:sSup>
                          </m:e>
                        </m:d>
                      </m:sup>
                    </m:sSup>
                    <m:r>
                      <a:rPr lang="en-US" sz="2000" b="0" i="1" smtClean="0">
                        <a:latin typeface="Cambria Math" panose="02040503050406030204" pitchFamily="18" charset="0"/>
                        <a:ea typeface="Cambria Math" panose="02040503050406030204" pitchFamily="18" charset="0"/>
                      </a:rPr>
                      <m:t>&gt;</m:t>
                    </m:r>
                    <m:sSup>
                      <m:sSupPr>
                        <m:ctrlPr>
                          <a:rPr lang="en-US" sz="2000" b="0" i="1" smtClean="0">
                            <a:latin typeface="Cambria Math" panose="02040503050406030204" pitchFamily="18" charset="0"/>
                            <a:ea typeface="Cambria Math" panose="02040503050406030204" pitchFamily="18" charset="0"/>
                          </a:rPr>
                        </m:ctrlPr>
                      </m:sSupPr>
                      <m:e>
                        <m:r>
                          <a:rPr lang="en-US" sz="2000" b="0" i="1" smtClean="0">
                            <a:latin typeface="Cambria Math" panose="02040503050406030204" pitchFamily="18" charset="0"/>
                            <a:ea typeface="Cambria Math" panose="02040503050406030204" pitchFamily="18" charset="0"/>
                          </a:rPr>
                          <m:t>2</m:t>
                        </m:r>
                      </m:e>
                      <m:sup>
                        <m:r>
                          <a:rPr lang="en-US" sz="2000" b="0" i="1" smtClean="0">
                            <a:latin typeface="Cambria Math" panose="02040503050406030204" pitchFamily="18" charset="0"/>
                            <a:ea typeface="Cambria Math" panose="02040503050406030204" pitchFamily="18" charset="0"/>
                          </a:rPr>
                          <m:t>𝑤</m:t>
                        </m:r>
                        <m:d>
                          <m:dPr>
                            <m:ctrlPr>
                              <a:rPr lang="en-US" sz="2000" b="0" i="1" smtClean="0">
                                <a:latin typeface="Cambria Math" panose="02040503050406030204" pitchFamily="18" charset="0"/>
                                <a:ea typeface="Cambria Math" panose="02040503050406030204" pitchFamily="18" charset="0"/>
                              </a:rPr>
                            </m:ctrlPr>
                          </m:dPr>
                          <m:e>
                            <m:r>
                              <a:rPr lang="en-US" sz="2000" b="0" i="1" smtClean="0">
                                <a:latin typeface="Cambria Math" panose="02040503050406030204" pitchFamily="18" charset="0"/>
                                <a:ea typeface="Cambria Math" panose="02040503050406030204" pitchFamily="18" charset="0"/>
                              </a:rPr>
                              <m:t>𝑀</m:t>
                            </m:r>
                          </m:e>
                        </m:d>
                      </m:sup>
                    </m:sSup>
                  </m:oMath>
                </a14:m>
                <a:r>
                  <a:rPr lang="en-US" dirty="0" smtClean="0"/>
                  <a:t> </a:t>
                </a:r>
                <a:br>
                  <a:rPr lang="en-US" dirty="0" smtClean="0"/>
                </a:br>
                <a:endParaRPr lang="en-US" u="sng" dirty="0" smtClean="0"/>
              </a:p>
            </p:txBody>
          </p:sp>
        </mc:Choice>
        <mc:Fallback xmlns="">
          <p:sp>
            <p:nvSpPr>
              <p:cNvPr id="3" name="מציין מיקום תוכן 2"/>
              <p:cNvSpPr>
                <a:spLocks noGrp="1" noRot="1" noChangeAspect="1" noMove="1" noResize="1" noEditPoints="1" noAdjustHandles="1" noChangeArrowheads="1" noChangeShapeType="1" noTextEdit="1"/>
              </p:cNvSpPr>
              <p:nvPr>
                <p:ph idx="1"/>
              </p:nvPr>
            </p:nvSpPr>
            <p:spPr>
              <a:blipFill rotWithShape="0">
                <a:blip r:embed="rId2"/>
                <a:stretch>
                  <a:fillRect l="-616" t="-806"/>
                </a:stretch>
              </a:blipFill>
            </p:spPr>
            <p:txBody>
              <a:bodyPr/>
              <a:lstStyle/>
              <a:p>
                <a:r>
                  <a:rPr lang="he-IL">
                    <a:noFill/>
                  </a:rPr>
                  <a:t> </a:t>
                </a:r>
              </a:p>
            </p:txBody>
          </p:sp>
        </mc:Fallback>
      </mc:AlternateContent>
      <p:sp>
        <p:nvSpPr>
          <p:cNvPr id="5" name="כותרת 1"/>
          <p:cNvSpPr>
            <a:spLocks noGrp="1"/>
          </p:cNvSpPr>
          <p:nvPr>
            <p:ph type="title"/>
          </p:nvPr>
        </p:nvSpPr>
        <p:spPr/>
        <p:txBody>
          <a:bodyPr/>
          <a:lstStyle/>
          <a:p>
            <a:r>
              <a:rPr lang="en-US" dirty="0"/>
              <a:t>RNC algorithm for Search-PM </a:t>
            </a:r>
            <a:r>
              <a:rPr lang="en-US" dirty="0" smtClean="0"/>
              <a:t/>
            </a:r>
            <a:br>
              <a:rPr lang="en-US" dirty="0" smtClean="0"/>
            </a:br>
            <a:r>
              <a:rPr lang="en-US" sz="2800" dirty="0" smtClean="0"/>
              <a:t>(</a:t>
            </a:r>
            <a:r>
              <a:rPr lang="en-US" sz="2800" dirty="0" err="1" smtClean="0"/>
              <a:t>Mulmuley</a:t>
            </a:r>
            <a:r>
              <a:rPr lang="en-US" sz="2800" dirty="0" smtClean="0"/>
              <a:t>, </a:t>
            </a:r>
            <a:r>
              <a:rPr lang="en-US" sz="2800" dirty="0" err="1" smtClean="0"/>
              <a:t>Vazirani</a:t>
            </a:r>
            <a:r>
              <a:rPr lang="en-US" sz="2800" dirty="0" smtClean="0"/>
              <a:t> &amp; </a:t>
            </a:r>
            <a:r>
              <a:rPr lang="en-US" sz="2800" dirty="0" err="1" smtClean="0"/>
              <a:t>Vazirani</a:t>
            </a:r>
            <a:r>
              <a:rPr lang="en-US" sz="2800" dirty="0" smtClean="0"/>
              <a:t>)</a:t>
            </a:r>
            <a:endParaRPr lang="he-IL" dirty="0"/>
          </a:p>
        </p:txBody>
      </p:sp>
    </p:spTree>
    <p:extLst>
      <p:ext uri="{BB962C8B-B14F-4D97-AF65-F5344CB8AC3E}">
        <p14:creationId xmlns:p14="http://schemas.microsoft.com/office/powerpoint/2010/main" val="13191458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dirty="0" smtClean="0"/>
              <a:t>NC</a:t>
            </a:r>
            <a:endParaRPr lang="he-IL" dirty="0"/>
          </a:p>
        </p:txBody>
      </p:sp>
      <p:sp>
        <p:nvSpPr>
          <p:cNvPr id="3" name="מציין מיקום תוכן 2"/>
          <p:cNvSpPr>
            <a:spLocks noGrp="1"/>
          </p:cNvSpPr>
          <p:nvPr>
            <p:ph idx="1"/>
          </p:nvPr>
        </p:nvSpPr>
        <p:spPr>
          <a:xfrm>
            <a:off x="2424112" y="1968500"/>
            <a:ext cx="8915400" cy="3777622"/>
          </a:xfrm>
        </p:spPr>
        <p:txBody>
          <a:bodyPr/>
          <a:lstStyle/>
          <a:p>
            <a:pPr algn="l" rtl="0">
              <a:buFontTx/>
              <a:buChar char="-"/>
            </a:pPr>
            <a:r>
              <a:rPr lang="en-US" i="1" dirty="0" smtClean="0"/>
              <a:t>“In complexity theory, the class NC ("Nick's Class") is the set of decision problems decidable in </a:t>
            </a:r>
            <a:r>
              <a:rPr lang="en-US" i="1" dirty="0" err="1" smtClean="0"/>
              <a:t>polylogarithmic</a:t>
            </a:r>
            <a:r>
              <a:rPr lang="en-US" i="1" dirty="0" smtClean="0"/>
              <a:t> time on a parallel computer with a polynomial number of processors.”</a:t>
            </a:r>
          </a:p>
          <a:p>
            <a:pPr marL="0" indent="0" algn="l" rtl="0">
              <a:buNone/>
            </a:pPr>
            <a:r>
              <a:rPr lang="en-US" dirty="0" smtClean="0"/>
              <a:t>In other words, a problem is in NC if there exist a series of uniform circuits of poly-logarithmic depth and polynomial size</a:t>
            </a:r>
            <a:endParaRPr lang="he-IL" dirty="0"/>
          </a:p>
        </p:txBody>
      </p:sp>
      <mc:AlternateContent xmlns:mc="http://schemas.openxmlformats.org/markup-compatibility/2006" xmlns:a14="http://schemas.microsoft.com/office/drawing/2010/main">
        <mc:Choice Requires="a14">
          <p:sp>
            <p:nvSpPr>
              <p:cNvPr id="4" name="TextBox 3"/>
              <p:cNvSpPr txBox="1"/>
              <p:nvPr/>
            </p:nvSpPr>
            <p:spPr>
              <a:xfrm>
                <a:off x="9432925" y="4730749"/>
                <a:ext cx="828497" cy="276999"/>
              </a:xfrm>
              <a:prstGeom prst="rect">
                <a:avLst/>
              </a:prstGeom>
              <a:noFill/>
            </p:spPr>
            <p:txBody>
              <a:bodyPr wrap="none" lIns="0" tIns="0" rIns="0" bIns="0" rtlCol="1">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𝑁𝐶</m:t>
                      </m:r>
                      <m:r>
                        <a:rPr lang="en-US" b="0" i="1" smtClean="0">
                          <a:latin typeface="Cambria Math" panose="02040503050406030204" pitchFamily="18" charset="0"/>
                        </a:rPr>
                        <m:t>=</m:t>
                      </m:r>
                      <m:r>
                        <a:rPr lang="en-US" b="0" i="1" smtClean="0">
                          <a:latin typeface="Cambria Math" panose="02040503050406030204" pitchFamily="18" charset="0"/>
                        </a:rPr>
                        <m:t>𝑃</m:t>
                      </m:r>
                    </m:oMath>
                  </m:oMathPara>
                </a14:m>
                <a:endParaRPr lang="he-IL" dirty="0"/>
              </a:p>
            </p:txBody>
          </p:sp>
        </mc:Choice>
        <mc:Fallback xmlns="">
          <p:sp>
            <p:nvSpPr>
              <p:cNvPr id="4" name="TextBox 3"/>
              <p:cNvSpPr txBox="1">
                <a:spLocks noRot="1" noChangeAspect="1" noMove="1" noResize="1" noEditPoints="1" noAdjustHandles="1" noChangeArrowheads="1" noChangeShapeType="1" noTextEdit="1"/>
              </p:cNvSpPr>
              <p:nvPr/>
            </p:nvSpPr>
            <p:spPr>
              <a:xfrm>
                <a:off x="9432925" y="4730749"/>
                <a:ext cx="828497" cy="276999"/>
              </a:xfrm>
              <a:prstGeom prst="rect">
                <a:avLst/>
              </a:prstGeom>
              <a:blipFill rotWithShape="0">
                <a:blip r:embed="rId2"/>
                <a:stretch>
                  <a:fillRect l="-5147" t="-28889" r="-20588" b="-53333"/>
                </a:stretch>
              </a:blipFill>
            </p:spPr>
            <p:txBody>
              <a:bodyPr/>
              <a:lstStyle/>
              <a:p>
                <a:r>
                  <a:rPr lang="he-IL">
                    <a:noFill/>
                  </a:rPr>
                  <a:t> </a:t>
                </a:r>
              </a:p>
            </p:txBody>
          </p:sp>
        </mc:Fallback>
      </mc:AlternateContent>
      <p:pic>
        <p:nvPicPr>
          <p:cNvPr id="1026" name="Picture 2" descr="Question dropshad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56675" y="4631124"/>
            <a:ext cx="476250" cy="476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71912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מציין מיקום תוכן 2"/>
              <p:cNvSpPr>
                <a:spLocks noGrp="1"/>
              </p:cNvSpPr>
              <p:nvPr>
                <p:ph idx="1"/>
              </p:nvPr>
            </p:nvSpPr>
            <p:spPr/>
            <p:txBody>
              <a:bodyPr>
                <a:normAutofit/>
              </a:bodyPr>
              <a:lstStyle/>
              <a:p>
                <a:pPr marL="0" indent="0" algn="l" rtl="0">
                  <a:buNone/>
                </a:pPr>
                <a:r>
                  <a:rPr lang="en-US" dirty="0">
                    <a:solidFill>
                      <a:srgbClr val="C00000"/>
                    </a:solidFill>
                  </a:rPr>
                  <a:t>Given that w is isolating: G has a PM I.F.F </a:t>
                </a:r>
                <a:r>
                  <a:rPr lang="en-US" dirty="0" err="1">
                    <a:solidFill>
                      <a:srgbClr val="C00000"/>
                    </a:solidFill>
                  </a:rPr>
                  <a:t>det</a:t>
                </a:r>
                <a:r>
                  <a:rPr lang="en-US" dirty="0">
                    <a:solidFill>
                      <a:srgbClr val="C00000"/>
                    </a:solidFill>
                  </a:rPr>
                  <a:t>(A) ≠ 0</a:t>
                </a:r>
                <a:r>
                  <a:rPr lang="en-US" dirty="0" smtClean="0">
                    <a:solidFill>
                      <a:srgbClr val="C00000"/>
                    </a:solidFill>
                  </a:rPr>
                  <a:t>.</a:t>
                </a:r>
                <a:endParaRPr lang="en-US" b="1" u="sng" dirty="0" smtClean="0"/>
              </a:p>
              <a:p>
                <a:pPr marL="0" indent="0" algn="l" rtl="0">
                  <a:buNone/>
                </a:pPr>
                <a:r>
                  <a:rPr lang="en-US" b="1" u="sng" dirty="0" smtClean="0"/>
                  <a:t>Proof:</a:t>
                </a:r>
                <a:r>
                  <a:rPr lang="en-US" b="1" dirty="0" smtClean="0"/>
                  <a:t> =&gt; </a:t>
                </a:r>
              </a:p>
              <a:p>
                <a:pPr marL="0" indent="0" algn="l" rtl="0">
                  <a:buNone/>
                </a:pPr>
                <a:r>
                  <a:rPr lang="en-US" dirty="0" smtClean="0"/>
                  <a:t>If G has a PM and w is an isolating weight assignment then there exists a perfect matching M with a minimal weight W and it is unique (</a:t>
                </a:r>
                <a:r>
                  <a:rPr lang="en-US" dirty="0" err="1" smtClean="0"/>
                  <a:t>def</a:t>
                </a:r>
                <a:r>
                  <a:rPr lang="en-US" dirty="0" smtClean="0"/>
                  <a:t>).</a:t>
                </a:r>
                <a:r>
                  <a:rPr lang="en-US" b="1" u="sng" dirty="0" smtClean="0"/>
                  <a:t/>
                </a:r>
                <a:br>
                  <a:rPr lang="en-US" b="1" u="sng" dirty="0" smtClean="0"/>
                </a:br>
                <a:r>
                  <a:rPr lang="en-US" dirty="0" smtClean="0"/>
                  <a:t>Therefore:</a:t>
                </a:r>
              </a:p>
              <a:p>
                <a:pPr marL="0" indent="0" algn="ctr" rtl="0">
                  <a:buNone/>
                </a:pPr>
                <a:r>
                  <a:rPr lang="en-US" dirty="0" smtClean="0"/>
                  <a:t> </a:t>
                </a:r>
                <a14:m>
                  <m:oMath xmlns:m="http://schemas.openxmlformats.org/officeDocument/2006/math">
                    <m:sSub>
                      <m:sSubPr>
                        <m:ctrlPr>
                          <a:rPr lang="en-US" sz="2000" b="0" i="1" smtClean="0">
                            <a:latin typeface="Cambria Math" panose="02040503050406030204" pitchFamily="18" charset="0"/>
                            <a:ea typeface="Cambria Math" panose="02040503050406030204" pitchFamily="18" charset="0"/>
                          </a:rPr>
                        </m:ctrlPr>
                      </m:sSubPr>
                      <m:e>
                        <m:r>
                          <a:rPr lang="en-US" sz="2000" i="1" smtClean="0">
                            <a:latin typeface="Cambria Math" panose="02040503050406030204" pitchFamily="18" charset="0"/>
                            <a:ea typeface="Cambria Math" panose="02040503050406030204" pitchFamily="18" charset="0"/>
                          </a:rPr>
                          <m:t>∀</m:t>
                        </m:r>
                      </m:e>
                      <m:sub>
                        <m:r>
                          <a:rPr lang="en-US" sz="2000" b="0" i="1" smtClean="0">
                            <a:latin typeface="Cambria Math" panose="02040503050406030204" pitchFamily="18" charset="0"/>
                            <a:ea typeface="Cambria Math" panose="02040503050406030204" pitchFamily="18" charset="0"/>
                          </a:rPr>
                          <m:t>𝑃𝑀</m:t>
                        </m:r>
                      </m:sub>
                    </m:sSub>
                    <m:sSup>
                      <m:sSupPr>
                        <m:ctrlPr>
                          <a:rPr lang="en-US" sz="2000" b="0" i="1" smtClean="0">
                            <a:latin typeface="Cambria Math" panose="02040503050406030204" pitchFamily="18" charset="0"/>
                            <a:ea typeface="Cambria Math" panose="02040503050406030204" pitchFamily="18" charset="0"/>
                          </a:rPr>
                        </m:ctrlPr>
                      </m:sSupPr>
                      <m:e>
                        <m:r>
                          <a:rPr lang="en-US" sz="2000" b="0" i="1" smtClean="0">
                            <a:latin typeface="Cambria Math" panose="02040503050406030204" pitchFamily="18" charset="0"/>
                            <a:ea typeface="Cambria Math" panose="02040503050406030204" pitchFamily="18" charset="0"/>
                          </a:rPr>
                          <m:t>𝑀</m:t>
                        </m:r>
                      </m:e>
                      <m:sup>
                        <m:r>
                          <a:rPr lang="en-US" sz="2000" b="0" i="1" smtClean="0">
                            <a:latin typeface="Cambria Math" panose="02040503050406030204" pitchFamily="18" charset="0"/>
                            <a:ea typeface="Cambria Math" panose="02040503050406030204" pitchFamily="18" charset="0"/>
                          </a:rPr>
                          <m:t>′</m:t>
                        </m:r>
                      </m:sup>
                    </m:sSup>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𝑤</m:t>
                    </m:r>
                    <m:d>
                      <m:dPr>
                        <m:ctrlPr>
                          <a:rPr lang="en-US" sz="2000" b="0" i="1" smtClean="0">
                            <a:latin typeface="Cambria Math" panose="02040503050406030204" pitchFamily="18" charset="0"/>
                            <a:ea typeface="Cambria Math" panose="02040503050406030204" pitchFamily="18" charset="0"/>
                          </a:rPr>
                        </m:ctrlPr>
                      </m:dPr>
                      <m:e>
                        <m:sSup>
                          <m:sSupPr>
                            <m:ctrlPr>
                              <a:rPr lang="en-US" sz="2000" b="0" i="1" smtClean="0">
                                <a:latin typeface="Cambria Math" panose="02040503050406030204" pitchFamily="18" charset="0"/>
                                <a:ea typeface="Cambria Math" panose="02040503050406030204" pitchFamily="18" charset="0"/>
                              </a:rPr>
                            </m:ctrlPr>
                          </m:sSupPr>
                          <m:e>
                            <m:r>
                              <a:rPr lang="en-US" sz="2000" b="0" i="1" smtClean="0">
                                <a:latin typeface="Cambria Math" panose="02040503050406030204" pitchFamily="18" charset="0"/>
                                <a:ea typeface="Cambria Math" panose="02040503050406030204" pitchFamily="18" charset="0"/>
                              </a:rPr>
                              <m:t>𝑀</m:t>
                            </m:r>
                          </m:e>
                          <m:sup>
                            <m:r>
                              <a:rPr lang="en-US" sz="2000" b="0" i="1" smtClean="0">
                                <a:latin typeface="Cambria Math" panose="02040503050406030204" pitchFamily="18" charset="0"/>
                                <a:ea typeface="Cambria Math" panose="02040503050406030204" pitchFamily="18" charset="0"/>
                              </a:rPr>
                              <m:t>′</m:t>
                            </m:r>
                          </m:sup>
                        </m:sSup>
                      </m:e>
                    </m:d>
                    <m:r>
                      <a:rPr lang="en-US" sz="2000" b="0" i="1" smtClean="0">
                        <a:latin typeface="Cambria Math" panose="02040503050406030204" pitchFamily="18" charset="0"/>
                        <a:ea typeface="Cambria Math" panose="02040503050406030204" pitchFamily="18" charset="0"/>
                      </a:rPr>
                      <m:t>&gt;</m:t>
                    </m:r>
                    <m:r>
                      <a:rPr lang="en-US" sz="2000" b="0" i="1" smtClean="0">
                        <a:latin typeface="Cambria Math" panose="02040503050406030204" pitchFamily="18" charset="0"/>
                        <a:ea typeface="Cambria Math" panose="02040503050406030204" pitchFamily="18" charset="0"/>
                      </a:rPr>
                      <m:t>𝑤</m:t>
                    </m:r>
                    <m:d>
                      <m:dPr>
                        <m:ctrlPr>
                          <a:rPr lang="en-US" sz="2000" b="0" i="1" smtClean="0">
                            <a:latin typeface="Cambria Math" panose="02040503050406030204" pitchFamily="18" charset="0"/>
                            <a:ea typeface="Cambria Math" panose="02040503050406030204" pitchFamily="18" charset="0"/>
                          </a:rPr>
                        </m:ctrlPr>
                      </m:dPr>
                      <m:e>
                        <m:r>
                          <a:rPr lang="en-US" sz="2000" b="0" i="1" smtClean="0">
                            <a:latin typeface="Cambria Math" panose="02040503050406030204" pitchFamily="18" charset="0"/>
                            <a:ea typeface="Cambria Math" panose="02040503050406030204" pitchFamily="18" charset="0"/>
                          </a:rPr>
                          <m:t>𝑀</m:t>
                        </m:r>
                      </m:e>
                    </m:d>
                    <m:r>
                      <a:rPr lang="en-US" sz="2000" b="0" i="1" smtClean="0">
                        <a:latin typeface="Cambria Math" panose="02040503050406030204" pitchFamily="18" charset="0"/>
                        <a:ea typeface="Cambria Math" panose="02040503050406030204" pitchFamily="18" charset="0"/>
                      </a:rPr>
                      <m:t>, </m:t>
                    </m:r>
                    <m:r>
                      <a:rPr lang="en-US" sz="2000" b="0" i="1" smtClean="0">
                        <a:latin typeface="Cambria Math" panose="02040503050406030204" pitchFamily="18" charset="0"/>
                        <a:ea typeface="Cambria Math" panose="02040503050406030204" pitchFamily="18" charset="0"/>
                      </a:rPr>
                      <m:t>h</m:t>
                    </m:r>
                    <m:r>
                      <a:rPr lang="en-US" sz="2000" b="0" i="1" smtClean="0">
                        <a:latin typeface="Cambria Math" panose="02040503050406030204" pitchFamily="18" charset="0"/>
                        <a:ea typeface="Cambria Math" panose="02040503050406030204" pitchFamily="18" charset="0"/>
                      </a:rPr>
                      <m:t>𝑒𝑛𝑐𝑒</m:t>
                    </m:r>
                    <m:r>
                      <a:rPr lang="en-US" sz="2000" b="0" i="1" smtClean="0">
                        <a:latin typeface="Cambria Math" panose="02040503050406030204" pitchFamily="18" charset="0"/>
                        <a:ea typeface="Cambria Math" panose="02040503050406030204" pitchFamily="18" charset="0"/>
                      </a:rPr>
                      <m:t> − ∀</m:t>
                    </m:r>
                    <m:sSup>
                      <m:sSupPr>
                        <m:ctrlPr>
                          <a:rPr lang="en-US" sz="2000" b="0" i="1" smtClean="0">
                            <a:latin typeface="Cambria Math" panose="02040503050406030204" pitchFamily="18" charset="0"/>
                            <a:ea typeface="Cambria Math" panose="02040503050406030204" pitchFamily="18" charset="0"/>
                          </a:rPr>
                        </m:ctrlPr>
                      </m:sSupPr>
                      <m:e>
                        <m:r>
                          <a:rPr lang="en-US" sz="2000" i="1">
                            <a:latin typeface="Cambria Math" panose="02040503050406030204" pitchFamily="18" charset="0"/>
                            <a:ea typeface="Cambria Math" panose="02040503050406030204" pitchFamily="18" charset="0"/>
                          </a:rPr>
                          <m:t>𝑀</m:t>
                        </m:r>
                      </m:e>
                      <m:sup>
                        <m:r>
                          <a:rPr lang="en-US" sz="2000" b="0" i="1" smtClean="0">
                            <a:latin typeface="Cambria Math" panose="02040503050406030204" pitchFamily="18" charset="0"/>
                            <a:ea typeface="Cambria Math" panose="02040503050406030204" pitchFamily="18" charset="0"/>
                          </a:rPr>
                          <m:t>′</m:t>
                        </m:r>
                      </m:sup>
                    </m:sSup>
                    <m:r>
                      <a:rPr lang="en-US" sz="2000" b="0" i="1" smtClean="0">
                        <a:latin typeface="Cambria Math" panose="02040503050406030204" pitchFamily="18" charset="0"/>
                        <a:ea typeface="Cambria Math" panose="02040503050406030204" pitchFamily="18" charset="0"/>
                      </a:rPr>
                      <m:t>:</m:t>
                    </m:r>
                    <m:sSup>
                      <m:sSupPr>
                        <m:ctrlPr>
                          <a:rPr lang="en-US" sz="2000" b="0" i="1" smtClean="0">
                            <a:latin typeface="Cambria Math" panose="02040503050406030204" pitchFamily="18" charset="0"/>
                            <a:ea typeface="Cambria Math" panose="02040503050406030204" pitchFamily="18" charset="0"/>
                          </a:rPr>
                        </m:ctrlPr>
                      </m:sSupPr>
                      <m:e>
                        <m:r>
                          <a:rPr lang="en-US" sz="2000" b="0" i="1" smtClean="0">
                            <a:latin typeface="Cambria Math" panose="02040503050406030204" pitchFamily="18" charset="0"/>
                            <a:ea typeface="Cambria Math" panose="02040503050406030204" pitchFamily="18" charset="0"/>
                          </a:rPr>
                          <m:t>2</m:t>
                        </m:r>
                      </m:e>
                      <m:sup>
                        <m:r>
                          <a:rPr lang="en-US" sz="2000" b="0" i="1" smtClean="0">
                            <a:latin typeface="Cambria Math" panose="02040503050406030204" pitchFamily="18" charset="0"/>
                            <a:ea typeface="Cambria Math" panose="02040503050406030204" pitchFamily="18" charset="0"/>
                          </a:rPr>
                          <m:t>𝑤</m:t>
                        </m:r>
                        <m:d>
                          <m:dPr>
                            <m:ctrlPr>
                              <a:rPr lang="en-US" sz="2000" b="0" i="1" smtClean="0">
                                <a:latin typeface="Cambria Math" panose="02040503050406030204" pitchFamily="18" charset="0"/>
                                <a:ea typeface="Cambria Math" panose="02040503050406030204" pitchFamily="18" charset="0"/>
                              </a:rPr>
                            </m:ctrlPr>
                          </m:dPr>
                          <m:e>
                            <m:sSup>
                              <m:sSupPr>
                                <m:ctrlPr>
                                  <a:rPr lang="en-US" sz="2000" b="0" i="1" smtClean="0">
                                    <a:latin typeface="Cambria Math" panose="02040503050406030204" pitchFamily="18" charset="0"/>
                                    <a:ea typeface="Cambria Math" panose="02040503050406030204" pitchFamily="18" charset="0"/>
                                  </a:rPr>
                                </m:ctrlPr>
                              </m:sSupPr>
                              <m:e>
                                <m:r>
                                  <a:rPr lang="en-US" sz="2000" b="0" i="1" smtClean="0">
                                    <a:latin typeface="Cambria Math" panose="02040503050406030204" pitchFamily="18" charset="0"/>
                                    <a:ea typeface="Cambria Math" panose="02040503050406030204" pitchFamily="18" charset="0"/>
                                  </a:rPr>
                                  <m:t>𝑀</m:t>
                                </m:r>
                              </m:e>
                              <m:sup>
                                <m:r>
                                  <a:rPr lang="en-US" sz="2000" b="0" i="1" smtClean="0">
                                    <a:latin typeface="Cambria Math" panose="02040503050406030204" pitchFamily="18" charset="0"/>
                                    <a:ea typeface="Cambria Math" panose="02040503050406030204" pitchFamily="18" charset="0"/>
                                  </a:rPr>
                                  <m:t>′</m:t>
                                </m:r>
                              </m:sup>
                            </m:sSup>
                          </m:e>
                        </m:d>
                      </m:sup>
                    </m:sSup>
                    <m:r>
                      <a:rPr lang="en-US" sz="2000" b="0" i="1" smtClean="0">
                        <a:latin typeface="Cambria Math" panose="02040503050406030204" pitchFamily="18" charset="0"/>
                        <a:ea typeface="Cambria Math" panose="02040503050406030204" pitchFamily="18" charset="0"/>
                      </a:rPr>
                      <m:t>&gt;</m:t>
                    </m:r>
                    <m:sSup>
                      <m:sSupPr>
                        <m:ctrlPr>
                          <a:rPr lang="en-US" sz="2000" b="0" i="1" smtClean="0">
                            <a:latin typeface="Cambria Math" panose="02040503050406030204" pitchFamily="18" charset="0"/>
                            <a:ea typeface="Cambria Math" panose="02040503050406030204" pitchFamily="18" charset="0"/>
                          </a:rPr>
                        </m:ctrlPr>
                      </m:sSupPr>
                      <m:e>
                        <m:r>
                          <a:rPr lang="en-US" sz="2000" b="0" i="1" smtClean="0">
                            <a:latin typeface="Cambria Math" panose="02040503050406030204" pitchFamily="18" charset="0"/>
                            <a:ea typeface="Cambria Math" panose="02040503050406030204" pitchFamily="18" charset="0"/>
                          </a:rPr>
                          <m:t>2</m:t>
                        </m:r>
                      </m:e>
                      <m:sup>
                        <m:r>
                          <a:rPr lang="en-US" sz="2000" b="0" i="1" smtClean="0">
                            <a:latin typeface="Cambria Math" panose="02040503050406030204" pitchFamily="18" charset="0"/>
                            <a:ea typeface="Cambria Math" panose="02040503050406030204" pitchFamily="18" charset="0"/>
                          </a:rPr>
                          <m:t>𝑤</m:t>
                        </m:r>
                        <m:d>
                          <m:dPr>
                            <m:ctrlPr>
                              <a:rPr lang="en-US" sz="2000" b="0" i="1" smtClean="0">
                                <a:latin typeface="Cambria Math" panose="02040503050406030204" pitchFamily="18" charset="0"/>
                                <a:ea typeface="Cambria Math" panose="02040503050406030204" pitchFamily="18" charset="0"/>
                              </a:rPr>
                            </m:ctrlPr>
                          </m:dPr>
                          <m:e>
                            <m:r>
                              <a:rPr lang="en-US" sz="2000" b="0" i="1" smtClean="0">
                                <a:latin typeface="Cambria Math" panose="02040503050406030204" pitchFamily="18" charset="0"/>
                                <a:ea typeface="Cambria Math" panose="02040503050406030204" pitchFamily="18" charset="0"/>
                              </a:rPr>
                              <m:t>𝑀</m:t>
                            </m:r>
                          </m:e>
                        </m:d>
                      </m:sup>
                    </m:sSup>
                  </m:oMath>
                </a14:m>
                <a:r>
                  <a:rPr lang="en-US" dirty="0" smtClean="0"/>
                  <a:t> </a:t>
                </a:r>
                <a:br>
                  <a:rPr lang="en-US" dirty="0" smtClean="0"/>
                </a:br>
                <a:r>
                  <a:rPr lang="en-US" dirty="0" smtClean="0"/>
                  <a:t>because w is isolating, looking at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𝑤</m:t>
                        </m:r>
                        <m:d>
                          <m:dPr>
                            <m:ctrlPr>
                              <a:rPr lang="en-US" b="0" i="1" smtClean="0">
                                <a:latin typeface="Cambria Math" panose="02040503050406030204" pitchFamily="18" charset="0"/>
                              </a:rPr>
                            </m:ctrlPr>
                          </m:dPr>
                          <m:e>
                            <m:r>
                              <a:rPr lang="en-US" b="0" i="1" smtClean="0">
                                <a:latin typeface="Cambria Math" panose="02040503050406030204" pitchFamily="18" charset="0"/>
                              </a:rPr>
                              <m:t>𝑀</m:t>
                            </m:r>
                          </m:e>
                        </m:d>
                      </m:sup>
                    </m:sSup>
                  </m:oMath>
                </a14:m>
                <a:r>
                  <a:rPr lang="en-US" dirty="0" smtClean="0"/>
                  <a:t> as a binary number among all the other powers of two – it represents the LSB 1, and every other operand has a 0 in that coordinate of it’s binary representation. Therefore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𝑤</m:t>
                        </m:r>
                        <m:d>
                          <m:dPr>
                            <m:ctrlPr>
                              <a:rPr lang="en-US" b="0" i="1" smtClean="0">
                                <a:latin typeface="Cambria Math" panose="02040503050406030204" pitchFamily="18" charset="0"/>
                              </a:rPr>
                            </m:ctrlPr>
                          </m:dPr>
                          <m:e>
                            <m:r>
                              <a:rPr lang="en-US" b="0" i="1" smtClean="0">
                                <a:latin typeface="Cambria Math" panose="02040503050406030204" pitchFamily="18" charset="0"/>
                              </a:rPr>
                              <m:t>𝑀</m:t>
                            </m:r>
                          </m:e>
                        </m:d>
                      </m:sup>
                    </m:sSup>
                    <m:r>
                      <a:rPr lang="en-US" b="0" i="1" smtClean="0">
                        <a:latin typeface="Cambria Math" panose="02040503050406030204" pitchFamily="18" charset="0"/>
                      </a:rPr>
                      <m:t>𝑐𝑎𝑛𝑛𝑜𝑡</m:t>
                    </m:r>
                    <m:r>
                      <a:rPr lang="en-US" b="0" i="1" smtClean="0">
                        <a:latin typeface="Cambria Math" panose="02040503050406030204" pitchFamily="18" charset="0"/>
                      </a:rPr>
                      <m:t> </m:t>
                    </m:r>
                    <m:r>
                      <a:rPr lang="en-US" b="0" i="1" smtClean="0">
                        <a:latin typeface="Cambria Math" panose="02040503050406030204" pitchFamily="18" charset="0"/>
                      </a:rPr>
                      <m:t>𝑏𝑒</m:t>
                    </m:r>
                    <m:r>
                      <a:rPr lang="en-US" b="0" i="1" smtClean="0">
                        <a:latin typeface="Cambria Math" panose="02040503050406030204" pitchFamily="18" charset="0"/>
                      </a:rPr>
                      <m:t> </m:t>
                    </m:r>
                    <m:r>
                      <a:rPr lang="en-US" b="0" i="1" smtClean="0">
                        <a:latin typeface="Cambria Math" panose="02040503050406030204" pitchFamily="18" charset="0"/>
                      </a:rPr>
                      <m:t>𝑐𝑎𝑛𝑐𝑒𝑙𝑙𝑒𝑑</m:t>
                    </m:r>
                    <m:r>
                      <a:rPr lang="en-US" b="0" i="1" smtClean="0">
                        <a:latin typeface="Cambria Math" panose="02040503050406030204" pitchFamily="18" charset="0"/>
                      </a:rPr>
                      <m:t>.</m:t>
                    </m:r>
                  </m:oMath>
                </a14:m>
                <a:endParaRPr lang="en-US" b="0" dirty="0" smtClean="0"/>
              </a:p>
              <a:p>
                <a:pPr marL="0" indent="0" algn="ctr" rtl="0">
                  <a:buNone/>
                </a:pPr>
                <a:r>
                  <a:rPr lang="en-US" u="sng" dirty="0" smtClean="0"/>
                  <a:t>(Negation in 2’s complement of every  element is the same element)</a:t>
                </a:r>
              </a:p>
            </p:txBody>
          </p:sp>
        </mc:Choice>
        <mc:Fallback xmlns="">
          <p:sp>
            <p:nvSpPr>
              <p:cNvPr id="3" name="מציין מיקום תוכן 2"/>
              <p:cNvSpPr>
                <a:spLocks noGrp="1" noRot="1" noChangeAspect="1" noMove="1" noResize="1" noEditPoints="1" noAdjustHandles="1" noChangeArrowheads="1" noChangeShapeType="1" noTextEdit="1"/>
              </p:cNvSpPr>
              <p:nvPr>
                <p:ph idx="1"/>
              </p:nvPr>
            </p:nvSpPr>
            <p:spPr>
              <a:blipFill rotWithShape="0">
                <a:blip r:embed="rId2"/>
                <a:stretch>
                  <a:fillRect l="-616" t="-806" r="-1163"/>
                </a:stretch>
              </a:blipFill>
            </p:spPr>
            <p:txBody>
              <a:bodyPr/>
              <a:lstStyle/>
              <a:p>
                <a:r>
                  <a:rPr lang="he-IL">
                    <a:noFill/>
                  </a:rPr>
                  <a:t> </a:t>
                </a:r>
              </a:p>
            </p:txBody>
          </p:sp>
        </mc:Fallback>
      </mc:AlternateContent>
      <p:sp>
        <p:nvSpPr>
          <p:cNvPr id="5" name="כותרת 1"/>
          <p:cNvSpPr>
            <a:spLocks noGrp="1"/>
          </p:cNvSpPr>
          <p:nvPr>
            <p:ph type="title"/>
          </p:nvPr>
        </p:nvSpPr>
        <p:spPr/>
        <p:txBody>
          <a:bodyPr/>
          <a:lstStyle/>
          <a:p>
            <a:r>
              <a:rPr lang="en-US" dirty="0"/>
              <a:t>RNC algorithm for Search-PM </a:t>
            </a:r>
            <a:r>
              <a:rPr lang="en-US" dirty="0" smtClean="0"/>
              <a:t/>
            </a:r>
            <a:br>
              <a:rPr lang="en-US" dirty="0" smtClean="0"/>
            </a:br>
            <a:r>
              <a:rPr lang="en-US" sz="2800" dirty="0" smtClean="0"/>
              <a:t>(</a:t>
            </a:r>
            <a:r>
              <a:rPr lang="en-US" sz="2800" dirty="0" err="1" smtClean="0"/>
              <a:t>Mulmuley</a:t>
            </a:r>
            <a:r>
              <a:rPr lang="en-US" sz="2800" dirty="0" smtClean="0"/>
              <a:t>, </a:t>
            </a:r>
            <a:r>
              <a:rPr lang="en-US" sz="2800" dirty="0" err="1" smtClean="0"/>
              <a:t>Vazirani</a:t>
            </a:r>
            <a:r>
              <a:rPr lang="en-US" sz="2800" dirty="0" smtClean="0"/>
              <a:t> &amp; </a:t>
            </a:r>
            <a:r>
              <a:rPr lang="en-US" sz="2800" dirty="0" err="1" smtClean="0"/>
              <a:t>Vazirani</a:t>
            </a:r>
            <a:r>
              <a:rPr lang="en-US" sz="2800" dirty="0" smtClean="0"/>
              <a:t>)</a:t>
            </a:r>
            <a:endParaRPr lang="he-IL" dirty="0"/>
          </a:p>
        </p:txBody>
      </p:sp>
    </p:spTree>
    <p:extLst>
      <p:ext uri="{BB962C8B-B14F-4D97-AF65-F5344CB8AC3E}">
        <p14:creationId xmlns:p14="http://schemas.microsoft.com/office/powerpoint/2010/main" val="10795410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dirty="0"/>
              <a:t>RNC algorithm for Search-PM </a:t>
            </a:r>
            <a:br>
              <a:rPr lang="en-US" dirty="0"/>
            </a:br>
            <a:r>
              <a:rPr lang="en-US" sz="2800" dirty="0"/>
              <a:t>(</a:t>
            </a:r>
            <a:r>
              <a:rPr lang="en-US" sz="2800" dirty="0" err="1"/>
              <a:t>Mulmuley</a:t>
            </a:r>
            <a:r>
              <a:rPr lang="en-US" sz="2800" dirty="0"/>
              <a:t>, </a:t>
            </a:r>
            <a:r>
              <a:rPr lang="en-US" sz="2800" dirty="0" err="1"/>
              <a:t>Vazirani</a:t>
            </a:r>
            <a:r>
              <a:rPr lang="en-US" sz="2800" dirty="0"/>
              <a:t> &amp; </a:t>
            </a:r>
            <a:r>
              <a:rPr lang="en-US" sz="2800" dirty="0" err="1"/>
              <a:t>Vazirani</a:t>
            </a:r>
            <a:r>
              <a:rPr lang="en-US" sz="2800" dirty="0"/>
              <a:t>)</a:t>
            </a:r>
            <a:endParaRPr lang="he-IL" dirty="0"/>
          </a:p>
        </p:txBody>
      </p:sp>
      <p:sp>
        <p:nvSpPr>
          <p:cNvPr id="3" name="מציין מיקום תוכן 2"/>
          <p:cNvSpPr>
            <a:spLocks noGrp="1"/>
          </p:cNvSpPr>
          <p:nvPr>
            <p:ph idx="1"/>
          </p:nvPr>
        </p:nvSpPr>
        <p:spPr/>
        <p:txBody>
          <a:bodyPr/>
          <a:lstStyle/>
          <a:p>
            <a:pPr marL="0" indent="0" algn="l" rtl="0">
              <a:buNone/>
            </a:pPr>
            <a:r>
              <a:rPr lang="en-US" dirty="0">
                <a:solidFill>
                  <a:srgbClr val="C00000"/>
                </a:solidFill>
              </a:rPr>
              <a:t>Given that w is isolating: G has a PM I.F.F </a:t>
            </a:r>
            <a:r>
              <a:rPr lang="en-US" dirty="0" err="1">
                <a:solidFill>
                  <a:srgbClr val="C00000"/>
                </a:solidFill>
              </a:rPr>
              <a:t>det</a:t>
            </a:r>
            <a:r>
              <a:rPr lang="en-US" dirty="0">
                <a:solidFill>
                  <a:srgbClr val="C00000"/>
                </a:solidFill>
              </a:rPr>
              <a:t>(A) ≠ 0</a:t>
            </a:r>
            <a:r>
              <a:rPr lang="en-US" dirty="0" smtClean="0">
                <a:solidFill>
                  <a:srgbClr val="C00000"/>
                </a:solidFill>
              </a:rPr>
              <a:t>.</a:t>
            </a:r>
            <a:endParaRPr lang="en-US" b="1" u="sng" dirty="0" smtClean="0"/>
          </a:p>
          <a:p>
            <a:pPr marL="0" indent="0" algn="l" rtl="0">
              <a:buNone/>
            </a:pPr>
            <a:r>
              <a:rPr lang="en-US" b="1" u="sng" dirty="0" smtClean="0"/>
              <a:t>Proof:</a:t>
            </a:r>
            <a:r>
              <a:rPr lang="en-US" b="1" dirty="0"/>
              <a:t> </a:t>
            </a:r>
            <a:r>
              <a:rPr lang="en-US" b="1" dirty="0" smtClean="0"/>
              <a:t>&lt;= </a:t>
            </a:r>
          </a:p>
          <a:p>
            <a:pPr marL="0" indent="0" algn="l" rtl="0">
              <a:buNone/>
            </a:pPr>
            <a:r>
              <a:rPr lang="en-US" dirty="0" smtClean="0"/>
              <a:t>Let’s assume </a:t>
            </a:r>
            <a:r>
              <a:rPr lang="en-US" dirty="0" err="1" smtClean="0"/>
              <a:t>det</a:t>
            </a:r>
            <a:r>
              <a:rPr lang="en-US" dirty="0" smtClean="0"/>
              <a:t>(A) ≠ 0 then one of the operands in the sum had to be non zero, therefore G has a PM.</a:t>
            </a:r>
          </a:p>
          <a:p>
            <a:pPr marL="0" indent="0" algn="l" rtl="0">
              <a:buNone/>
            </a:pPr>
            <a:endParaRPr lang="he-IL" b="1" u="sng" dirty="0"/>
          </a:p>
        </p:txBody>
      </p:sp>
    </p:spTree>
    <p:extLst>
      <p:ext uri="{BB962C8B-B14F-4D97-AF65-F5344CB8AC3E}">
        <p14:creationId xmlns:p14="http://schemas.microsoft.com/office/powerpoint/2010/main" val="32881769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dirty="0"/>
              <a:t>RNC algorithm for Search-PM </a:t>
            </a:r>
            <a:br>
              <a:rPr lang="en-US" dirty="0"/>
            </a:br>
            <a:r>
              <a:rPr lang="en-US" sz="2800" dirty="0"/>
              <a:t>(</a:t>
            </a:r>
            <a:r>
              <a:rPr lang="en-US" sz="2800" dirty="0" err="1"/>
              <a:t>Mulmuley</a:t>
            </a:r>
            <a:r>
              <a:rPr lang="en-US" sz="2800" dirty="0"/>
              <a:t>, </a:t>
            </a:r>
            <a:r>
              <a:rPr lang="en-US" sz="2800" dirty="0" err="1"/>
              <a:t>Vazirani</a:t>
            </a:r>
            <a:r>
              <a:rPr lang="en-US" sz="2800" dirty="0"/>
              <a:t> &amp; </a:t>
            </a:r>
            <a:r>
              <a:rPr lang="en-US" sz="2800" dirty="0" err="1"/>
              <a:t>Vazirani</a:t>
            </a:r>
            <a:r>
              <a:rPr lang="en-US" sz="2800" dirty="0"/>
              <a:t>)</a:t>
            </a:r>
            <a:endParaRPr lang="he-IL" dirty="0"/>
          </a:p>
        </p:txBody>
      </p:sp>
      <mc:AlternateContent xmlns:mc="http://schemas.openxmlformats.org/markup-compatibility/2006" xmlns:a14="http://schemas.microsoft.com/office/drawing/2010/main">
        <mc:Choice Requires="a14">
          <p:sp>
            <p:nvSpPr>
              <p:cNvPr id="3" name="מציין מיקום תוכן 2"/>
              <p:cNvSpPr>
                <a:spLocks noGrp="1"/>
              </p:cNvSpPr>
              <p:nvPr>
                <p:ph idx="1"/>
              </p:nvPr>
            </p:nvSpPr>
            <p:spPr>
              <a:xfrm>
                <a:off x="2451100" y="2133600"/>
                <a:ext cx="9334500" cy="3777622"/>
              </a:xfrm>
            </p:spPr>
            <p:txBody>
              <a:bodyPr>
                <a:normAutofit/>
              </a:bodyPr>
              <a:lstStyle/>
              <a:p>
                <a:pPr marL="0" indent="0" algn="l" rtl="0">
                  <a:buNone/>
                </a:pPr>
                <a:r>
                  <a:rPr lang="en-US" b="1" u="sng" dirty="0" smtClean="0"/>
                  <a:t>Construction of the Perfect Match:</a:t>
                </a:r>
              </a:p>
              <a:p>
                <a:pPr marL="0" indent="0" algn="l" rtl="0">
                  <a:buNone/>
                </a:pPr>
                <a:r>
                  <a:rPr lang="en-US" dirty="0" smtClean="0"/>
                  <a:t>Given an isolating weight assignment: we would like to construct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𝑀</m:t>
                        </m:r>
                      </m:e>
                      <m:sub>
                        <m:r>
                          <a:rPr lang="en-US" b="0" i="1" smtClean="0">
                            <a:latin typeface="Cambria Math" panose="02040503050406030204" pitchFamily="18" charset="0"/>
                          </a:rPr>
                          <m:t>𝑚</m:t>
                        </m:r>
                      </m:sub>
                    </m:sSub>
                  </m:oMath>
                </a14:m>
                <a:r>
                  <a:rPr lang="en-US" dirty="0" smtClean="0"/>
                  <a:t> -min weight Perfect Matching.</a:t>
                </a:r>
                <a:br>
                  <a:rPr lang="en-US" dirty="0" smtClean="0"/>
                </a:br>
                <a:r>
                  <a:rPr lang="en-US" dirty="0" smtClean="0"/>
                  <a:t>Find the largest power of 2 that divides </a:t>
                </a:r>
                <a:r>
                  <a:rPr lang="en-US" dirty="0" err="1" smtClean="0"/>
                  <a:t>det</a:t>
                </a:r>
                <a:r>
                  <a:rPr lang="en-US" dirty="0" smtClean="0"/>
                  <a:t>(A) – O(log(n)) (in parallel)</a:t>
                </a:r>
              </a:p>
              <a:p>
                <a:pPr marL="0" indent="0" algn="l" rtl="0">
                  <a:buNone/>
                </a:pPr>
                <a:r>
                  <a:rPr lang="en-US" b="0" dirty="0" smtClean="0"/>
                  <a:t/>
                </a:r>
                <a:br>
                  <a:rPr lang="en-US" b="0" dirty="0" smtClean="0"/>
                </a:br>
                <a:endParaRPr lang="en-US" b="0" dirty="0" smtClean="0"/>
              </a:p>
            </p:txBody>
          </p:sp>
        </mc:Choice>
        <mc:Fallback xmlns="">
          <p:sp>
            <p:nvSpPr>
              <p:cNvPr id="3" name="מציין מיקום תוכן 2"/>
              <p:cNvSpPr>
                <a:spLocks noGrp="1" noRot="1" noChangeAspect="1" noMove="1" noResize="1" noEditPoints="1" noAdjustHandles="1" noChangeArrowheads="1" noChangeShapeType="1" noTextEdit="1"/>
              </p:cNvSpPr>
              <p:nvPr>
                <p:ph idx="1"/>
              </p:nvPr>
            </p:nvSpPr>
            <p:spPr>
              <a:xfrm>
                <a:off x="2451100" y="2133600"/>
                <a:ext cx="9334500" cy="3777622"/>
              </a:xfrm>
              <a:blipFill rotWithShape="0">
                <a:blip r:embed="rId2"/>
                <a:stretch>
                  <a:fillRect l="-523" t="-806"/>
                </a:stretch>
              </a:blipFill>
            </p:spPr>
            <p:txBody>
              <a:bodyPr/>
              <a:lstStyle/>
              <a:p>
                <a:r>
                  <a:rPr lang="he-IL">
                    <a:noFill/>
                  </a:rPr>
                  <a:t> </a:t>
                </a:r>
              </a:p>
            </p:txBody>
          </p:sp>
        </mc:Fallback>
      </mc:AlternateContent>
    </p:spTree>
    <p:extLst>
      <p:ext uri="{BB962C8B-B14F-4D97-AF65-F5344CB8AC3E}">
        <p14:creationId xmlns:p14="http://schemas.microsoft.com/office/powerpoint/2010/main" val="16429838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dirty="0"/>
              <a:t>RNC algorithm for Search-PM </a:t>
            </a:r>
            <a:br>
              <a:rPr lang="en-US" dirty="0"/>
            </a:br>
            <a:r>
              <a:rPr lang="en-US" sz="2800" dirty="0"/>
              <a:t>(</a:t>
            </a:r>
            <a:r>
              <a:rPr lang="en-US" sz="2800" dirty="0" err="1"/>
              <a:t>Mulmuley</a:t>
            </a:r>
            <a:r>
              <a:rPr lang="en-US" sz="2800" dirty="0"/>
              <a:t>, </a:t>
            </a:r>
            <a:r>
              <a:rPr lang="en-US" sz="2800" dirty="0" err="1"/>
              <a:t>Vazirani</a:t>
            </a:r>
            <a:r>
              <a:rPr lang="en-US" sz="2800" dirty="0"/>
              <a:t> &amp; </a:t>
            </a:r>
            <a:r>
              <a:rPr lang="en-US" sz="2800" dirty="0" err="1"/>
              <a:t>Vazirani</a:t>
            </a:r>
            <a:r>
              <a:rPr lang="en-US" sz="2800" dirty="0"/>
              <a:t>)</a:t>
            </a:r>
            <a:endParaRPr lang="he-IL" dirty="0"/>
          </a:p>
        </p:txBody>
      </p:sp>
      <mc:AlternateContent xmlns:mc="http://schemas.openxmlformats.org/markup-compatibility/2006" xmlns:a14="http://schemas.microsoft.com/office/drawing/2010/main">
        <mc:Choice Requires="a14">
          <p:sp>
            <p:nvSpPr>
              <p:cNvPr id="3" name="מציין מיקום תוכן 2"/>
              <p:cNvSpPr>
                <a:spLocks noGrp="1"/>
              </p:cNvSpPr>
              <p:nvPr>
                <p:ph idx="1"/>
              </p:nvPr>
            </p:nvSpPr>
            <p:spPr>
              <a:xfrm>
                <a:off x="2451100" y="2133600"/>
                <a:ext cx="9334500" cy="3777622"/>
              </a:xfrm>
            </p:spPr>
            <p:txBody>
              <a:bodyPr>
                <a:normAutofit/>
              </a:bodyPr>
              <a:lstStyle/>
              <a:p>
                <a:pPr marL="0" indent="0" algn="l" rtl="0">
                  <a:buNone/>
                </a:pPr>
                <a:r>
                  <a:rPr lang="en-US" b="1" u="sng" dirty="0" smtClean="0"/>
                  <a:t>Construction of the Perfect Match:</a:t>
                </a:r>
              </a:p>
              <a:p>
                <a:pPr marL="0" indent="0" algn="l" rtl="0">
                  <a:buNone/>
                </a:pPr>
                <a:r>
                  <a:rPr lang="en-US" dirty="0" smtClean="0"/>
                  <a:t>Given an isolating weight assignment: we would like to construct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𝑀</m:t>
                        </m:r>
                      </m:e>
                      <m:sub>
                        <m:r>
                          <a:rPr lang="en-US" b="0" i="1" smtClean="0">
                            <a:latin typeface="Cambria Math" panose="02040503050406030204" pitchFamily="18" charset="0"/>
                          </a:rPr>
                          <m:t>𝑚</m:t>
                        </m:r>
                      </m:sub>
                    </m:sSub>
                  </m:oMath>
                </a14:m>
                <a:r>
                  <a:rPr lang="en-US" dirty="0" smtClean="0"/>
                  <a:t> -min weight Perfect Matching.</a:t>
                </a:r>
                <a:br>
                  <a:rPr lang="en-US" dirty="0" smtClean="0"/>
                </a:br>
                <a:r>
                  <a:rPr lang="en-US" dirty="0" smtClean="0"/>
                  <a:t>Find the largest power of 2 that divides </a:t>
                </a:r>
                <a:r>
                  <a:rPr lang="en-US" dirty="0" err="1" smtClean="0"/>
                  <a:t>det</a:t>
                </a:r>
                <a:r>
                  <a:rPr lang="en-US" dirty="0" smtClean="0"/>
                  <a:t>(A) – O(log(n)) (in parallel). </a:t>
                </a:r>
              </a:p>
              <a:p>
                <a:pPr marL="0" indent="0" algn="l" rtl="0">
                  <a:buNone/>
                </a:pPr>
                <a:r>
                  <a:rPr lang="en-US" dirty="0" smtClean="0"/>
                  <a:t>That would be the weight of the min weight perfect match </a:t>
                </a:r>
                <a:br>
                  <a:rPr lang="en-US" dirty="0" smtClean="0"/>
                </a:br>
                <a:r>
                  <a:rPr lang="en-US" dirty="0" smtClean="0"/>
                  <a:t>(</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𝑖</m:t>
                        </m:r>
                      </m:sup>
                    </m:sSup>
                    <m:d>
                      <m:dPr>
                        <m:begChr m:val="|"/>
                        <m:endChr m:val="|"/>
                        <m:ctrlPr>
                          <a:rPr lang="en-US" b="0" i="1" smtClean="0">
                            <a:latin typeface="Cambria Math" panose="02040503050406030204" pitchFamily="18" charset="0"/>
                          </a:rPr>
                        </m:ctrlPr>
                      </m:dPr>
                      <m:e>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det</m:t>
                            </m:r>
                          </m:fName>
                          <m:e>
                            <m:d>
                              <m:dPr>
                                <m:ctrlPr>
                                  <a:rPr lang="en-US" b="0" i="1" smtClean="0">
                                    <a:latin typeface="Cambria Math" panose="02040503050406030204" pitchFamily="18" charset="0"/>
                                  </a:rPr>
                                </m:ctrlPr>
                              </m:dPr>
                              <m:e>
                                <m:r>
                                  <a:rPr lang="en-US" b="0" i="1" smtClean="0">
                                    <a:latin typeface="Cambria Math" panose="02040503050406030204" pitchFamily="18" charset="0"/>
                                  </a:rPr>
                                  <m:t>𝐴</m:t>
                                </m:r>
                              </m:e>
                            </m:d>
                          </m:e>
                        </m:func>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𝑖</m:t>
                            </m:r>
                          </m:sup>
                        </m:sSup>
                      </m:e>
                    </m:d>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m:t>
                        </m:r>
                      </m:e>
                      <m:sub>
                        <m:r>
                          <a:rPr lang="en-US" b="0" i="1" smtClean="0">
                            <a:latin typeface="Cambria Math" panose="02040503050406030204" pitchFamily="18" charset="0"/>
                            <a:ea typeface="Cambria Math" panose="02040503050406030204" pitchFamily="18" charset="0"/>
                          </a:rPr>
                          <m:t>𝑝𝑚</m:t>
                        </m:r>
                      </m:sub>
                    </m:sSub>
                    <m:r>
                      <a:rPr lang="en-US" b="0" i="1" smtClean="0">
                        <a:latin typeface="Cambria Math" panose="02040503050406030204" pitchFamily="18" charset="0"/>
                        <a:ea typeface="Cambria Math" panose="02040503050406030204" pitchFamily="18" charset="0"/>
                      </a:rPr>
                      <m:t>𝑀</m:t>
                    </m:r>
                    <m:r>
                      <a:rPr lang="en-US" b="0" i="1" smtClean="0">
                        <a:latin typeface="Cambria Math" panose="02040503050406030204" pitchFamily="18" charset="0"/>
                        <a:ea typeface="Cambria Math" panose="02040503050406030204" pitchFamily="18" charset="0"/>
                      </a:rPr>
                      <m:t> </m:t>
                    </m:r>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𝑖</m:t>
                        </m:r>
                      </m:sup>
                    </m:sSup>
                    <m:d>
                      <m:dPr>
                        <m:begChr m:val="|"/>
                        <m:endChr m:val="|"/>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𝑤</m:t>
                            </m:r>
                            <m:d>
                              <m:dPr>
                                <m:ctrlPr>
                                  <a:rPr lang="en-US" b="0" i="1" smtClean="0">
                                    <a:latin typeface="Cambria Math" panose="02040503050406030204" pitchFamily="18" charset="0"/>
                                  </a:rPr>
                                </m:ctrlPr>
                              </m:dPr>
                              <m:e>
                                <m:r>
                                  <a:rPr lang="en-US" b="0" i="1" smtClean="0">
                                    <a:latin typeface="Cambria Math" panose="02040503050406030204" pitchFamily="18" charset="0"/>
                                  </a:rPr>
                                  <m:t>𝑀</m:t>
                                </m:r>
                              </m:e>
                            </m:d>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𝑖</m:t>
                            </m:r>
                          </m:sup>
                        </m:sSup>
                      </m:e>
                    </m:d>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𝑤</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𝑀</m:t>
                            </m:r>
                          </m:e>
                          <m:sub>
                            <m:r>
                              <a:rPr lang="en-US" b="0" i="1" smtClean="0">
                                <a:latin typeface="Cambria Math" panose="02040503050406030204" pitchFamily="18" charset="0"/>
                              </a:rPr>
                              <m:t>𝑚</m:t>
                            </m:r>
                          </m:sub>
                        </m:sSub>
                        <m:r>
                          <a:rPr lang="en-US" b="0" i="1" smtClean="0">
                            <a:latin typeface="Cambria Math" panose="02040503050406030204" pitchFamily="18" charset="0"/>
                          </a:rPr>
                          <m:t>)</m:t>
                        </m:r>
                      </m:sup>
                    </m:sSup>
                    <m:r>
                      <a:rPr lang="en-US" b="0" i="0" smtClean="0">
                        <a:latin typeface="Cambria Math" panose="02040503050406030204" pitchFamily="18" charset="0"/>
                      </a:rPr>
                      <m:t>)</m:t>
                    </m:r>
                  </m:oMath>
                </a14:m>
                <a:r>
                  <a:rPr lang="en-US" b="0" dirty="0" smtClean="0"/>
                  <a:t/>
                </a:r>
                <a:br>
                  <a:rPr lang="en-US" b="0" dirty="0" smtClean="0"/>
                </a:br>
                <a:r>
                  <a:rPr lang="en-US" b="0" dirty="0" smtClean="0"/>
                  <a:t/>
                </a:r>
                <a:br>
                  <a:rPr lang="en-US" b="0" dirty="0" smtClean="0"/>
                </a:br>
                <a:endParaRPr lang="en-US" b="0" dirty="0" smtClean="0"/>
              </a:p>
            </p:txBody>
          </p:sp>
        </mc:Choice>
        <mc:Fallback xmlns="">
          <p:sp>
            <p:nvSpPr>
              <p:cNvPr id="3" name="מציין מיקום תוכן 2"/>
              <p:cNvSpPr>
                <a:spLocks noGrp="1" noRot="1" noChangeAspect="1" noMove="1" noResize="1" noEditPoints="1" noAdjustHandles="1" noChangeArrowheads="1" noChangeShapeType="1" noTextEdit="1"/>
              </p:cNvSpPr>
              <p:nvPr>
                <p:ph idx="1"/>
              </p:nvPr>
            </p:nvSpPr>
            <p:spPr>
              <a:xfrm>
                <a:off x="2451100" y="2133600"/>
                <a:ext cx="9334500" cy="3777622"/>
              </a:xfrm>
              <a:blipFill rotWithShape="0">
                <a:blip r:embed="rId2"/>
                <a:stretch>
                  <a:fillRect l="-523" t="-806"/>
                </a:stretch>
              </a:blipFill>
            </p:spPr>
            <p:txBody>
              <a:bodyPr/>
              <a:lstStyle/>
              <a:p>
                <a:r>
                  <a:rPr lang="he-IL">
                    <a:noFill/>
                  </a:rPr>
                  <a:t> </a:t>
                </a:r>
              </a:p>
            </p:txBody>
          </p:sp>
        </mc:Fallback>
      </mc:AlternateContent>
    </p:spTree>
    <p:extLst>
      <p:ext uri="{BB962C8B-B14F-4D97-AF65-F5344CB8AC3E}">
        <p14:creationId xmlns:p14="http://schemas.microsoft.com/office/powerpoint/2010/main" val="41232431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dirty="0"/>
              <a:t>RNC algorithm for Search-PM </a:t>
            </a:r>
            <a:br>
              <a:rPr lang="en-US" dirty="0"/>
            </a:br>
            <a:r>
              <a:rPr lang="en-US" sz="2800" dirty="0"/>
              <a:t>(</a:t>
            </a:r>
            <a:r>
              <a:rPr lang="en-US" sz="2800" dirty="0" err="1"/>
              <a:t>Mulmuley</a:t>
            </a:r>
            <a:r>
              <a:rPr lang="en-US" sz="2800" dirty="0"/>
              <a:t>, </a:t>
            </a:r>
            <a:r>
              <a:rPr lang="en-US" sz="2800" dirty="0" err="1"/>
              <a:t>Vazirani</a:t>
            </a:r>
            <a:r>
              <a:rPr lang="en-US" sz="2800" dirty="0"/>
              <a:t> &amp; </a:t>
            </a:r>
            <a:r>
              <a:rPr lang="en-US" sz="2800" dirty="0" err="1"/>
              <a:t>Vazirani</a:t>
            </a:r>
            <a:r>
              <a:rPr lang="en-US" sz="2800" dirty="0"/>
              <a:t>)</a:t>
            </a:r>
            <a:endParaRPr lang="he-IL" dirty="0"/>
          </a:p>
        </p:txBody>
      </p:sp>
      <mc:AlternateContent xmlns:mc="http://schemas.openxmlformats.org/markup-compatibility/2006" xmlns:a14="http://schemas.microsoft.com/office/drawing/2010/main">
        <mc:Choice Requires="a14">
          <p:sp>
            <p:nvSpPr>
              <p:cNvPr id="3" name="מציין מיקום תוכן 2"/>
              <p:cNvSpPr>
                <a:spLocks noGrp="1"/>
              </p:cNvSpPr>
              <p:nvPr>
                <p:ph idx="1"/>
              </p:nvPr>
            </p:nvSpPr>
            <p:spPr>
              <a:xfrm>
                <a:off x="2451100" y="2133600"/>
                <a:ext cx="9334500" cy="3777622"/>
              </a:xfrm>
            </p:spPr>
            <p:txBody>
              <a:bodyPr>
                <a:normAutofit/>
              </a:bodyPr>
              <a:lstStyle/>
              <a:p>
                <a:pPr marL="0" indent="0" algn="l" rtl="0">
                  <a:buNone/>
                </a:pPr>
                <a:r>
                  <a:rPr lang="en-US" b="1" u="sng" dirty="0" smtClean="0"/>
                  <a:t>Construction of the Perfect Match:</a:t>
                </a:r>
              </a:p>
              <a:p>
                <a:pPr marL="0" indent="0" algn="l" rtl="0">
                  <a:buNone/>
                </a:pPr>
                <a:r>
                  <a:rPr lang="en-US" dirty="0" smtClean="0"/>
                  <a:t>Given an isolating weight assignment: we would like to construct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𝑀</m:t>
                        </m:r>
                      </m:e>
                      <m:sub>
                        <m:r>
                          <a:rPr lang="en-US" b="0" i="1" smtClean="0">
                            <a:latin typeface="Cambria Math" panose="02040503050406030204" pitchFamily="18" charset="0"/>
                          </a:rPr>
                          <m:t>𝑚</m:t>
                        </m:r>
                      </m:sub>
                    </m:sSub>
                  </m:oMath>
                </a14:m>
                <a:r>
                  <a:rPr lang="en-US" dirty="0" smtClean="0"/>
                  <a:t> -min weight Perfect Matching.</a:t>
                </a:r>
                <a:br>
                  <a:rPr lang="en-US" dirty="0" smtClean="0"/>
                </a:br>
                <a:r>
                  <a:rPr lang="en-US" dirty="0" smtClean="0"/>
                  <a:t>Find the largest power of 2 that divides </a:t>
                </a:r>
                <a:r>
                  <a:rPr lang="en-US" dirty="0" err="1" smtClean="0"/>
                  <a:t>det</a:t>
                </a:r>
                <a:r>
                  <a:rPr lang="en-US" dirty="0" smtClean="0"/>
                  <a:t>(A) – O(log(n)) (in parallel).</a:t>
                </a:r>
              </a:p>
              <a:p>
                <a:pPr marL="0" indent="0" algn="l" rtl="0">
                  <a:buNone/>
                </a:pPr>
                <a:r>
                  <a:rPr lang="en-US" dirty="0" smtClean="0"/>
                  <a:t>That would be the weight of the min weight perfect match </a:t>
                </a:r>
                <a:br>
                  <a:rPr lang="en-US" dirty="0" smtClean="0"/>
                </a:br>
                <a:r>
                  <a:rPr lang="en-US" dirty="0" smtClean="0"/>
                  <a:t>(</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𝑖</m:t>
                        </m:r>
                      </m:sup>
                    </m:sSup>
                    <m:d>
                      <m:dPr>
                        <m:begChr m:val="|"/>
                        <m:endChr m:val="|"/>
                        <m:ctrlPr>
                          <a:rPr lang="en-US" b="0" i="1" smtClean="0">
                            <a:latin typeface="Cambria Math" panose="02040503050406030204" pitchFamily="18" charset="0"/>
                          </a:rPr>
                        </m:ctrlPr>
                      </m:dPr>
                      <m:e>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det</m:t>
                            </m:r>
                          </m:fName>
                          <m:e>
                            <m:d>
                              <m:dPr>
                                <m:ctrlPr>
                                  <a:rPr lang="en-US" b="0" i="1" smtClean="0">
                                    <a:latin typeface="Cambria Math" panose="02040503050406030204" pitchFamily="18" charset="0"/>
                                  </a:rPr>
                                </m:ctrlPr>
                              </m:dPr>
                              <m:e>
                                <m:r>
                                  <a:rPr lang="en-US" b="0" i="1" smtClean="0">
                                    <a:latin typeface="Cambria Math" panose="02040503050406030204" pitchFamily="18" charset="0"/>
                                  </a:rPr>
                                  <m:t>𝐴</m:t>
                                </m:r>
                              </m:e>
                            </m:d>
                          </m:e>
                        </m:func>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𝑖</m:t>
                            </m:r>
                          </m:sup>
                        </m:sSup>
                      </m:e>
                    </m:d>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m:t>
                        </m:r>
                      </m:e>
                      <m:sub>
                        <m:r>
                          <a:rPr lang="en-US" b="0" i="1" smtClean="0">
                            <a:latin typeface="Cambria Math" panose="02040503050406030204" pitchFamily="18" charset="0"/>
                            <a:ea typeface="Cambria Math" panose="02040503050406030204" pitchFamily="18" charset="0"/>
                          </a:rPr>
                          <m:t>𝑝𝑚</m:t>
                        </m:r>
                      </m:sub>
                    </m:sSub>
                    <m:r>
                      <a:rPr lang="en-US" b="0" i="1" smtClean="0">
                        <a:latin typeface="Cambria Math" panose="02040503050406030204" pitchFamily="18" charset="0"/>
                        <a:ea typeface="Cambria Math" panose="02040503050406030204" pitchFamily="18" charset="0"/>
                      </a:rPr>
                      <m:t>𝑀</m:t>
                    </m:r>
                    <m:r>
                      <a:rPr lang="en-US" b="0" i="1" smtClean="0">
                        <a:latin typeface="Cambria Math" panose="02040503050406030204" pitchFamily="18" charset="0"/>
                        <a:ea typeface="Cambria Math" panose="02040503050406030204" pitchFamily="18" charset="0"/>
                      </a:rPr>
                      <m:t> </m:t>
                    </m:r>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𝑖</m:t>
                        </m:r>
                      </m:sup>
                    </m:sSup>
                    <m:d>
                      <m:dPr>
                        <m:begChr m:val="|"/>
                        <m:endChr m:val="|"/>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𝑤</m:t>
                            </m:r>
                            <m:d>
                              <m:dPr>
                                <m:ctrlPr>
                                  <a:rPr lang="en-US" b="0" i="1" smtClean="0">
                                    <a:latin typeface="Cambria Math" panose="02040503050406030204" pitchFamily="18" charset="0"/>
                                  </a:rPr>
                                </m:ctrlPr>
                              </m:dPr>
                              <m:e>
                                <m:r>
                                  <a:rPr lang="en-US" b="0" i="1" smtClean="0">
                                    <a:latin typeface="Cambria Math" panose="02040503050406030204" pitchFamily="18" charset="0"/>
                                  </a:rPr>
                                  <m:t>𝑀</m:t>
                                </m:r>
                              </m:e>
                            </m:d>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𝑖</m:t>
                            </m:r>
                          </m:sup>
                        </m:sSup>
                      </m:e>
                    </m:d>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𝑤</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𝑀</m:t>
                            </m:r>
                          </m:e>
                          <m:sub>
                            <m:r>
                              <a:rPr lang="en-US" b="0" i="1" smtClean="0">
                                <a:latin typeface="Cambria Math" panose="02040503050406030204" pitchFamily="18" charset="0"/>
                              </a:rPr>
                              <m:t>𝑚</m:t>
                            </m:r>
                          </m:sub>
                        </m:sSub>
                        <m:r>
                          <a:rPr lang="en-US" b="0" i="1" smtClean="0">
                            <a:latin typeface="Cambria Math" panose="02040503050406030204" pitchFamily="18" charset="0"/>
                          </a:rPr>
                          <m:t>)</m:t>
                        </m:r>
                      </m:sup>
                    </m:sSup>
                    <m:r>
                      <a:rPr lang="en-US" b="0" i="0" smtClean="0">
                        <a:latin typeface="Cambria Math" panose="02040503050406030204" pitchFamily="18" charset="0"/>
                      </a:rPr>
                      <m:t>)</m:t>
                    </m:r>
                  </m:oMath>
                </a14:m>
                <a:r>
                  <a:rPr lang="en-US" b="0" dirty="0" smtClean="0"/>
                  <a:t/>
                </a:r>
                <a:br>
                  <a:rPr lang="en-US" b="0" dirty="0" smtClean="0"/>
                </a:br>
                <a:endParaRPr lang="en-US" b="0" dirty="0" smtClean="0"/>
              </a:p>
              <a:p>
                <a:pPr marL="0" indent="0" algn="l" rtl="0">
                  <a:buNone/>
                </a:pPr>
                <a:r>
                  <a:rPr lang="en-US" b="1" dirty="0" smtClean="0"/>
                  <a:t>From the example: </a:t>
                </a:r>
                <a:r>
                  <a:rPr lang="en-US" dirty="0" smtClean="0"/>
                  <a:t>we had:</a:t>
                </a:r>
              </a:p>
              <a:p>
                <a:pPr marL="0" indent="0" algn="ctr" rtl="0">
                  <a:buNone/>
                </a:pPr>
                <a:r>
                  <a:rPr lang="en-US" dirty="0"/>
                  <a:t>	</a:t>
                </a:r>
                <a:r>
                  <a:rPr lang="en-US" dirty="0" smtClean="0"/>
                  <a:t>	 </a:t>
                </a:r>
                <a14:m>
                  <m:oMath xmlns:m="http://schemas.openxmlformats.org/officeDocument/2006/math">
                    <m:sSup>
                      <m:sSupPr>
                        <m:ctrlPr>
                          <a:rPr lang="en-US" b="0" i="1" smtClean="0">
                            <a:latin typeface="Cambria Math" panose="02040503050406030204" pitchFamily="18" charset="0"/>
                          </a:rPr>
                        </m:ctrlPr>
                      </m:sSupPr>
                      <m:e>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det</m:t>
                            </m:r>
                          </m:fName>
                          <m:e>
                            <m:d>
                              <m:dPr>
                                <m:ctrlPr>
                                  <a:rPr lang="en-US" b="0" i="1" smtClean="0">
                                    <a:latin typeface="Cambria Math" panose="02040503050406030204" pitchFamily="18" charset="0"/>
                                  </a:rPr>
                                </m:ctrlPr>
                              </m:dPr>
                              <m:e>
                                <m:r>
                                  <a:rPr lang="en-US" b="0" i="1" smtClean="0">
                                    <a:latin typeface="Cambria Math" panose="02040503050406030204" pitchFamily="18" charset="0"/>
                                  </a:rPr>
                                  <m:t>𝐴</m:t>
                                </m:r>
                              </m:e>
                            </m:d>
                          </m:e>
                        </m:func>
                        <m:r>
                          <a:rPr lang="en-US" b="0" i="1" smtClean="0">
                            <a:latin typeface="Cambria Math" panose="02040503050406030204" pitchFamily="18" charset="0"/>
                          </a:rPr>
                          <m:t>= </m:t>
                        </m:r>
                        <m:r>
                          <a:rPr lang="en-US" b="0" i="1" smtClean="0">
                            <a:latin typeface="Cambria Math" panose="02040503050406030204" pitchFamily="18" charset="0"/>
                          </a:rPr>
                          <m:t>2</m:t>
                        </m:r>
                      </m:e>
                      <m:sup>
                        <m:r>
                          <a:rPr lang="en-US" b="0" i="1" smtClean="0">
                            <a:latin typeface="Cambria Math" panose="02040503050406030204" pitchFamily="18" charset="0"/>
                          </a:rPr>
                          <m:t>7</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8</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3</m:t>
                        </m:r>
                      </m:sup>
                    </m:sSup>
                    <m:r>
                      <a:rPr lang="en-US" b="0" i="1" smtClean="0">
                        <a:latin typeface="Cambria Math" panose="02040503050406030204" pitchFamily="18" charset="0"/>
                      </a:rPr>
                      <m:t> , </m:t>
                    </m:r>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3</m:t>
                        </m:r>
                      </m:sup>
                    </m:sSup>
                    <m:r>
                      <a:rPr lang="en-US" b="0" i="1" smtClean="0">
                        <a:latin typeface="Cambria Math" panose="02040503050406030204" pitchFamily="18" charset="0"/>
                      </a:rPr>
                      <m:t> |</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det</m:t>
                        </m:r>
                      </m:fName>
                      <m:e>
                        <m:d>
                          <m:dPr>
                            <m:ctrlPr>
                              <a:rPr lang="en-US" b="0" i="1" smtClean="0">
                                <a:latin typeface="Cambria Math" panose="02040503050406030204" pitchFamily="18" charset="0"/>
                              </a:rPr>
                            </m:ctrlPr>
                          </m:dPr>
                          <m:e>
                            <m:r>
                              <a:rPr lang="en-US" b="0" i="1" smtClean="0">
                                <a:latin typeface="Cambria Math" panose="02040503050406030204" pitchFamily="18" charset="0"/>
                              </a:rPr>
                              <m:t>𝐴</m:t>
                            </m:r>
                          </m:e>
                        </m:d>
                      </m:e>
                    </m:func>
                  </m:oMath>
                </a14:m>
                <a:r>
                  <a:rPr lang="en-US" b="0" dirty="0" smtClean="0"/>
                  <a:t/>
                </a:r>
                <a:br>
                  <a:rPr lang="en-US" b="0" dirty="0" smtClean="0"/>
                </a:b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3</m:t>
                          </m:r>
                        </m:sup>
                      </m:sSup>
                      <m:r>
                        <a:rPr lang="en-US" b="0" i="1" smtClean="0">
                          <a:latin typeface="Cambria Math" panose="02040503050406030204" pitchFamily="18" charset="0"/>
                        </a:rPr>
                        <m:t>𝑖𝑠</m:t>
                      </m:r>
                      <m:r>
                        <a:rPr lang="en-US" b="0" i="1" smtClean="0">
                          <a:latin typeface="Cambria Math" panose="02040503050406030204" pitchFamily="18" charset="0"/>
                        </a:rPr>
                        <m:t> </m:t>
                      </m:r>
                      <m:r>
                        <a:rPr lang="en-US" b="0" i="1" smtClean="0">
                          <a:latin typeface="Cambria Math" panose="02040503050406030204" pitchFamily="18" charset="0"/>
                        </a:rPr>
                        <m:t>𝑡</m:t>
                      </m:r>
                      <m:r>
                        <a:rPr lang="en-US" b="0" i="1" smtClean="0">
                          <a:latin typeface="Cambria Math" panose="02040503050406030204" pitchFamily="18" charset="0"/>
                        </a:rPr>
                        <m:t>h</m:t>
                      </m:r>
                      <m:r>
                        <a:rPr lang="en-US" b="0" i="1" smtClean="0">
                          <a:latin typeface="Cambria Math" panose="02040503050406030204" pitchFamily="18" charset="0"/>
                        </a:rPr>
                        <m:t>𝑒</m:t>
                      </m:r>
                      <m:r>
                        <a:rPr lang="en-US" b="0" i="1" smtClean="0">
                          <a:latin typeface="Cambria Math" panose="02040503050406030204" pitchFamily="18" charset="0"/>
                        </a:rPr>
                        <m:t> </m:t>
                      </m:r>
                      <m:r>
                        <a:rPr lang="en-US" b="0" i="1" smtClean="0">
                          <a:latin typeface="Cambria Math" panose="02040503050406030204" pitchFamily="18" charset="0"/>
                        </a:rPr>
                        <m:t>𝑙𝑎𝑟𝑔𝑒𝑠𝑡</m:t>
                      </m:r>
                      <m:r>
                        <a:rPr lang="en-US" b="0" i="1" smtClean="0">
                          <a:latin typeface="Cambria Math" panose="02040503050406030204" pitchFamily="18" charset="0"/>
                        </a:rPr>
                        <m:t> </m:t>
                      </m:r>
                      <m:r>
                        <a:rPr lang="en-US" b="0" i="1" smtClean="0">
                          <a:latin typeface="Cambria Math" panose="02040503050406030204" pitchFamily="18" charset="0"/>
                        </a:rPr>
                        <m:t>𝑝𝑜𝑤𝑒𝑟</m:t>
                      </m:r>
                      <m:r>
                        <a:rPr lang="en-US" b="0" i="1" smtClean="0">
                          <a:latin typeface="Cambria Math" panose="02040503050406030204" pitchFamily="18" charset="0"/>
                        </a:rPr>
                        <m:t> </m:t>
                      </m:r>
                      <m:r>
                        <a:rPr lang="en-US" b="0" i="1" smtClean="0">
                          <a:latin typeface="Cambria Math" panose="02040503050406030204" pitchFamily="18" charset="0"/>
                        </a:rPr>
                        <m:t>𝑜𝑓</m:t>
                      </m:r>
                      <m:r>
                        <a:rPr lang="en-US" b="0" i="1" smtClean="0">
                          <a:latin typeface="Cambria Math" panose="02040503050406030204" pitchFamily="18" charset="0"/>
                        </a:rPr>
                        <m:t> </m:t>
                      </m:r>
                      <m:r>
                        <a:rPr lang="en-US" b="0" i="1" smtClean="0">
                          <a:latin typeface="Cambria Math" panose="02040503050406030204" pitchFamily="18" charset="0"/>
                        </a:rPr>
                        <m:t>2</m:t>
                      </m:r>
                      <m:r>
                        <a:rPr lang="en-US" b="0" i="1" smtClean="0">
                          <a:latin typeface="Cambria Math" panose="02040503050406030204" pitchFamily="18" charset="0"/>
                        </a:rPr>
                        <m:t> </m:t>
                      </m:r>
                      <m:r>
                        <a:rPr lang="en-US" b="0" i="1" smtClean="0">
                          <a:latin typeface="Cambria Math" panose="02040503050406030204" pitchFamily="18" charset="0"/>
                        </a:rPr>
                        <m:t>𝑡</m:t>
                      </m:r>
                      <m:r>
                        <a:rPr lang="en-US" b="0" i="1" smtClean="0">
                          <a:latin typeface="Cambria Math" panose="02040503050406030204" pitchFamily="18" charset="0"/>
                        </a:rPr>
                        <m:t>h</m:t>
                      </m:r>
                      <m:r>
                        <a:rPr lang="en-US" b="0" i="1" smtClean="0">
                          <a:latin typeface="Cambria Math" panose="02040503050406030204" pitchFamily="18" charset="0"/>
                        </a:rPr>
                        <m:t>𝑎𝑡</m:t>
                      </m:r>
                      <m:r>
                        <a:rPr lang="en-US" b="0" i="1" smtClean="0">
                          <a:latin typeface="Cambria Math" panose="02040503050406030204" pitchFamily="18" charset="0"/>
                        </a:rPr>
                        <m:t> </m:t>
                      </m:r>
                      <m:r>
                        <a:rPr lang="en-US" b="0" i="1" smtClean="0">
                          <a:latin typeface="Cambria Math" panose="02040503050406030204" pitchFamily="18" charset="0"/>
                        </a:rPr>
                        <m:t>𝑑𝑖𝑣𝑖𝑑𝑒𝑠</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det</m:t>
                          </m:r>
                        </m:fName>
                        <m:e>
                          <m:d>
                            <m:dPr>
                              <m:ctrlPr>
                                <a:rPr lang="en-US" b="0" i="1" smtClean="0">
                                  <a:latin typeface="Cambria Math" panose="02040503050406030204" pitchFamily="18" charset="0"/>
                                </a:rPr>
                              </m:ctrlPr>
                            </m:dPr>
                            <m:e>
                              <m:r>
                                <a:rPr lang="en-US" b="0" i="1" smtClean="0">
                                  <a:latin typeface="Cambria Math" panose="02040503050406030204" pitchFamily="18" charset="0"/>
                                </a:rPr>
                                <m:t>𝐴</m:t>
                              </m:r>
                            </m:e>
                          </m:d>
                        </m:e>
                      </m:func>
                      <m:r>
                        <a:rPr lang="en-US" b="0" i="1" smtClean="0">
                          <a:latin typeface="Cambria Math" panose="02040503050406030204" pitchFamily="18" charset="0"/>
                        </a:rPr>
                        <m:t>.</m:t>
                      </m:r>
                    </m:oMath>
                  </m:oMathPara>
                </a14:m>
                <a:r>
                  <a:rPr lang="en-US" b="0" dirty="0" smtClean="0"/>
                  <a:t/>
                </a:r>
                <a:br>
                  <a:rPr lang="en-US" b="0" dirty="0" smtClean="0"/>
                </a:br>
                <a:endParaRPr lang="en-US" b="0" dirty="0" smtClean="0"/>
              </a:p>
            </p:txBody>
          </p:sp>
        </mc:Choice>
        <mc:Fallback xmlns="">
          <p:sp>
            <p:nvSpPr>
              <p:cNvPr id="3" name="מציין מיקום תוכן 2"/>
              <p:cNvSpPr>
                <a:spLocks noGrp="1" noRot="1" noChangeAspect="1" noMove="1" noResize="1" noEditPoints="1" noAdjustHandles="1" noChangeArrowheads="1" noChangeShapeType="1" noTextEdit="1"/>
              </p:cNvSpPr>
              <p:nvPr>
                <p:ph idx="1"/>
              </p:nvPr>
            </p:nvSpPr>
            <p:spPr>
              <a:xfrm>
                <a:off x="2451100" y="2133600"/>
                <a:ext cx="9334500" cy="3777622"/>
              </a:xfrm>
              <a:blipFill rotWithShape="0">
                <a:blip r:embed="rId2"/>
                <a:stretch>
                  <a:fillRect l="-523" t="-806"/>
                </a:stretch>
              </a:blipFill>
            </p:spPr>
            <p:txBody>
              <a:bodyPr/>
              <a:lstStyle/>
              <a:p>
                <a:r>
                  <a:rPr lang="he-IL">
                    <a:noFill/>
                  </a:rPr>
                  <a:t> </a:t>
                </a:r>
              </a:p>
            </p:txBody>
          </p:sp>
        </mc:Fallback>
      </mc:AlternateContent>
    </p:spTree>
    <p:extLst>
      <p:ext uri="{BB962C8B-B14F-4D97-AF65-F5344CB8AC3E}">
        <p14:creationId xmlns:p14="http://schemas.microsoft.com/office/powerpoint/2010/main" val="33899522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dirty="0"/>
              <a:t>RNC algorithm for Search-PM </a:t>
            </a:r>
            <a:br>
              <a:rPr lang="en-US" dirty="0"/>
            </a:br>
            <a:r>
              <a:rPr lang="en-US" sz="2800" dirty="0"/>
              <a:t>(</a:t>
            </a:r>
            <a:r>
              <a:rPr lang="en-US" sz="2800" dirty="0" err="1"/>
              <a:t>Mulmuley</a:t>
            </a:r>
            <a:r>
              <a:rPr lang="en-US" sz="2800" dirty="0"/>
              <a:t>, </a:t>
            </a:r>
            <a:r>
              <a:rPr lang="en-US" sz="2800" dirty="0" err="1"/>
              <a:t>Vazirani</a:t>
            </a:r>
            <a:r>
              <a:rPr lang="en-US" sz="2800" dirty="0"/>
              <a:t> &amp; </a:t>
            </a:r>
            <a:r>
              <a:rPr lang="en-US" sz="2800" dirty="0" err="1"/>
              <a:t>Vazirani</a:t>
            </a:r>
            <a:r>
              <a:rPr lang="en-US" sz="2800" dirty="0"/>
              <a:t>)</a:t>
            </a:r>
            <a:endParaRPr lang="he-IL" dirty="0"/>
          </a:p>
        </p:txBody>
      </p:sp>
      <mc:AlternateContent xmlns:mc="http://schemas.openxmlformats.org/markup-compatibility/2006" xmlns:a14="http://schemas.microsoft.com/office/drawing/2010/main">
        <mc:Choice Requires="a14">
          <p:sp>
            <p:nvSpPr>
              <p:cNvPr id="3" name="מציין מיקום תוכן 2"/>
              <p:cNvSpPr>
                <a:spLocks noGrp="1"/>
              </p:cNvSpPr>
              <p:nvPr>
                <p:ph idx="1"/>
              </p:nvPr>
            </p:nvSpPr>
            <p:spPr>
              <a:xfrm>
                <a:off x="2451100" y="2133600"/>
                <a:ext cx="9334500" cy="3777622"/>
              </a:xfrm>
            </p:spPr>
            <p:txBody>
              <a:bodyPr>
                <a:normAutofit/>
              </a:bodyPr>
              <a:lstStyle/>
              <a:p>
                <a:pPr marL="0" indent="0" algn="l" rtl="0">
                  <a:buNone/>
                </a:pPr>
                <a:r>
                  <a:rPr lang="en-US" b="1" u="sng" dirty="0" smtClean="0"/>
                  <a:t>Construction of the Perfect Match:</a:t>
                </a:r>
              </a:p>
              <a:p>
                <a:pPr marL="0" indent="0" algn="l" rtl="0">
                  <a:buNone/>
                </a:pPr>
                <a:r>
                  <a:rPr lang="en-US" dirty="0" smtClean="0"/>
                  <a:t>Given an isolating weight assignment: we would like to construct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𝑀</m:t>
                        </m:r>
                      </m:e>
                      <m:sub>
                        <m:r>
                          <a:rPr lang="en-US" b="0" i="1" smtClean="0">
                            <a:latin typeface="Cambria Math" panose="02040503050406030204" pitchFamily="18" charset="0"/>
                          </a:rPr>
                          <m:t>𝑚</m:t>
                        </m:r>
                      </m:sub>
                    </m:sSub>
                  </m:oMath>
                </a14:m>
                <a:r>
                  <a:rPr lang="en-US" dirty="0" smtClean="0"/>
                  <a:t> -min weight Perfect Matching.</a:t>
                </a:r>
                <a:br>
                  <a:rPr lang="en-US" dirty="0" smtClean="0"/>
                </a:br>
                <a:r>
                  <a:rPr lang="en-US" dirty="0" smtClean="0"/>
                  <a:t>Find the largest power of 2 that divides </a:t>
                </a:r>
                <a:r>
                  <a:rPr lang="en-US" dirty="0" err="1" smtClean="0"/>
                  <a:t>det</a:t>
                </a:r>
                <a:r>
                  <a:rPr lang="en-US" dirty="0" smtClean="0"/>
                  <a:t>(A) – O(log(n)). </a:t>
                </a:r>
              </a:p>
              <a:p>
                <a:pPr marL="0" indent="0" algn="l" rtl="0">
                  <a:buNone/>
                </a:pPr>
                <a:r>
                  <a:rPr lang="en-US" dirty="0" smtClean="0"/>
                  <a:t>That would be the weight of the min weight perfect match </a:t>
                </a:r>
                <a:br>
                  <a:rPr lang="en-US" dirty="0" smtClean="0"/>
                </a:br>
                <a:r>
                  <a:rPr lang="en-US" dirty="0" smtClean="0"/>
                  <a:t>(</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𝑖</m:t>
                        </m:r>
                      </m:sup>
                    </m:sSup>
                    <m:d>
                      <m:dPr>
                        <m:begChr m:val="|"/>
                        <m:endChr m:val="|"/>
                        <m:ctrlPr>
                          <a:rPr lang="en-US" b="0" i="1" smtClean="0">
                            <a:latin typeface="Cambria Math" panose="02040503050406030204" pitchFamily="18" charset="0"/>
                          </a:rPr>
                        </m:ctrlPr>
                      </m:dPr>
                      <m:e>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det</m:t>
                            </m:r>
                          </m:fName>
                          <m:e>
                            <m:d>
                              <m:dPr>
                                <m:ctrlPr>
                                  <a:rPr lang="en-US" b="0" i="1" smtClean="0">
                                    <a:latin typeface="Cambria Math" panose="02040503050406030204" pitchFamily="18" charset="0"/>
                                  </a:rPr>
                                </m:ctrlPr>
                              </m:dPr>
                              <m:e>
                                <m:r>
                                  <a:rPr lang="en-US" b="0" i="1" smtClean="0">
                                    <a:latin typeface="Cambria Math" panose="02040503050406030204" pitchFamily="18" charset="0"/>
                                  </a:rPr>
                                  <m:t>𝐴</m:t>
                                </m:r>
                              </m:e>
                            </m:d>
                          </m:e>
                        </m:func>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𝑖</m:t>
                            </m:r>
                          </m:sup>
                        </m:sSup>
                      </m:e>
                    </m:d>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m:t>
                        </m:r>
                      </m:e>
                      <m:sub>
                        <m:r>
                          <a:rPr lang="en-US" b="0" i="1" smtClean="0">
                            <a:latin typeface="Cambria Math" panose="02040503050406030204" pitchFamily="18" charset="0"/>
                            <a:ea typeface="Cambria Math" panose="02040503050406030204" pitchFamily="18" charset="0"/>
                          </a:rPr>
                          <m:t>𝑝𝑚</m:t>
                        </m:r>
                      </m:sub>
                    </m:sSub>
                    <m:r>
                      <a:rPr lang="en-US" b="0" i="1" smtClean="0">
                        <a:latin typeface="Cambria Math" panose="02040503050406030204" pitchFamily="18" charset="0"/>
                        <a:ea typeface="Cambria Math" panose="02040503050406030204" pitchFamily="18" charset="0"/>
                      </a:rPr>
                      <m:t>𝑀</m:t>
                    </m:r>
                    <m:r>
                      <a:rPr lang="en-US" b="0" i="1" smtClean="0">
                        <a:latin typeface="Cambria Math" panose="02040503050406030204" pitchFamily="18" charset="0"/>
                        <a:ea typeface="Cambria Math" panose="02040503050406030204" pitchFamily="18" charset="0"/>
                      </a:rPr>
                      <m:t> </m:t>
                    </m:r>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𝑖</m:t>
                        </m:r>
                      </m:sup>
                    </m:sSup>
                    <m:d>
                      <m:dPr>
                        <m:begChr m:val="|"/>
                        <m:endChr m:val="|"/>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𝑤</m:t>
                            </m:r>
                            <m:d>
                              <m:dPr>
                                <m:ctrlPr>
                                  <a:rPr lang="en-US" b="0" i="1" smtClean="0">
                                    <a:latin typeface="Cambria Math" panose="02040503050406030204" pitchFamily="18" charset="0"/>
                                  </a:rPr>
                                </m:ctrlPr>
                              </m:dPr>
                              <m:e>
                                <m:r>
                                  <a:rPr lang="en-US" b="0" i="1" smtClean="0">
                                    <a:latin typeface="Cambria Math" panose="02040503050406030204" pitchFamily="18" charset="0"/>
                                  </a:rPr>
                                  <m:t>𝑀</m:t>
                                </m:r>
                              </m:e>
                            </m:d>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𝑖</m:t>
                            </m:r>
                          </m:sup>
                        </m:sSup>
                      </m:e>
                    </m:d>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𝑤</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𝑀</m:t>
                            </m:r>
                          </m:e>
                          <m:sub>
                            <m:r>
                              <a:rPr lang="en-US" b="0" i="1" smtClean="0">
                                <a:latin typeface="Cambria Math" panose="02040503050406030204" pitchFamily="18" charset="0"/>
                              </a:rPr>
                              <m:t>𝑚</m:t>
                            </m:r>
                          </m:sub>
                        </m:sSub>
                        <m:r>
                          <a:rPr lang="en-US" b="0" i="1" smtClean="0">
                            <a:latin typeface="Cambria Math" panose="02040503050406030204" pitchFamily="18" charset="0"/>
                          </a:rPr>
                          <m:t>)</m:t>
                        </m:r>
                      </m:sup>
                    </m:sSup>
                    <m:r>
                      <a:rPr lang="en-US" b="0" i="0" smtClean="0">
                        <a:latin typeface="Cambria Math" panose="02040503050406030204" pitchFamily="18" charset="0"/>
                      </a:rPr>
                      <m:t>)</m:t>
                    </m:r>
                  </m:oMath>
                </a14:m>
                <a:r>
                  <a:rPr lang="en-US" b="0" dirty="0" smtClean="0"/>
                  <a:t/>
                </a:r>
                <a:br>
                  <a:rPr lang="en-US" b="0" dirty="0" smtClean="0"/>
                </a:br>
                <a:endParaRPr lang="en-US" b="0" dirty="0" smtClean="0"/>
              </a:p>
              <a:p>
                <a:pPr algn="l" rtl="0">
                  <a:buFont typeface="Wingdings" panose="05000000000000000000" pitchFamily="2" charset="2"/>
                  <a:buChar char="Ø"/>
                </a:pPr>
                <a:r>
                  <a:rPr lang="en-US" dirty="0" smtClean="0"/>
                  <a:t>For every edge e, compute the determinant of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𝑒</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𝑇</m:t>
                        </m:r>
                        <m:r>
                          <a:rPr lang="en-US" b="0" i="1" smtClean="0">
                            <a:latin typeface="Cambria Math" panose="02040503050406030204" pitchFamily="18" charset="0"/>
                          </a:rPr>
                          <m:t>h</m:t>
                        </m:r>
                        <m:r>
                          <a:rPr lang="en-US" b="0" i="1" smtClean="0">
                            <a:latin typeface="Cambria Math" panose="02040503050406030204" pitchFamily="18" charset="0"/>
                          </a:rPr>
                          <m:t>𝑒</m:t>
                        </m:r>
                        <m:r>
                          <a:rPr lang="en-US" b="0" i="1" smtClean="0">
                            <a:latin typeface="Cambria Math" panose="02040503050406030204" pitchFamily="18" charset="0"/>
                          </a:rPr>
                          <m:t> </m:t>
                        </m:r>
                        <m:r>
                          <a:rPr lang="en-US" b="0" i="1" smtClean="0">
                            <a:latin typeface="Cambria Math" panose="02040503050406030204" pitchFamily="18" charset="0"/>
                          </a:rPr>
                          <m:t>𝑚𝑎𝑡𝑟𝑖𝑥</m:t>
                        </m:r>
                        <m:r>
                          <a:rPr lang="en-US" b="0" i="1" smtClean="0">
                            <a:latin typeface="Cambria Math" panose="02040503050406030204" pitchFamily="18" charset="0"/>
                          </a:rPr>
                          <m:t> </m:t>
                        </m:r>
                        <m:r>
                          <a:rPr lang="en-US" b="0" i="1" smtClean="0">
                            <a:latin typeface="Cambria Math" panose="02040503050406030204" pitchFamily="18" charset="0"/>
                          </a:rPr>
                          <m:t>𝑓𝑜𝑟</m:t>
                        </m:r>
                        <m:r>
                          <a:rPr lang="en-US" b="0" i="1" smtClean="0">
                            <a:latin typeface="Cambria Math" panose="02040503050406030204" pitchFamily="18" charset="0"/>
                          </a:rPr>
                          <m:t> </m:t>
                        </m:r>
                        <m:r>
                          <a:rPr lang="en-US" b="0" i="1" smtClean="0">
                            <a:latin typeface="Cambria Math" panose="02040503050406030204" pitchFamily="18" charset="0"/>
                          </a:rPr>
                          <m:t>𝐺</m:t>
                        </m:r>
                        <m:r>
                          <a:rPr lang="en-US" b="0" i="1" smtClean="0">
                            <a:latin typeface="Cambria Math" panose="02040503050406030204" pitchFamily="18" charset="0"/>
                          </a:rPr>
                          <m:t>−</m:t>
                        </m:r>
                        <m:r>
                          <a:rPr lang="en-US" b="0" i="1" smtClean="0">
                            <a:latin typeface="Cambria Math" panose="02040503050406030204" pitchFamily="18" charset="0"/>
                          </a:rPr>
                          <m:t>𝑒</m:t>
                        </m:r>
                      </m:e>
                    </m:d>
                    <m:r>
                      <a:rPr lang="en-US" b="0" i="0" smtClean="0">
                        <a:latin typeface="Cambria Math" panose="02040503050406030204" pitchFamily="18" charset="0"/>
                      </a:rPr>
                      <m:t>. </m:t>
                    </m:r>
                  </m:oMath>
                </a14:m>
                <a:r>
                  <a:rPr lang="en-US" b="0" dirty="0" smtClean="0"/>
                  <a:t>If the result does not contain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𝑤</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𝑀</m:t>
                                </m:r>
                              </m:e>
                              <m:sub>
                                <m:r>
                                  <a:rPr lang="en-US" b="0" i="1" smtClean="0">
                                    <a:latin typeface="Cambria Math" panose="02040503050406030204" pitchFamily="18" charset="0"/>
                                  </a:rPr>
                                  <m:t>𝑚</m:t>
                                </m:r>
                              </m:sub>
                            </m:sSub>
                          </m:e>
                        </m:d>
                      </m:sup>
                    </m:sSup>
                    <m:r>
                      <a:rPr lang="en-US" b="0" i="1" smtClean="0">
                        <a:latin typeface="Cambria Math" panose="02040503050406030204" pitchFamily="18" charset="0"/>
                      </a:rPr>
                      <m:t> </m:t>
                    </m:r>
                  </m:oMath>
                </a14:m>
                <a:r>
                  <a:rPr lang="en-US" b="0" dirty="0" smtClean="0"/>
                  <a:t>then e is in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𝑀</m:t>
                        </m:r>
                      </m:e>
                      <m:sub>
                        <m:r>
                          <a:rPr lang="en-US" b="0" i="1" smtClean="0">
                            <a:latin typeface="Cambria Math" panose="02040503050406030204" pitchFamily="18" charset="0"/>
                          </a:rPr>
                          <m:t>𝑚</m:t>
                        </m:r>
                      </m:sub>
                    </m:sSub>
                  </m:oMath>
                </a14:m>
                <a:r>
                  <a:rPr lang="en-US" b="0" dirty="0" smtClean="0"/>
                  <a:t> (Based on determinant calculation - every minor </a:t>
                </a:r>
                <a:r>
                  <a:rPr lang="en-US" dirty="0" smtClean="0"/>
                  <a:t>in the calculation represents an edge</a:t>
                </a:r>
                <a:r>
                  <a:rPr lang="en-US" b="0" dirty="0" smtClean="0"/>
                  <a:t>)</a:t>
                </a:r>
              </a:p>
            </p:txBody>
          </p:sp>
        </mc:Choice>
        <mc:Fallback xmlns="">
          <p:sp>
            <p:nvSpPr>
              <p:cNvPr id="3" name="מציין מיקום תוכן 2"/>
              <p:cNvSpPr>
                <a:spLocks noGrp="1" noRot="1" noChangeAspect="1" noMove="1" noResize="1" noEditPoints="1" noAdjustHandles="1" noChangeArrowheads="1" noChangeShapeType="1" noTextEdit="1"/>
              </p:cNvSpPr>
              <p:nvPr>
                <p:ph idx="1"/>
              </p:nvPr>
            </p:nvSpPr>
            <p:spPr>
              <a:xfrm>
                <a:off x="2451100" y="2133600"/>
                <a:ext cx="9334500" cy="3777622"/>
              </a:xfrm>
              <a:blipFill rotWithShape="0">
                <a:blip r:embed="rId2"/>
                <a:stretch>
                  <a:fillRect l="-523" t="-806"/>
                </a:stretch>
              </a:blipFill>
            </p:spPr>
            <p:txBody>
              <a:bodyPr/>
              <a:lstStyle/>
              <a:p>
                <a:r>
                  <a:rPr lang="he-IL">
                    <a:noFill/>
                  </a:rPr>
                  <a:t> </a:t>
                </a:r>
              </a:p>
            </p:txBody>
          </p:sp>
        </mc:Fallback>
      </mc:AlternateContent>
    </p:spTree>
    <p:extLst>
      <p:ext uri="{BB962C8B-B14F-4D97-AF65-F5344CB8AC3E}">
        <p14:creationId xmlns:p14="http://schemas.microsoft.com/office/powerpoint/2010/main" val="5179851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dirty="0"/>
              <a:t>RNC algorithm for Search-PM </a:t>
            </a:r>
            <a:br>
              <a:rPr lang="en-US" dirty="0"/>
            </a:br>
            <a:r>
              <a:rPr lang="en-US" sz="2800" dirty="0"/>
              <a:t>(</a:t>
            </a:r>
            <a:r>
              <a:rPr lang="en-US" sz="2800" dirty="0" err="1"/>
              <a:t>Mulmuley</a:t>
            </a:r>
            <a:r>
              <a:rPr lang="en-US" sz="2800" dirty="0"/>
              <a:t>, </a:t>
            </a:r>
            <a:r>
              <a:rPr lang="en-US" sz="2800" dirty="0" err="1"/>
              <a:t>Vazirani</a:t>
            </a:r>
            <a:r>
              <a:rPr lang="en-US" sz="2800" dirty="0"/>
              <a:t> &amp; </a:t>
            </a:r>
            <a:r>
              <a:rPr lang="en-US" sz="2800" dirty="0" err="1"/>
              <a:t>Vazirani</a:t>
            </a:r>
            <a:r>
              <a:rPr lang="en-US" sz="2800" dirty="0"/>
              <a:t>)</a:t>
            </a:r>
            <a:endParaRPr lang="he-IL" dirty="0"/>
          </a:p>
        </p:txBody>
      </p:sp>
      <mc:AlternateContent xmlns:mc="http://schemas.openxmlformats.org/markup-compatibility/2006" xmlns:a14="http://schemas.microsoft.com/office/drawing/2010/main">
        <mc:Choice Requires="a14">
          <p:sp>
            <p:nvSpPr>
              <p:cNvPr id="3" name="מציין מיקום תוכן 2"/>
              <p:cNvSpPr>
                <a:spLocks noGrp="1"/>
              </p:cNvSpPr>
              <p:nvPr>
                <p:ph idx="1"/>
              </p:nvPr>
            </p:nvSpPr>
            <p:spPr>
              <a:xfrm>
                <a:off x="2451100" y="2133600"/>
                <a:ext cx="9334500" cy="3777622"/>
              </a:xfrm>
            </p:spPr>
            <p:txBody>
              <a:bodyPr>
                <a:normAutofit lnSpcReduction="10000"/>
              </a:bodyPr>
              <a:lstStyle/>
              <a:p>
                <a:pPr marL="0" indent="0" algn="l" rtl="0">
                  <a:buNone/>
                </a:pPr>
                <a:r>
                  <a:rPr lang="en-US" b="1" u="sng" dirty="0" smtClean="0"/>
                  <a:t>Construction of the Perfect Match:</a:t>
                </a:r>
              </a:p>
              <a:p>
                <a:pPr marL="0" indent="0" algn="l" rtl="0">
                  <a:buNone/>
                </a:pPr>
                <a:r>
                  <a:rPr lang="en-US" dirty="0" smtClean="0"/>
                  <a:t>Given an isolating weight assignment: we would like to construct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𝑀</m:t>
                        </m:r>
                      </m:e>
                      <m:sub>
                        <m:r>
                          <a:rPr lang="en-US" b="0" i="1" smtClean="0">
                            <a:latin typeface="Cambria Math" panose="02040503050406030204" pitchFamily="18" charset="0"/>
                          </a:rPr>
                          <m:t>𝑚</m:t>
                        </m:r>
                      </m:sub>
                    </m:sSub>
                  </m:oMath>
                </a14:m>
                <a:r>
                  <a:rPr lang="en-US" dirty="0" smtClean="0"/>
                  <a:t> -min weight Perfect Matching.</a:t>
                </a:r>
                <a:br>
                  <a:rPr lang="en-US" dirty="0" smtClean="0"/>
                </a:br>
                <a:r>
                  <a:rPr lang="en-US" dirty="0" smtClean="0"/>
                  <a:t>Find the largest power of 2 that divides </a:t>
                </a:r>
                <a:r>
                  <a:rPr lang="en-US" dirty="0" err="1" smtClean="0"/>
                  <a:t>det</a:t>
                </a:r>
                <a:r>
                  <a:rPr lang="en-US" dirty="0" smtClean="0"/>
                  <a:t>(A) .</a:t>
                </a:r>
              </a:p>
              <a:p>
                <a:pPr marL="0" indent="0" algn="l" rtl="0">
                  <a:buNone/>
                </a:pPr>
                <a:r>
                  <a:rPr lang="en-US" dirty="0" smtClean="0"/>
                  <a:t>That would be the weight of the min weight perfect match </a:t>
                </a:r>
                <a:br>
                  <a:rPr lang="en-US" dirty="0" smtClean="0"/>
                </a:br>
                <a:r>
                  <a:rPr lang="en-US" dirty="0" smtClean="0"/>
                  <a:t>(</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𝑖</m:t>
                        </m:r>
                      </m:sup>
                    </m:sSup>
                    <m:d>
                      <m:dPr>
                        <m:begChr m:val="|"/>
                        <m:endChr m:val="|"/>
                        <m:ctrlPr>
                          <a:rPr lang="en-US" b="0" i="1" smtClean="0">
                            <a:latin typeface="Cambria Math" panose="02040503050406030204" pitchFamily="18" charset="0"/>
                          </a:rPr>
                        </m:ctrlPr>
                      </m:dPr>
                      <m:e>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det</m:t>
                            </m:r>
                          </m:fName>
                          <m:e>
                            <m:d>
                              <m:dPr>
                                <m:ctrlPr>
                                  <a:rPr lang="en-US" b="0" i="1" smtClean="0">
                                    <a:latin typeface="Cambria Math" panose="02040503050406030204" pitchFamily="18" charset="0"/>
                                  </a:rPr>
                                </m:ctrlPr>
                              </m:dPr>
                              <m:e>
                                <m:r>
                                  <a:rPr lang="en-US" b="0" i="1" smtClean="0">
                                    <a:latin typeface="Cambria Math" panose="02040503050406030204" pitchFamily="18" charset="0"/>
                                  </a:rPr>
                                  <m:t>𝐴</m:t>
                                </m:r>
                              </m:e>
                            </m:d>
                          </m:e>
                        </m:func>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𝑖</m:t>
                            </m:r>
                          </m:sup>
                        </m:sSup>
                      </m:e>
                    </m:d>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m:t>
                        </m:r>
                      </m:e>
                      <m:sub>
                        <m:r>
                          <a:rPr lang="en-US" b="0" i="1" smtClean="0">
                            <a:latin typeface="Cambria Math" panose="02040503050406030204" pitchFamily="18" charset="0"/>
                            <a:ea typeface="Cambria Math" panose="02040503050406030204" pitchFamily="18" charset="0"/>
                          </a:rPr>
                          <m:t>𝑝𝑚</m:t>
                        </m:r>
                      </m:sub>
                    </m:sSub>
                    <m:r>
                      <a:rPr lang="en-US" b="0" i="1" smtClean="0">
                        <a:latin typeface="Cambria Math" panose="02040503050406030204" pitchFamily="18" charset="0"/>
                        <a:ea typeface="Cambria Math" panose="02040503050406030204" pitchFamily="18" charset="0"/>
                      </a:rPr>
                      <m:t>𝑀</m:t>
                    </m:r>
                    <m:r>
                      <a:rPr lang="en-US" b="0" i="1" smtClean="0">
                        <a:latin typeface="Cambria Math" panose="02040503050406030204" pitchFamily="18" charset="0"/>
                        <a:ea typeface="Cambria Math" panose="02040503050406030204" pitchFamily="18" charset="0"/>
                      </a:rPr>
                      <m:t> </m:t>
                    </m:r>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𝑖</m:t>
                        </m:r>
                      </m:sup>
                    </m:sSup>
                    <m:d>
                      <m:dPr>
                        <m:begChr m:val="|"/>
                        <m:endChr m:val="|"/>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𝑤</m:t>
                            </m:r>
                            <m:d>
                              <m:dPr>
                                <m:ctrlPr>
                                  <a:rPr lang="en-US" b="0" i="1" smtClean="0">
                                    <a:latin typeface="Cambria Math" panose="02040503050406030204" pitchFamily="18" charset="0"/>
                                  </a:rPr>
                                </m:ctrlPr>
                              </m:dPr>
                              <m:e>
                                <m:r>
                                  <a:rPr lang="en-US" b="0" i="1" smtClean="0">
                                    <a:latin typeface="Cambria Math" panose="02040503050406030204" pitchFamily="18" charset="0"/>
                                  </a:rPr>
                                  <m:t>𝑀</m:t>
                                </m:r>
                              </m:e>
                            </m:d>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𝑖</m:t>
                            </m:r>
                          </m:sup>
                        </m:sSup>
                      </m:e>
                    </m:d>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𝑤</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𝑀</m:t>
                            </m:r>
                          </m:e>
                          <m:sub>
                            <m:r>
                              <a:rPr lang="en-US" b="0" i="1" smtClean="0">
                                <a:latin typeface="Cambria Math" panose="02040503050406030204" pitchFamily="18" charset="0"/>
                              </a:rPr>
                              <m:t>𝑚</m:t>
                            </m:r>
                          </m:sub>
                        </m:sSub>
                        <m:r>
                          <a:rPr lang="en-US" b="0" i="1" smtClean="0">
                            <a:latin typeface="Cambria Math" panose="02040503050406030204" pitchFamily="18" charset="0"/>
                          </a:rPr>
                          <m:t>)</m:t>
                        </m:r>
                      </m:sup>
                    </m:sSup>
                    <m:r>
                      <a:rPr lang="en-US" b="0" i="0" smtClean="0">
                        <a:latin typeface="Cambria Math" panose="02040503050406030204" pitchFamily="18" charset="0"/>
                      </a:rPr>
                      <m:t>)</m:t>
                    </m:r>
                  </m:oMath>
                </a14:m>
                <a:r>
                  <a:rPr lang="en-US" b="0" dirty="0" smtClean="0"/>
                  <a:t/>
                </a:r>
                <a:br>
                  <a:rPr lang="en-US" b="0" dirty="0" smtClean="0"/>
                </a:br>
                <a:endParaRPr lang="en-US" b="0" dirty="0" smtClean="0"/>
              </a:p>
              <a:p>
                <a:pPr algn="l" rtl="0">
                  <a:buFont typeface="Wingdings" panose="05000000000000000000" pitchFamily="2" charset="2"/>
                  <a:buChar char="Ø"/>
                </a:pPr>
                <a:r>
                  <a:rPr lang="en-US" dirty="0" smtClean="0"/>
                  <a:t>For every edge e, compute the determinant of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𝑒</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𝑇</m:t>
                        </m:r>
                        <m:r>
                          <a:rPr lang="en-US" b="0" i="1" smtClean="0">
                            <a:latin typeface="Cambria Math" panose="02040503050406030204" pitchFamily="18" charset="0"/>
                          </a:rPr>
                          <m:t>h</m:t>
                        </m:r>
                        <m:r>
                          <a:rPr lang="en-US" b="0" i="1" smtClean="0">
                            <a:latin typeface="Cambria Math" panose="02040503050406030204" pitchFamily="18" charset="0"/>
                          </a:rPr>
                          <m:t>𝑒</m:t>
                        </m:r>
                        <m:r>
                          <a:rPr lang="en-US" b="0" i="1" smtClean="0">
                            <a:latin typeface="Cambria Math" panose="02040503050406030204" pitchFamily="18" charset="0"/>
                          </a:rPr>
                          <m:t> </m:t>
                        </m:r>
                        <m:r>
                          <a:rPr lang="en-US" b="0" i="1" smtClean="0">
                            <a:latin typeface="Cambria Math" panose="02040503050406030204" pitchFamily="18" charset="0"/>
                          </a:rPr>
                          <m:t>𝑚𝑎𝑡𝑟𝑖𝑥</m:t>
                        </m:r>
                        <m:r>
                          <a:rPr lang="en-US" b="0" i="1" smtClean="0">
                            <a:latin typeface="Cambria Math" panose="02040503050406030204" pitchFamily="18" charset="0"/>
                          </a:rPr>
                          <m:t> </m:t>
                        </m:r>
                        <m:r>
                          <a:rPr lang="en-US" b="0" i="1" smtClean="0">
                            <a:latin typeface="Cambria Math" panose="02040503050406030204" pitchFamily="18" charset="0"/>
                          </a:rPr>
                          <m:t>𝑓𝑜𝑟</m:t>
                        </m:r>
                        <m:r>
                          <a:rPr lang="en-US" b="0" i="1" smtClean="0">
                            <a:latin typeface="Cambria Math" panose="02040503050406030204" pitchFamily="18" charset="0"/>
                          </a:rPr>
                          <m:t> </m:t>
                        </m:r>
                        <m:r>
                          <a:rPr lang="en-US" b="0" i="1" smtClean="0">
                            <a:latin typeface="Cambria Math" panose="02040503050406030204" pitchFamily="18" charset="0"/>
                          </a:rPr>
                          <m:t>𝐺</m:t>
                        </m:r>
                        <m:r>
                          <a:rPr lang="en-US" b="0" i="1" smtClean="0">
                            <a:latin typeface="Cambria Math" panose="02040503050406030204" pitchFamily="18" charset="0"/>
                          </a:rPr>
                          <m:t>−</m:t>
                        </m:r>
                        <m:r>
                          <a:rPr lang="en-US" b="0" i="1" smtClean="0">
                            <a:latin typeface="Cambria Math" panose="02040503050406030204" pitchFamily="18" charset="0"/>
                          </a:rPr>
                          <m:t>𝑒</m:t>
                        </m:r>
                      </m:e>
                    </m:d>
                    <m:r>
                      <a:rPr lang="en-US" b="0" i="0" smtClean="0">
                        <a:latin typeface="Cambria Math" panose="02040503050406030204" pitchFamily="18" charset="0"/>
                      </a:rPr>
                      <m:t>. </m:t>
                    </m:r>
                  </m:oMath>
                </a14:m>
                <a:r>
                  <a:rPr lang="en-US" b="0" dirty="0" smtClean="0"/>
                  <a:t>If the result does not contain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𝑤</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𝑀</m:t>
                                </m:r>
                              </m:e>
                              <m:sub>
                                <m:r>
                                  <a:rPr lang="en-US" b="0" i="1" smtClean="0">
                                    <a:latin typeface="Cambria Math" panose="02040503050406030204" pitchFamily="18" charset="0"/>
                                  </a:rPr>
                                  <m:t>𝑚</m:t>
                                </m:r>
                              </m:sub>
                            </m:sSub>
                          </m:e>
                        </m:d>
                      </m:sup>
                    </m:sSup>
                    <m:r>
                      <a:rPr lang="en-US" b="0" i="1" smtClean="0">
                        <a:latin typeface="Cambria Math" panose="02040503050406030204" pitchFamily="18" charset="0"/>
                      </a:rPr>
                      <m:t> </m:t>
                    </m:r>
                  </m:oMath>
                </a14:m>
                <a:r>
                  <a:rPr lang="en-US" b="0" dirty="0" smtClean="0"/>
                  <a:t>then e is in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𝑀</m:t>
                        </m:r>
                      </m:e>
                      <m:sub>
                        <m:r>
                          <a:rPr lang="en-US" b="0" i="1" smtClean="0">
                            <a:latin typeface="Cambria Math" panose="02040503050406030204" pitchFamily="18" charset="0"/>
                          </a:rPr>
                          <m:t>𝑚</m:t>
                        </m:r>
                      </m:sub>
                    </m:sSub>
                  </m:oMath>
                </a14:m>
                <a:r>
                  <a:rPr lang="en-US" b="0" dirty="0" smtClean="0"/>
                  <a:t> (Based on determinant calculation - every minor </a:t>
                </a:r>
                <a:r>
                  <a:rPr lang="en-US" dirty="0" smtClean="0"/>
                  <a:t>in the calculation represents an edge</a:t>
                </a:r>
                <a:r>
                  <a:rPr lang="en-US" b="0" dirty="0" smtClean="0"/>
                  <a:t>)</a:t>
                </a:r>
              </a:p>
              <a:p>
                <a:pPr algn="l" rtl="0">
                  <a:buFont typeface="Wingdings" panose="05000000000000000000" pitchFamily="2" charset="2"/>
                  <a:buChar char="Ø"/>
                </a:pPr>
                <a:r>
                  <a:rPr lang="en-US" dirty="0" smtClean="0"/>
                  <a:t>Doing that in parallel for all edges in G we can find the required PM.</a:t>
                </a:r>
                <a:r>
                  <a:rPr lang="en-US" b="0" dirty="0" smtClean="0"/>
                  <a:t/>
                </a:r>
                <a:br>
                  <a:rPr lang="en-US" b="0" dirty="0" smtClean="0"/>
                </a:br>
                <a:endParaRPr lang="en-US" b="0" dirty="0" smtClean="0"/>
              </a:p>
            </p:txBody>
          </p:sp>
        </mc:Choice>
        <mc:Fallback xmlns="">
          <p:sp>
            <p:nvSpPr>
              <p:cNvPr id="3" name="מציין מיקום תוכן 2"/>
              <p:cNvSpPr>
                <a:spLocks noGrp="1" noRot="1" noChangeAspect="1" noMove="1" noResize="1" noEditPoints="1" noAdjustHandles="1" noChangeArrowheads="1" noChangeShapeType="1" noTextEdit="1"/>
              </p:cNvSpPr>
              <p:nvPr>
                <p:ph idx="1"/>
              </p:nvPr>
            </p:nvSpPr>
            <p:spPr>
              <a:xfrm>
                <a:off x="2451100" y="2133600"/>
                <a:ext cx="9334500" cy="3777622"/>
              </a:xfrm>
              <a:blipFill rotWithShape="0">
                <a:blip r:embed="rId2"/>
                <a:stretch>
                  <a:fillRect l="-523" t="-1613"/>
                </a:stretch>
              </a:blipFill>
            </p:spPr>
            <p:txBody>
              <a:bodyPr/>
              <a:lstStyle/>
              <a:p>
                <a:r>
                  <a:rPr lang="en-US">
                    <a:noFill/>
                  </a:rPr>
                  <a:t> </a:t>
                </a:r>
              </a:p>
            </p:txBody>
          </p:sp>
        </mc:Fallback>
      </mc:AlternateContent>
    </p:spTree>
    <p:extLst>
      <p:ext uri="{BB962C8B-B14F-4D97-AF65-F5344CB8AC3E}">
        <p14:creationId xmlns:p14="http://schemas.microsoft.com/office/powerpoint/2010/main" val="11195580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מציין מיקום תוכן 2"/>
              <p:cNvSpPr>
                <a:spLocks noGrp="1"/>
              </p:cNvSpPr>
              <p:nvPr>
                <p:ph idx="1"/>
              </p:nvPr>
            </p:nvSpPr>
            <p:spPr/>
            <p:txBody>
              <a:bodyPr/>
              <a:lstStyle/>
              <a:p>
                <a:pPr marL="0" indent="0" algn="l" rtl="0">
                  <a:buNone/>
                </a:pPr>
                <a:r>
                  <a:rPr lang="en-US" dirty="0" smtClean="0"/>
                  <a:t>We saw in lemma 1.1 that the Isolation Lemma delivers the isolating weight assignment with high probability.</a:t>
                </a:r>
              </a:p>
              <a:p>
                <a:pPr marL="0" indent="0" algn="l" rtl="0">
                  <a:buNone/>
                </a:pPr>
                <a:r>
                  <a:rPr lang="en-US" dirty="0" smtClean="0"/>
                  <a:t>Moreover, the weights chosen by the Isolation Lemma are </a:t>
                </a:r>
                <a:r>
                  <a:rPr lang="en-US" dirty="0" err="1"/>
                  <a:t>polynomially</a:t>
                </a:r>
                <a:r>
                  <a:rPr lang="en-US" dirty="0"/>
                  <a:t> </a:t>
                </a:r>
                <a:r>
                  <a:rPr lang="en-US" dirty="0" smtClean="0"/>
                  <a:t>bounded.</a:t>
                </a:r>
              </a:p>
              <a:p>
                <a:pPr marL="0" indent="0" algn="l" rtl="0">
                  <a:buNone/>
                </a:pPr>
                <a:r>
                  <a:rPr lang="en-US" dirty="0" smtClean="0"/>
                  <a:t>Therefore</a:t>
                </a:r>
                <a:r>
                  <a:rPr lang="en-US" dirty="0"/>
                  <a:t>, the entries in matrix A have </a:t>
                </a:r>
                <a:r>
                  <a:rPr lang="en-US" dirty="0" err="1"/>
                  <a:t>polynomially</a:t>
                </a:r>
                <a:r>
                  <a:rPr lang="en-US" dirty="0"/>
                  <a:t> many </a:t>
                </a:r>
                <a:r>
                  <a:rPr lang="en-US" dirty="0" smtClean="0"/>
                  <a:t>bits.</a:t>
                </a:r>
              </a:p>
              <a:p>
                <a:pPr marL="0" indent="0" algn="l" rtl="0">
                  <a:buNone/>
                </a:pPr>
                <a:r>
                  <a:rPr lang="en-US" dirty="0" smtClean="0"/>
                  <a:t>This </a:t>
                </a:r>
                <a:r>
                  <a:rPr lang="en-US" dirty="0"/>
                  <a:t>suffices to compute the determinant in </a:t>
                </a:r>
                <a14:m>
                  <m:oMath xmlns:m="http://schemas.openxmlformats.org/officeDocument/2006/math">
                    <m:r>
                      <a:rPr lang="en-US" b="0" i="1" smtClean="0">
                        <a:latin typeface="Cambria Math" panose="02040503050406030204" pitchFamily="18" charset="0"/>
                      </a:rPr>
                      <m:t>𝑁</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𝐶</m:t>
                        </m:r>
                      </m:e>
                      <m:sup>
                        <m:r>
                          <a:rPr lang="en-US" b="0" i="1" smtClean="0">
                            <a:latin typeface="Cambria Math" panose="02040503050406030204" pitchFamily="18" charset="0"/>
                          </a:rPr>
                          <m:t>2</m:t>
                        </m:r>
                      </m:sup>
                    </m:sSup>
                  </m:oMath>
                </a14:m>
                <a:r>
                  <a:rPr lang="en-US" dirty="0" smtClean="0"/>
                  <a:t>. </a:t>
                </a:r>
                <a:r>
                  <a:rPr lang="en-US" dirty="0"/>
                  <a:t>Hence, also the construction is in </a:t>
                </a:r>
                <a14:m>
                  <m:oMath xmlns:m="http://schemas.openxmlformats.org/officeDocument/2006/math">
                    <m:r>
                      <a:rPr lang="en-US" i="1">
                        <a:latin typeface="Cambria Math" panose="02040503050406030204" pitchFamily="18" charset="0"/>
                      </a:rPr>
                      <m:t>𝑁</m:t>
                    </m:r>
                    <m:sSup>
                      <m:sSupPr>
                        <m:ctrlPr>
                          <a:rPr lang="en-US" i="1">
                            <a:latin typeface="Cambria Math" panose="02040503050406030204" pitchFamily="18" charset="0"/>
                          </a:rPr>
                        </m:ctrlPr>
                      </m:sSupPr>
                      <m:e>
                        <m:r>
                          <a:rPr lang="en-US" i="1">
                            <a:latin typeface="Cambria Math" panose="02040503050406030204" pitchFamily="18" charset="0"/>
                          </a:rPr>
                          <m:t>𝐶</m:t>
                        </m:r>
                      </m:e>
                      <m:sup>
                        <m:r>
                          <a:rPr lang="en-US" i="1">
                            <a:latin typeface="Cambria Math" panose="02040503050406030204" pitchFamily="18" charset="0"/>
                          </a:rPr>
                          <m:t>2</m:t>
                        </m:r>
                      </m:sup>
                    </m:sSup>
                  </m:oMath>
                </a14:m>
                <a:r>
                  <a:rPr lang="en-US" dirty="0"/>
                  <a:t> . Put together, this yields an RNC-algorithm for </a:t>
                </a:r>
                <a:r>
                  <a:rPr lang="en-US" dirty="0" smtClean="0"/>
                  <a:t>Search-PM (use of </a:t>
                </a:r>
                <a14:m>
                  <m:oMath xmlns:m="http://schemas.openxmlformats.org/officeDocument/2006/math">
                    <m:r>
                      <a:rPr lang="en-US" b="0" i="1" smtClean="0">
                        <a:latin typeface="Cambria Math" panose="02040503050406030204" pitchFamily="18" charset="0"/>
                      </a:rPr>
                      <m:t>𝑂</m:t>
                    </m:r>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𝑛</m:t>
                            </m:r>
                          </m:e>
                          <m:sup>
                            <m:r>
                              <a:rPr lang="en-US" b="0" i="1" smtClean="0">
                                <a:latin typeface="Cambria Math" panose="02040503050406030204" pitchFamily="18" charset="0"/>
                              </a:rPr>
                              <m:t>2</m:t>
                            </m:r>
                          </m:sup>
                        </m:sSup>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d>
                              <m:dPr>
                                <m:ctrlPr>
                                  <a:rPr lang="en-US" b="0" i="1" smtClean="0">
                                    <a:latin typeface="Cambria Math" panose="02040503050406030204" pitchFamily="18" charset="0"/>
                                  </a:rPr>
                                </m:ctrlPr>
                              </m:dPr>
                              <m:e>
                                <m:r>
                                  <a:rPr lang="en-US" b="0" i="1" smtClean="0">
                                    <a:latin typeface="Cambria Math" panose="02040503050406030204" pitchFamily="18" charset="0"/>
                                  </a:rPr>
                                  <m:t>𝑛</m:t>
                                </m:r>
                              </m:e>
                            </m:d>
                          </m:e>
                        </m:func>
                      </m:e>
                    </m:d>
                  </m:oMath>
                </a14:m>
                <a:r>
                  <a:rPr lang="en-US" dirty="0" smtClean="0"/>
                  <a:t> random bits).</a:t>
                </a:r>
                <a:endParaRPr lang="he-IL" dirty="0"/>
              </a:p>
            </p:txBody>
          </p:sp>
        </mc:Choice>
        <mc:Fallback xmlns="">
          <p:sp>
            <p:nvSpPr>
              <p:cNvPr id="3" name="מציין מיקום תוכן 2"/>
              <p:cNvSpPr>
                <a:spLocks noGrp="1" noRot="1" noChangeAspect="1" noMove="1" noResize="1" noEditPoints="1" noAdjustHandles="1" noChangeArrowheads="1" noChangeShapeType="1" noTextEdit="1"/>
              </p:cNvSpPr>
              <p:nvPr>
                <p:ph idx="1"/>
              </p:nvPr>
            </p:nvSpPr>
            <p:spPr>
              <a:blipFill rotWithShape="0">
                <a:blip r:embed="rId2"/>
                <a:stretch>
                  <a:fillRect l="-616" t="-806"/>
                </a:stretch>
              </a:blipFill>
            </p:spPr>
            <p:txBody>
              <a:bodyPr/>
              <a:lstStyle/>
              <a:p>
                <a:r>
                  <a:rPr lang="he-IL">
                    <a:noFill/>
                  </a:rPr>
                  <a:t> </a:t>
                </a:r>
              </a:p>
            </p:txBody>
          </p:sp>
        </mc:Fallback>
      </mc:AlternateContent>
      <p:sp>
        <p:nvSpPr>
          <p:cNvPr id="4" name="כותרת 1"/>
          <p:cNvSpPr>
            <a:spLocks noGrp="1"/>
          </p:cNvSpPr>
          <p:nvPr>
            <p:ph type="title"/>
          </p:nvPr>
        </p:nvSpPr>
        <p:spPr/>
        <p:txBody>
          <a:bodyPr/>
          <a:lstStyle/>
          <a:p>
            <a:r>
              <a:rPr lang="en-US" dirty="0"/>
              <a:t>RNC algorithm for Search-PM </a:t>
            </a:r>
            <a:br>
              <a:rPr lang="en-US" dirty="0"/>
            </a:br>
            <a:r>
              <a:rPr lang="en-US" sz="2800" dirty="0"/>
              <a:t>(</a:t>
            </a:r>
            <a:r>
              <a:rPr lang="en-US" sz="2800" dirty="0" err="1"/>
              <a:t>Mulmuley</a:t>
            </a:r>
            <a:r>
              <a:rPr lang="en-US" sz="2800" dirty="0"/>
              <a:t>, </a:t>
            </a:r>
            <a:r>
              <a:rPr lang="en-US" sz="2800" dirty="0" err="1"/>
              <a:t>Vazirani</a:t>
            </a:r>
            <a:r>
              <a:rPr lang="en-US" sz="2800" dirty="0"/>
              <a:t> &amp; </a:t>
            </a:r>
            <a:r>
              <a:rPr lang="en-US" sz="2800" dirty="0" err="1"/>
              <a:t>Vazirani</a:t>
            </a:r>
            <a:r>
              <a:rPr lang="en-US" sz="2800" dirty="0"/>
              <a:t>)</a:t>
            </a:r>
            <a:endParaRPr lang="he-IL" dirty="0"/>
          </a:p>
        </p:txBody>
      </p:sp>
    </p:spTree>
    <p:extLst>
      <p:ext uri="{BB962C8B-B14F-4D97-AF65-F5344CB8AC3E}">
        <p14:creationId xmlns:p14="http://schemas.microsoft.com/office/powerpoint/2010/main" val="840278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דיאגרמה 3"/>
          <p:cNvGraphicFramePr/>
          <p:nvPr>
            <p:extLst/>
          </p:nvPr>
        </p:nvGraphicFramePr>
        <p:xfrm>
          <a:off x="1511300" y="719666"/>
          <a:ext cx="90424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488745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dirty="0" smtClean="0"/>
              <a:t>De-Randomizing the Isolation Lemma</a:t>
            </a:r>
            <a:endParaRPr lang="he-IL" dirty="0"/>
          </a:p>
        </p:txBody>
      </p:sp>
      <mc:AlternateContent xmlns:mc="http://schemas.openxmlformats.org/markup-compatibility/2006" xmlns:a14="http://schemas.microsoft.com/office/drawing/2010/main">
        <mc:Choice Requires="a14">
          <p:sp>
            <p:nvSpPr>
              <p:cNvPr id="3" name="מציין מיקום תוכן 2"/>
              <p:cNvSpPr>
                <a:spLocks noGrp="1"/>
              </p:cNvSpPr>
              <p:nvPr>
                <p:ph idx="1"/>
              </p:nvPr>
            </p:nvSpPr>
            <p:spPr/>
            <p:txBody>
              <a:bodyPr/>
              <a:lstStyle/>
              <a:p>
                <a:pPr marL="0" indent="0" algn="l" rtl="0">
                  <a:buNone/>
                </a:pPr>
                <a:r>
                  <a:rPr lang="en-US" b="1" u="sng" dirty="0"/>
                  <a:t>First Try:</a:t>
                </a:r>
              </a:p>
              <a:p>
                <a:pPr marL="0" indent="0" algn="l" rtl="0">
                  <a:buNone/>
                </a:pPr>
                <a:r>
                  <a:rPr lang="en-US" dirty="0" smtClean="0"/>
                  <a:t>Let E =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𝑒</m:t>
                        </m:r>
                      </m:e>
                      <m:sub>
                        <m:r>
                          <a:rPr lang="en-US" b="0" i="1" smtClean="0">
                            <a:latin typeface="Cambria Math" panose="02040503050406030204" pitchFamily="18" charset="0"/>
                          </a:rPr>
                          <m:t>0</m:t>
                        </m:r>
                      </m:sub>
                    </m:sSub>
                    <m:r>
                      <a:rPr lang="en-US" b="0" i="1" smtClean="0">
                        <a:latin typeface="Cambria Math" panose="02040503050406030204" pitchFamily="18" charset="0"/>
                      </a:rPr>
                      <m:t>, …,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𝑒</m:t>
                        </m:r>
                      </m:e>
                      <m:sub>
                        <m:r>
                          <a:rPr lang="en-US" b="0" i="1" smtClean="0">
                            <a:latin typeface="Cambria Math" panose="02040503050406030204" pitchFamily="18" charset="0"/>
                          </a:rPr>
                          <m:t>𝑚</m:t>
                        </m:r>
                        <m:r>
                          <a:rPr lang="en-US" b="0" i="1" smtClean="0">
                            <a:latin typeface="Cambria Math" panose="02040503050406030204" pitchFamily="18" charset="0"/>
                          </a:rPr>
                          <m:t>−</m:t>
                        </m:r>
                        <m:r>
                          <a:rPr lang="en-US" b="0" i="1" smtClean="0">
                            <a:latin typeface="Cambria Math" panose="02040503050406030204" pitchFamily="18" charset="0"/>
                          </a:rPr>
                          <m:t>1</m:t>
                        </m:r>
                      </m:sub>
                    </m:sSub>
                    <m:r>
                      <a:rPr lang="en-US" b="0" i="1" smtClean="0">
                        <a:latin typeface="Cambria Math" panose="02040503050406030204" pitchFamily="18" charset="0"/>
                      </a:rPr>
                      <m:t>}, </m:t>
                    </m:r>
                  </m:oMath>
                </a14:m>
                <a:r>
                  <a:rPr lang="en-US" b="0" dirty="0" smtClean="0"/>
                  <a:t>and define </a:t>
                </a:r>
                <a14:m>
                  <m:oMath xmlns:m="http://schemas.openxmlformats.org/officeDocument/2006/math">
                    <m:r>
                      <a:rPr lang="en-US" b="0" i="1" smtClean="0">
                        <a:latin typeface="Cambria Math" panose="02040503050406030204" pitchFamily="18" charset="0"/>
                      </a:rPr>
                      <m:t>𝑤</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𝑒</m:t>
                            </m:r>
                          </m:e>
                          <m:sub>
                            <m:r>
                              <a:rPr lang="en-US" b="0" i="1" smtClean="0">
                                <a:latin typeface="Cambria Math" panose="02040503050406030204" pitchFamily="18" charset="0"/>
                              </a:rPr>
                              <m:t>𝑗</m:t>
                            </m:r>
                          </m:sub>
                        </m:sSub>
                      </m:e>
                    </m:d>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𝑗</m:t>
                        </m:r>
                      </m:sup>
                    </m:sSup>
                    <m:r>
                      <a:rPr lang="en-US" b="0" i="1" smtClean="0">
                        <a:latin typeface="Cambria Math" panose="02040503050406030204" pitchFamily="18" charset="0"/>
                      </a:rPr>
                      <m:t>  </m:t>
                    </m:r>
                    <m:r>
                      <a:rPr lang="en-US" b="0" i="1" smtClean="0">
                        <a:latin typeface="Cambria Math" panose="02040503050406030204" pitchFamily="18" charset="0"/>
                      </a:rPr>
                      <m:t>𝑓𝑜𝑟</m:t>
                    </m:r>
                    <m:r>
                      <a:rPr lang="en-US" b="0" i="1" smtClean="0">
                        <a:latin typeface="Cambria Math" panose="02040503050406030204" pitchFamily="18" charset="0"/>
                      </a:rPr>
                      <m:t> </m:t>
                    </m:r>
                    <m:r>
                      <a:rPr lang="en-US" b="0" i="1" smtClean="0">
                        <a:latin typeface="Cambria Math" panose="02040503050406030204" pitchFamily="18" charset="0"/>
                      </a:rPr>
                      <m:t>𝑎𝑙𝑙</m:t>
                    </m:r>
                    <m:r>
                      <a:rPr lang="en-US" b="0" i="1" smtClean="0">
                        <a:latin typeface="Cambria Math" panose="02040503050406030204" pitchFamily="18" charset="0"/>
                      </a:rPr>
                      <m:t> </m:t>
                    </m:r>
                    <m:r>
                      <a:rPr lang="en-US" b="0" i="1" smtClean="0">
                        <a:latin typeface="Cambria Math" panose="02040503050406030204" pitchFamily="18" charset="0"/>
                      </a:rPr>
                      <m:t>𝑗</m:t>
                    </m:r>
                    <m:r>
                      <a:rPr lang="en-US" b="0" i="1" smtClean="0">
                        <a:latin typeface="Cambria Math" panose="02040503050406030204" pitchFamily="18" charset="0"/>
                      </a:rPr>
                      <m:t>&lt;</m:t>
                    </m:r>
                    <m:r>
                      <a:rPr lang="en-US" b="0" i="1" smtClean="0">
                        <a:latin typeface="Cambria Math" panose="02040503050406030204" pitchFamily="18" charset="0"/>
                      </a:rPr>
                      <m:t>𝑚</m:t>
                    </m:r>
                    <m:r>
                      <a:rPr lang="en-US" b="0" i="0" smtClean="0">
                        <a:latin typeface="Cambria Math" panose="02040503050406030204" pitchFamily="18" charset="0"/>
                      </a:rPr>
                      <m:t>.</m:t>
                    </m:r>
                  </m:oMath>
                </a14:m>
                <a:r>
                  <a:rPr lang="en-US" b="0" dirty="0" smtClean="0"/>
                  <a:t/>
                </a:r>
                <a:br>
                  <a:rPr lang="en-US" b="0" dirty="0" smtClean="0"/>
                </a:br>
                <a:r>
                  <a:rPr lang="en-US" b="0" dirty="0" smtClean="0"/>
                  <a:t>Then w is clearly isolating (different weight for every matching).</a:t>
                </a:r>
                <a:br>
                  <a:rPr lang="en-US" b="0" dirty="0" smtClean="0"/>
                </a:br>
                <a:r>
                  <a:rPr lang="en-US" b="0" dirty="0" smtClean="0"/>
                  <a:t>Cannot compute </a:t>
                </a:r>
                <a:r>
                  <a:rPr lang="en-US" b="0" dirty="0" err="1" smtClean="0"/>
                  <a:t>det</a:t>
                </a:r>
                <a:r>
                  <a:rPr lang="en-US" b="0" dirty="0" smtClean="0"/>
                  <a:t>(A) efficiently, because entries are too big.</a:t>
                </a:r>
                <a:br>
                  <a:rPr lang="en-US" b="0" dirty="0" smtClean="0"/>
                </a:br>
                <a:endParaRPr lang="en-US" b="0" dirty="0" smtClean="0"/>
              </a:p>
              <a:p>
                <a:pPr marL="0" indent="0" algn="l" rtl="0">
                  <a:buNone/>
                </a:pPr>
                <a:endParaRPr lang="en-US" b="0" dirty="0" smtClean="0"/>
              </a:p>
            </p:txBody>
          </p:sp>
        </mc:Choice>
        <mc:Fallback xmlns="">
          <p:sp>
            <p:nvSpPr>
              <p:cNvPr id="3" name="מציין מיקום תוכן 2"/>
              <p:cNvSpPr>
                <a:spLocks noGrp="1" noRot="1" noChangeAspect="1" noMove="1" noResize="1" noEditPoints="1" noAdjustHandles="1" noChangeArrowheads="1" noChangeShapeType="1" noTextEdit="1"/>
              </p:cNvSpPr>
              <p:nvPr>
                <p:ph idx="1"/>
              </p:nvPr>
            </p:nvSpPr>
            <p:spPr>
              <a:blipFill rotWithShape="0">
                <a:blip r:embed="rId2"/>
                <a:stretch>
                  <a:fillRect l="-616" t="-806"/>
                </a:stretch>
              </a:blipFill>
            </p:spPr>
            <p:txBody>
              <a:bodyPr/>
              <a:lstStyle/>
              <a:p>
                <a:r>
                  <a:rPr lang="he-IL">
                    <a:noFill/>
                  </a:rPr>
                  <a:t> </a:t>
                </a:r>
              </a:p>
            </p:txBody>
          </p:sp>
        </mc:Fallback>
      </mc:AlternateContent>
    </p:spTree>
    <p:extLst>
      <p:ext uri="{BB962C8B-B14F-4D97-AF65-F5344CB8AC3E}">
        <p14:creationId xmlns:p14="http://schemas.microsoft.com/office/powerpoint/2010/main" val="38075201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כותרת 1"/>
              <p:cNvSpPr>
                <a:spLocks noGrp="1"/>
              </p:cNvSpPr>
              <p:nvPr>
                <p:ph type="title"/>
              </p:nvPr>
            </p:nvSpPr>
            <p:spPr/>
            <p:txBody>
              <a:bodyPr/>
              <a:lstStyle/>
              <a:p>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𝑁</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𝐶</m:t>
                          </m:r>
                        </m:e>
                        <m:sup>
                          <m:r>
                            <a:rPr lang="en-US" b="0" i="1" smtClean="0">
                              <a:latin typeface="Cambria Math" panose="02040503050406030204" pitchFamily="18" charset="0"/>
                            </a:rPr>
                            <m:t>𝑖</m:t>
                          </m:r>
                        </m:sup>
                      </m:sSup>
                    </m:oMath>
                  </m:oMathPara>
                </a14:m>
                <a:endParaRPr lang="he-IL" dirty="0"/>
              </a:p>
            </p:txBody>
          </p:sp>
        </mc:Choice>
        <mc:Fallback xmlns="">
          <p:sp>
            <p:nvSpPr>
              <p:cNvPr id="2" name="כותרת 1"/>
              <p:cNvSpPr>
                <a:spLocks noGrp="1" noRot="1" noChangeAspect="1" noMove="1" noResize="1" noEditPoints="1" noAdjustHandles="1" noChangeArrowheads="1" noChangeShapeType="1" noTextEdit="1"/>
              </p:cNvSpPr>
              <p:nvPr>
                <p:ph type="title"/>
              </p:nvPr>
            </p:nvSpPr>
            <p:spPr>
              <a:blipFill rotWithShape="0">
                <a:blip r:embed="rId2"/>
                <a:stretch>
                  <a:fillRect t="-5687"/>
                </a:stretch>
              </a:blipFill>
            </p:spPr>
            <p:txBody>
              <a:bodyPr/>
              <a:lstStyle/>
              <a:p>
                <a:r>
                  <a:rPr lang="he-IL">
                    <a:noFill/>
                  </a:rPr>
                  <a:t> </a:t>
                </a:r>
              </a:p>
            </p:txBody>
          </p:sp>
        </mc:Fallback>
      </mc:AlternateContent>
      <p:sp>
        <p:nvSpPr>
          <p:cNvPr id="3" name="מציין מיקום תוכן 2"/>
          <p:cNvSpPr>
            <a:spLocks noGrp="1"/>
          </p:cNvSpPr>
          <p:nvPr>
            <p:ph idx="1"/>
          </p:nvPr>
        </p:nvSpPr>
        <p:spPr/>
        <p:txBody>
          <a:bodyPr/>
          <a:lstStyle/>
          <a:p>
            <a:pPr marL="0" indent="0" algn="l" rtl="0">
              <a:buNone/>
            </a:pPr>
            <a:r>
              <a:rPr lang="en-US" b="1" dirty="0" err="1"/>
              <a:t>NC</a:t>
            </a:r>
            <a:r>
              <a:rPr lang="en-US" i="1" baseline="30000" dirty="0" err="1"/>
              <a:t>i</a:t>
            </a:r>
            <a:r>
              <a:rPr lang="en-US" dirty="0"/>
              <a:t> is the class of decision problems decidable by uniform </a:t>
            </a:r>
            <a:r>
              <a:rPr lang="en-US" dirty="0" err="1"/>
              <a:t>boolean</a:t>
            </a:r>
            <a:r>
              <a:rPr lang="en-US" dirty="0"/>
              <a:t> circuits with a polynomial number of gates of at most two inputs and depth </a:t>
            </a:r>
            <a:r>
              <a:rPr lang="en-US" i="1" dirty="0"/>
              <a:t>O</a:t>
            </a:r>
            <a:r>
              <a:rPr lang="en-US" dirty="0"/>
              <a:t>(</a:t>
            </a:r>
            <a:r>
              <a:rPr lang="en-US" dirty="0" err="1"/>
              <a:t>log</a:t>
            </a:r>
            <a:r>
              <a:rPr lang="en-US" i="1" baseline="30000" dirty="0" err="1"/>
              <a:t>i</a:t>
            </a:r>
            <a:r>
              <a:rPr lang="en-US" dirty="0"/>
              <a:t> </a:t>
            </a:r>
            <a:r>
              <a:rPr lang="en-US" i="1" dirty="0"/>
              <a:t>n</a:t>
            </a:r>
            <a:r>
              <a:rPr lang="en-US" dirty="0"/>
              <a:t>), or the class of decision problems solvable in time </a:t>
            </a:r>
            <a:r>
              <a:rPr lang="en-US" i="1" dirty="0"/>
              <a:t>O</a:t>
            </a:r>
            <a:r>
              <a:rPr lang="en-US" dirty="0"/>
              <a:t>(</a:t>
            </a:r>
            <a:r>
              <a:rPr lang="en-US" dirty="0" err="1"/>
              <a:t>log</a:t>
            </a:r>
            <a:r>
              <a:rPr lang="en-US" i="1" baseline="30000" dirty="0" err="1"/>
              <a:t>i</a:t>
            </a:r>
            <a:r>
              <a:rPr lang="en-US" dirty="0"/>
              <a:t> </a:t>
            </a:r>
            <a:r>
              <a:rPr lang="en-US" i="1" dirty="0"/>
              <a:t>n</a:t>
            </a:r>
            <a:r>
              <a:rPr lang="en-US" dirty="0"/>
              <a:t>) on a parallel computer with a polynomial number of processors.</a:t>
            </a:r>
            <a:endParaRPr lang="he-IL" dirty="0"/>
          </a:p>
        </p:txBody>
      </p:sp>
      <mc:AlternateContent xmlns:mc="http://schemas.openxmlformats.org/markup-compatibility/2006" xmlns:a14="http://schemas.microsoft.com/office/drawing/2010/main">
        <mc:Choice Requires="a14">
          <p:sp>
            <p:nvSpPr>
              <p:cNvPr id="4" name="TextBox 3"/>
              <p:cNvSpPr txBox="1"/>
              <p:nvPr/>
            </p:nvSpPr>
            <p:spPr>
              <a:xfrm>
                <a:off x="4762500" y="4235450"/>
                <a:ext cx="1491306" cy="676660"/>
              </a:xfrm>
              <a:prstGeom prst="rect">
                <a:avLst/>
              </a:prstGeom>
              <a:noFill/>
            </p:spPr>
            <p:txBody>
              <a:bodyPr wrap="none" lIns="0" tIns="0" rIns="0" bIns="0" rtlCol="1">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𝑁𝐶</m:t>
                      </m:r>
                      <m:r>
                        <a:rPr lang="en-US" b="0" i="1" smtClean="0">
                          <a:latin typeface="Cambria Math" panose="02040503050406030204" pitchFamily="18" charset="0"/>
                        </a:rPr>
                        <m:t>= </m:t>
                      </m:r>
                      <m:nary>
                        <m:naryPr>
                          <m:chr m:val="⋃"/>
                          <m:supHide m:val="on"/>
                          <m:ctrlPr>
                            <a:rPr lang="en-US" b="0" i="1" smtClean="0">
                              <a:latin typeface="Cambria Math" panose="02040503050406030204" pitchFamily="18" charset="0"/>
                            </a:rPr>
                          </m:ctrlPr>
                        </m:naryPr>
                        <m:sub>
                          <m:r>
                            <m:rPr>
                              <m:brk m:alnAt="7"/>
                            </m:rPr>
                            <a:rPr lang="en-US" b="0" i="1" smtClean="0">
                              <a:latin typeface="Cambria Math" panose="02040503050406030204" pitchFamily="18" charset="0"/>
                            </a:rPr>
                            <m:t>𝑖</m:t>
                          </m:r>
                        </m:sub>
                        <m:sup/>
                        <m:e>
                          <m:r>
                            <a:rPr lang="en-US" b="0" i="1" smtClean="0">
                              <a:latin typeface="Cambria Math" panose="02040503050406030204" pitchFamily="18" charset="0"/>
                            </a:rPr>
                            <m:t>𝑁</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𝐶</m:t>
                              </m:r>
                            </m:e>
                            <m:sup>
                              <m:r>
                                <a:rPr lang="en-US" b="0" i="1" smtClean="0">
                                  <a:latin typeface="Cambria Math" panose="02040503050406030204" pitchFamily="18" charset="0"/>
                                </a:rPr>
                                <m:t>𝑖</m:t>
                              </m:r>
                            </m:sup>
                          </m:sSup>
                        </m:e>
                      </m:nary>
                    </m:oMath>
                  </m:oMathPara>
                </a14:m>
                <a:endParaRPr lang="he-IL" dirty="0"/>
              </a:p>
            </p:txBody>
          </p:sp>
        </mc:Choice>
        <mc:Fallback xmlns="">
          <p:sp>
            <p:nvSpPr>
              <p:cNvPr id="4" name="TextBox 3"/>
              <p:cNvSpPr txBox="1">
                <a:spLocks noRot="1" noChangeAspect="1" noMove="1" noResize="1" noEditPoints="1" noAdjustHandles="1" noChangeArrowheads="1" noChangeShapeType="1" noTextEdit="1"/>
              </p:cNvSpPr>
              <p:nvPr/>
            </p:nvSpPr>
            <p:spPr>
              <a:xfrm>
                <a:off x="4762500" y="4235450"/>
                <a:ext cx="1491306" cy="676660"/>
              </a:xfrm>
              <a:prstGeom prst="rect">
                <a:avLst/>
              </a:prstGeom>
              <a:blipFill rotWithShape="0">
                <a:blip r:embed="rId3"/>
                <a:stretch>
                  <a:fillRect r="-11020" b="-901"/>
                </a:stretch>
              </a:blipFill>
            </p:spPr>
            <p:txBody>
              <a:bodyPr/>
              <a:lstStyle/>
              <a:p>
                <a:r>
                  <a:rPr lang="he-IL">
                    <a:noFill/>
                  </a:rPr>
                  <a:t> </a:t>
                </a:r>
              </a:p>
            </p:txBody>
          </p:sp>
        </mc:Fallback>
      </mc:AlternateContent>
    </p:spTree>
    <p:extLst>
      <p:ext uri="{BB962C8B-B14F-4D97-AF65-F5344CB8AC3E}">
        <p14:creationId xmlns:p14="http://schemas.microsoft.com/office/powerpoint/2010/main" val="34156631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dirty="0" smtClean="0"/>
              <a:t>De-Randomizing the Isolation Lemma</a:t>
            </a:r>
            <a:endParaRPr lang="he-IL" dirty="0"/>
          </a:p>
        </p:txBody>
      </p:sp>
      <mc:AlternateContent xmlns:mc="http://schemas.openxmlformats.org/markup-compatibility/2006" xmlns:a14="http://schemas.microsoft.com/office/drawing/2010/main">
        <mc:Choice Requires="a14">
          <p:sp>
            <p:nvSpPr>
              <p:cNvPr id="3" name="מציין מיקום תוכן 2"/>
              <p:cNvSpPr>
                <a:spLocks noGrp="1"/>
              </p:cNvSpPr>
              <p:nvPr>
                <p:ph idx="1"/>
              </p:nvPr>
            </p:nvSpPr>
            <p:spPr/>
            <p:txBody>
              <a:bodyPr/>
              <a:lstStyle/>
              <a:p>
                <a:pPr marL="0" indent="0" algn="l" rtl="0">
                  <a:buNone/>
                </a:pPr>
                <a:r>
                  <a:rPr lang="en-US" b="1" u="sng" dirty="0"/>
                  <a:t>First Try</a:t>
                </a:r>
                <a:r>
                  <a:rPr lang="en-US" b="1" u="sng" dirty="0" smtClean="0"/>
                  <a:t>:</a:t>
                </a:r>
                <a:endParaRPr lang="en-US" dirty="0" smtClean="0"/>
              </a:p>
              <a:p>
                <a:pPr marL="0" indent="0" algn="l" rtl="0">
                  <a:buNone/>
                </a:pPr>
                <a:r>
                  <a:rPr lang="en-US" dirty="0" smtClean="0"/>
                  <a:t>Let E =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𝑒</m:t>
                        </m:r>
                      </m:e>
                      <m:sub>
                        <m:r>
                          <a:rPr lang="en-US" b="0" i="1" smtClean="0">
                            <a:latin typeface="Cambria Math" panose="02040503050406030204" pitchFamily="18" charset="0"/>
                          </a:rPr>
                          <m:t>0</m:t>
                        </m:r>
                      </m:sub>
                    </m:sSub>
                    <m:r>
                      <a:rPr lang="en-US" b="0" i="1" smtClean="0">
                        <a:latin typeface="Cambria Math" panose="02040503050406030204" pitchFamily="18" charset="0"/>
                      </a:rPr>
                      <m:t>, …,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𝑒</m:t>
                        </m:r>
                      </m:e>
                      <m:sub>
                        <m:r>
                          <a:rPr lang="en-US" b="0" i="1" smtClean="0">
                            <a:latin typeface="Cambria Math" panose="02040503050406030204" pitchFamily="18" charset="0"/>
                          </a:rPr>
                          <m:t>𝑚</m:t>
                        </m:r>
                        <m:r>
                          <a:rPr lang="en-US" b="0" i="1" smtClean="0">
                            <a:latin typeface="Cambria Math" panose="02040503050406030204" pitchFamily="18" charset="0"/>
                          </a:rPr>
                          <m:t>−</m:t>
                        </m:r>
                        <m:r>
                          <a:rPr lang="en-US" b="0" i="1" smtClean="0">
                            <a:latin typeface="Cambria Math" panose="02040503050406030204" pitchFamily="18" charset="0"/>
                          </a:rPr>
                          <m:t>1</m:t>
                        </m:r>
                      </m:sub>
                    </m:sSub>
                    <m:r>
                      <a:rPr lang="en-US" b="0" i="1" smtClean="0">
                        <a:latin typeface="Cambria Math" panose="02040503050406030204" pitchFamily="18" charset="0"/>
                      </a:rPr>
                      <m:t>}, </m:t>
                    </m:r>
                  </m:oMath>
                </a14:m>
                <a:r>
                  <a:rPr lang="en-US" b="0" dirty="0" smtClean="0"/>
                  <a:t>and define </a:t>
                </a:r>
                <a14:m>
                  <m:oMath xmlns:m="http://schemas.openxmlformats.org/officeDocument/2006/math">
                    <m:r>
                      <a:rPr lang="en-US" b="0" i="1" smtClean="0">
                        <a:latin typeface="Cambria Math" panose="02040503050406030204" pitchFamily="18" charset="0"/>
                      </a:rPr>
                      <m:t>𝑤</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𝑒</m:t>
                            </m:r>
                          </m:e>
                          <m:sub>
                            <m:r>
                              <a:rPr lang="en-US" b="0" i="1" smtClean="0">
                                <a:latin typeface="Cambria Math" panose="02040503050406030204" pitchFamily="18" charset="0"/>
                              </a:rPr>
                              <m:t>𝑗</m:t>
                            </m:r>
                          </m:sub>
                        </m:sSub>
                      </m:e>
                    </m:d>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𝑗</m:t>
                        </m:r>
                      </m:sup>
                    </m:sSup>
                    <m:r>
                      <a:rPr lang="en-US" b="0" i="1" smtClean="0">
                        <a:latin typeface="Cambria Math" panose="02040503050406030204" pitchFamily="18" charset="0"/>
                      </a:rPr>
                      <m:t>  </m:t>
                    </m:r>
                    <m:r>
                      <a:rPr lang="en-US" b="0" i="1" smtClean="0">
                        <a:latin typeface="Cambria Math" panose="02040503050406030204" pitchFamily="18" charset="0"/>
                      </a:rPr>
                      <m:t>𝑓𝑜𝑟</m:t>
                    </m:r>
                    <m:r>
                      <a:rPr lang="en-US" b="0" i="1" smtClean="0">
                        <a:latin typeface="Cambria Math" panose="02040503050406030204" pitchFamily="18" charset="0"/>
                      </a:rPr>
                      <m:t> </m:t>
                    </m:r>
                    <m:r>
                      <a:rPr lang="en-US" b="0" i="1" smtClean="0">
                        <a:latin typeface="Cambria Math" panose="02040503050406030204" pitchFamily="18" charset="0"/>
                      </a:rPr>
                      <m:t>𝑎𝑙𝑙</m:t>
                    </m:r>
                    <m:r>
                      <a:rPr lang="en-US" b="0" i="1" smtClean="0">
                        <a:latin typeface="Cambria Math" panose="02040503050406030204" pitchFamily="18" charset="0"/>
                      </a:rPr>
                      <m:t> </m:t>
                    </m:r>
                    <m:r>
                      <a:rPr lang="en-US" b="0" i="1" smtClean="0">
                        <a:latin typeface="Cambria Math" panose="02040503050406030204" pitchFamily="18" charset="0"/>
                      </a:rPr>
                      <m:t>𝑗</m:t>
                    </m:r>
                    <m:r>
                      <a:rPr lang="en-US" b="0" i="1" smtClean="0">
                        <a:latin typeface="Cambria Math" panose="02040503050406030204" pitchFamily="18" charset="0"/>
                      </a:rPr>
                      <m:t>&lt;</m:t>
                    </m:r>
                    <m:r>
                      <a:rPr lang="en-US" b="0" i="1" smtClean="0">
                        <a:latin typeface="Cambria Math" panose="02040503050406030204" pitchFamily="18" charset="0"/>
                      </a:rPr>
                      <m:t>𝑚</m:t>
                    </m:r>
                    <m:r>
                      <a:rPr lang="en-US" b="0" i="0" smtClean="0">
                        <a:latin typeface="Cambria Math" panose="02040503050406030204" pitchFamily="18" charset="0"/>
                      </a:rPr>
                      <m:t>.</m:t>
                    </m:r>
                  </m:oMath>
                </a14:m>
                <a:r>
                  <a:rPr lang="en-US" b="0" dirty="0" smtClean="0"/>
                  <a:t/>
                </a:r>
                <a:br>
                  <a:rPr lang="en-US" b="0" dirty="0" smtClean="0"/>
                </a:br>
                <a:r>
                  <a:rPr lang="en-US" b="0" dirty="0" smtClean="0"/>
                  <a:t>Then w is clearly isolating (different weight for every matching).</a:t>
                </a:r>
                <a:br>
                  <a:rPr lang="en-US" b="0" dirty="0" smtClean="0"/>
                </a:br>
                <a:r>
                  <a:rPr lang="en-US" b="0" dirty="0" smtClean="0"/>
                  <a:t>Cannot compute </a:t>
                </a:r>
                <a:r>
                  <a:rPr lang="en-US" b="0" dirty="0" err="1" smtClean="0"/>
                  <a:t>det</a:t>
                </a:r>
                <a:r>
                  <a:rPr lang="en-US" b="0" dirty="0" smtClean="0"/>
                  <a:t>(A) efficiently, because entries are too big.</a:t>
                </a:r>
              </a:p>
              <a:p>
                <a:pPr marL="0" indent="0" algn="l" rtl="0">
                  <a:buNone/>
                </a:pPr>
                <a:r>
                  <a:rPr lang="en-US" b="1" dirty="0" smtClean="0">
                    <a:solidFill>
                      <a:srgbClr val="C00000"/>
                    </a:solidFill>
                  </a:rPr>
                  <a:t>Before</a:t>
                </a:r>
                <a:r>
                  <a:rPr lang="en-US" dirty="0" smtClean="0"/>
                  <a:t>: </a:t>
                </a:r>
                <a14:m>
                  <m:oMath xmlns:m="http://schemas.openxmlformats.org/officeDocument/2006/math">
                    <m:r>
                      <a:rPr lang="en-US" i="1">
                        <a:latin typeface="Cambria Math" panose="02040503050406030204" pitchFamily="18" charset="0"/>
                      </a:rPr>
                      <m:t>𝑤</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𝑒</m:t>
                            </m:r>
                          </m:e>
                          <m:sub>
                            <m:r>
                              <a:rPr lang="en-US" i="1">
                                <a:latin typeface="Cambria Math" panose="02040503050406030204" pitchFamily="18" charset="0"/>
                              </a:rPr>
                              <m:t>𝑗</m:t>
                            </m:r>
                          </m:sub>
                        </m:sSub>
                      </m:e>
                    </m:d>
                  </m:oMath>
                </a14:m>
                <a:r>
                  <a:rPr lang="en-US" b="0" dirty="0" smtClean="0"/>
                  <a:t> was chosen randomly and uniformly from </a:t>
                </a:r>
                <a14:m>
                  <m:oMath xmlns:m="http://schemas.openxmlformats.org/officeDocument/2006/math">
                    <m:r>
                      <a:rPr lang="en-US" b="0" i="1" dirty="0" smtClean="0">
                        <a:latin typeface="Cambria Math" panose="02040503050406030204" pitchFamily="18" charset="0"/>
                      </a:rPr>
                      <m:t>{</m:t>
                    </m:r>
                    <m:r>
                      <a:rPr lang="en-US" b="0" i="1" dirty="0" smtClean="0">
                        <a:latin typeface="Cambria Math" panose="02040503050406030204" pitchFamily="18" charset="0"/>
                      </a:rPr>
                      <m:t>1</m:t>
                    </m:r>
                    <m:r>
                      <a:rPr lang="en-US" b="0" i="1" dirty="0" smtClean="0">
                        <a:latin typeface="Cambria Math" panose="02040503050406030204" pitchFamily="18" charset="0"/>
                      </a:rPr>
                      <m:t>,</m:t>
                    </m:r>
                    <m:r>
                      <a:rPr lang="en-US" b="0" i="1" dirty="0" smtClean="0">
                        <a:latin typeface="Cambria Math" panose="02040503050406030204" pitchFamily="18" charset="0"/>
                      </a:rPr>
                      <m:t>2</m:t>
                    </m:r>
                    <m:r>
                      <a:rPr lang="en-US" b="0" i="1" dirty="0" smtClean="0">
                        <a:latin typeface="Cambria Math" panose="02040503050406030204" pitchFamily="18" charset="0"/>
                      </a:rPr>
                      <m:t>,…,</m:t>
                    </m:r>
                    <m:r>
                      <a:rPr lang="en-US" b="0" i="1" dirty="0" smtClean="0">
                        <a:latin typeface="Cambria Math" panose="02040503050406030204" pitchFamily="18" charset="0"/>
                      </a:rPr>
                      <m:t>2</m:t>
                    </m:r>
                    <m:r>
                      <a:rPr lang="en-US" b="0" i="1" dirty="0" smtClean="0">
                        <a:latin typeface="Cambria Math" panose="02040503050406030204" pitchFamily="18" charset="0"/>
                      </a:rPr>
                      <m:t>|</m:t>
                    </m:r>
                    <m:r>
                      <a:rPr lang="en-US" b="0" i="1" dirty="0" smtClean="0">
                        <a:latin typeface="Cambria Math" panose="02040503050406030204" pitchFamily="18" charset="0"/>
                      </a:rPr>
                      <m:t>𝐸</m:t>
                    </m:r>
                    <m:r>
                      <a:rPr lang="en-US" b="0" i="1" dirty="0" smtClean="0">
                        <a:latin typeface="Cambria Math" panose="02040503050406030204" pitchFamily="18" charset="0"/>
                      </a:rPr>
                      <m:t>|} </m:t>
                    </m:r>
                  </m:oMath>
                </a14:m>
                <a:r>
                  <a:rPr lang="en-US" b="0" dirty="0" smtClean="0"/>
                  <a:t>(and each entry was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𝑤</m:t>
                        </m:r>
                        <m:d>
                          <m:dPr>
                            <m:ctrlPr>
                              <a:rPr lang="en-US" b="0" i="1" smtClean="0">
                                <a:latin typeface="Cambria Math" panose="02040503050406030204" pitchFamily="18" charset="0"/>
                              </a:rPr>
                            </m:ctrlPr>
                          </m:dPr>
                          <m:e>
                            <m:r>
                              <a:rPr lang="en-US" b="0" i="1" smtClean="0">
                                <a:latin typeface="Cambria Math" panose="02040503050406030204" pitchFamily="18" charset="0"/>
                              </a:rPr>
                              <m:t>𝑒</m:t>
                            </m:r>
                          </m:e>
                        </m:d>
                      </m:sup>
                    </m:sSup>
                    <m:r>
                      <a:rPr lang="en-US" b="0" i="1" smtClean="0">
                        <a:latin typeface="Cambria Math" panose="02040503050406030204" pitchFamily="18" charset="0"/>
                      </a:rPr>
                      <m:t>:</m:t>
                    </m:r>
                    <m:r>
                      <a:rPr lang="en-US" b="0" i="1" smtClean="0">
                        <a:latin typeface="Cambria Math" panose="02040503050406030204" pitchFamily="18" charset="0"/>
                      </a:rPr>
                      <m:t>𝑂</m:t>
                    </m:r>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𝑛</m:t>
                            </m:r>
                          </m:e>
                          <m:sup>
                            <m:r>
                              <a:rPr lang="en-US" b="0" i="1" smtClean="0">
                                <a:latin typeface="Cambria Math" panose="02040503050406030204" pitchFamily="18" charset="0"/>
                              </a:rPr>
                              <m:t>2</m:t>
                            </m:r>
                          </m:sup>
                        </m:sSup>
                      </m:e>
                    </m:d>
                    <m:r>
                      <a:rPr lang="en-US" b="0" i="1" smtClean="0">
                        <a:latin typeface="Cambria Math" panose="02040503050406030204" pitchFamily="18" charset="0"/>
                      </a:rPr>
                      <m:t>𝑏𝑖𝑡𝑠</m:t>
                    </m:r>
                    <m:r>
                      <a:rPr lang="en-US" b="0" i="1" smtClean="0">
                        <a:latin typeface="Cambria Math" panose="02040503050406030204" pitchFamily="18" charset="0"/>
                      </a:rPr>
                      <m:t>.</m:t>
                    </m:r>
                  </m:oMath>
                </a14:m>
                <a:endParaRPr lang="en-US" b="0" dirty="0" smtClean="0"/>
              </a:p>
              <a:p>
                <a:pPr marL="0" indent="0" algn="l" rtl="0">
                  <a:buNone/>
                </a:pPr>
                <a:r>
                  <a:rPr lang="en-US" b="1" dirty="0" smtClean="0">
                    <a:solidFill>
                      <a:srgbClr val="C00000"/>
                    </a:solidFill>
                  </a:rPr>
                  <a:t>Now</a:t>
                </a:r>
                <a:r>
                  <a:rPr lang="en-US" dirty="0" smtClean="0"/>
                  <a:t>: </a:t>
                </a:r>
                <a14:m>
                  <m:oMath xmlns:m="http://schemas.openxmlformats.org/officeDocument/2006/math">
                    <m:r>
                      <a:rPr lang="en-US" b="0" i="1" smtClean="0">
                        <a:latin typeface="Cambria Math" panose="02040503050406030204" pitchFamily="18" charset="0"/>
                      </a:rPr>
                      <m:t>𝑤</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𝑒</m:t>
                            </m:r>
                          </m:e>
                          <m:sub>
                            <m:r>
                              <a:rPr lang="en-US" b="0" i="1" smtClean="0">
                                <a:latin typeface="Cambria Math" panose="02040503050406030204" pitchFamily="18" charset="0"/>
                              </a:rPr>
                              <m:t>𝑗</m:t>
                            </m:r>
                          </m:sub>
                        </m:sSub>
                      </m:e>
                    </m:d>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𝑗</m:t>
                        </m:r>
                      </m:sup>
                    </m:sSup>
                    <m:r>
                      <a:rPr lang="en-US" b="0" i="1" smtClean="0">
                        <a:latin typeface="Cambria Math" panose="02040503050406030204" pitchFamily="18" charset="0"/>
                      </a:rPr>
                      <m:t>.</m:t>
                    </m:r>
                  </m:oMath>
                </a14:m>
                <a:r>
                  <a:rPr lang="en-US" b="0" dirty="0" smtClean="0"/>
                  <a:t> Each entry in A will be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𝑗</m:t>
                            </m:r>
                          </m:sup>
                        </m:sSup>
                      </m:sup>
                    </m:sSup>
                    <m:r>
                      <a:rPr lang="en-US" b="0" i="0" smtClean="0">
                        <a:latin typeface="Cambria Math" panose="02040503050406030204" pitchFamily="18" charset="0"/>
                      </a:rPr>
                      <m:t>.</m:t>
                    </m:r>
                  </m:oMath>
                </a14:m>
                <a:r>
                  <a:rPr lang="en-US" b="0" dirty="0" smtClean="0"/>
                  <a:t> This takes exponentially many bits.</a:t>
                </a:r>
              </a:p>
              <a:p>
                <a:pPr marL="0" indent="0" algn="l" rtl="0">
                  <a:buNone/>
                </a:pPr>
                <a:endParaRPr lang="en-US" b="0" dirty="0" smtClean="0"/>
              </a:p>
              <a:p>
                <a:pPr marL="0" indent="0" algn="l" rtl="0">
                  <a:buNone/>
                </a:pPr>
                <a:endParaRPr lang="en-US" b="0" dirty="0" smtClean="0">
                  <a:ea typeface="Cambria Math" panose="02040503050406030204" pitchFamily="18" charset="0"/>
                </a:endParaRPr>
              </a:p>
            </p:txBody>
          </p:sp>
        </mc:Choice>
        <mc:Fallback xmlns="">
          <p:sp>
            <p:nvSpPr>
              <p:cNvPr id="3" name="מציין מיקום תוכן 2"/>
              <p:cNvSpPr>
                <a:spLocks noGrp="1" noRot="1" noChangeAspect="1" noMove="1" noResize="1" noEditPoints="1" noAdjustHandles="1" noChangeArrowheads="1" noChangeShapeType="1" noTextEdit="1"/>
              </p:cNvSpPr>
              <p:nvPr>
                <p:ph idx="1"/>
              </p:nvPr>
            </p:nvSpPr>
            <p:spPr>
              <a:blipFill rotWithShape="0">
                <a:blip r:embed="rId2"/>
                <a:stretch>
                  <a:fillRect l="-616" t="-806" r="-68"/>
                </a:stretch>
              </a:blipFill>
            </p:spPr>
            <p:txBody>
              <a:bodyPr/>
              <a:lstStyle/>
              <a:p>
                <a:r>
                  <a:rPr lang="he-IL">
                    <a:noFill/>
                  </a:rPr>
                  <a:t> </a:t>
                </a:r>
              </a:p>
            </p:txBody>
          </p:sp>
        </mc:Fallback>
      </mc:AlternateContent>
    </p:spTree>
    <p:extLst>
      <p:ext uri="{BB962C8B-B14F-4D97-AF65-F5344CB8AC3E}">
        <p14:creationId xmlns:p14="http://schemas.microsoft.com/office/powerpoint/2010/main" val="7144086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dirty="0" smtClean="0"/>
              <a:t>De-Randomizing </a:t>
            </a:r>
            <a:r>
              <a:rPr lang="en-US" dirty="0"/>
              <a:t>the Isolation Lemma</a:t>
            </a:r>
            <a:endParaRPr lang="he-IL" dirty="0"/>
          </a:p>
        </p:txBody>
      </p:sp>
      <p:sp>
        <p:nvSpPr>
          <p:cNvPr id="3" name="מציין מיקום תוכן 2"/>
          <p:cNvSpPr>
            <a:spLocks noGrp="1"/>
          </p:cNvSpPr>
          <p:nvPr>
            <p:ph idx="1"/>
          </p:nvPr>
        </p:nvSpPr>
        <p:spPr/>
        <p:txBody>
          <a:bodyPr/>
          <a:lstStyle/>
          <a:p>
            <a:pPr marL="0" indent="0" algn="l" rtl="0">
              <a:buNone/>
            </a:pPr>
            <a:endParaRPr lang="en-US" b="1" dirty="0" smtClean="0">
              <a:solidFill>
                <a:srgbClr val="C00000"/>
              </a:solidFill>
              <a:ea typeface="Cambria Math" panose="02040503050406030204" pitchFamily="18" charset="0"/>
            </a:endParaRPr>
          </a:p>
          <a:p>
            <a:pPr marL="0" indent="0" algn="l" rtl="0">
              <a:buNone/>
            </a:pPr>
            <a:endParaRPr lang="en-US" b="1" dirty="0" smtClean="0">
              <a:solidFill>
                <a:srgbClr val="C00000"/>
              </a:solidFill>
              <a:ea typeface="Cambria Math" panose="02040503050406030204" pitchFamily="18" charset="0"/>
            </a:endParaRPr>
          </a:p>
          <a:p>
            <a:pPr marL="0" indent="0" algn="ctr" rtl="0">
              <a:buNone/>
            </a:pPr>
            <a:r>
              <a:rPr lang="en-US" sz="2400" b="1" dirty="0" smtClean="0">
                <a:solidFill>
                  <a:srgbClr val="C00000"/>
                </a:solidFill>
                <a:ea typeface="Cambria Math" panose="02040503050406030204" pitchFamily="18" charset="0"/>
              </a:rPr>
              <a:t>Goal: deterministically assign weights such that w is isolating.</a:t>
            </a:r>
            <a:br>
              <a:rPr lang="en-US" sz="2400" b="1" dirty="0" smtClean="0">
                <a:solidFill>
                  <a:srgbClr val="C00000"/>
                </a:solidFill>
                <a:ea typeface="Cambria Math" panose="02040503050406030204" pitchFamily="18" charset="0"/>
              </a:rPr>
            </a:br>
            <a:endParaRPr lang="en-US" sz="2400" b="1" dirty="0" smtClean="0">
              <a:solidFill>
                <a:srgbClr val="C00000"/>
              </a:solidFill>
              <a:ea typeface="Cambria Math" panose="02040503050406030204" pitchFamily="18" charset="0"/>
            </a:endParaRPr>
          </a:p>
          <a:p>
            <a:pPr marL="0" indent="0" algn="l" rtl="0">
              <a:buNone/>
            </a:pPr>
            <a:endParaRPr lang="en-US" b="0" dirty="0" smtClean="0">
              <a:ea typeface="Cambria Math" panose="02040503050406030204" pitchFamily="18" charset="0"/>
            </a:endParaRPr>
          </a:p>
        </p:txBody>
      </p:sp>
    </p:spTree>
    <p:extLst>
      <p:ext uri="{BB962C8B-B14F-4D97-AF65-F5344CB8AC3E}">
        <p14:creationId xmlns:p14="http://schemas.microsoft.com/office/powerpoint/2010/main" val="24273937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86100" y="2667000"/>
            <a:ext cx="6680200" cy="1200329"/>
          </a:xfrm>
          <a:prstGeom prst="rect">
            <a:avLst/>
          </a:prstGeom>
          <a:noFill/>
        </p:spPr>
        <p:txBody>
          <a:bodyPr wrap="square" rtlCol="1">
            <a:spAutoFit/>
          </a:bodyPr>
          <a:lstStyle/>
          <a:p>
            <a:pPr algn="ctr"/>
            <a:r>
              <a:rPr lang="en-US" sz="3600" b="1" i="1" dirty="0" smtClean="0"/>
              <a:t>Some definitions and lemmas to help find such W</a:t>
            </a:r>
            <a:endParaRPr lang="he-IL" sz="3600" b="1" i="1" dirty="0"/>
          </a:p>
        </p:txBody>
      </p:sp>
    </p:spTree>
    <p:extLst>
      <p:ext uri="{BB962C8B-B14F-4D97-AF65-F5344CB8AC3E}">
        <p14:creationId xmlns:p14="http://schemas.microsoft.com/office/powerpoint/2010/main" val="15421486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dirty="0" smtClean="0"/>
              <a:t>Circulation</a:t>
            </a:r>
            <a:endParaRPr lang="he-IL" dirty="0"/>
          </a:p>
        </p:txBody>
      </p:sp>
      <mc:AlternateContent xmlns:mc="http://schemas.openxmlformats.org/markup-compatibility/2006" xmlns:a14="http://schemas.microsoft.com/office/drawing/2010/main">
        <mc:Choice Requires="a14">
          <p:sp>
            <p:nvSpPr>
              <p:cNvPr id="3" name="מציין מיקום תוכן 2"/>
              <p:cNvSpPr>
                <a:spLocks noGrp="1"/>
              </p:cNvSpPr>
              <p:nvPr>
                <p:ph idx="1"/>
              </p:nvPr>
            </p:nvSpPr>
            <p:spPr/>
            <p:txBody>
              <a:bodyPr/>
              <a:lstStyle/>
              <a:p>
                <a:pPr marL="0" indent="0" algn="l" rtl="0">
                  <a:buNone/>
                </a:pPr>
                <a:r>
                  <a:rPr lang="en-US" dirty="0" smtClean="0"/>
                  <a:t>Let C = &lt;</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𝑒</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𝑒</m:t>
                        </m:r>
                      </m:e>
                      <m:sub>
                        <m:r>
                          <a:rPr lang="en-US" b="0" i="1" smtClean="0">
                            <a:latin typeface="Cambria Math" panose="02040503050406030204" pitchFamily="18" charset="0"/>
                          </a:rPr>
                          <m:t>𝑘</m:t>
                        </m:r>
                      </m:sub>
                    </m:sSub>
                    <m:r>
                      <a:rPr lang="en-US" b="0" i="1" smtClean="0">
                        <a:latin typeface="Cambria Math" panose="02040503050406030204" pitchFamily="18" charset="0"/>
                      </a:rPr>
                      <m:t>&gt;</m:t>
                    </m:r>
                  </m:oMath>
                </a14:m>
                <a:r>
                  <a:rPr lang="en-US" dirty="0" smtClean="0"/>
                  <a:t> be a cycle in G with edges given in cyclic order (k is even as G is bipartite).</a:t>
                </a:r>
              </a:p>
              <a:p>
                <a:pPr marL="0" indent="0" algn="l" rtl="0">
                  <a:buNone/>
                </a:pPr>
                <a:r>
                  <a:rPr lang="en-US" b="1" u="sng" dirty="0" smtClean="0"/>
                  <a:t>Definition – Nice Cycle:</a:t>
                </a:r>
                <a:br>
                  <a:rPr lang="en-US" b="1" u="sng" dirty="0" smtClean="0"/>
                </a:br>
                <a:r>
                  <a:rPr lang="en-US" dirty="0" smtClean="0"/>
                  <a:t>A cycle C in G is called NICE if after removing C from G, G still has a perfect matching.</a:t>
                </a:r>
              </a:p>
            </p:txBody>
          </p:sp>
        </mc:Choice>
        <mc:Fallback xmlns="">
          <p:sp>
            <p:nvSpPr>
              <p:cNvPr id="3" name="מציין מיקום תוכן 2"/>
              <p:cNvSpPr>
                <a:spLocks noGrp="1" noRot="1" noChangeAspect="1" noMove="1" noResize="1" noEditPoints="1" noAdjustHandles="1" noChangeArrowheads="1" noChangeShapeType="1" noTextEdit="1"/>
              </p:cNvSpPr>
              <p:nvPr>
                <p:ph idx="1"/>
              </p:nvPr>
            </p:nvSpPr>
            <p:spPr>
              <a:blipFill rotWithShape="0">
                <a:blip r:embed="rId2"/>
                <a:stretch>
                  <a:fillRect l="-616" t="-806"/>
                </a:stretch>
              </a:blipFill>
            </p:spPr>
            <p:txBody>
              <a:bodyPr/>
              <a:lstStyle/>
              <a:p>
                <a:r>
                  <a:rPr lang="he-IL">
                    <a:noFill/>
                  </a:rPr>
                  <a:t> </a:t>
                </a:r>
              </a:p>
            </p:txBody>
          </p:sp>
        </mc:Fallback>
      </mc:AlternateContent>
    </p:spTree>
    <p:extLst>
      <p:ext uri="{BB962C8B-B14F-4D97-AF65-F5344CB8AC3E}">
        <p14:creationId xmlns:p14="http://schemas.microsoft.com/office/powerpoint/2010/main" val="21669387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dirty="0" smtClean="0"/>
              <a:t>Circulation</a:t>
            </a:r>
            <a:endParaRPr lang="he-IL" dirty="0"/>
          </a:p>
        </p:txBody>
      </p:sp>
      <mc:AlternateContent xmlns:mc="http://schemas.openxmlformats.org/markup-compatibility/2006" xmlns:a14="http://schemas.microsoft.com/office/drawing/2010/main">
        <mc:Choice Requires="a14">
          <p:sp>
            <p:nvSpPr>
              <p:cNvPr id="3" name="מציין מיקום תוכן 2"/>
              <p:cNvSpPr>
                <a:spLocks noGrp="1"/>
              </p:cNvSpPr>
              <p:nvPr>
                <p:ph idx="1"/>
              </p:nvPr>
            </p:nvSpPr>
            <p:spPr/>
            <p:txBody>
              <a:bodyPr/>
              <a:lstStyle/>
              <a:p>
                <a:pPr marL="0" indent="0" algn="l" rtl="0">
                  <a:buNone/>
                </a:pPr>
                <a:r>
                  <a:rPr lang="en-US" dirty="0" smtClean="0"/>
                  <a:t>Let C = &lt;</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𝑒</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𝑒</m:t>
                        </m:r>
                      </m:e>
                      <m:sub>
                        <m:r>
                          <a:rPr lang="en-US" b="0" i="1" smtClean="0">
                            <a:latin typeface="Cambria Math" panose="02040503050406030204" pitchFamily="18" charset="0"/>
                          </a:rPr>
                          <m:t>𝑘</m:t>
                        </m:r>
                      </m:sub>
                    </m:sSub>
                    <m:r>
                      <a:rPr lang="en-US" b="0" i="1" smtClean="0">
                        <a:latin typeface="Cambria Math" panose="02040503050406030204" pitchFamily="18" charset="0"/>
                      </a:rPr>
                      <m:t>&gt;</m:t>
                    </m:r>
                  </m:oMath>
                </a14:m>
                <a:r>
                  <a:rPr lang="en-US" dirty="0" smtClean="0"/>
                  <a:t> be a cycle in G with edges given in cyclic order (k is even as G is bipartite).</a:t>
                </a:r>
              </a:p>
              <a:p>
                <a:pPr marL="0" indent="0" algn="l" rtl="0">
                  <a:buNone/>
                </a:pPr>
                <a:r>
                  <a:rPr lang="en-US" b="1" u="sng" dirty="0" smtClean="0"/>
                  <a:t>Definition – Nice Cycle:</a:t>
                </a:r>
                <a:br>
                  <a:rPr lang="en-US" b="1" u="sng" dirty="0" smtClean="0"/>
                </a:br>
                <a:r>
                  <a:rPr lang="en-US" dirty="0" smtClean="0"/>
                  <a:t>A cycle C in G is called NICE if after removing C from G, G still has a perfect matching.</a:t>
                </a:r>
              </a:p>
              <a:p>
                <a:pPr algn="l" rtl="0">
                  <a:buFont typeface="Wingdings" panose="05000000000000000000" pitchFamily="2" charset="2"/>
                  <a:buChar char="Ø"/>
                </a:pPr>
                <a:r>
                  <a:rPr lang="en-US" dirty="0"/>
                  <a:t>In other words, a nice cycle can be obtained from the</a:t>
                </a:r>
                <a:r>
                  <a:rPr lang="en-US" b="1" dirty="0"/>
                  <a:t> symmetric difference </a:t>
                </a:r>
                <a:r>
                  <a:rPr lang="en-US" dirty="0"/>
                  <a:t>of two perfect </a:t>
                </a:r>
                <a:r>
                  <a:rPr lang="en-US" dirty="0" err="1"/>
                  <a:t>matchings</a:t>
                </a:r>
                <a:r>
                  <a:rPr lang="en-US" dirty="0"/>
                  <a:t>. Note that a nice cycle is always an even </a:t>
                </a:r>
                <a:r>
                  <a:rPr lang="en-US" dirty="0" smtClean="0"/>
                  <a:t>cycle.</a:t>
                </a:r>
              </a:p>
            </p:txBody>
          </p:sp>
        </mc:Choice>
        <mc:Fallback xmlns="">
          <p:sp>
            <p:nvSpPr>
              <p:cNvPr id="3" name="מציין מיקום תוכן 2"/>
              <p:cNvSpPr>
                <a:spLocks noGrp="1" noRot="1" noChangeAspect="1" noMove="1" noResize="1" noEditPoints="1" noAdjustHandles="1" noChangeArrowheads="1" noChangeShapeType="1" noTextEdit="1"/>
              </p:cNvSpPr>
              <p:nvPr>
                <p:ph idx="1"/>
              </p:nvPr>
            </p:nvSpPr>
            <p:spPr>
              <a:blipFill rotWithShape="0">
                <a:blip r:embed="rId2"/>
                <a:stretch>
                  <a:fillRect l="-616" t="-806"/>
                </a:stretch>
              </a:blipFill>
            </p:spPr>
            <p:txBody>
              <a:bodyPr/>
              <a:lstStyle/>
              <a:p>
                <a:r>
                  <a:rPr lang="he-IL">
                    <a:noFill/>
                  </a:rPr>
                  <a:t> </a:t>
                </a:r>
              </a:p>
            </p:txBody>
          </p:sp>
        </mc:Fallback>
      </mc:AlternateContent>
      <p:grpSp>
        <p:nvGrpSpPr>
          <p:cNvPr id="4" name="קבוצה 3"/>
          <p:cNvGrpSpPr/>
          <p:nvPr/>
        </p:nvGrpSpPr>
        <p:grpSpPr>
          <a:xfrm>
            <a:off x="2463800" y="4939044"/>
            <a:ext cx="8445500" cy="972178"/>
            <a:chOff x="2030412" y="4044322"/>
            <a:chExt cx="8967788" cy="1442078"/>
          </a:xfrm>
        </p:grpSpPr>
        <p:grpSp>
          <p:nvGrpSpPr>
            <p:cNvPr id="5" name="קבוצה 4"/>
            <p:cNvGrpSpPr/>
            <p:nvPr/>
          </p:nvGrpSpPr>
          <p:grpSpPr>
            <a:xfrm>
              <a:off x="2030412" y="4044322"/>
              <a:ext cx="1117600" cy="1442078"/>
              <a:chOff x="2222500" y="4018922"/>
              <a:chExt cx="2260600" cy="2216778"/>
            </a:xfrm>
          </p:grpSpPr>
          <p:sp>
            <p:nvSpPr>
              <p:cNvPr id="23" name="אליפסה 22"/>
              <p:cNvSpPr/>
              <p:nvPr/>
            </p:nvSpPr>
            <p:spPr>
              <a:xfrm>
                <a:off x="2222500" y="4018922"/>
                <a:ext cx="317500" cy="23557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4" name="אליפסה 23"/>
              <p:cNvSpPr/>
              <p:nvPr/>
            </p:nvSpPr>
            <p:spPr>
              <a:xfrm>
                <a:off x="4165600" y="4018922"/>
                <a:ext cx="317500" cy="23557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5" name="אליפסה 24"/>
              <p:cNvSpPr/>
              <p:nvPr/>
            </p:nvSpPr>
            <p:spPr>
              <a:xfrm>
                <a:off x="2222500" y="5009522"/>
                <a:ext cx="317500" cy="23557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6" name="אליפסה 25"/>
              <p:cNvSpPr/>
              <p:nvPr/>
            </p:nvSpPr>
            <p:spPr>
              <a:xfrm>
                <a:off x="4165600" y="5009522"/>
                <a:ext cx="317500" cy="23557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7" name="אליפסה 26"/>
              <p:cNvSpPr/>
              <p:nvPr/>
            </p:nvSpPr>
            <p:spPr>
              <a:xfrm>
                <a:off x="2222500" y="6000122"/>
                <a:ext cx="317500" cy="23557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8" name="אליפסה 27"/>
              <p:cNvSpPr/>
              <p:nvPr/>
            </p:nvSpPr>
            <p:spPr>
              <a:xfrm>
                <a:off x="4165600" y="6000122"/>
                <a:ext cx="317500" cy="23557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cxnSp>
            <p:nvCxnSpPr>
              <p:cNvPr id="29" name="מחבר ישר 28"/>
              <p:cNvCxnSpPr>
                <a:endCxn id="24" idx="3"/>
              </p:cNvCxnSpPr>
              <p:nvPr/>
            </p:nvCxnSpPr>
            <p:spPr>
              <a:xfrm flipV="1">
                <a:off x="2432050" y="4220000"/>
                <a:ext cx="1780047" cy="1894423"/>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0" name="מחבר ישר 29"/>
              <p:cNvCxnSpPr>
                <a:endCxn id="28" idx="2"/>
              </p:cNvCxnSpPr>
              <p:nvPr/>
            </p:nvCxnSpPr>
            <p:spPr>
              <a:xfrm flipV="1">
                <a:off x="2460983" y="6117911"/>
                <a:ext cx="1704617" cy="31795"/>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31" name="מחבר ישר 30"/>
              <p:cNvCxnSpPr>
                <a:endCxn id="26" idx="2"/>
              </p:cNvCxnSpPr>
              <p:nvPr/>
            </p:nvCxnSpPr>
            <p:spPr>
              <a:xfrm flipV="1">
                <a:off x="2501900" y="5127311"/>
                <a:ext cx="1663700" cy="34611"/>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32" name="מחבר ישר 31"/>
              <p:cNvCxnSpPr>
                <a:endCxn id="24" idx="2"/>
              </p:cNvCxnSpPr>
              <p:nvPr/>
            </p:nvCxnSpPr>
            <p:spPr>
              <a:xfrm flipV="1">
                <a:off x="2489916" y="4136711"/>
                <a:ext cx="1675684" cy="2191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33" name="מחבר ישר 32"/>
              <p:cNvCxnSpPr>
                <a:endCxn id="28" idx="2"/>
              </p:cNvCxnSpPr>
              <p:nvPr/>
            </p:nvCxnSpPr>
            <p:spPr>
              <a:xfrm>
                <a:off x="2489916" y="4171322"/>
                <a:ext cx="1675684" cy="1946589"/>
              </a:xfrm>
              <a:prstGeom prst="line">
                <a:avLst/>
              </a:prstGeom>
              <a:ln w="38100"/>
            </p:spPr>
            <p:style>
              <a:lnRef idx="1">
                <a:schemeClr val="dk1"/>
              </a:lnRef>
              <a:fillRef idx="0">
                <a:schemeClr val="dk1"/>
              </a:fillRef>
              <a:effectRef idx="0">
                <a:schemeClr val="dk1"/>
              </a:effectRef>
              <a:fontRef idx="minor">
                <a:schemeClr val="tx1"/>
              </a:fontRef>
            </p:style>
          </p:cxnSp>
        </p:grpSp>
        <p:grpSp>
          <p:nvGrpSpPr>
            <p:cNvPr id="6" name="קבוצה 5"/>
            <p:cNvGrpSpPr/>
            <p:nvPr/>
          </p:nvGrpSpPr>
          <p:grpSpPr>
            <a:xfrm>
              <a:off x="3659066" y="4156054"/>
              <a:ext cx="976433" cy="1251451"/>
              <a:chOff x="5417880" y="4113544"/>
              <a:chExt cx="1704617" cy="1991083"/>
            </a:xfrm>
          </p:grpSpPr>
          <p:cxnSp>
            <p:nvCxnSpPr>
              <p:cNvPr id="20" name="מחבר ישר 19"/>
              <p:cNvCxnSpPr/>
              <p:nvPr/>
            </p:nvCxnSpPr>
            <p:spPr>
              <a:xfrm flipV="1">
                <a:off x="5417880" y="6094744"/>
                <a:ext cx="1704617" cy="9883"/>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21" name="מחבר ישר 20"/>
              <p:cNvCxnSpPr/>
              <p:nvPr/>
            </p:nvCxnSpPr>
            <p:spPr>
              <a:xfrm flipV="1">
                <a:off x="5458797" y="5104144"/>
                <a:ext cx="1663700" cy="12700"/>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22" name="מחבר ישר 21"/>
              <p:cNvCxnSpPr/>
              <p:nvPr/>
            </p:nvCxnSpPr>
            <p:spPr>
              <a:xfrm>
                <a:off x="5446813" y="4113544"/>
                <a:ext cx="1675684" cy="0"/>
              </a:xfrm>
              <a:prstGeom prst="line">
                <a:avLst/>
              </a:prstGeom>
              <a:ln w="38100"/>
            </p:spPr>
            <p:style>
              <a:lnRef idx="1">
                <a:schemeClr val="accent2"/>
              </a:lnRef>
              <a:fillRef idx="0">
                <a:schemeClr val="accent2"/>
              </a:fillRef>
              <a:effectRef idx="0">
                <a:schemeClr val="accent2"/>
              </a:effectRef>
              <a:fontRef idx="minor">
                <a:schemeClr val="tx1"/>
              </a:fontRef>
            </p:style>
          </p:cxnSp>
        </p:grpSp>
        <p:grpSp>
          <p:nvGrpSpPr>
            <p:cNvPr id="7" name="קבוצה 6"/>
            <p:cNvGrpSpPr/>
            <p:nvPr/>
          </p:nvGrpSpPr>
          <p:grpSpPr>
            <a:xfrm>
              <a:off x="5184860" y="4139927"/>
              <a:ext cx="874148" cy="1269848"/>
              <a:chOff x="7854950" y="4089552"/>
              <a:chExt cx="1774467" cy="1968500"/>
            </a:xfrm>
          </p:grpSpPr>
          <p:cxnSp>
            <p:nvCxnSpPr>
              <p:cNvPr id="17" name="מחבר ישר 16"/>
              <p:cNvCxnSpPr/>
              <p:nvPr/>
            </p:nvCxnSpPr>
            <p:spPr>
              <a:xfrm flipV="1">
                <a:off x="7854950" y="4175635"/>
                <a:ext cx="1774467" cy="185701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8" name="מחבר ישר 17"/>
              <p:cNvCxnSpPr/>
              <p:nvPr/>
            </p:nvCxnSpPr>
            <p:spPr>
              <a:xfrm flipV="1">
                <a:off x="7924800" y="5067452"/>
                <a:ext cx="1663700" cy="12700"/>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19" name="מחבר ישר 18"/>
              <p:cNvCxnSpPr/>
              <p:nvPr/>
            </p:nvCxnSpPr>
            <p:spPr>
              <a:xfrm>
                <a:off x="7912816" y="4089552"/>
                <a:ext cx="1675684" cy="1968500"/>
              </a:xfrm>
              <a:prstGeom prst="line">
                <a:avLst/>
              </a:prstGeom>
              <a:ln w="38100"/>
            </p:spPr>
            <p:style>
              <a:lnRef idx="1">
                <a:schemeClr val="dk1"/>
              </a:lnRef>
              <a:fillRef idx="0">
                <a:schemeClr val="dk1"/>
              </a:fillRef>
              <a:effectRef idx="0">
                <a:schemeClr val="dk1"/>
              </a:effectRef>
              <a:fontRef idx="minor">
                <a:schemeClr val="tx1"/>
              </a:fontRef>
            </p:style>
          </p:cxnSp>
        </p:grpSp>
        <p:grpSp>
          <p:nvGrpSpPr>
            <p:cNvPr id="8" name="קבוצה 7"/>
            <p:cNvGrpSpPr/>
            <p:nvPr/>
          </p:nvGrpSpPr>
          <p:grpSpPr>
            <a:xfrm>
              <a:off x="6636875" y="4179167"/>
              <a:ext cx="899448" cy="1192240"/>
              <a:chOff x="10187652" y="4065560"/>
              <a:chExt cx="1803400" cy="1974310"/>
            </a:xfrm>
          </p:grpSpPr>
          <p:cxnSp>
            <p:nvCxnSpPr>
              <p:cNvPr id="13" name="מחבר ישר 12"/>
              <p:cNvCxnSpPr/>
              <p:nvPr/>
            </p:nvCxnSpPr>
            <p:spPr>
              <a:xfrm flipV="1">
                <a:off x="10187652" y="6029987"/>
                <a:ext cx="1704617" cy="9883"/>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4" name="מחבר ישר 13"/>
              <p:cNvCxnSpPr/>
              <p:nvPr/>
            </p:nvCxnSpPr>
            <p:spPr>
              <a:xfrm>
                <a:off x="10303897" y="4089552"/>
                <a:ext cx="1675684" cy="0"/>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5" name="מחבר ישר 14"/>
              <p:cNvCxnSpPr/>
              <p:nvPr/>
            </p:nvCxnSpPr>
            <p:spPr>
              <a:xfrm flipV="1">
                <a:off x="10216585" y="4151643"/>
                <a:ext cx="1774467" cy="185701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מחבר ישר 15"/>
              <p:cNvCxnSpPr/>
              <p:nvPr/>
            </p:nvCxnSpPr>
            <p:spPr>
              <a:xfrm>
                <a:off x="10274451" y="4065560"/>
                <a:ext cx="1675684" cy="1968500"/>
              </a:xfrm>
              <a:prstGeom prst="line">
                <a:avLst/>
              </a:prstGeom>
              <a:ln w="38100">
                <a:solidFill>
                  <a:srgbClr val="FF0000"/>
                </a:solidFill>
              </a:ln>
            </p:spPr>
            <p:style>
              <a:lnRef idx="1">
                <a:schemeClr val="dk1"/>
              </a:lnRef>
              <a:fillRef idx="0">
                <a:schemeClr val="dk1"/>
              </a:fillRef>
              <a:effectRef idx="0">
                <a:schemeClr val="dk1"/>
              </a:effectRef>
              <a:fontRef idx="minor">
                <a:schemeClr val="tx1"/>
              </a:fontRef>
            </p:style>
          </p:cxnSp>
        </p:grpSp>
        <p:sp>
          <p:nvSpPr>
            <p:cNvPr id="9" name="חץ ימינה 8"/>
            <p:cNvSpPr/>
            <p:nvPr/>
          </p:nvSpPr>
          <p:spPr>
            <a:xfrm>
              <a:off x="7874000" y="4521200"/>
              <a:ext cx="939800" cy="431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 name="אליפסה 9"/>
            <p:cNvSpPr/>
            <p:nvPr/>
          </p:nvSpPr>
          <p:spPr>
            <a:xfrm>
              <a:off x="9474200" y="4622800"/>
              <a:ext cx="279400" cy="1716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1" name="אליפסה 10"/>
            <p:cNvSpPr/>
            <p:nvPr/>
          </p:nvSpPr>
          <p:spPr>
            <a:xfrm>
              <a:off x="10718800" y="4622800"/>
              <a:ext cx="279400" cy="1716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cxnSp>
          <p:nvCxnSpPr>
            <p:cNvPr id="12" name="מחבר ישר 11"/>
            <p:cNvCxnSpPr>
              <a:stCxn id="10" idx="6"/>
              <a:endCxn id="11" idx="2"/>
            </p:cNvCxnSpPr>
            <p:nvPr/>
          </p:nvCxnSpPr>
          <p:spPr>
            <a:xfrm>
              <a:off x="9753600" y="4708612"/>
              <a:ext cx="965200" cy="0"/>
            </a:xfrm>
            <a:prstGeom prst="line">
              <a:avLst/>
            </a:prstGeom>
            <a:ln w="38100"/>
          </p:spPr>
          <p:style>
            <a:lnRef idx="1">
              <a:schemeClr val="accent2"/>
            </a:lnRef>
            <a:fillRef idx="0">
              <a:schemeClr val="accent2"/>
            </a:fillRef>
            <a:effectRef idx="0">
              <a:schemeClr val="accent2"/>
            </a:effectRef>
            <a:fontRef idx="minor">
              <a:schemeClr val="tx1"/>
            </a:fontRef>
          </p:style>
        </p:cxnSp>
      </p:grpSp>
    </p:spTree>
    <p:extLst>
      <p:ext uri="{BB962C8B-B14F-4D97-AF65-F5344CB8AC3E}">
        <p14:creationId xmlns:p14="http://schemas.microsoft.com/office/powerpoint/2010/main" val="29144554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dirty="0" smtClean="0"/>
              <a:t>Circulation</a:t>
            </a:r>
            <a:endParaRPr lang="he-IL" dirty="0"/>
          </a:p>
        </p:txBody>
      </p:sp>
      <p:sp>
        <p:nvSpPr>
          <p:cNvPr id="3" name="מציין מיקום תוכן 2"/>
          <p:cNvSpPr>
            <a:spLocks noGrp="1"/>
          </p:cNvSpPr>
          <p:nvPr>
            <p:ph idx="1"/>
          </p:nvPr>
        </p:nvSpPr>
        <p:spPr/>
        <p:txBody>
          <a:bodyPr/>
          <a:lstStyle/>
          <a:p>
            <a:pPr marL="0" indent="0" algn="l" rtl="0">
              <a:buNone/>
            </a:pPr>
            <a:r>
              <a:rPr lang="en-US" u="sng" dirty="0" smtClean="0"/>
              <a:t>Claim:</a:t>
            </a:r>
            <a:r>
              <a:rPr lang="en-US" dirty="0" smtClean="0"/>
              <a:t> Cycle is NICE I.F.F it is a symmetric difference between two P.M’s.</a:t>
            </a:r>
          </a:p>
          <a:p>
            <a:pPr marL="0" indent="0" algn="l" rtl="0">
              <a:buNone/>
            </a:pPr>
            <a:endParaRPr lang="he-IL" dirty="0"/>
          </a:p>
        </p:txBody>
      </p:sp>
    </p:spTree>
    <p:extLst>
      <p:ext uri="{BB962C8B-B14F-4D97-AF65-F5344CB8AC3E}">
        <p14:creationId xmlns:p14="http://schemas.microsoft.com/office/powerpoint/2010/main" val="41585857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dirty="0" smtClean="0"/>
              <a:t>Circulation</a:t>
            </a:r>
            <a:endParaRPr lang="he-IL" dirty="0"/>
          </a:p>
        </p:txBody>
      </p:sp>
      <mc:AlternateContent xmlns:mc="http://schemas.openxmlformats.org/markup-compatibility/2006" xmlns:a14="http://schemas.microsoft.com/office/drawing/2010/main">
        <mc:Choice Requires="a14">
          <p:sp>
            <p:nvSpPr>
              <p:cNvPr id="3" name="מציין מיקום תוכן 2"/>
              <p:cNvSpPr>
                <a:spLocks noGrp="1"/>
              </p:cNvSpPr>
              <p:nvPr>
                <p:ph idx="1"/>
              </p:nvPr>
            </p:nvSpPr>
            <p:spPr/>
            <p:txBody>
              <a:bodyPr/>
              <a:lstStyle/>
              <a:p>
                <a:pPr marL="0" indent="0" algn="l" rtl="0">
                  <a:buNone/>
                </a:pPr>
                <a:r>
                  <a:rPr lang="en-US" u="sng" dirty="0" smtClean="0"/>
                  <a:t>Claim:</a:t>
                </a:r>
                <a:r>
                  <a:rPr lang="en-US" dirty="0" smtClean="0"/>
                  <a:t> Cycle is NICE I.F.F it is a symmetric difference between two P.M’s.</a:t>
                </a:r>
              </a:p>
              <a:p>
                <a:pPr marL="0" indent="0" algn="l" rtl="0">
                  <a:buNone/>
                </a:pPr>
                <a14:m>
                  <m:oMath xmlns:m="http://schemas.openxmlformats.org/officeDocument/2006/math">
                    <m:r>
                      <a:rPr lang="en-US" b="0" i="1" smtClean="0">
                        <a:latin typeface="Cambria Math" panose="02040503050406030204" pitchFamily="18" charset="0"/>
                      </a:rPr>
                      <m:t>⇒</m:t>
                    </m:r>
                  </m:oMath>
                </a14:m>
                <a:r>
                  <a:rPr lang="en-US" dirty="0" smtClean="0"/>
                  <a:t>Lets assume a cycle c is NICE. Then if we remove it from the graph we still have a PM. Lets denote C by </a:t>
                </a:r>
                <a14:m>
                  <m:oMath xmlns:m="http://schemas.openxmlformats.org/officeDocument/2006/math">
                    <m:r>
                      <a:rPr lang="en-US" b="0" i="1" smtClean="0">
                        <a:latin typeface="Cambria Math" panose="02040503050406030204" pitchFamily="18" charset="0"/>
                      </a:rPr>
                      <m:t>&lt;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𝑒</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𝑒</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𝑒</m:t>
                        </m:r>
                      </m:e>
                      <m:sub>
                        <m:r>
                          <a:rPr lang="en-US" b="0" i="1" smtClean="0">
                            <a:latin typeface="Cambria Math" panose="02040503050406030204" pitchFamily="18" charset="0"/>
                          </a:rPr>
                          <m:t>2</m:t>
                        </m:r>
                        <m:r>
                          <a:rPr lang="en-US" b="0" i="1" smtClean="0">
                            <a:latin typeface="Cambria Math" panose="02040503050406030204" pitchFamily="18" charset="0"/>
                          </a:rPr>
                          <m:t>𝑘</m:t>
                        </m:r>
                      </m:sub>
                    </m:sSub>
                    <m:r>
                      <a:rPr lang="en-US" b="0" i="1" smtClean="0">
                        <a:latin typeface="Cambria Math" panose="02040503050406030204" pitchFamily="18" charset="0"/>
                      </a:rPr>
                      <m:t>&gt;</m:t>
                    </m:r>
                  </m:oMath>
                </a14:m>
                <a:r>
                  <a:rPr lang="en-US" dirty="0" smtClean="0"/>
                  <a:t>. Now by taking every second edge, we build a PM:</a:t>
                </a:r>
              </a:p>
              <a:p>
                <a:pPr marL="0" indent="0" algn="l" rtl="0">
                  <a:buNone/>
                </a:pPr>
                <a:endParaRPr lang="he-IL" dirty="0"/>
              </a:p>
            </p:txBody>
          </p:sp>
        </mc:Choice>
        <mc:Fallback xmlns="">
          <p:sp>
            <p:nvSpPr>
              <p:cNvPr id="3" name="מציין מיקום תוכן 2"/>
              <p:cNvSpPr>
                <a:spLocks noGrp="1" noRot="1" noChangeAspect="1" noMove="1" noResize="1" noEditPoints="1" noAdjustHandles="1" noChangeArrowheads="1" noChangeShapeType="1" noTextEdit="1"/>
              </p:cNvSpPr>
              <p:nvPr>
                <p:ph idx="1"/>
              </p:nvPr>
            </p:nvSpPr>
            <p:spPr>
              <a:blipFill rotWithShape="0">
                <a:blip r:embed="rId2"/>
                <a:stretch>
                  <a:fillRect l="-616" t="-806"/>
                </a:stretch>
              </a:blipFill>
            </p:spPr>
            <p:txBody>
              <a:bodyPr/>
              <a:lstStyle/>
              <a:p>
                <a:r>
                  <a:rPr lang="he-IL">
                    <a:noFill/>
                  </a:rPr>
                  <a:t> </a:t>
                </a:r>
              </a:p>
            </p:txBody>
          </p:sp>
        </mc:Fallback>
      </mc:AlternateContent>
    </p:spTree>
    <p:extLst>
      <p:ext uri="{BB962C8B-B14F-4D97-AF65-F5344CB8AC3E}">
        <p14:creationId xmlns:p14="http://schemas.microsoft.com/office/powerpoint/2010/main" val="5630404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dirty="0" smtClean="0"/>
              <a:t>Circulation</a:t>
            </a:r>
            <a:endParaRPr lang="he-IL" dirty="0"/>
          </a:p>
        </p:txBody>
      </p:sp>
      <mc:AlternateContent xmlns:mc="http://schemas.openxmlformats.org/markup-compatibility/2006" xmlns:a14="http://schemas.microsoft.com/office/drawing/2010/main">
        <mc:Choice Requires="a14">
          <p:sp>
            <p:nvSpPr>
              <p:cNvPr id="3" name="מציין מיקום תוכן 2"/>
              <p:cNvSpPr>
                <a:spLocks noGrp="1"/>
              </p:cNvSpPr>
              <p:nvPr>
                <p:ph idx="1"/>
              </p:nvPr>
            </p:nvSpPr>
            <p:spPr/>
            <p:txBody>
              <a:bodyPr/>
              <a:lstStyle/>
              <a:p>
                <a:pPr marL="0" indent="0" algn="l" rtl="0">
                  <a:buNone/>
                </a:pPr>
                <a:r>
                  <a:rPr lang="en-US" u="sng" dirty="0" smtClean="0"/>
                  <a:t>Claim:</a:t>
                </a:r>
                <a:r>
                  <a:rPr lang="en-US" dirty="0" smtClean="0"/>
                  <a:t> Cycle is NICE I.F.F it is a symmetric difference between two P.M’s.</a:t>
                </a:r>
              </a:p>
              <a:p>
                <a:pPr marL="0" indent="0" algn="l" rtl="0">
                  <a:buNone/>
                </a:pPr>
                <a14:m>
                  <m:oMath xmlns:m="http://schemas.openxmlformats.org/officeDocument/2006/math">
                    <m:r>
                      <a:rPr lang="en-US" b="0" i="1" smtClean="0">
                        <a:latin typeface="Cambria Math" panose="02040503050406030204" pitchFamily="18" charset="0"/>
                      </a:rPr>
                      <m:t>⇒</m:t>
                    </m:r>
                  </m:oMath>
                </a14:m>
                <a:r>
                  <a:rPr lang="en-US" dirty="0" smtClean="0"/>
                  <a:t>Lets assume a cycle c is NICE. Then if we remove it from the graph we still have a PM. Lets denote C by </a:t>
                </a:r>
                <a14:m>
                  <m:oMath xmlns:m="http://schemas.openxmlformats.org/officeDocument/2006/math">
                    <m:r>
                      <a:rPr lang="en-US" b="0" i="1" smtClean="0">
                        <a:latin typeface="Cambria Math" panose="02040503050406030204" pitchFamily="18" charset="0"/>
                      </a:rPr>
                      <m:t>&lt;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𝑒</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𝑒</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𝑒</m:t>
                        </m:r>
                      </m:e>
                      <m:sub>
                        <m:r>
                          <a:rPr lang="en-US" b="0" i="1" smtClean="0">
                            <a:latin typeface="Cambria Math" panose="02040503050406030204" pitchFamily="18" charset="0"/>
                          </a:rPr>
                          <m:t>2</m:t>
                        </m:r>
                        <m:r>
                          <a:rPr lang="en-US" b="0" i="1" smtClean="0">
                            <a:latin typeface="Cambria Math" panose="02040503050406030204" pitchFamily="18" charset="0"/>
                          </a:rPr>
                          <m:t>𝑘</m:t>
                        </m:r>
                      </m:sub>
                    </m:sSub>
                    <m:r>
                      <a:rPr lang="en-US" b="0" i="1" smtClean="0">
                        <a:latin typeface="Cambria Math" panose="02040503050406030204" pitchFamily="18" charset="0"/>
                      </a:rPr>
                      <m:t>&gt;</m:t>
                    </m:r>
                  </m:oMath>
                </a14:m>
                <a:r>
                  <a:rPr lang="en-US" dirty="0" smtClean="0"/>
                  <a:t>. Now by taking every second edge, we build a PM:</a:t>
                </a:r>
              </a:p>
              <a:p>
                <a:pPr marL="0" indent="0" algn="l" rtl="0">
                  <a:buNone/>
                </a:pPr>
                <a:r>
                  <a:rPr lang="en-US" dirty="0" smtClean="0"/>
                  <a:t>We add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𝑒</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𝑢</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1</m:t>
                        </m:r>
                      </m:sub>
                    </m:sSub>
                    <m:r>
                      <a:rPr lang="en-US" b="0" i="1" smtClean="0">
                        <a:latin typeface="Cambria Math" panose="02040503050406030204" pitchFamily="18" charset="0"/>
                      </a:rPr>
                      <m:t>)</m:t>
                    </m:r>
                  </m:oMath>
                </a14:m>
                <a:r>
                  <a:rPr lang="en-US" dirty="0" smtClean="0"/>
                  <a:t> back to the graph. Now, since C is a series of vertices, </a:t>
                </a:r>
                <a:br>
                  <a:rPr lang="en-US" dirty="0" smtClean="0"/>
                </a:b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𝑒</m:t>
                        </m:r>
                      </m:e>
                      <m:sub>
                        <m:r>
                          <a:rPr lang="en-US" b="0" i="1" smtClean="0">
                            <a:latin typeface="Cambria Math" panose="02040503050406030204" pitchFamily="18" charset="0"/>
                          </a:rPr>
                          <m:t>2</m:t>
                        </m:r>
                      </m:sub>
                    </m:sSub>
                    <m:r>
                      <a:rPr lang="en-US" b="0" i="1" smtClean="0">
                        <a:latin typeface="Cambria Math" panose="02040503050406030204" pitchFamily="18" charset="0"/>
                      </a:rPr>
                      <m:t>=</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1</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𝑢</m:t>
                            </m:r>
                          </m:e>
                          <m:sub>
                            <m:r>
                              <a:rPr lang="en-US" b="0" i="1" smtClean="0">
                                <a:latin typeface="Cambria Math" panose="02040503050406030204" pitchFamily="18" charset="0"/>
                              </a:rPr>
                              <m:t>2</m:t>
                            </m:r>
                          </m:sub>
                        </m:sSub>
                      </m:e>
                    </m:d>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𝑒</m:t>
                        </m:r>
                      </m:e>
                      <m:sub>
                        <m:r>
                          <a:rPr lang="en-US" b="0" i="1" smtClean="0">
                            <a:latin typeface="Cambria Math" panose="02040503050406030204" pitchFamily="18" charset="0"/>
                          </a:rPr>
                          <m:t>3</m:t>
                        </m:r>
                      </m:sub>
                    </m:sSub>
                    <m:r>
                      <a:rPr lang="en-US" b="0" i="1" smtClean="0">
                        <a:latin typeface="Cambria Math" panose="02040503050406030204" pitchFamily="18" charset="0"/>
                      </a:rPr>
                      <m:t>=</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𝑢</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2</m:t>
                            </m:r>
                          </m:sub>
                        </m:sSub>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𝑒</m:t>
                        </m:r>
                      </m:e>
                      <m:sub>
                        <m:r>
                          <a:rPr lang="en-US" b="0" i="1" smtClean="0">
                            <a:latin typeface="Cambria Math" panose="02040503050406030204" pitchFamily="18" charset="0"/>
                          </a:rPr>
                          <m:t>2</m:t>
                        </m:r>
                        <m:r>
                          <a:rPr lang="en-US" b="0" i="1" smtClean="0">
                            <a:latin typeface="Cambria Math" panose="02040503050406030204" pitchFamily="18" charset="0"/>
                          </a:rPr>
                          <m:t>𝑘</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𝑘</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𝑢</m:t>
                        </m:r>
                      </m:e>
                      <m:sub>
                        <m:r>
                          <a:rPr lang="en-US" b="0" i="1" smtClean="0">
                            <a:latin typeface="Cambria Math" panose="02040503050406030204" pitchFamily="18" charset="0"/>
                          </a:rPr>
                          <m:t>1</m:t>
                        </m:r>
                      </m:sub>
                    </m:sSub>
                    <m:r>
                      <a:rPr lang="en-US" b="0" i="1" smtClean="0">
                        <a:latin typeface="Cambria Math" panose="02040503050406030204" pitchFamily="18" charset="0"/>
                      </a:rPr>
                      <m:t>)</m:t>
                    </m:r>
                  </m:oMath>
                </a14:m>
                <a:r>
                  <a:rPr lang="en-US" dirty="0" smtClean="0"/>
                  <a:t>. We take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𝑒</m:t>
                        </m:r>
                      </m:e>
                      <m:sub>
                        <m:r>
                          <a:rPr lang="en-US" b="0" i="1" smtClean="0">
                            <a:latin typeface="Cambria Math" panose="02040503050406030204" pitchFamily="18" charset="0"/>
                          </a:rPr>
                          <m:t>3</m:t>
                        </m:r>
                      </m:sub>
                    </m:sSub>
                  </m:oMath>
                </a14:m>
                <a:r>
                  <a:rPr lang="en-US" dirty="0" smtClean="0"/>
                  <a:t> and put it back to G adding vertices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𝑢</m:t>
                        </m:r>
                      </m:e>
                      <m:sub>
                        <m:r>
                          <a:rPr lang="en-US" b="0" i="1" smtClean="0">
                            <a:latin typeface="Cambria Math" panose="02040503050406030204" pitchFamily="18" charset="0"/>
                          </a:rPr>
                          <m:t>2</m:t>
                        </m:r>
                      </m:sub>
                    </m:sSub>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2</m:t>
                        </m:r>
                      </m:sub>
                    </m:sSub>
                  </m:oMath>
                </a14:m>
                <a:r>
                  <a:rPr lang="en-US" dirty="0" smtClean="0"/>
                  <a:t> and  connecting them.</a:t>
                </a:r>
              </a:p>
              <a:p>
                <a:pPr marL="0" indent="0" algn="l" rtl="0">
                  <a:buNone/>
                </a:pPr>
                <a:endParaRPr lang="he-IL" dirty="0"/>
              </a:p>
            </p:txBody>
          </p:sp>
        </mc:Choice>
        <mc:Fallback xmlns="">
          <p:sp>
            <p:nvSpPr>
              <p:cNvPr id="3" name="מציין מיקום תוכן 2"/>
              <p:cNvSpPr>
                <a:spLocks noGrp="1" noRot="1" noChangeAspect="1" noMove="1" noResize="1" noEditPoints="1" noAdjustHandles="1" noChangeArrowheads="1" noChangeShapeType="1" noTextEdit="1"/>
              </p:cNvSpPr>
              <p:nvPr>
                <p:ph idx="1"/>
              </p:nvPr>
            </p:nvSpPr>
            <p:spPr>
              <a:blipFill rotWithShape="0">
                <a:blip r:embed="rId2"/>
                <a:stretch>
                  <a:fillRect l="-616" t="-806"/>
                </a:stretch>
              </a:blipFill>
            </p:spPr>
            <p:txBody>
              <a:bodyPr/>
              <a:lstStyle/>
              <a:p>
                <a:r>
                  <a:rPr lang="he-IL">
                    <a:noFill/>
                  </a:rPr>
                  <a:t> </a:t>
                </a:r>
              </a:p>
            </p:txBody>
          </p:sp>
        </mc:Fallback>
      </mc:AlternateContent>
    </p:spTree>
    <p:extLst>
      <p:ext uri="{BB962C8B-B14F-4D97-AF65-F5344CB8AC3E}">
        <p14:creationId xmlns:p14="http://schemas.microsoft.com/office/powerpoint/2010/main" val="12371576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dirty="0" smtClean="0"/>
              <a:t>Circulation</a:t>
            </a:r>
            <a:endParaRPr lang="he-IL" dirty="0"/>
          </a:p>
        </p:txBody>
      </p:sp>
      <mc:AlternateContent xmlns:mc="http://schemas.openxmlformats.org/markup-compatibility/2006" xmlns:a14="http://schemas.microsoft.com/office/drawing/2010/main">
        <mc:Choice Requires="a14">
          <p:sp>
            <p:nvSpPr>
              <p:cNvPr id="3" name="מציין מיקום תוכן 2"/>
              <p:cNvSpPr>
                <a:spLocks noGrp="1"/>
              </p:cNvSpPr>
              <p:nvPr>
                <p:ph idx="1"/>
              </p:nvPr>
            </p:nvSpPr>
            <p:spPr/>
            <p:txBody>
              <a:bodyPr/>
              <a:lstStyle/>
              <a:p>
                <a:pPr marL="0" indent="0" algn="l" rtl="0">
                  <a:buNone/>
                </a:pPr>
                <a:r>
                  <a:rPr lang="en-US" u="sng" dirty="0" smtClean="0"/>
                  <a:t>Claim:</a:t>
                </a:r>
                <a:r>
                  <a:rPr lang="en-US" dirty="0" smtClean="0"/>
                  <a:t> Cycle is NICE I.F.F it is a symmetric difference between two P.M’s.</a:t>
                </a:r>
              </a:p>
              <a:p>
                <a:pPr marL="0" indent="0" algn="l" rtl="0">
                  <a:buNone/>
                </a:pPr>
                <a14:m>
                  <m:oMath xmlns:m="http://schemas.openxmlformats.org/officeDocument/2006/math">
                    <m:r>
                      <a:rPr lang="en-US" b="0" i="1" smtClean="0">
                        <a:latin typeface="Cambria Math" panose="02040503050406030204" pitchFamily="18" charset="0"/>
                      </a:rPr>
                      <m:t>⇒</m:t>
                    </m:r>
                  </m:oMath>
                </a14:m>
                <a:r>
                  <a:rPr lang="en-US" dirty="0" smtClean="0"/>
                  <a:t>Lets assume a cycle c is NICE. Then if we remove it from the graph we still have a PM. Lets denote C by </a:t>
                </a:r>
                <a14:m>
                  <m:oMath xmlns:m="http://schemas.openxmlformats.org/officeDocument/2006/math">
                    <m:r>
                      <a:rPr lang="en-US" b="0" i="1" smtClean="0">
                        <a:latin typeface="Cambria Math" panose="02040503050406030204" pitchFamily="18" charset="0"/>
                      </a:rPr>
                      <m:t>&lt;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𝑒</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𝑒</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𝑒</m:t>
                        </m:r>
                      </m:e>
                      <m:sub>
                        <m:r>
                          <a:rPr lang="en-US" b="0" i="1" smtClean="0">
                            <a:latin typeface="Cambria Math" panose="02040503050406030204" pitchFamily="18" charset="0"/>
                          </a:rPr>
                          <m:t>2</m:t>
                        </m:r>
                        <m:r>
                          <a:rPr lang="en-US" b="0" i="1" smtClean="0">
                            <a:latin typeface="Cambria Math" panose="02040503050406030204" pitchFamily="18" charset="0"/>
                          </a:rPr>
                          <m:t>𝑘</m:t>
                        </m:r>
                      </m:sub>
                    </m:sSub>
                    <m:r>
                      <a:rPr lang="en-US" b="0" i="1" smtClean="0">
                        <a:latin typeface="Cambria Math" panose="02040503050406030204" pitchFamily="18" charset="0"/>
                      </a:rPr>
                      <m:t>&gt;</m:t>
                    </m:r>
                  </m:oMath>
                </a14:m>
                <a:r>
                  <a:rPr lang="en-US" dirty="0" smtClean="0"/>
                  <a:t>. Now by taking every second edge, we build a PM:</a:t>
                </a:r>
              </a:p>
              <a:p>
                <a:pPr marL="0" indent="0" algn="l" rtl="0">
                  <a:buNone/>
                </a:pPr>
                <a:r>
                  <a:rPr lang="en-US" dirty="0" smtClean="0"/>
                  <a:t>We add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𝑒</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𝑢</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1</m:t>
                        </m:r>
                      </m:sub>
                    </m:sSub>
                    <m:r>
                      <a:rPr lang="en-US" b="0" i="1" smtClean="0">
                        <a:latin typeface="Cambria Math" panose="02040503050406030204" pitchFamily="18" charset="0"/>
                      </a:rPr>
                      <m:t>)</m:t>
                    </m:r>
                  </m:oMath>
                </a14:m>
                <a:r>
                  <a:rPr lang="en-US" dirty="0" smtClean="0"/>
                  <a:t> back to the graph. Now, since C is a series of vertices, </a:t>
                </a:r>
                <a:br>
                  <a:rPr lang="en-US" dirty="0" smtClean="0"/>
                </a:b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𝑒</m:t>
                        </m:r>
                      </m:e>
                      <m:sub>
                        <m:r>
                          <a:rPr lang="en-US" b="0" i="1" smtClean="0">
                            <a:latin typeface="Cambria Math" panose="02040503050406030204" pitchFamily="18" charset="0"/>
                          </a:rPr>
                          <m:t>2</m:t>
                        </m:r>
                      </m:sub>
                    </m:sSub>
                    <m:r>
                      <a:rPr lang="en-US" b="0" i="1" smtClean="0">
                        <a:latin typeface="Cambria Math" panose="02040503050406030204" pitchFamily="18" charset="0"/>
                      </a:rPr>
                      <m:t>=</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1</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𝑢</m:t>
                            </m:r>
                          </m:e>
                          <m:sub>
                            <m:r>
                              <a:rPr lang="en-US" b="0" i="1" smtClean="0">
                                <a:latin typeface="Cambria Math" panose="02040503050406030204" pitchFamily="18" charset="0"/>
                              </a:rPr>
                              <m:t>2</m:t>
                            </m:r>
                          </m:sub>
                        </m:sSub>
                      </m:e>
                    </m:d>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𝑒</m:t>
                        </m:r>
                      </m:e>
                      <m:sub>
                        <m:r>
                          <a:rPr lang="en-US" b="0" i="1" smtClean="0">
                            <a:latin typeface="Cambria Math" panose="02040503050406030204" pitchFamily="18" charset="0"/>
                          </a:rPr>
                          <m:t>3</m:t>
                        </m:r>
                      </m:sub>
                    </m:sSub>
                    <m:r>
                      <a:rPr lang="en-US" b="0" i="1" smtClean="0">
                        <a:latin typeface="Cambria Math" panose="02040503050406030204" pitchFamily="18" charset="0"/>
                      </a:rPr>
                      <m:t>=</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𝑢</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2</m:t>
                            </m:r>
                          </m:sub>
                        </m:sSub>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𝑒</m:t>
                        </m:r>
                      </m:e>
                      <m:sub>
                        <m:r>
                          <a:rPr lang="en-US" b="0" i="1" smtClean="0">
                            <a:latin typeface="Cambria Math" panose="02040503050406030204" pitchFamily="18" charset="0"/>
                          </a:rPr>
                          <m:t>2</m:t>
                        </m:r>
                        <m:r>
                          <a:rPr lang="en-US" b="0" i="1" smtClean="0">
                            <a:latin typeface="Cambria Math" panose="02040503050406030204" pitchFamily="18" charset="0"/>
                          </a:rPr>
                          <m:t>𝑘</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𝑘</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𝑢</m:t>
                        </m:r>
                      </m:e>
                      <m:sub>
                        <m:r>
                          <a:rPr lang="en-US" b="0" i="1" smtClean="0">
                            <a:latin typeface="Cambria Math" panose="02040503050406030204" pitchFamily="18" charset="0"/>
                          </a:rPr>
                          <m:t>1</m:t>
                        </m:r>
                      </m:sub>
                    </m:sSub>
                    <m:r>
                      <a:rPr lang="en-US" b="0" i="1" smtClean="0">
                        <a:latin typeface="Cambria Math" panose="02040503050406030204" pitchFamily="18" charset="0"/>
                      </a:rPr>
                      <m:t>)</m:t>
                    </m:r>
                  </m:oMath>
                </a14:m>
                <a:r>
                  <a:rPr lang="en-US" dirty="0" smtClean="0"/>
                  <a:t>. We take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𝑒</m:t>
                        </m:r>
                      </m:e>
                      <m:sub>
                        <m:r>
                          <a:rPr lang="en-US" b="0" i="1" smtClean="0">
                            <a:latin typeface="Cambria Math" panose="02040503050406030204" pitchFamily="18" charset="0"/>
                          </a:rPr>
                          <m:t>3</m:t>
                        </m:r>
                      </m:sub>
                    </m:sSub>
                  </m:oMath>
                </a14:m>
                <a:r>
                  <a:rPr lang="en-US" dirty="0" smtClean="0"/>
                  <a:t> and put it back to G adding vertices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𝑢</m:t>
                        </m:r>
                      </m:e>
                      <m:sub>
                        <m:r>
                          <a:rPr lang="en-US" b="0" i="1" smtClean="0">
                            <a:latin typeface="Cambria Math" panose="02040503050406030204" pitchFamily="18" charset="0"/>
                          </a:rPr>
                          <m:t>2</m:t>
                        </m:r>
                      </m:sub>
                    </m:sSub>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2</m:t>
                        </m:r>
                      </m:sub>
                    </m:sSub>
                  </m:oMath>
                </a14:m>
                <a:r>
                  <a:rPr lang="en-US" dirty="0" smtClean="0"/>
                  <a:t> and  connecting them.</a:t>
                </a:r>
              </a:p>
              <a:p>
                <a:pPr marL="0" indent="0" algn="l" rtl="0">
                  <a:buNone/>
                </a:pPr>
                <a:r>
                  <a:rPr lang="en-US" dirty="0" smtClean="0"/>
                  <a:t>Doing that for every second edge of C, we end up adding each of the vertices from the cycle back to the graph, connecting every two (one from L one from R) with an edge, when no two edges share an endpoint.</a:t>
                </a:r>
              </a:p>
              <a:p>
                <a:pPr marL="0" indent="0" algn="l" rtl="0">
                  <a:buNone/>
                </a:pPr>
                <a:r>
                  <a:rPr lang="en-US" dirty="0" smtClean="0"/>
                  <a:t>Hence: we get a perfect matching in G.</a:t>
                </a:r>
              </a:p>
              <a:p>
                <a:pPr marL="0" indent="0" algn="l" rtl="0">
                  <a:buNone/>
                </a:pPr>
                <a:endParaRPr lang="he-IL" dirty="0"/>
              </a:p>
            </p:txBody>
          </p:sp>
        </mc:Choice>
        <mc:Fallback xmlns="">
          <p:sp>
            <p:nvSpPr>
              <p:cNvPr id="3" name="מציין מיקום תוכן 2"/>
              <p:cNvSpPr>
                <a:spLocks noGrp="1" noRot="1" noChangeAspect="1" noMove="1" noResize="1" noEditPoints="1" noAdjustHandles="1" noChangeArrowheads="1" noChangeShapeType="1" noTextEdit="1"/>
              </p:cNvSpPr>
              <p:nvPr>
                <p:ph idx="1"/>
              </p:nvPr>
            </p:nvSpPr>
            <p:spPr>
              <a:blipFill rotWithShape="0">
                <a:blip r:embed="rId2"/>
                <a:stretch>
                  <a:fillRect l="-616" t="-806" b="-8871"/>
                </a:stretch>
              </a:blipFill>
            </p:spPr>
            <p:txBody>
              <a:bodyPr/>
              <a:lstStyle/>
              <a:p>
                <a:r>
                  <a:rPr lang="he-IL">
                    <a:noFill/>
                  </a:rPr>
                  <a:t> </a:t>
                </a:r>
              </a:p>
            </p:txBody>
          </p:sp>
        </mc:Fallback>
      </mc:AlternateContent>
    </p:spTree>
    <p:extLst>
      <p:ext uri="{BB962C8B-B14F-4D97-AF65-F5344CB8AC3E}">
        <p14:creationId xmlns:p14="http://schemas.microsoft.com/office/powerpoint/2010/main" val="1865510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dirty="0" smtClean="0"/>
              <a:t>Circulation</a:t>
            </a:r>
            <a:endParaRPr lang="he-IL" dirty="0"/>
          </a:p>
        </p:txBody>
      </p:sp>
      <mc:AlternateContent xmlns:mc="http://schemas.openxmlformats.org/markup-compatibility/2006" xmlns:a14="http://schemas.microsoft.com/office/drawing/2010/main">
        <mc:Choice Requires="a14">
          <p:sp>
            <p:nvSpPr>
              <p:cNvPr id="3" name="מציין מיקום תוכן 2"/>
              <p:cNvSpPr>
                <a:spLocks noGrp="1"/>
              </p:cNvSpPr>
              <p:nvPr>
                <p:ph idx="1"/>
              </p:nvPr>
            </p:nvSpPr>
            <p:spPr/>
            <p:txBody>
              <a:bodyPr/>
              <a:lstStyle/>
              <a:p>
                <a:pPr marL="0" indent="0" algn="l" rtl="0">
                  <a:buNone/>
                </a:pPr>
                <a:r>
                  <a:rPr lang="en-US" u="sng" dirty="0" smtClean="0"/>
                  <a:t>Claim:</a:t>
                </a:r>
                <a:r>
                  <a:rPr lang="en-US" dirty="0" smtClean="0"/>
                  <a:t> Cycle is NICE I.F.F it is a symmetric difference between two P.M’s.</a:t>
                </a:r>
              </a:p>
              <a:p>
                <a:pPr marL="0" indent="0" algn="l" rtl="0">
                  <a:buNone/>
                </a:pPr>
                <a14:m>
                  <m:oMath xmlns:m="http://schemas.openxmlformats.org/officeDocument/2006/math">
                    <m:r>
                      <a:rPr lang="en-US" b="0" i="1" smtClean="0">
                        <a:latin typeface="Cambria Math" panose="02040503050406030204" pitchFamily="18" charset="0"/>
                      </a:rPr>
                      <m:t>⇒</m:t>
                    </m:r>
                    <m:r>
                      <a:rPr lang="en-US" b="0" i="0" smtClean="0">
                        <a:latin typeface="Cambria Math" panose="02040503050406030204" pitchFamily="18" charset="0"/>
                      </a:rPr>
                      <m:t>(</m:t>
                    </m:r>
                    <m:r>
                      <m:rPr>
                        <m:sty m:val="p"/>
                      </m:rPr>
                      <a:rPr lang="en-US" b="0" i="0" smtClean="0">
                        <a:latin typeface="Cambria Math" panose="02040503050406030204" pitchFamily="18" charset="0"/>
                      </a:rPr>
                      <m:t>cont</m:t>
                    </m:r>
                    <m:r>
                      <a:rPr lang="en-US" b="0" i="0" smtClean="0">
                        <a:latin typeface="Cambria Math" panose="02040503050406030204" pitchFamily="18" charset="0"/>
                      </a:rPr>
                      <m:t>.)</m:t>
                    </m:r>
                  </m:oMath>
                </a14:m>
                <a:r>
                  <a:rPr lang="en-US" dirty="0" smtClean="0"/>
                  <a:t> We got 2 PM’s in G, so that every even edge of C is in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𝑀</m:t>
                        </m:r>
                      </m:e>
                      <m:sub>
                        <m:r>
                          <a:rPr lang="en-US" b="0" i="1" smtClean="0">
                            <a:latin typeface="Cambria Math" panose="02040503050406030204" pitchFamily="18" charset="0"/>
                          </a:rPr>
                          <m:t>1</m:t>
                        </m:r>
                      </m:sub>
                    </m:sSub>
                  </m:oMath>
                </a14:m>
                <a:r>
                  <a:rPr lang="en-US" dirty="0" smtClean="0"/>
                  <a:t> and every odd edge is in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𝑀</m:t>
                        </m:r>
                      </m:e>
                      <m:sub>
                        <m:r>
                          <a:rPr lang="en-US" b="0" i="1" smtClean="0">
                            <a:latin typeface="Cambria Math" panose="02040503050406030204" pitchFamily="18" charset="0"/>
                          </a:rPr>
                          <m:t>2</m:t>
                        </m:r>
                      </m:sub>
                    </m:sSub>
                  </m:oMath>
                </a14:m>
                <a:r>
                  <a:rPr lang="en-US" dirty="0" smtClean="0"/>
                  <a:t>. Therefore – C is a cycle that contains all edges of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𝑀</m:t>
                        </m:r>
                      </m:e>
                      <m:sub>
                        <m:r>
                          <a:rPr lang="en-US" b="0" i="1" smtClean="0">
                            <a:latin typeface="Cambria Math" panose="02040503050406030204" pitchFamily="18" charset="0"/>
                          </a:rPr>
                          <m:t>1</m:t>
                        </m:r>
                      </m:sub>
                    </m:sSub>
                  </m:oMath>
                </a14:m>
                <a:r>
                  <a:rPr lang="en-US" dirty="0" smtClean="0"/>
                  <a:t> that are </a:t>
                </a:r>
                <a:r>
                  <a:rPr lang="en-US" b="1" dirty="0" smtClean="0"/>
                  <a:t>not</a:t>
                </a:r>
                <a:r>
                  <a:rPr lang="en-US" dirty="0" smtClean="0"/>
                  <a:t> in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𝑀</m:t>
                        </m:r>
                      </m:e>
                      <m:sub>
                        <m:r>
                          <a:rPr lang="en-US" b="0" i="1" smtClean="0">
                            <a:latin typeface="Cambria Math" panose="02040503050406030204" pitchFamily="18" charset="0"/>
                          </a:rPr>
                          <m:t>2</m:t>
                        </m:r>
                      </m:sub>
                    </m:sSub>
                  </m:oMath>
                </a14:m>
                <a:r>
                  <a:rPr lang="en-US" dirty="0" smtClean="0"/>
                  <a:t> and all edges that are in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𝑀</m:t>
                        </m:r>
                      </m:e>
                      <m:sub>
                        <m:r>
                          <a:rPr lang="en-US" b="0" i="1" smtClean="0">
                            <a:latin typeface="Cambria Math" panose="02040503050406030204" pitchFamily="18" charset="0"/>
                          </a:rPr>
                          <m:t>2</m:t>
                        </m:r>
                      </m:sub>
                    </m:sSub>
                  </m:oMath>
                </a14:m>
                <a:r>
                  <a:rPr lang="en-US" dirty="0" smtClean="0"/>
                  <a:t> that are </a:t>
                </a:r>
                <a:r>
                  <a:rPr lang="en-US" b="1" dirty="0" smtClean="0"/>
                  <a:t>not </a:t>
                </a:r>
                <a:r>
                  <a:rPr lang="en-US" dirty="0" smtClean="0"/>
                  <a:t>in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𝑀</m:t>
                        </m:r>
                      </m:e>
                      <m:sub>
                        <m:r>
                          <a:rPr lang="en-US" b="0" i="1" smtClean="0">
                            <a:latin typeface="Cambria Math" panose="02040503050406030204" pitchFamily="18" charset="0"/>
                          </a:rPr>
                          <m:t>1</m:t>
                        </m:r>
                      </m:sub>
                    </m:sSub>
                  </m:oMath>
                </a14:m>
                <a:r>
                  <a:rPr lang="en-US" dirty="0" smtClean="0"/>
                  <a:t>. </a:t>
                </a:r>
              </a:p>
              <a:p>
                <a:pPr marL="0" indent="0" algn="l" rtl="0">
                  <a:buNone/>
                </a:pPr>
                <a:r>
                  <a:rPr lang="en-US" dirty="0" smtClean="0"/>
                  <a:t>Hence: a symmetric difference between two PM’s.</a:t>
                </a:r>
                <a:endParaRPr lang="he-IL" dirty="0"/>
              </a:p>
            </p:txBody>
          </p:sp>
        </mc:Choice>
        <mc:Fallback xmlns="">
          <p:sp>
            <p:nvSpPr>
              <p:cNvPr id="3" name="מציין מיקום תוכן 2"/>
              <p:cNvSpPr>
                <a:spLocks noGrp="1" noRot="1" noChangeAspect="1" noMove="1" noResize="1" noEditPoints="1" noAdjustHandles="1" noChangeArrowheads="1" noChangeShapeType="1" noTextEdit="1"/>
              </p:cNvSpPr>
              <p:nvPr>
                <p:ph idx="1"/>
              </p:nvPr>
            </p:nvSpPr>
            <p:spPr>
              <a:blipFill rotWithShape="0">
                <a:blip r:embed="rId2"/>
                <a:stretch>
                  <a:fillRect l="-616" t="-806"/>
                </a:stretch>
              </a:blipFill>
            </p:spPr>
            <p:txBody>
              <a:bodyPr/>
              <a:lstStyle/>
              <a:p>
                <a:r>
                  <a:rPr lang="he-IL">
                    <a:noFill/>
                  </a:rPr>
                  <a:t> </a:t>
                </a:r>
              </a:p>
            </p:txBody>
          </p:sp>
        </mc:Fallback>
      </mc:AlternateContent>
    </p:spTree>
    <p:extLst>
      <p:ext uri="{BB962C8B-B14F-4D97-AF65-F5344CB8AC3E}">
        <p14:creationId xmlns:p14="http://schemas.microsoft.com/office/powerpoint/2010/main" val="5095132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dirty="0" smtClean="0"/>
              <a:t>RNC</a:t>
            </a:r>
            <a:endParaRPr lang="he-IL" dirty="0"/>
          </a:p>
        </p:txBody>
      </p:sp>
      <p:sp>
        <p:nvSpPr>
          <p:cNvPr id="3" name="מציין מיקום תוכן 2"/>
          <p:cNvSpPr>
            <a:spLocks noGrp="1"/>
          </p:cNvSpPr>
          <p:nvPr>
            <p:ph idx="1"/>
          </p:nvPr>
        </p:nvSpPr>
        <p:spPr/>
        <p:txBody>
          <a:bodyPr/>
          <a:lstStyle/>
          <a:p>
            <a:pPr marL="0" indent="0" algn="l" rtl="0">
              <a:buNone/>
            </a:pPr>
            <a:r>
              <a:rPr lang="en-US" dirty="0" smtClean="0"/>
              <a:t>RNC is the set of problems that are in NC, with the extension of access to randomness.</a:t>
            </a:r>
            <a:endParaRPr lang="he-IL" dirty="0"/>
          </a:p>
        </p:txBody>
      </p:sp>
    </p:spTree>
    <p:extLst>
      <p:ext uri="{BB962C8B-B14F-4D97-AF65-F5344CB8AC3E}">
        <p14:creationId xmlns:p14="http://schemas.microsoft.com/office/powerpoint/2010/main" val="26895130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dirty="0" smtClean="0"/>
              <a:t>Circulation</a:t>
            </a:r>
            <a:endParaRPr lang="he-IL" dirty="0"/>
          </a:p>
        </p:txBody>
      </p:sp>
      <mc:AlternateContent xmlns:mc="http://schemas.openxmlformats.org/markup-compatibility/2006" xmlns:a14="http://schemas.microsoft.com/office/drawing/2010/main">
        <mc:Choice Requires="a14">
          <p:sp>
            <p:nvSpPr>
              <p:cNvPr id="3" name="מציין מיקום תוכן 2"/>
              <p:cNvSpPr>
                <a:spLocks noGrp="1"/>
              </p:cNvSpPr>
              <p:nvPr>
                <p:ph idx="1"/>
              </p:nvPr>
            </p:nvSpPr>
            <p:spPr/>
            <p:txBody>
              <a:bodyPr/>
              <a:lstStyle/>
              <a:p>
                <a:pPr marL="0" indent="0" algn="l" rtl="0">
                  <a:buNone/>
                </a:pPr>
                <a:r>
                  <a:rPr lang="en-US" u="sng" dirty="0" smtClean="0"/>
                  <a:t>Claim:</a:t>
                </a:r>
                <a:r>
                  <a:rPr lang="en-US" dirty="0" smtClean="0"/>
                  <a:t> Cycle is NICE I.F.F it is a symmetric difference between two P.M’s.</a:t>
                </a:r>
              </a:p>
              <a:p>
                <a:pPr marL="0" indent="0" algn="l" rtl="0">
                  <a:buNone/>
                </a:pPr>
                <a14:m>
                  <m:oMath xmlns:m="http://schemas.openxmlformats.org/officeDocument/2006/math">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 </m:t>
                    </m:r>
                  </m:oMath>
                </a14:m>
                <a:r>
                  <a:rPr lang="en-US" dirty="0" smtClean="0"/>
                  <a:t>Lets assume C is a cycle that is a symmetric difference between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𝑀</m:t>
                        </m:r>
                      </m:e>
                      <m:sub>
                        <m:r>
                          <a:rPr lang="en-US" b="0" i="1" smtClean="0">
                            <a:latin typeface="Cambria Math" panose="02040503050406030204" pitchFamily="18" charset="0"/>
                          </a:rPr>
                          <m:t>1</m:t>
                        </m:r>
                      </m:sub>
                    </m:sSub>
                  </m:oMath>
                </a14:m>
                <a:r>
                  <a:rPr lang="en-US" dirty="0" smtClean="0"/>
                  <a:t>and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𝑀</m:t>
                        </m:r>
                      </m:e>
                      <m:sub>
                        <m:r>
                          <a:rPr lang="en-US" b="0" i="1" smtClean="0">
                            <a:latin typeface="Cambria Math" panose="02040503050406030204" pitchFamily="18" charset="0"/>
                          </a:rPr>
                          <m:t>2</m:t>
                        </m:r>
                      </m:sub>
                    </m:sSub>
                    <m:r>
                      <a:rPr lang="en-US" b="0" i="1" smtClean="0">
                        <a:latin typeface="Cambria Math" panose="02040503050406030204" pitchFamily="18" charset="0"/>
                      </a:rPr>
                      <m:t>.</m:t>
                    </m:r>
                  </m:oMath>
                </a14:m>
                <a:r>
                  <a:rPr lang="en-US" dirty="0" smtClean="0"/>
                  <a:t> Looking at all the edges and vertices that are in G\C we find that all of those are common to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𝑀</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𝑀</m:t>
                        </m:r>
                      </m:e>
                      <m:sub>
                        <m:r>
                          <a:rPr lang="en-US" b="0" i="1" smtClean="0">
                            <a:latin typeface="Cambria Math" panose="02040503050406030204" pitchFamily="18" charset="0"/>
                          </a:rPr>
                          <m:t>2</m:t>
                        </m:r>
                      </m:sub>
                    </m:sSub>
                  </m:oMath>
                </a14:m>
                <a:r>
                  <a:rPr lang="en-US" dirty="0" smtClean="0"/>
                  <a:t>. Since both of them are PM’s, those edges and vertices form a PM in G\C.</a:t>
                </a:r>
              </a:p>
            </p:txBody>
          </p:sp>
        </mc:Choice>
        <mc:Fallback xmlns="">
          <p:sp>
            <p:nvSpPr>
              <p:cNvPr id="3" name="מציין מיקום תוכן 2"/>
              <p:cNvSpPr>
                <a:spLocks noGrp="1" noRot="1" noChangeAspect="1" noMove="1" noResize="1" noEditPoints="1" noAdjustHandles="1" noChangeArrowheads="1" noChangeShapeType="1" noTextEdit="1"/>
              </p:cNvSpPr>
              <p:nvPr>
                <p:ph idx="1"/>
              </p:nvPr>
            </p:nvSpPr>
            <p:spPr>
              <a:blipFill rotWithShape="0">
                <a:blip r:embed="rId2"/>
                <a:stretch>
                  <a:fillRect l="-616" t="-806" r="-274"/>
                </a:stretch>
              </a:blipFill>
            </p:spPr>
            <p:txBody>
              <a:bodyPr/>
              <a:lstStyle/>
              <a:p>
                <a:r>
                  <a:rPr lang="he-IL">
                    <a:noFill/>
                  </a:rPr>
                  <a:t> </a:t>
                </a:r>
              </a:p>
            </p:txBody>
          </p:sp>
        </mc:Fallback>
      </mc:AlternateContent>
    </p:spTree>
    <p:extLst>
      <p:ext uri="{BB962C8B-B14F-4D97-AF65-F5344CB8AC3E}">
        <p14:creationId xmlns:p14="http://schemas.microsoft.com/office/powerpoint/2010/main" val="24370835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dirty="0" smtClean="0"/>
              <a:t>Circulation</a:t>
            </a:r>
            <a:endParaRPr lang="he-IL" dirty="0"/>
          </a:p>
        </p:txBody>
      </p:sp>
      <mc:AlternateContent xmlns:mc="http://schemas.openxmlformats.org/markup-compatibility/2006" xmlns:a14="http://schemas.microsoft.com/office/drawing/2010/main">
        <mc:Choice Requires="a14">
          <p:sp>
            <p:nvSpPr>
              <p:cNvPr id="3" name="מציין מיקום תוכן 2"/>
              <p:cNvSpPr>
                <a:spLocks noGrp="1"/>
              </p:cNvSpPr>
              <p:nvPr>
                <p:ph idx="1"/>
              </p:nvPr>
            </p:nvSpPr>
            <p:spPr/>
            <p:txBody>
              <a:bodyPr/>
              <a:lstStyle/>
              <a:p>
                <a:pPr marL="0" indent="0" algn="l" rtl="0">
                  <a:buNone/>
                </a:pPr>
                <a:r>
                  <a:rPr lang="en-US" dirty="0" smtClean="0"/>
                  <a:t>Let C = &lt;</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𝑒</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𝑒</m:t>
                        </m:r>
                      </m:e>
                      <m:sub>
                        <m:r>
                          <a:rPr lang="en-US" b="0" i="1" smtClean="0">
                            <a:latin typeface="Cambria Math" panose="02040503050406030204" pitchFamily="18" charset="0"/>
                          </a:rPr>
                          <m:t>𝑘</m:t>
                        </m:r>
                      </m:sub>
                    </m:sSub>
                    <m:r>
                      <a:rPr lang="en-US" b="0" i="1" smtClean="0">
                        <a:latin typeface="Cambria Math" panose="02040503050406030204" pitchFamily="18" charset="0"/>
                      </a:rPr>
                      <m:t>&gt;</m:t>
                    </m:r>
                  </m:oMath>
                </a14:m>
                <a:r>
                  <a:rPr lang="en-US" dirty="0" smtClean="0"/>
                  <a:t> be a cycle in G with edges given in cyclic order (k is even as G is bipartite).</a:t>
                </a:r>
              </a:p>
              <a:p>
                <a:pPr marL="0" indent="0" algn="l" rtl="0">
                  <a:buNone/>
                </a:pPr>
                <a:r>
                  <a:rPr lang="en-US" b="1" u="sng" dirty="0" smtClean="0"/>
                  <a:t>Definition – Circulation:</a:t>
                </a:r>
                <a:br>
                  <a:rPr lang="en-US" b="1" u="sng" dirty="0" smtClean="0"/>
                </a:br>
                <a:r>
                  <a:rPr lang="en-US" dirty="0" smtClean="0"/>
                  <a:t>Given a weight function w, the circulation of C with respect of w is:</a:t>
                </a:r>
              </a:p>
              <a:p>
                <a:pPr marL="0" indent="0" algn="l" rtl="0">
                  <a:buNone/>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𝐶</m:t>
                          </m:r>
                        </m:e>
                        <m:sub>
                          <m:r>
                            <a:rPr lang="en-US" b="0" i="1" smtClean="0">
                              <a:latin typeface="Cambria Math" panose="02040503050406030204" pitchFamily="18" charset="0"/>
                            </a:rPr>
                            <m:t>𝑤</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𝐶</m:t>
                          </m:r>
                        </m:e>
                      </m:d>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𝑤</m:t>
                          </m:r>
                          <m:d>
                            <m:dPr>
                              <m:ctrlPr>
                                <a:rPr lang="en-US" b="0" i="1" smtClean="0">
                                  <a:latin typeface="Cambria Math" panose="02040503050406030204" pitchFamily="18" charset="0"/>
                                </a:rPr>
                              </m:ctrlPr>
                            </m:dPr>
                            <m:e>
                              <m:r>
                                <a:rPr lang="en-US" b="0" i="1" smtClean="0">
                                  <a:latin typeface="Cambria Math" panose="02040503050406030204" pitchFamily="18" charset="0"/>
                                </a:rPr>
                                <m:t>𝑒</m:t>
                              </m:r>
                              <m:r>
                                <a:rPr lang="en-US" b="0" i="1" smtClean="0">
                                  <a:latin typeface="Cambria Math" panose="02040503050406030204" pitchFamily="18" charset="0"/>
                                </a:rPr>
                                <m:t>1</m:t>
                              </m:r>
                            </m:e>
                          </m:d>
                          <m:r>
                            <a:rPr lang="en-US" b="0" i="1" smtClean="0">
                              <a:latin typeface="Cambria Math" panose="02040503050406030204" pitchFamily="18" charset="0"/>
                            </a:rPr>
                            <m:t>−</m:t>
                          </m:r>
                          <m:r>
                            <a:rPr lang="en-US" b="0" i="1" smtClean="0">
                              <a:latin typeface="Cambria Math" panose="02040503050406030204" pitchFamily="18" charset="0"/>
                            </a:rPr>
                            <m:t>𝑤</m:t>
                          </m:r>
                          <m:d>
                            <m:dPr>
                              <m:ctrlPr>
                                <a:rPr lang="en-US" b="0" i="1" smtClean="0">
                                  <a:latin typeface="Cambria Math" panose="02040503050406030204" pitchFamily="18" charset="0"/>
                                </a:rPr>
                              </m:ctrlPr>
                            </m:dPr>
                            <m:e>
                              <m:r>
                                <a:rPr lang="en-US" b="0" i="1" smtClean="0">
                                  <a:latin typeface="Cambria Math" panose="02040503050406030204" pitchFamily="18" charset="0"/>
                                </a:rPr>
                                <m:t>𝑒</m:t>
                              </m:r>
                              <m:r>
                                <a:rPr lang="en-US" b="0" i="1" smtClean="0">
                                  <a:latin typeface="Cambria Math" panose="02040503050406030204" pitchFamily="18" charset="0"/>
                                </a:rPr>
                                <m:t>2</m:t>
                              </m:r>
                            </m:e>
                          </m:d>
                          <m:r>
                            <a:rPr lang="en-US" b="0" i="1" smtClean="0">
                              <a:latin typeface="Cambria Math" panose="02040503050406030204" pitchFamily="18" charset="0"/>
                            </a:rPr>
                            <m:t>+…−</m:t>
                          </m:r>
                          <m:r>
                            <a:rPr lang="en-US" b="0" i="1" smtClean="0">
                              <a:latin typeface="Cambria Math" panose="02040503050406030204" pitchFamily="18" charset="0"/>
                            </a:rPr>
                            <m:t>𝑤</m:t>
                          </m:r>
                          <m:d>
                            <m:dPr>
                              <m:ctrlPr>
                                <a:rPr lang="en-US" b="0" i="1" smtClean="0">
                                  <a:latin typeface="Cambria Math" panose="02040503050406030204" pitchFamily="18" charset="0"/>
                                </a:rPr>
                              </m:ctrlPr>
                            </m:dPr>
                            <m:e>
                              <m:r>
                                <a:rPr lang="en-US" b="0" i="1" smtClean="0">
                                  <a:latin typeface="Cambria Math" panose="02040503050406030204" pitchFamily="18" charset="0"/>
                                </a:rPr>
                                <m:t>𝑒𝑘</m:t>
                              </m:r>
                            </m:e>
                          </m:d>
                        </m:e>
                      </m:d>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nary>
                            <m:naryPr>
                              <m:chr m:val="∑"/>
                              <m:ctrlPr>
                                <a:rPr lang="en-US" b="0" i="1" smtClean="0">
                                  <a:latin typeface="Cambria Math" panose="02040503050406030204" pitchFamily="18" charset="0"/>
                                </a:rPr>
                              </m:ctrlPr>
                            </m:naryPr>
                            <m:sub>
                              <m:r>
                                <m:rPr>
                                  <m:brk m:alnAt="23"/>
                                </m:rPr>
                                <a:rPr lang="en-US" b="0" i="1" smtClean="0">
                                  <a:latin typeface="Cambria Math" panose="02040503050406030204" pitchFamily="18" charset="0"/>
                                </a:rPr>
                                <m:t>𝑖</m:t>
                              </m:r>
                              <m:r>
                                <a:rPr lang="en-US" b="0" i="1" smtClean="0">
                                  <a:latin typeface="Cambria Math" panose="02040503050406030204" pitchFamily="18" charset="0"/>
                                </a:rPr>
                                <m:t>=</m:t>
                              </m:r>
                              <m:r>
                                <m:rPr>
                                  <m:brk m:alnAt="23"/>
                                </m:rPr>
                                <a:rPr lang="en-US" b="0" i="1" smtClean="0">
                                  <a:latin typeface="Cambria Math" panose="02040503050406030204" pitchFamily="18" charset="0"/>
                                </a:rPr>
                                <m:t>1</m:t>
                              </m:r>
                            </m:sub>
                            <m:sup>
                              <m:r>
                                <a:rPr lang="en-US" b="0" i="1" smtClean="0">
                                  <a:latin typeface="Cambria Math" panose="02040503050406030204" pitchFamily="18" charset="0"/>
                                </a:rPr>
                                <m:t>𝑘</m:t>
                              </m:r>
                            </m:sup>
                            <m:e>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m:t>
                                      </m:r>
                                      <m:r>
                                        <a:rPr lang="en-US" b="0" i="1" smtClean="0">
                                          <a:latin typeface="Cambria Math" panose="02040503050406030204" pitchFamily="18" charset="0"/>
                                        </a:rPr>
                                        <m:t>1</m:t>
                                      </m:r>
                                    </m:e>
                                  </m:d>
                                </m:e>
                                <m:sup>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1</m:t>
                                  </m:r>
                                </m:sup>
                              </m:sSup>
                              <m:r>
                                <a:rPr lang="en-US" b="0" i="1" smtClean="0">
                                  <a:latin typeface="Cambria Math" panose="02040503050406030204" pitchFamily="18" charset="0"/>
                                </a:rPr>
                                <m:t>𝑤</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𝑒</m:t>
                                      </m:r>
                                    </m:e>
                                    <m:sub>
                                      <m:r>
                                        <a:rPr lang="en-US" b="0" i="1" smtClean="0">
                                          <a:latin typeface="Cambria Math" panose="02040503050406030204" pitchFamily="18" charset="0"/>
                                        </a:rPr>
                                        <m:t>𝑖</m:t>
                                      </m:r>
                                    </m:sub>
                                  </m:sSub>
                                </m:e>
                              </m:d>
                              <m:r>
                                <a:rPr lang="en-US" b="0" i="1" smtClean="0">
                                  <a:latin typeface="Cambria Math" panose="02040503050406030204" pitchFamily="18" charset="0"/>
                                </a:rPr>
                                <m:t>  </m:t>
                              </m:r>
                            </m:e>
                          </m:nary>
                        </m:e>
                      </m:d>
                    </m:oMath>
                  </m:oMathPara>
                </a14:m>
                <a:endParaRPr lang="en-US" dirty="0" smtClean="0"/>
              </a:p>
              <a:p>
                <a:pPr marL="0" indent="0" algn="l" rtl="0">
                  <a:buNone/>
                </a:pPr>
                <a:endParaRPr lang="en-US" dirty="0" smtClean="0"/>
              </a:p>
            </p:txBody>
          </p:sp>
        </mc:Choice>
        <mc:Fallback xmlns="">
          <p:sp>
            <p:nvSpPr>
              <p:cNvPr id="3" name="מציין מיקום תוכן 2"/>
              <p:cNvSpPr>
                <a:spLocks noGrp="1" noRot="1" noChangeAspect="1" noMove="1" noResize="1" noEditPoints="1" noAdjustHandles="1" noChangeArrowheads="1" noChangeShapeType="1" noTextEdit="1"/>
              </p:cNvSpPr>
              <p:nvPr>
                <p:ph idx="1"/>
              </p:nvPr>
            </p:nvSpPr>
            <p:spPr>
              <a:blipFill rotWithShape="0">
                <a:blip r:embed="rId2"/>
                <a:stretch>
                  <a:fillRect l="-616" t="-806"/>
                </a:stretch>
              </a:blipFill>
            </p:spPr>
            <p:txBody>
              <a:bodyPr/>
              <a:lstStyle/>
              <a:p>
                <a:r>
                  <a:rPr lang="he-IL">
                    <a:noFill/>
                  </a:rPr>
                  <a:t> </a:t>
                </a:r>
              </a:p>
            </p:txBody>
          </p:sp>
        </mc:Fallback>
      </mc:AlternateContent>
    </p:spTree>
    <p:extLst>
      <p:ext uri="{BB962C8B-B14F-4D97-AF65-F5344CB8AC3E}">
        <p14:creationId xmlns:p14="http://schemas.microsoft.com/office/powerpoint/2010/main" val="33051140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dirty="0" smtClean="0"/>
              <a:t>Circulation</a:t>
            </a:r>
            <a:endParaRPr lang="he-IL" dirty="0"/>
          </a:p>
        </p:txBody>
      </p:sp>
      <p:sp>
        <p:nvSpPr>
          <p:cNvPr id="3" name="מציין מיקום תוכן 2"/>
          <p:cNvSpPr>
            <a:spLocks noGrp="1"/>
          </p:cNvSpPr>
          <p:nvPr>
            <p:ph idx="1"/>
          </p:nvPr>
        </p:nvSpPr>
        <p:spPr/>
        <p:txBody>
          <a:bodyPr/>
          <a:lstStyle/>
          <a:p>
            <a:pPr marL="0" indent="0" algn="l" rtl="0">
              <a:buNone/>
            </a:pPr>
            <a:r>
              <a:rPr lang="en-US" b="1" u="sng" dirty="0" smtClean="0"/>
              <a:t>The</a:t>
            </a:r>
            <a:r>
              <a:rPr lang="en-US" b="1" u="sng" dirty="0" smtClean="0">
                <a:solidFill>
                  <a:schemeClr val="tx1"/>
                </a:solidFill>
              </a:rPr>
              <a:t> Wanted </a:t>
            </a:r>
            <a:r>
              <a:rPr lang="en-US" b="1" u="sng" dirty="0" smtClean="0"/>
              <a:t>lemma:</a:t>
            </a:r>
            <a:br>
              <a:rPr lang="en-US" b="1" u="sng" dirty="0" smtClean="0"/>
            </a:br>
            <a:r>
              <a:rPr lang="en-US" dirty="0"/>
              <a:t>Let G be a graph with a perfect matching, and let w be a weight function such that </a:t>
            </a:r>
            <a:r>
              <a:rPr lang="en-US" b="1" i="1" dirty="0">
                <a:solidFill>
                  <a:srgbClr val="C00000"/>
                </a:solidFill>
              </a:rPr>
              <a:t>all nice cycles in G have nonzero circulation</a:t>
            </a:r>
            <a:r>
              <a:rPr lang="en-US" dirty="0"/>
              <a:t>. Then the minimum perfect matching is unique. </a:t>
            </a:r>
            <a:r>
              <a:rPr lang="en-US" b="1" i="1" dirty="0">
                <a:solidFill>
                  <a:srgbClr val="C00000"/>
                </a:solidFill>
              </a:rPr>
              <a:t>That is, w is isolating</a:t>
            </a:r>
            <a:r>
              <a:rPr lang="en-US" dirty="0" smtClean="0"/>
              <a:t>.</a:t>
            </a:r>
          </a:p>
          <a:p>
            <a:pPr marL="0" indent="0" algn="l" rtl="0">
              <a:buNone/>
            </a:pPr>
            <a:endParaRPr lang="en-US" b="1" u="sng" dirty="0"/>
          </a:p>
        </p:txBody>
      </p:sp>
    </p:spTree>
    <p:extLst>
      <p:ext uri="{BB962C8B-B14F-4D97-AF65-F5344CB8AC3E}">
        <p14:creationId xmlns:p14="http://schemas.microsoft.com/office/powerpoint/2010/main" val="34260291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dirty="0" smtClean="0"/>
              <a:t>Circulation</a:t>
            </a:r>
            <a:endParaRPr lang="he-IL" dirty="0"/>
          </a:p>
        </p:txBody>
      </p:sp>
      <mc:AlternateContent xmlns:mc="http://schemas.openxmlformats.org/markup-compatibility/2006" xmlns:a14="http://schemas.microsoft.com/office/drawing/2010/main">
        <mc:Choice Requires="a14">
          <p:sp>
            <p:nvSpPr>
              <p:cNvPr id="3" name="מציין מיקום תוכן 2"/>
              <p:cNvSpPr>
                <a:spLocks noGrp="1"/>
              </p:cNvSpPr>
              <p:nvPr>
                <p:ph idx="1"/>
              </p:nvPr>
            </p:nvSpPr>
            <p:spPr/>
            <p:txBody>
              <a:bodyPr/>
              <a:lstStyle/>
              <a:p>
                <a:pPr marL="0" indent="0" algn="l" rtl="0">
                  <a:buNone/>
                </a:pPr>
                <a:r>
                  <a:rPr lang="en-US" b="1" u="sng" dirty="0"/>
                  <a:t>The</a:t>
                </a:r>
                <a:r>
                  <a:rPr lang="en-US" b="1" u="sng" dirty="0">
                    <a:solidFill>
                      <a:schemeClr val="tx1"/>
                    </a:solidFill>
                  </a:rPr>
                  <a:t> Wanted </a:t>
                </a:r>
                <a:r>
                  <a:rPr lang="en-US" b="1" u="sng" dirty="0"/>
                  <a:t>lemma:</a:t>
                </a:r>
                <a:br>
                  <a:rPr lang="en-US" b="1" u="sng" dirty="0"/>
                </a:br>
                <a:r>
                  <a:rPr lang="en-US" dirty="0"/>
                  <a:t>Let G be a graph with a perfect matching, and let w be a weight function such that </a:t>
                </a:r>
                <a:r>
                  <a:rPr lang="en-US" b="1" i="1" dirty="0">
                    <a:solidFill>
                      <a:srgbClr val="C00000"/>
                    </a:solidFill>
                  </a:rPr>
                  <a:t>all nice cycles in G have nonzero circulation</a:t>
                </a:r>
                <a:r>
                  <a:rPr lang="en-US" dirty="0"/>
                  <a:t>. Then the minimum perfect matching is unique. </a:t>
                </a:r>
                <a:r>
                  <a:rPr lang="en-US" b="1" i="1" dirty="0">
                    <a:solidFill>
                      <a:srgbClr val="C00000"/>
                    </a:solidFill>
                  </a:rPr>
                  <a:t>That is, w is isolating</a:t>
                </a:r>
                <a:r>
                  <a:rPr lang="en-US" dirty="0"/>
                  <a:t>.</a:t>
                </a:r>
              </a:p>
              <a:p>
                <a:pPr marL="0" indent="0" algn="l" rtl="0">
                  <a:buNone/>
                </a:pPr>
                <a:endParaRPr lang="en-US" b="1" u="sng" dirty="0"/>
              </a:p>
              <a:p>
                <a:pPr marL="0" indent="0" algn="l" rtl="0">
                  <a:buNone/>
                </a:pPr>
                <a:r>
                  <a:rPr lang="en-US" b="1" u="sng" dirty="0" smtClean="0"/>
                  <a:t>Proof:</a:t>
                </a:r>
                <a:br>
                  <a:rPr lang="en-US" b="1" u="sng" dirty="0" smtClean="0"/>
                </a:br>
                <a:r>
                  <a:rPr lang="en-US" dirty="0" smtClean="0"/>
                  <a:t>Let us assume that there are two </a:t>
                </a:r>
                <a:r>
                  <a:rPr lang="en-US" dirty="0" err="1" smtClean="0"/>
                  <a:t>p.m.s</a:t>
                </a:r>
                <a:r>
                  <a:rPr lang="en-US" dirty="0" smtClean="0"/>
                  <a:t> of minimal weight: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𝑀</m:t>
                        </m:r>
                      </m:e>
                      <m:sub>
                        <m:r>
                          <a:rPr lang="en-US" b="0" i="1" smtClean="0">
                            <a:latin typeface="Cambria Math" panose="02040503050406030204" pitchFamily="18" charset="0"/>
                          </a:rPr>
                          <m:t>1</m:t>
                        </m:r>
                      </m:sub>
                    </m:sSub>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𝑀</m:t>
                        </m:r>
                      </m:e>
                      <m:sub>
                        <m:r>
                          <a:rPr lang="en-US" b="0" i="1" smtClean="0">
                            <a:latin typeface="Cambria Math" panose="02040503050406030204" pitchFamily="18" charset="0"/>
                            <a:ea typeface="Cambria Math" panose="02040503050406030204" pitchFamily="18" charset="0"/>
                          </a:rPr>
                          <m:t>2</m:t>
                        </m:r>
                      </m:sub>
                    </m:sSub>
                    <m:r>
                      <a:rPr lang="en-US" b="0" i="1" smtClean="0">
                        <a:latin typeface="Cambria Math" panose="02040503050406030204" pitchFamily="18" charset="0"/>
                        <a:ea typeface="Cambria Math" panose="02040503050406030204" pitchFamily="18" charset="0"/>
                      </a:rPr>
                      <m:t>.</m:t>
                    </m:r>
                  </m:oMath>
                </a14:m>
                <a:r>
                  <a:rPr lang="en-US" b="0" dirty="0" smtClean="0">
                    <a:ea typeface="Cambria Math" panose="02040503050406030204" pitchFamily="18" charset="0"/>
                  </a:rPr>
                  <a:t/>
                </a:r>
                <a:br>
                  <a:rPr lang="en-US" b="0" dirty="0" smtClean="0">
                    <a:ea typeface="Cambria Math" panose="02040503050406030204" pitchFamily="18" charset="0"/>
                  </a:rPr>
                </a:br>
                <a:r>
                  <a:rPr lang="en-US" b="0" dirty="0" smtClean="0">
                    <a:ea typeface="Cambria Math" panose="02040503050406030204" pitchFamily="18" charset="0"/>
                  </a:rPr>
                  <a:t>Then </a:t>
                </a:r>
                <a14:m>
                  <m:oMath xmlns:m="http://schemas.openxmlformats.org/officeDocument/2006/math">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𝑀</m:t>
                        </m:r>
                      </m:e>
                      <m:sub>
                        <m:r>
                          <a:rPr lang="en-US" b="0" i="1" smtClean="0">
                            <a:latin typeface="Cambria Math" panose="02040503050406030204" pitchFamily="18" charset="0"/>
                            <a:ea typeface="Cambria Math" panose="02040503050406030204" pitchFamily="18" charset="0"/>
                          </a:rPr>
                          <m:t>1</m:t>
                        </m:r>
                      </m:sub>
                    </m:sSub>
                    <m:r>
                      <a:rPr lang="en-US" b="0" i="1" smtClean="0">
                        <a:latin typeface="Cambria Math" panose="02040503050406030204" pitchFamily="18" charset="0"/>
                        <a:ea typeface="Cambria Math" panose="02040503050406030204" pitchFamily="18" charset="0"/>
                      </a:rPr>
                      <m:t>𝑎𝑛𝑑</m:t>
                    </m:r>
                    <m:r>
                      <a:rPr lang="en-US" b="0" i="1" smtClean="0">
                        <a:latin typeface="Cambria Math" panose="02040503050406030204" pitchFamily="18" charset="0"/>
                        <a:ea typeface="Cambria Math" panose="02040503050406030204" pitchFamily="18" charset="0"/>
                      </a:rPr>
                      <m:t> </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𝑀</m:t>
                        </m:r>
                      </m:e>
                      <m:sub>
                        <m:r>
                          <a:rPr lang="en-US" b="0" i="1" smtClean="0">
                            <a:latin typeface="Cambria Math" panose="02040503050406030204" pitchFamily="18" charset="0"/>
                            <a:ea typeface="Cambria Math" panose="02040503050406030204" pitchFamily="18" charset="0"/>
                          </a:rPr>
                          <m:t>2</m:t>
                        </m:r>
                      </m:sub>
                    </m:sSub>
                  </m:oMath>
                </a14:m>
                <a:r>
                  <a:rPr lang="en-US" b="0" dirty="0" smtClean="0">
                    <a:ea typeface="Cambria Math" panose="02040503050406030204" pitchFamily="18" charset="0"/>
                  </a:rPr>
                  <a:t> differ on disjoint nice cycles in G. </a:t>
                </a:r>
                <a:endParaRPr lang="en-US" b="0" i="1" dirty="0" smtClean="0">
                  <a:latin typeface="Cambria Math" panose="02040503050406030204" pitchFamily="18" charset="0"/>
                  <a:ea typeface="Cambria Math" panose="02040503050406030204" pitchFamily="18" charset="0"/>
                </a:endParaRPr>
              </a:p>
            </p:txBody>
          </p:sp>
        </mc:Choice>
        <mc:Fallback xmlns="">
          <p:sp>
            <p:nvSpPr>
              <p:cNvPr id="3" name="מציין מיקום תוכן 2"/>
              <p:cNvSpPr>
                <a:spLocks noGrp="1" noRot="1" noChangeAspect="1" noMove="1" noResize="1" noEditPoints="1" noAdjustHandles="1" noChangeArrowheads="1" noChangeShapeType="1" noTextEdit="1"/>
              </p:cNvSpPr>
              <p:nvPr>
                <p:ph idx="1"/>
              </p:nvPr>
            </p:nvSpPr>
            <p:spPr>
              <a:blipFill rotWithShape="0">
                <a:blip r:embed="rId2"/>
                <a:stretch>
                  <a:fillRect l="-616" t="-806"/>
                </a:stretch>
              </a:blipFill>
            </p:spPr>
            <p:txBody>
              <a:bodyPr/>
              <a:lstStyle/>
              <a:p>
                <a:r>
                  <a:rPr lang="he-IL">
                    <a:noFill/>
                  </a:rPr>
                  <a:t> </a:t>
                </a:r>
              </a:p>
            </p:txBody>
          </p:sp>
        </mc:Fallback>
      </mc:AlternateContent>
    </p:spTree>
    <p:extLst>
      <p:ext uri="{BB962C8B-B14F-4D97-AF65-F5344CB8AC3E}">
        <p14:creationId xmlns:p14="http://schemas.microsoft.com/office/powerpoint/2010/main" val="19350931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dirty="0" smtClean="0"/>
              <a:t>Circulation</a:t>
            </a:r>
            <a:endParaRPr lang="he-IL" dirty="0"/>
          </a:p>
        </p:txBody>
      </p:sp>
      <mc:AlternateContent xmlns:mc="http://schemas.openxmlformats.org/markup-compatibility/2006" xmlns:a14="http://schemas.microsoft.com/office/drawing/2010/main">
        <mc:Choice Requires="a14">
          <p:sp>
            <p:nvSpPr>
              <p:cNvPr id="3" name="מציין מיקום תוכן 2"/>
              <p:cNvSpPr>
                <a:spLocks noGrp="1"/>
              </p:cNvSpPr>
              <p:nvPr>
                <p:ph idx="1"/>
              </p:nvPr>
            </p:nvSpPr>
            <p:spPr/>
            <p:txBody>
              <a:bodyPr/>
              <a:lstStyle/>
              <a:p>
                <a:pPr marL="0" indent="0" algn="l" rtl="0">
                  <a:buNone/>
                </a:pPr>
                <a:r>
                  <a:rPr lang="en-US" b="1" u="sng" dirty="0" smtClean="0"/>
                  <a:t>The</a:t>
                </a:r>
                <a:r>
                  <a:rPr lang="en-US" b="1" u="sng" dirty="0">
                    <a:solidFill>
                      <a:schemeClr val="tx1"/>
                    </a:solidFill>
                  </a:rPr>
                  <a:t> Wanted </a:t>
                </a:r>
                <a:r>
                  <a:rPr lang="en-US" b="1" u="sng" dirty="0"/>
                  <a:t>lemma:</a:t>
                </a:r>
                <a:br>
                  <a:rPr lang="en-US" b="1" u="sng" dirty="0"/>
                </a:br>
                <a:r>
                  <a:rPr lang="en-US" dirty="0"/>
                  <a:t>Let G be a graph with a perfect matching, and let w be a weight function such that </a:t>
                </a:r>
                <a:r>
                  <a:rPr lang="en-US" b="1" i="1" dirty="0">
                    <a:solidFill>
                      <a:srgbClr val="C00000"/>
                    </a:solidFill>
                  </a:rPr>
                  <a:t>all nice cycles in G have nonzero circulation</a:t>
                </a:r>
                <a:r>
                  <a:rPr lang="en-US" dirty="0"/>
                  <a:t>. Then the minimum perfect matching is unique. </a:t>
                </a:r>
                <a:r>
                  <a:rPr lang="en-US" b="1" i="1" dirty="0">
                    <a:solidFill>
                      <a:srgbClr val="C00000"/>
                    </a:solidFill>
                  </a:rPr>
                  <a:t>That is, w is isolating</a:t>
                </a:r>
                <a:r>
                  <a:rPr lang="en-US" dirty="0"/>
                  <a:t>.</a:t>
                </a:r>
              </a:p>
              <a:p>
                <a:pPr marL="0" indent="0" algn="l" rtl="0">
                  <a:buNone/>
                </a:pPr>
                <a:endParaRPr lang="en-US" b="1" u="sng" dirty="0"/>
              </a:p>
              <a:p>
                <a:pPr marL="0" indent="0" algn="l" rtl="0">
                  <a:buNone/>
                </a:pPr>
                <a:r>
                  <a:rPr lang="en-US" b="1" u="sng" dirty="0" smtClean="0"/>
                  <a:t>Proof:</a:t>
                </a:r>
                <a:br>
                  <a:rPr lang="en-US" b="1" u="sng" dirty="0" smtClean="0"/>
                </a:br>
                <a:r>
                  <a:rPr lang="en-US" dirty="0" smtClean="0"/>
                  <a:t>Let us assume that there are two </a:t>
                </a:r>
                <a:r>
                  <a:rPr lang="en-US" dirty="0" err="1" smtClean="0"/>
                  <a:t>p.m.s</a:t>
                </a:r>
                <a:r>
                  <a:rPr lang="en-US" dirty="0" smtClean="0"/>
                  <a:t> of minimal weight: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𝑀</m:t>
                        </m:r>
                      </m:e>
                      <m:sub>
                        <m:r>
                          <a:rPr lang="en-US" b="0" i="1" smtClean="0">
                            <a:latin typeface="Cambria Math" panose="02040503050406030204" pitchFamily="18" charset="0"/>
                          </a:rPr>
                          <m:t>1</m:t>
                        </m:r>
                      </m:sub>
                    </m:sSub>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𝑀</m:t>
                        </m:r>
                      </m:e>
                      <m:sub>
                        <m:r>
                          <a:rPr lang="en-US" b="0" i="1" smtClean="0">
                            <a:latin typeface="Cambria Math" panose="02040503050406030204" pitchFamily="18" charset="0"/>
                            <a:ea typeface="Cambria Math" panose="02040503050406030204" pitchFamily="18" charset="0"/>
                          </a:rPr>
                          <m:t>2</m:t>
                        </m:r>
                      </m:sub>
                    </m:sSub>
                    <m:r>
                      <a:rPr lang="en-US" b="0" i="1" smtClean="0">
                        <a:latin typeface="Cambria Math" panose="02040503050406030204" pitchFamily="18" charset="0"/>
                        <a:ea typeface="Cambria Math" panose="02040503050406030204" pitchFamily="18" charset="0"/>
                      </a:rPr>
                      <m:t>.</m:t>
                    </m:r>
                  </m:oMath>
                </a14:m>
                <a:r>
                  <a:rPr lang="en-US" b="0" dirty="0" smtClean="0">
                    <a:ea typeface="Cambria Math" panose="02040503050406030204" pitchFamily="18" charset="0"/>
                  </a:rPr>
                  <a:t/>
                </a:r>
                <a:br>
                  <a:rPr lang="en-US" b="0" dirty="0" smtClean="0">
                    <a:ea typeface="Cambria Math" panose="02040503050406030204" pitchFamily="18" charset="0"/>
                  </a:rPr>
                </a:br>
                <a:r>
                  <a:rPr lang="en-US" b="0" dirty="0" smtClean="0">
                    <a:ea typeface="Cambria Math" panose="02040503050406030204" pitchFamily="18" charset="0"/>
                  </a:rPr>
                  <a:t>Then </a:t>
                </a:r>
                <a14:m>
                  <m:oMath xmlns:m="http://schemas.openxmlformats.org/officeDocument/2006/math">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𝑀</m:t>
                        </m:r>
                      </m:e>
                      <m:sub>
                        <m:r>
                          <a:rPr lang="en-US" b="0" i="1" smtClean="0">
                            <a:latin typeface="Cambria Math" panose="02040503050406030204" pitchFamily="18" charset="0"/>
                            <a:ea typeface="Cambria Math" panose="02040503050406030204" pitchFamily="18" charset="0"/>
                          </a:rPr>
                          <m:t>1</m:t>
                        </m:r>
                      </m:sub>
                    </m:sSub>
                    <m:r>
                      <a:rPr lang="en-US" b="0" i="1" smtClean="0">
                        <a:latin typeface="Cambria Math" panose="02040503050406030204" pitchFamily="18" charset="0"/>
                        <a:ea typeface="Cambria Math" panose="02040503050406030204" pitchFamily="18" charset="0"/>
                      </a:rPr>
                      <m:t>𝑎𝑛𝑑</m:t>
                    </m:r>
                    <m:r>
                      <a:rPr lang="en-US" b="0" i="1" smtClean="0">
                        <a:latin typeface="Cambria Math" panose="02040503050406030204" pitchFamily="18" charset="0"/>
                        <a:ea typeface="Cambria Math" panose="02040503050406030204" pitchFamily="18" charset="0"/>
                      </a:rPr>
                      <m:t> </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𝑀</m:t>
                        </m:r>
                      </m:e>
                      <m:sub>
                        <m:r>
                          <a:rPr lang="en-US" b="0" i="1" smtClean="0">
                            <a:latin typeface="Cambria Math" panose="02040503050406030204" pitchFamily="18" charset="0"/>
                            <a:ea typeface="Cambria Math" panose="02040503050406030204" pitchFamily="18" charset="0"/>
                          </a:rPr>
                          <m:t>2</m:t>
                        </m:r>
                      </m:sub>
                    </m:sSub>
                  </m:oMath>
                </a14:m>
                <a:r>
                  <a:rPr lang="en-US" b="0" dirty="0" smtClean="0">
                    <a:ea typeface="Cambria Math" panose="02040503050406030204" pitchFamily="18" charset="0"/>
                  </a:rPr>
                  <a:t> differ on disjoint nice cycles in G. </a:t>
                </a:r>
                <a:endParaRPr lang="en-US" b="0" i="1" dirty="0" smtClean="0">
                  <a:latin typeface="Cambria Math" panose="02040503050406030204" pitchFamily="18" charset="0"/>
                  <a:ea typeface="Cambria Math" panose="02040503050406030204" pitchFamily="18" charset="0"/>
                </a:endParaRPr>
              </a:p>
              <a:p>
                <a:pPr marL="0" indent="0" algn="l" rtl="0">
                  <a:buNone/>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𝐶</m:t>
                          </m:r>
                        </m:e>
                        <m:sub>
                          <m:r>
                            <a:rPr lang="en-US" b="0" i="1" smtClean="0">
                              <a:latin typeface="Cambria Math" panose="02040503050406030204" pitchFamily="18" charset="0"/>
                              <a:ea typeface="Cambria Math" panose="02040503050406030204" pitchFamily="18" charset="0"/>
                            </a:rPr>
                            <m:t>𝑤</m:t>
                          </m:r>
                        </m:sub>
                      </m:sSub>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𝐶</m:t>
                          </m:r>
                        </m:e>
                      </m:d>
                      <m:r>
                        <a:rPr lang="en-US" b="0" i="1" smtClean="0">
                          <a:latin typeface="Cambria Math" panose="02040503050406030204" pitchFamily="18" charset="0"/>
                          <a:ea typeface="Cambria Math" panose="02040503050406030204" pitchFamily="18" charset="0"/>
                        </a:rPr>
                        <m:t>=</m:t>
                      </m:r>
                      <m:d>
                        <m:dPr>
                          <m:begChr m:val="|"/>
                          <m:endChr m:val="|"/>
                          <m:ctrlPr>
                            <a:rPr lang="en-US" b="0" i="1" smtClean="0">
                              <a:latin typeface="Cambria Math" panose="02040503050406030204" pitchFamily="18" charset="0"/>
                              <a:ea typeface="Cambria Math" panose="02040503050406030204" pitchFamily="18" charset="0"/>
                            </a:rPr>
                          </m:ctrlPr>
                        </m:dPr>
                        <m:e>
                          <m:nary>
                            <m:naryPr>
                              <m:chr m:val="∑"/>
                              <m:supHide m:val="on"/>
                              <m:ctrlPr>
                                <a:rPr lang="en-US" b="0" i="1" smtClean="0">
                                  <a:latin typeface="Cambria Math" panose="02040503050406030204" pitchFamily="18" charset="0"/>
                                  <a:ea typeface="Cambria Math" panose="02040503050406030204" pitchFamily="18" charset="0"/>
                                </a:rPr>
                              </m:ctrlPr>
                            </m:naryPr>
                            <m:sub>
                              <m:sSub>
                                <m:sSubPr>
                                  <m:ctrlPr>
                                    <a:rPr lang="en-US" b="0" i="1" smtClean="0">
                                      <a:latin typeface="Cambria Math" panose="02040503050406030204" pitchFamily="18" charset="0"/>
                                      <a:ea typeface="Cambria Math" panose="02040503050406030204" pitchFamily="18" charset="0"/>
                                    </a:rPr>
                                  </m:ctrlPr>
                                </m:sSubPr>
                                <m:e>
                                  <m:r>
                                    <m:rPr>
                                      <m:brk m:alnAt="7"/>
                                    </m:rPr>
                                    <a:rPr lang="en-US" b="0" i="1" smtClean="0">
                                      <a:latin typeface="Cambria Math" panose="02040503050406030204" pitchFamily="18" charset="0"/>
                                      <a:ea typeface="Cambria Math" panose="02040503050406030204" pitchFamily="18" charset="0"/>
                                    </a:rPr>
                                    <m:t>𝑒</m:t>
                                  </m:r>
                                </m:e>
                                <m:sub>
                                  <m:r>
                                    <m:rPr>
                                      <m:brk m:alnAt="7"/>
                                    </m:rPr>
                                    <a:rPr lang="en-US" b="0" i="1" smtClean="0">
                                      <a:latin typeface="Cambria Math" panose="02040503050406030204" pitchFamily="18" charset="0"/>
                                      <a:ea typeface="Cambria Math" panose="02040503050406030204" pitchFamily="18" charset="0"/>
                                    </a:rPr>
                                    <m:t>𝑖</m:t>
                                  </m:r>
                                </m:sub>
                              </m:sSub>
                              <m:r>
                                <m:rPr>
                                  <m:brk m:alnAt="7"/>
                                </m:rP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𝐶</m:t>
                              </m:r>
                            </m:sub>
                            <m:sup/>
                            <m:e>
                              <m:sSup>
                                <m:sSupPr>
                                  <m:ctrlPr>
                                    <a:rPr lang="en-US" b="0" i="1" smtClean="0">
                                      <a:latin typeface="Cambria Math" panose="02040503050406030204" pitchFamily="18" charset="0"/>
                                      <a:ea typeface="Cambria Math" panose="02040503050406030204" pitchFamily="18" charset="0"/>
                                    </a:rPr>
                                  </m:ctrlPr>
                                </m:sSupPr>
                                <m:e>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1</m:t>
                                      </m:r>
                                    </m:e>
                                  </m:d>
                                </m:e>
                                <m:sup>
                                  <m:r>
                                    <a:rPr lang="en-US" b="0" i="1" smtClean="0">
                                      <a:latin typeface="Cambria Math" panose="02040503050406030204" pitchFamily="18" charset="0"/>
                                      <a:ea typeface="Cambria Math" panose="02040503050406030204" pitchFamily="18" charset="0"/>
                                    </a:rPr>
                                    <m:t>𝑖</m:t>
                                  </m:r>
                                </m:sup>
                              </m:sSup>
                              <m:r>
                                <a:rPr lang="en-US" b="0" i="1" smtClean="0">
                                  <a:latin typeface="Cambria Math" panose="02040503050406030204" pitchFamily="18" charset="0"/>
                                  <a:ea typeface="Cambria Math" panose="02040503050406030204" pitchFamily="18" charset="0"/>
                                </a:rPr>
                                <m:t>𝑤</m:t>
                              </m:r>
                              <m:d>
                                <m:dPr>
                                  <m:ctrlPr>
                                    <a:rPr lang="en-US" b="0" i="1" smtClean="0">
                                      <a:latin typeface="Cambria Math" panose="02040503050406030204" pitchFamily="18" charset="0"/>
                                      <a:ea typeface="Cambria Math" panose="02040503050406030204" pitchFamily="18" charset="0"/>
                                    </a:rPr>
                                  </m:ctrlPr>
                                </m:dPr>
                                <m:e>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𝑒</m:t>
                                      </m:r>
                                    </m:e>
                                    <m:sub>
                                      <m:r>
                                        <a:rPr lang="en-US" b="0" i="1" smtClean="0">
                                          <a:latin typeface="Cambria Math" panose="02040503050406030204" pitchFamily="18" charset="0"/>
                                          <a:ea typeface="Cambria Math" panose="02040503050406030204" pitchFamily="18" charset="0"/>
                                        </a:rPr>
                                        <m:t>𝑖</m:t>
                                      </m:r>
                                    </m:sub>
                                  </m:sSub>
                                </m:e>
                              </m:d>
                            </m:e>
                          </m:nary>
                        </m:e>
                      </m:d>
                      <m:r>
                        <a:rPr lang="en-US" b="0" i="1" smtClean="0">
                          <a:latin typeface="Cambria Math" panose="02040503050406030204" pitchFamily="18" charset="0"/>
                          <a:ea typeface="Cambria Math" panose="02040503050406030204" pitchFamily="18" charset="0"/>
                        </a:rPr>
                        <m:t>=</m:t>
                      </m:r>
                      <m:d>
                        <m:dPr>
                          <m:begChr m:val="|"/>
                          <m:endChr m:val="|"/>
                          <m:ctrlPr>
                            <a:rPr lang="en-US" b="0" i="1" smtClean="0">
                              <a:latin typeface="Cambria Math" panose="02040503050406030204" pitchFamily="18" charset="0"/>
                              <a:ea typeface="Cambria Math" panose="02040503050406030204" pitchFamily="18" charset="0"/>
                            </a:rPr>
                          </m:ctrlPr>
                        </m:dPr>
                        <m:e>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𝑤</m:t>
                              </m:r>
                            </m:e>
                            <m:sub>
                              <m:r>
                                <a:rPr lang="en-US" b="0" i="1" smtClean="0">
                                  <a:latin typeface="Cambria Math" panose="02040503050406030204" pitchFamily="18" charset="0"/>
                                  <a:ea typeface="Cambria Math" panose="02040503050406030204" pitchFamily="18" charset="0"/>
                                </a:rPr>
                                <m:t>𝑐</m:t>
                              </m:r>
                            </m:sub>
                          </m:sSub>
                          <m:d>
                            <m:dPr>
                              <m:ctrlPr>
                                <a:rPr lang="en-US" b="0" i="1" smtClean="0">
                                  <a:latin typeface="Cambria Math" panose="02040503050406030204" pitchFamily="18" charset="0"/>
                                  <a:ea typeface="Cambria Math" panose="02040503050406030204" pitchFamily="18" charset="0"/>
                                </a:rPr>
                              </m:ctrlPr>
                            </m:dPr>
                            <m:e>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𝑀</m:t>
                                  </m:r>
                                </m:e>
                                <m:sub>
                                  <m:r>
                                    <a:rPr lang="en-US" b="0" i="1" smtClean="0">
                                      <a:latin typeface="Cambria Math" panose="02040503050406030204" pitchFamily="18" charset="0"/>
                                      <a:ea typeface="Cambria Math" panose="02040503050406030204" pitchFamily="18" charset="0"/>
                                    </a:rPr>
                                    <m:t>1</m:t>
                                  </m:r>
                                </m:sub>
                              </m:sSub>
                            </m:e>
                          </m:d>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𝑤</m:t>
                              </m:r>
                            </m:e>
                            <m:sub>
                              <m:r>
                                <a:rPr lang="en-US" b="0" i="1" smtClean="0">
                                  <a:latin typeface="Cambria Math" panose="02040503050406030204" pitchFamily="18" charset="0"/>
                                  <a:ea typeface="Cambria Math" panose="02040503050406030204" pitchFamily="18" charset="0"/>
                                </a:rPr>
                                <m:t>𝑐</m:t>
                              </m:r>
                            </m:sub>
                          </m:sSub>
                          <m:d>
                            <m:dPr>
                              <m:ctrlPr>
                                <a:rPr lang="en-US" b="0" i="1" smtClean="0">
                                  <a:latin typeface="Cambria Math" panose="02040503050406030204" pitchFamily="18" charset="0"/>
                                  <a:ea typeface="Cambria Math" panose="02040503050406030204" pitchFamily="18" charset="0"/>
                                </a:rPr>
                              </m:ctrlPr>
                            </m:dPr>
                            <m:e>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𝑀</m:t>
                                  </m:r>
                                </m:e>
                                <m:sub>
                                  <m:r>
                                    <a:rPr lang="en-US" b="0" i="1" smtClean="0">
                                      <a:latin typeface="Cambria Math" panose="02040503050406030204" pitchFamily="18" charset="0"/>
                                      <a:ea typeface="Cambria Math" panose="02040503050406030204" pitchFamily="18" charset="0"/>
                                    </a:rPr>
                                    <m:t>2</m:t>
                                  </m:r>
                                </m:sub>
                              </m:sSub>
                            </m:e>
                          </m:d>
                        </m:e>
                      </m:d>
                    </m:oMath>
                  </m:oMathPara>
                </a14:m>
                <a:r>
                  <a:rPr lang="en-US" b="0" dirty="0" smtClean="0">
                    <a:ea typeface="Cambria Math" panose="02040503050406030204" pitchFamily="18" charset="0"/>
                  </a:rPr>
                  <a:t/>
                </a:r>
                <a:br>
                  <a:rPr lang="en-US" b="0" dirty="0" smtClean="0">
                    <a:ea typeface="Cambria Math" panose="02040503050406030204" pitchFamily="18" charset="0"/>
                  </a:rPr>
                </a:br>
                <a:r>
                  <a:rPr lang="en-US" b="0" dirty="0" smtClean="0">
                    <a:ea typeface="Cambria Math" panose="02040503050406030204" pitchFamily="18" charset="0"/>
                  </a:rPr>
                  <a:t>(Every edge of C either belongs to M1 or to M2.)</a:t>
                </a:r>
              </a:p>
            </p:txBody>
          </p:sp>
        </mc:Choice>
        <mc:Fallback xmlns="">
          <p:sp>
            <p:nvSpPr>
              <p:cNvPr id="3" name="מציין מיקום תוכן 2"/>
              <p:cNvSpPr>
                <a:spLocks noGrp="1" noRot="1" noChangeAspect="1" noMove="1" noResize="1" noEditPoints="1" noAdjustHandles="1" noChangeArrowheads="1" noChangeShapeType="1" noTextEdit="1"/>
              </p:cNvSpPr>
              <p:nvPr>
                <p:ph idx="1"/>
              </p:nvPr>
            </p:nvSpPr>
            <p:spPr>
              <a:blipFill rotWithShape="0">
                <a:blip r:embed="rId2"/>
                <a:stretch>
                  <a:fillRect l="-616" t="-806"/>
                </a:stretch>
              </a:blipFill>
            </p:spPr>
            <p:txBody>
              <a:bodyPr/>
              <a:lstStyle/>
              <a:p>
                <a:r>
                  <a:rPr lang="he-IL">
                    <a:noFill/>
                  </a:rPr>
                  <a:t> </a:t>
                </a:r>
              </a:p>
            </p:txBody>
          </p:sp>
        </mc:Fallback>
      </mc:AlternateContent>
    </p:spTree>
    <p:extLst>
      <p:ext uri="{BB962C8B-B14F-4D97-AF65-F5344CB8AC3E}">
        <p14:creationId xmlns:p14="http://schemas.microsoft.com/office/powerpoint/2010/main" val="39896940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dirty="0" smtClean="0"/>
              <a:t>Circulation</a:t>
            </a:r>
            <a:endParaRPr lang="he-IL" dirty="0"/>
          </a:p>
        </p:txBody>
      </p:sp>
      <mc:AlternateContent xmlns:mc="http://schemas.openxmlformats.org/markup-compatibility/2006" xmlns:a14="http://schemas.microsoft.com/office/drawing/2010/main">
        <mc:Choice Requires="a14">
          <p:sp>
            <p:nvSpPr>
              <p:cNvPr id="3" name="מציין מיקום תוכן 2"/>
              <p:cNvSpPr>
                <a:spLocks noGrp="1"/>
              </p:cNvSpPr>
              <p:nvPr>
                <p:ph idx="1"/>
              </p:nvPr>
            </p:nvSpPr>
            <p:spPr/>
            <p:txBody>
              <a:bodyPr/>
              <a:lstStyle/>
              <a:p>
                <a:pPr marL="0" indent="0" algn="l" rtl="0">
                  <a:buNone/>
                </a:pPr>
                <a:r>
                  <a:rPr lang="en-US" b="1" u="sng" dirty="0"/>
                  <a:t>The</a:t>
                </a:r>
                <a:r>
                  <a:rPr lang="en-US" b="1" u="sng" dirty="0">
                    <a:solidFill>
                      <a:schemeClr val="tx1"/>
                    </a:solidFill>
                  </a:rPr>
                  <a:t> Wanted </a:t>
                </a:r>
                <a:r>
                  <a:rPr lang="en-US" b="1" u="sng" dirty="0"/>
                  <a:t>lemma:</a:t>
                </a:r>
                <a:br>
                  <a:rPr lang="en-US" b="1" u="sng" dirty="0"/>
                </a:br>
                <a:r>
                  <a:rPr lang="en-US" dirty="0"/>
                  <a:t>Let G be a graph with a perfect matching, and let w be a weight function such that </a:t>
                </a:r>
                <a:r>
                  <a:rPr lang="en-US" b="1" i="1" dirty="0">
                    <a:solidFill>
                      <a:srgbClr val="C00000"/>
                    </a:solidFill>
                  </a:rPr>
                  <a:t>all nice cycles in G have nonzero circulation</a:t>
                </a:r>
                <a:r>
                  <a:rPr lang="en-US" dirty="0"/>
                  <a:t>. Then the minimum perfect matching is unique. </a:t>
                </a:r>
                <a:r>
                  <a:rPr lang="en-US" b="1" i="1" dirty="0">
                    <a:solidFill>
                      <a:srgbClr val="C00000"/>
                    </a:solidFill>
                  </a:rPr>
                  <a:t>That is, w is isolating</a:t>
                </a:r>
                <a:r>
                  <a:rPr lang="en-US" dirty="0"/>
                  <a:t>.</a:t>
                </a:r>
              </a:p>
              <a:p>
                <a:pPr marL="0" indent="0" algn="l" rtl="0">
                  <a:buNone/>
                </a:pPr>
                <a:endParaRPr lang="en-US" b="1" u="sng" dirty="0"/>
              </a:p>
              <a:p>
                <a:pPr marL="0" indent="0" algn="l" rtl="0">
                  <a:buNone/>
                </a:pPr>
                <a:r>
                  <a:rPr lang="en-US" b="1" u="sng" dirty="0" smtClean="0"/>
                  <a:t>Proof:</a:t>
                </a:r>
                <a:endParaRPr lang="en-US" b="1" u="sng" dirty="0"/>
              </a:p>
              <a:p>
                <a:pPr marL="0" indent="0" algn="l" rtl="0">
                  <a:buNone/>
                </a:pPr>
                <a14:m>
                  <m:oMath xmlns:m="http://schemas.openxmlformats.org/officeDocument/2006/math">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𝐶</m:t>
                        </m:r>
                      </m:e>
                      <m:sub>
                        <m:r>
                          <a:rPr lang="en-US" b="0" i="1" smtClean="0">
                            <a:latin typeface="Cambria Math" panose="02040503050406030204" pitchFamily="18" charset="0"/>
                            <a:ea typeface="Cambria Math" panose="02040503050406030204" pitchFamily="18" charset="0"/>
                          </a:rPr>
                          <m:t>𝑤</m:t>
                        </m:r>
                      </m:sub>
                    </m:sSub>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𝐶</m:t>
                        </m:r>
                      </m:e>
                    </m:d>
                    <m:r>
                      <a:rPr lang="en-US" b="0" i="1" smtClean="0">
                        <a:latin typeface="Cambria Math" panose="02040503050406030204" pitchFamily="18" charset="0"/>
                        <a:ea typeface="Cambria Math" panose="02040503050406030204" pitchFamily="18" charset="0"/>
                      </a:rPr>
                      <m:t>=</m:t>
                    </m:r>
                    <m:d>
                      <m:dPr>
                        <m:begChr m:val="|"/>
                        <m:endChr m:val="|"/>
                        <m:ctrlPr>
                          <a:rPr lang="en-US" b="0" i="1" smtClean="0">
                            <a:latin typeface="Cambria Math" panose="02040503050406030204" pitchFamily="18" charset="0"/>
                            <a:ea typeface="Cambria Math" panose="02040503050406030204" pitchFamily="18" charset="0"/>
                          </a:rPr>
                        </m:ctrlPr>
                      </m:dPr>
                      <m:e>
                        <m:nary>
                          <m:naryPr>
                            <m:chr m:val="∑"/>
                            <m:supHide m:val="on"/>
                            <m:ctrlPr>
                              <a:rPr lang="en-US" b="0" i="1" smtClean="0">
                                <a:latin typeface="Cambria Math" panose="02040503050406030204" pitchFamily="18" charset="0"/>
                                <a:ea typeface="Cambria Math" panose="02040503050406030204" pitchFamily="18" charset="0"/>
                              </a:rPr>
                            </m:ctrlPr>
                          </m:naryPr>
                          <m:sub>
                            <m:sSub>
                              <m:sSubPr>
                                <m:ctrlPr>
                                  <a:rPr lang="en-US" b="0" i="1" smtClean="0">
                                    <a:latin typeface="Cambria Math" panose="02040503050406030204" pitchFamily="18" charset="0"/>
                                    <a:ea typeface="Cambria Math" panose="02040503050406030204" pitchFamily="18" charset="0"/>
                                  </a:rPr>
                                </m:ctrlPr>
                              </m:sSubPr>
                              <m:e>
                                <m:r>
                                  <m:rPr>
                                    <m:brk m:alnAt="7"/>
                                  </m:rPr>
                                  <a:rPr lang="en-US" b="0" i="1" smtClean="0">
                                    <a:latin typeface="Cambria Math" panose="02040503050406030204" pitchFamily="18" charset="0"/>
                                    <a:ea typeface="Cambria Math" panose="02040503050406030204" pitchFamily="18" charset="0"/>
                                  </a:rPr>
                                  <m:t>𝑒</m:t>
                                </m:r>
                              </m:e>
                              <m:sub>
                                <m:r>
                                  <m:rPr>
                                    <m:brk m:alnAt="7"/>
                                  </m:rPr>
                                  <a:rPr lang="en-US" b="0" i="1" smtClean="0">
                                    <a:latin typeface="Cambria Math" panose="02040503050406030204" pitchFamily="18" charset="0"/>
                                    <a:ea typeface="Cambria Math" panose="02040503050406030204" pitchFamily="18" charset="0"/>
                                  </a:rPr>
                                  <m:t>𝑖</m:t>
                                </m:r>
                              </m:sub>
                            </m:sSub>
                            <m:r>
                              <m:rPr>
                                <m:brk m:alnAt="7"/>
                              </m:rP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𝐶</m:t>
                            </m:r>
                          </m:sub>
                          <m:sup/>
                          <m:e>
                            <m:sSup>
                              <m:sSupPr>
                                <m:ctrlPr>
                                  <a:rPr lang="en-US" b="0" i="1" smtClean="0">
                                    <a:latin typeface="Cambria Math" panose="02040503050406030204" pitchFamily="18" charset="0"/>
                                    <a:ea typeface="Cambria Math" panose="02040503050406030204" pitchFamily="18" charset="0"/>
                                  </a:rPr>
                                </m:ctrlPr>
                              </m:sSupPr>
                              <m:e>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1</m:t>
                                    </m:r>
                                  </m:e>
                                </m:d>
                              </m:e>
                              <m:sup>
                                <m:r>
                                  <a:rPr lang="en-US" b="0" i="1" smtClean="0">
                                    <a:latin typeface="Cambria Math" panose="02040503050406030204" pitchFamily="18" charset="0"/>
                                    <a:ea typeface="Cambria Math" panose="02040503050406030204" pitchFamily="18" charset="0"/>
                                  </a:rPr>
                                  <m:t>𝑖</m:t>
                                </m:r>
                              </m:sup>
                            </m:sSup>
                            <m:r>
                              <a:rPr lang="en-US" b="0" i="1" smtClean="0">
                                <a:latin typeface="Cambria Math" panose="02040503050406030204" pitchFamily="18" charset="0"/>
                                <a:ea typeface="Cambria Math" panose="02040503050406030204" pitchFamily="18" charset="0"/>
                              </a:rPr>
                              <m:t>𝑤</m:t>
                            </m:r>
                            <m:d>
                              <m:dPr>
                                <m:ctrlPr>
                                  <a:rPr lang="en-US" b="0" i="1" smtClean="0">
                                    <a:latin typeface="Cambria Math" panose="02040503050406030204" pitchFamily="18" charset="0"/>
                                    <a:ea typeface="Cambria Math" panose="02040503050406030204" pitchFamily="18" charset="0"/>
                                  </a:rPr>
                                </m:ctrlPr>
                              </m:dPr>
                              <m:e>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𝑒</m:t>
                                    </m:r>
                                  </m:e>
                                  <m:sub>
                                    <m:r>
                                      <a:rPr lang="en-US" b="0" i="1" smtClean="0">
                                        <a:latin typeface="Cambria Math" panose="02040503050406030204" pitchFamily="18" charset="0"/>
                                        <a:ea typeface="Cambria Math" panose="02040503050406030204" pitchFamily="18" charset="0"/>
                                      </a:rPr>
                                      <m:t>𝑖</m:t>
                                    </m:r>
                                  </m:sub>
                                </m:sSub>
                              </m:e>
                            </m:d>
                          </m:e>
                        </m:nary>
                      </m:e>
                    </m:d>
                  </m:oMath>
                </a14:m>
                <a:r>
                  <a:rPr lang="en-US" b="0" dirty="0" smtClean="0">
                    <a:ea typeface="Cambria Math" panose="02040503050406030204" pitchFamily="18" charset="0"/>
                  </a:rPr>
                  <a:t> ≠ 0 (</a:t>
                </a:r>
                <a:r>
                  <a:rPr lang="en-US" b="0" dirty="0" err="1" smtClean="0">
                    <a:ea typeface="Cambria Math" panose="02040503050406030204" pitchFamily="18" charset="0"/>
                  </a:rPr>
                  <a:t>def</a:t>
                </a:r>
                <a:r>
                  <a:rPr lang="en-US" b="0" dirty="0" smtClean="0">
                    <a:ea typeface="Cambria Math" panose="02040503050406030204" pitchFamily="18" charset="0"/>
                  </a:rPr>
                  <a:t> of w)</a:t>
                </a:r>
                <a:br>
                  <a:rPr lang="en-US" b="0" dirty="0" smtClean="0">
                    <a:ea typeface="Cambria Math" panose="02040503050406030204" pitchFamily="18" charset="0"/>
                  </a:rPr>
                </a:br>
                <a:r>
                  <a:rPr lang="en-US" sz="1600" dirty="0">
                    <a:ea typeface="Cambria Math" panose="02040503050406030204" pitchFamily="18" charset="0"/>
                  </a:rPr>
                  <a:t/>
                </a:r>
                <a:br>
                  <a:rPr lang="en-US" sz="1600" dirty="0">
                    <a:ea typeface="Cambria Math" panose="02040503050406030204" pitchFamily="18" charset="0"/>
                  </a:rPr>
                </a:br>
                <a:r>
                  <a:rPr lang="en-US" sz="1600" dirty="0" smtClean="0">
                    <a:ea typeface="Cambria Math" panose="02040503050406030204" pitchFamily="18" charset="0"/>
                  </a:rPr>
                  <a:t>Therefore </a:t>
                </a:r>
                <a:r>
                  <a:rPr lang="en-US" sz="1600" dirty="0" err="1" smtClean="0">
                    <a:ea typeface="Cambria Math" panose="02040503050406030204" pitchFamily="18" charset="0"/>
                  </a:rPr>
                  <a:t>w.l.o.g</a:t>
                </a:r>
                <a:r>
                  <a:rPr lang="en-US" sz="1600" dirty="0" smtClean="0">
                    <a:ea typeface="Cambria Math" panose="02040503050406030204" pitchFamily="18" charset="0"/>
                  </a:rPr>
                  <a:t> the weight of the edges from </a:t>
                </a:r>
                <a14:m>
                  <m:oMath xmlns:m="http://schemas.openxmlformats.org/officeDocument/2006/math">
                    <m:sSub>
                      <m:sSubPr>
                        <m:ctrlPr>
                          <a:rPr lang="en-US" sz="1600" b="0" i="1" smtClean="0">
                            <a:latin typeface="Cambria Math" panose="02040503050406030204" pitchFamily="18" charset="0"/>
                            <a:ea typeface="Cambria Math" panose="02040503050406030204" pitchFamily="18" charset="0"/>
                          </a:rPr>
                        </m:ctrlPr>
                      </m:sSubPr>
                      <m:e>
                        <m:r>
                          <a:rPr lang="en-US" sz="1600" b="0" i="1" smtClean="0">
                            <a:latin typeface="Cambria Math" panose="02040503050406030204" pitchFamily="18" charset="0"/>
                            <a:ea typeface="Cambria Math" panose="02040503050406030204" pitchFamily="18" charset="0"/>
                          </a:rPr>
                          <m:t>𝑀</m:t>
                        </m:r>
                      </m:e>
                      <m:sub>
                        <m:r>
                          <a:rPr lang="en-US" sz="1600" b="0" i="1" smtClean="0">
                            <a:latin typeface="Cambria Math" panose="02040503050406030204" pitchFamily="18" charset="0"/>
                            <a:ea typeface="Cambria Math" panose="02040503050406030204" pitchFamily="18" charset="0"/>
                          </a:rPr>
                          <m:t>1</m:t>
                        </m:r>
                      </m:sub>
                    </m:sSub>
                  </m:oMath>
                </a14:m>
                <a:r>
                  <a:rPr lang="en-US" sz="1600" dirty="0" smtClean="0">
                    <a:ea typeface="Cambria Math" panose="02040503050406030204" pitchFamily="18" charset="0"/>
                  </a:rPr>
                  <a:t>on the cycle is larger than the weight of the edges from </a:t>
                </a:r>
                <a14:m>
                  <m:oMath xmlns:m="http://schemas.openxmlformats.org/officeDocument/2006/math">
                    <m:sSub>
                      <m:sSubPr>
                        <m:ctrlPr>
                          <a:rPr lang="en-US" sz="1600" i="1">
                            <a:latin typeface="Cambria Math" panose="02040503050406030204" pitchFamily="18" charset="0"/>
                            <a:ea typeface="Cambria Math" panose="02040503050406030204" pitchFamily="18" charset="0"/>
                          </a:rPr>
                        </m:ctrlPr>
                      </m:sSubPr>
                      <m:e>
                        <m:r>
                          <a:rPr lang="en-US" sz="1600" i="1">
                            <a:latin typeface="Cambria Math" panose="02040503050406030204" pitchFamily="18" charset="0"/>
                            <a:ea typeface="Cambria Math" panose="02040503050406030204" pitchFamily="18" charset="0"/>
                          </a:rPr>
                          <m:t>𝑀</m:t>
                        </m:r>
                      </m:e>
                      <m:sub>
                        <m:r>
                          <a:rPr lang="en-US" sz="1600" b="0" i="1" smtClean="0">
                            <a:latin typeface="Cambria Math" panose="02040503050406030204" pitchFamily="18" charset="0"/>
                            <a:ea typeface="Cambria Math" panose="02040503050406030204" pitchFamily="18" charset="0"/>
                          </a:rPr>
                          <m:t>2</m:t>
                        </m:r>
                      </m:sub>
                    </m:sSub>
                  </m:oMath>
                </a14:m>
                <a:r>
                  <a:rPr lang="en-US" sz="1600" dirty="0" smtClean="0">
                    <a:ea typeface="Cambria Math" panose="02040503050406030204" pitchFamily="18" charset="0"/>
                  </a:rPr>
                  <a:t>  </a:t>
                </a:r>
                <a:endParaRPr lang="en-US" sz="1600" b="0" dirty="0" smtClean="0">
                  <a:ea typeface="Cambria Math" panose="02040503050406030204" pitchFamily="18" charset="0"/>
                </a:endParaRPr>
              </a:p>
            </p:txBody>
          </p:sp>
        </mc:Choice>
        <mc:Fallback xmlns="">
          <p:sp>
            <p:nvSpPr>
              <p:cNvPr id="3" name="מציין מיקום תוכן 2"/>
              <p:cNvSpPr>
                <a:spLocks noGrp="1" noRot="1" noChangeAspect="1" noMove="1" noResize="1" noEditPoints="1" noAdjustHandles="1" noChangeArrowheads="1" noChangeShapeType="1" noTextEdit="1"/>
              </p:cNvSpPr>
              <p:nvPr>
                <p:ph idx="1"/>
              </p:nvPr>
            </p:nvSpPr>
            <p:spPr>
              <a:blipFill rotWithShape="0">
                <a:blip r:embed="rId2"/>
                <a:stretch>
                  <a:fillRect l="-616" t="-806"/>
                </a:stretch>
              </a:blipFill>
            </p:spPr>
            <p:txBody>
              <a:bodyPr/>
              <a:lstStyle/>
              <a:p>
                <a:r>
                  <a:rPr lang="he-IL">
                    <a:noFill/>
                  </a:rPr>
                  <a:t> </a:t>
                </a:r>
              </a:p>
            </p:txBody>
          </p:sp>
        </mc:Fallback>
      </mc:AlternateContent>
      <p:pic>
        <p:nvPicPr>
          <p:cNvPr id="4" name="תמונה 3"/>
          <p:cNvPicPr>
            <a:picLocks noChangeAspect="1"/>
          </p:cNvPicPr>
          <p:nvPr/>
        </p:nvPicPr>
        <p:blipFill>
          <a:blip r:embed="rId3">
            <a:clrChange>
              <a:clrFrom>
                <a:srgbClr val="FFFFFF"/>
              </a:clrFrom>
              <a:clrTo>
                <a:srgbClr val="FFFFFF">
                  <a:alpha val="0"/>
                </a:srgbClr>
              </a:clrTo>
            </a:clrChange>
          </a:blip>
          <a:stretch>
            <a:fillRect/>
          </a:stretch>
        </p:blipFill>
        <p:spPr>
          <a:xfrm>
            <a:off x="4278312" y="5412730"/>
            <a:ext cx="4979612" cy="1445270"/>
          </a:xfrm>
          <a:prstGeom prst="rect">
            <a:avLst/>
          </a:prstGeom>
        </p:spPr>
      </p:pic>
    </p:spTree>
    <p:extLst>
      <p:ext uri="{BB962C8B-B14F-4D97-AF65-F5344CB8AC3E}">
        <p14:creationId xmlns:p14="http://schemas.microsoft.com/office/powerpoint/2010/main" val="1095223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dirty="0" smtClean="0"/>
              <a:t>Circulation</a:t>
            </a:r>
            <a:endParaRPr lang="he-IL" dirty="0"/>
          </a:p>
        </p:txBody>
      </p:sp>
      <mc:AlternateContent xmlns:mc="http://schemas.openxmlformats.org/markup-compatibility/2006" xmlns:a14="http://schemas.microsoft.com/office/drawing/2010/main">
        <mc:Choice Requires="a14">
          <p:sp>
            <p:nvSpPr>
              <p:cNvPr id="3" name="מציין מיקום תוכן 2"/>
              <p:cNvSpPr>
                <a:spLocks noGrp="1"/>
              </p:cNvSpPr>
              <p:nvPr>
                <p:ph idx="1"/>
              </p:nvPr>
            </p:nvSpPr>
            <p:spPr/>
            <p:txBody>
              <a:bodyPr/>
              <a:lstStyle/>
              <a:p>
                <a:pPr marL="0" indent="0" algn="l" rtl="0">
                  <a:buNone/>
                </a:pPr>
                <a:r>
                  <a:rPr lang="en-US" b="1" u="sng" dirty="0" smtClean="0"/>
                  <a:t>Proof (cont.):</a:t>
                </a:r>
                <a:endParaRPr lang="en-US" b="1" u="sng" dirty="0"/>
              </a:p>
              <a:p>
                <a:pPr marL="0" indent="0" algn="l" rtl="0">
                  <a:buNone/>
                </a:pPr>
                <a14:m>
                  <m:oMath xmlns:m="http://schemas.openxmlformats.org/officeDocument/2006/math">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𝐶</m:t>
                        </m:r>
                      </m:e>
                      <m:sub>
                        <m:r>
                          <a:rPr lang="en-US" b="0" i="1" smtClean="0">
                            <a:latin typeface="Cambria Math" panose="02040503050406030204" pitchFamily="18" charset="0"/>
                            <a:ea typeface="Cambria Math" panose="02040503050406030204" pitchFamily="18" charset="0"/>
                          </a:rPr>
                          <m:t>𝑤</m:t>
                        </m:r>
                      </m:sub>
                    </m:sSub>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𝐶</m:t>
                        </m:r>
                      </m:e>
                    </m:d>
                    <m:r>
                      <a:rPr lang="en-US" b="0" i="1" smtClean="0">
                        <a:latin typeface="Cambria Math" panose="02040503050406030204" pitchFamily="18" charset="0"/>
                        <a:ea typeface="Cambria Math" panose="02040503050406030204" pitchFamily="18" charset="0"/>
                      </a:rPr>
                      <m:t>=</m:t>
                    </m:r>
                    <m:d>
                      <m:dPr>
                        <m:begChr m:val="|"/>
                        <m:endChr m:val="|"/>
                        <m:ctrlPr>
                          <a:rPr lang="en-US" b="0" i="1" smtClean="0">
                            <a:latin typeface="Cambria Math" panose="02040503050406030204" pitchFamily="18" charset="0"/>
                            <a:ea typeface="Cambria Math" panose="02040503050406030204" pitchFamily="18" charset="0"/>
                          </a:rPr>
                        </m:ctrlPr>
                      </m:dPr>
                      <m:e>
                        <m:nary>
                          <m:naryPr>
                            <m:chr m:val="∑"/>
                            <m:supHide m:val="on"/>
                            <m:ctrlPr>
                              <a:rPr lang="en-US" b="0" i="1" smtClean="0">
                                <a:latin typeface="Cambria Math" panose="02040503050406030204" pitchFamily="18" charset="0"/>
                                <a:ea typeface="Cambria Math" panose="02040503050406030204" pitchFamily="18" charset="0"/>
                              </a:rPr>
                            </m:ctrlPr>
                          </m:naryPr>
                          <m:sub>
                            <m:sSub>
                              <m:sSubPr>
                                <m:ctrlPr>
                                  <a:rPr lang="en-US" b="0" i="1" smtClean="0">
                                    <a:latin typeface="Cambria Math" panose="02040503050406030204" pitchFamily="18" charset="0"/>
                                    <a:ea typeface="Cambria Math" panose="02040503050406030204" pitchFamily="18" charset="0"/>
                                  </a:rPr>
                                </m:ctrlPr>
                              </m:sSubPr>
                              <m:e>
                                <m:r>
                                  <m:rPr>
                                    <m:brk m:alnAt="7"/>
                                  </m:rPr>
                                  <a:rPr lang="en-US" b="0" i="1" smtClean="0">
                                    <a:latin typeface="Cambria Math" panose="02040503050406030204" pitchFamily="18" charset="0"/>
                                    <a:ea typeface="Cambria Math" panose="02040503050406030204" pitchFamily="18" charset="0"/>
                                  </a:rPr>
                                  <m:t>𝑒</m:t>
                                </m:r>
                              </m:e>
                              <m:sub>
                                <m:r>
                                  <m:rPr>
                                    <m:brk m:alnAt="7"/>
                                  </m:rPr>
                                  <a:rPr lang="en-US" b="0" i="1" smtClean="0">
                                    <a:latin typeface="Cambria Math" panose="02040503050406030204" pitchFamily="18" charset="0"/>
                                    <a:ea typeface="Cambria Math" panose="02040503050406030204" pitchFamily="18" charset="0"/>
                                  </a:rPr>
                                  <m:t>𝑖</m:t>
                                </m:r>
                              </m:sub>
                            </m:sSub>
                            <m:r>
                              <m:rPr>
                                <m:brk m:alnAt="7"/>
                              </m:rP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𝐶</m:t>
                            </m:r>
                          </m:sub>
                          <m:sup/>
                          <m:e>
                            <m:sSup>
                              <m:sSupPr>
                                <m:ctrlPr>
                                  <a:rPr lang="en-US" b="0" i="1" smtClean="0">
                                    <a:latin typeface="Cambria Math" panose="02040503050406030204" pitchFamily="18" charset="0"/>
                                    <a:ea typeface="Cambria Math" panose="02040503050406030204" pitchFamily="18" charset="0"/>
                                  </a:rPr>
                                </m:ctrlPr>
                              </m:sSupPr>
                              <m:e>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1</m:t>
                                    </m:r>
                                  </m:e>
                                </m:d>
                              </m:e>
                              <m:sup>
                                <m:r>
                                  <a:rPr lang="en-US" b="0" i="1" smtClean="0">
                                    <a:latin typeface="Cambria Math" panose="02040503050406030204" pitchFamily="18" charset="0"/>
                                    <a:ea typeface="Cambria Math" panose="02040503050406030204" pitchFamily="18" charset="0"/>
                                  </a:rPr>
                                  <m:t>𝑖</m:t>
                                </m:r>
                              </m:sup>
                            </m:sSup>
                            <m:r>
                              <a:rPr lang="en-US" b="0" i="1" smtClean="0">
                                <a:latin typeface="Cambria Math" panose="02040503050406030204" pitchFamily="18" charset="0"/>
                                <a:ea typeface="Cambria Math" panose="02040503050406030204" pitchFamily="18" charset="0"/>
                              </a:rPr>
                              <m:t>𝑤</m:t>
                            </m:r>
                            <m:d>
                              <m:dPr>
                                <m:ctrlPr>
                                  <a:rPr lang="en-US" b="0" i="1" smtClean="0">
                                    <a:latin typeface="Cambria Math" panose="02040503050406030204" pitchFamily="18" charset="0"/>
                                    <a:ea typeface="Cambria Math" panose="02040503050406030204" pitchFamily="18" charset="0"/>
                                  </a:rPr>
                                </m:ctrlPr>
                              </m:dPr>
                              <m:e>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𝑒</m:t>
                                    </m:r>
                                  </m:e>
                                  <m:sub>
                                    <m:r>
                                      <a:rPr lang="en-US" b="0" i="1" smtClean="0">
                                        <a:latin typeface="Cambria Math" panose="02040503050406030204" pitchFamily="18" charset="0"/>
                                        <a:ea typeface="Cambria Math" panose="02040503050406030204" pitchFamily="18" charset="0"/>
                                      </a:rPr>
                                      <m:t>𝑖</m:t>
                                    </m:r>
                                  </m:sub>
                                </m:sSub>
                              </m:e>
                            </m:d>
                          </m:e>
                        </m:nary>
                      </m:e>
                    </m:d>
                  </m:oMath>
                </a14:m>
                <a:r>
                  <a:rPr lang="en-US" b="0" dirty="0" smtClean="0">
                    <a:ea typeface="Cambria Math" panose="02040503050406030204" pitchFamily="18" charset="0"/>
                  </a:rPr>
                  <a:t> &gt; 0 (</a:t>
                </a:r>
                <a:r>
                  <a:rPr lang="en-US" b="0" dirty="0" err="1" smtClean="0">
                    <a:ea typeface="Cambria Math" panose="02040503050406030204" pitchFamily="18" charset="0"/>
                  </a:rPr>
                  <a:t>def</a:t>
                </a:r>
                <a:r>
                  <a:rPr lang="en-US" b="0" dirty="0" smtClean="0">
                    <a:ea typeface="Cambria Math" panose="02040503050406030204" pitchFamily="18" charset="0"/>
                  </a:rPr>
                  <a:t> of w)</a:t>
                </a:r>
                <a:br>
                  <a:rPr lang="en-US" b="0" dirty="0" smtClean="0">
                    <a:ea typeface="Cambria Math" panose="02040503050406030204" pitchFamily="18" charset="0"/>
                  </a:rPr>
                </a:br>
                <a:r>
                  <a:rPr lang="en-US" sz="1600" dirty="0">
                    <a:ea typeface="Cambria Math" panose="02040503050406030204" pitchFamily="18" charset="0"/>
                  </a:rPr>
                  <a:t/>
                </a:r>
                <a:br>
                  <a:rPr lang="en-US" sz="1600" dirty="0">
                    <a:ea typeface="Cambria Math" panose="02040503050406030204" pitchFamily="18" charset="0"/>
                  </a:rPr>
                </a:br>
                <a:r>
                  <a:rPr lang="en-US" sz="1600" dirty="0" smtClean="0">
                    <a:ea typeface="Cambria Math" panose="02040503050406030204" pitchFamily="18" charset="0"/>
                  </a:rPr>
                  <a:t>Therefore </a:t>
                </a:r>
                <a:r>
                  <a:rPr lang="en-US" sz="1600" dirty="0" err="1" smtClean="0">
                    <a:ea typeface="Cambria Math" panose="02040503050406030204" pitchFamily="18" charset="0"/>
                  </a:rPr>
                  <a:t>w.l.o.g</a:t>
                </a:r>
                <a:r>
                  <a:rPr lang="en-US" sz="1600" dirty="0" smtClean="0">
                    <a:ea typeface="Cambria Math" panose="02040503050406030204" pitchFamily="18" charset="0"/>
                  </a:rPr>
                  <a:t> the weight of the edges from </a:t>
                </a:r>
                <a14:m>
                  <m:oMath xmlns:m="http://schemas.openxmlformats.org/officeDocument/2006/math">
                    <m:sSub>
                      <m:sSubPr>
                        <m:ctrlPr>
                          <a:rPr lang="en-US" sz="1600" b="0" i="1" smtClean="0">
                            <a:latin typeface="Cambria Math" panose="02040503050406030204" pitchFamily="18" charset="0"/>
                            <a:ea typeface="Cambria Math" panose="02040503050406030204" pitchFamily="18" charset="0"/>
                          </a:rPr>
                        </m:ctrlPr>
                      </m:sSubPr>
                      <m:e>
                        <m:r>
                          <a:rPr lang="en-US" sz="1600" b="0" i="1" smtClean="0">
                            <a:latin typeface="Cambria Math" panose="02040503050406030204" pitchFamily="18" charset="0"/>
                            <a:ea typeface="Cambria Math" panose="02040503050406030204" pitchFamily="18" charset="0"/>
                          </a:rPr>
                          <m:t>𝑀</m:t>
                        </m:r>
                      </m:e>
                      <m:sub>
                        <m:r>
                          <a:rPr lang="en-US" sz="1600" b="0" i="1" smtClean="0">
                            <a:latin typeface="Cambria Math" panose="02040503050406030204" pitchFamily="18" charset="0"/>
                            <a:ea typeface="Cambria Math" panose="02040503050406030204" pitchFamily="18" charset="0"/>
                          </a:rPr>
                          <m:t>1</m:t>
                        </m:r>
                      </m:sub>
                    </m:sSub>
                  </m:oMath>
                </a14:m>
                <a:r>
                  <a:rPr lang="en-US" sz="1600" dirty="0" smtClean="0">
                    <a:ea typeface="Cambria Math" panose="02040503050406030204" pitchFamily="18" charset="0"/>
                  </a:rPr>
                  <a:t>on the cycle is larger than the weight of the edges from </a:t>
                </a:r>
                <a14:m>
                  <m:oMath xmlns:m="http://schemas.openxmlformats.org/officeDocument/2006/math">
                    <m:sSub>
                      <m:sSubPr>
                        <m:ctrlPr>
                          <a:rPr lang="en-US" sz="1600" i="1">
                            <a:latin typeface="Cambria Math" panose="02040503050406030204" pitchFamily="18" charset="0"/>
                            <a:ea typeface="Cambria Math" panose="02040503050406030204" pitchFamily="18" charset="0"/>
                          </a:rPr>
                        </m:ctrlPr>
                      </m:sSubPr>
                      <m:e>
                        <m:r>
                          <a:rPr lang="en-US" sz="1600" i="1">
                            <a:latin typeface="Cambria Math" panose="02040503050406030204" pitchFamily="18" charset="0"/>
                            <a:ea typeface="Cambria Math" panose="02040503050406030204" pitchFamily="18" charset="0"/>
                          </a:rPr>
                          <m:t>𝑀</m:t>
                        </m:r>
                      </m:e>
                      <m:sub>
                        <m:r>
                          <a:rPr lang="en-US" sz="1600" b="0" i="1" smtClean="0">
                            <a:latin typeface="Cambria Math" panose="02040503050406030204" pitchFamily="18" charset="0"/>
                            <a:ea typeface="Cambria Math" panose="02040503050406030204" pitchFamily="18" charset="0"/>
                          </a:rPr>
                          <m:t>2</m:t>
                        </m:r>
                      </m:sub>
                    </m:sSub>
                  </m:oMath>
                </a14:m>
                <a:r>
                  <a:rPr lang="en-US" sz="1600" dirty="0" smtClean="0">
                    <a:ea typeface="Cambria Math" panose="02040503050406030204" pitchFamily="18" charset="0"/>
                  </a:rPr>
                  <a:t>  </a:t>
                </a:r>
              </a:p>
              <a:p>
                <a:pPr marL="0" indent="0" algn="l" rtl="0">
                  <a:buNone/>
                </a:pPr>
                <a:endParaRPr lang="en-US" sz="1600" b="0" dirty="0">
                  <a:ea typeface="Cambria Math" panose="02040503050406030204" pitchFamily="18" charset="0"/>
                </a:endParaRPr>
              </a:p>
              <a:p>
                <a:pPr marL="0" indent="0" algn="l" rtl="0">
                  <a:buNone/>
                </a:pPr>
                <a:endParaRPr lang="en-US" sz="1600" dirty="0" smtClean="0">
                  <a:ea typeface="Cambria Math" panose="02040503050406030204" pitchFamily="18" charset="0"/>
                </a:endParaRPr>
              </a:p>
              <a:p>
                <a:pPr marL="0" indent="0" algn="l" rtl="0">
                  <a:buNone/>
                </a:pPr>
                <a:endParaRPr lang="en-US" sz="1600" b="0" dirty="0">
                  <a:ea typeface="Cambria Math" panose="02040503050406030204" pitchFamily="18" charset="0"/>
                </a:endParaRPr>
              </a:p>
              <a:p>
                <a:pPr marL="0" indent="0" algn="l" rtl="0">
                  <a:buNone/>
                </a:pPr>
                <a:endParaRPr lang="en-US" sz="1600" dirty="0" smtClean="0">
                  <a:ea typeface="Cambria Math" panose="02040503050406030204" pitchFamily="18" charset="0"/>
                </a:endParaRPr>
              </a:p>
              <a:p>
                <a:pPr marL="0" indent="0" algn="l" rtl="0">
                  <a:buNone/>
                </a:pPr>
                <a:r>
                  <a:rPr lang="en-US" sz="1600" dirty="0" smtClean="0">
                    <a:ea typeface="Cambria Math" panose="02040503050406030204" pitchFamily="18" charset="0"/>
                  </a:rPr>
                  <a:t>We can switch the edges and by that increase the weight of M2 and decrease that of M1, reaching a contradiction on their minimal weight.</a:t>
                </a:r>
                <a:endParaRPr lang="en-US" sz="1600" b="0" dirty="0" smtClean="0">
                  <a:ea typeface="Cambria Math" panose="02040503050406030204" pitchFamily="18" charset="0"/>
                </a:endParaRPr>
              </a:p>
            </p:txBody>
          </p:sp>
        </mc:Choice>
        <mc:Fallback xmlns="">
          <p:sp>
            <p:nvSpPr>
              <p:cNvPr id="3" name="מציין מיקום תוכן 2"/>
              <p:cNvSpPr>
                <a:spLocks noGrp="1" noRot="1" noChangeAspect="1" noMove="1" noResize="1" noEditPoints="1" noAdjustHandles="1" noChangeArrowheads="1" noChangeShapeType="1" noTextEdit="1"/>
              </p:cNvSpPr>
              <p:nvPr>
                <p:ph idx="1"/>
              </p:nvPr>
            </p:nvSpPr>
            <p:spPr>
              <a:blipFill rotWithShape="0">
                <a:blip r:embed="rId2"/>
                <a:stretch>
                  <a:fillRect l="-616" t="-806"/>
                </a:stretch>
              </a:blipFill>
            </p:spPr>
            <p:txBody>
              <a:bodyPr/>
              <a:lstStyle/>
              <a:p>
                <a:r>
                  <a:rPr lang="he-IL">
                    <a:noFill/>
                  </a:rPr>
                  <a:t> </a:t>
                </a:r>
              </a:p>
            </p:txBody>
          </p:sp>
        </mc:Fallback>
      </mc:AlternateContent>
      <p:pic>
        <p:nvPicPr>
          <p:cNvPr id="5" name="תמונה 4"/>
          <p:cNvPicPr>
            <a:picLocks noChangeAspect="1"/>
          </p:cNvPicPr>
          <p:nvPr/>
        </p:nvPicPr>
        <p:blipFill rotWithShape="1">
          <a:blip r:embed="rId3">
            <a:clrChange>
              <a:clrFrom>
                <a:srgbClr val="FFFFFF"/>
              </a:clrFrom>
              <a:clrTo>
                <a:srgbClr val="FFFFFF">
                  <a:alpha val="0"/>
                </a:srgbClr>
              </a:clrTo>
            </a:clrChange>
          </a:blip>
          <a:srcRect l="27066" r="34423"/>
          <a:stretch/>
        </p:blipFill>
        <p:spPr>
          <a:xfrm>
            <a:off x="4394200" y="3655722"/>
            <a:ext cx="1917700" cy="1445270"/>
          </a:xfrm>
          <a:prstGeom prst="rect">
            <a:avLst/>
          </a:prstGeom>
        </p:spPr>
      </p:pic>
      <p:sp>
        <p:nvSpPr>
          <p:cNvPr id="6" name="חץ ימינה 5"/>
          <p:cNvSpPr/>
          <p:nvPr/>
        </p:nvSpPr>
        <p:spPr>
          <a:xfrm>
            <a:off x="7326312" y="4260222"/>
            <a:ext cx="814388"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7" name="תמונה 6"/>
          <p:cNvPicPr>
            <a:picLocks noChangeAspect="1"/>
          </p:cNvPicPr>
          <p:nvPr/>
        </p:nvPicPr>
        <p:blipFill>
          <a:blip r:embed="rId4">
            <a:clrChange>
              <a:clrFrom>
                <a:srgbClr val="FFFFFF"/>
              </a:clrFrom>
              <a:clrTo>
                <a:srgbClr val="FFFFFF">
                  <a:alpha val="0"/>
                </a:srgbClr>
              </a:clrTo>
            </a:clrChange>
          </a:blip>
          <a:stretch>
            <a:fillRect/>
          </a:stretch>
        </p:blipFill>
        <p:spPr>
          <a:xfrm>
            <a:off x="8470711" y="3655722"/>
            <a:ext cx="1903413" cy="1437599"/>
          </a:xfrm>
          <a:prstGeom prst="rect">
            <a:avLst/>
          </a:prstGeom>
        </p:spPr>
      </p:pic>
    </p:spTree>
    <p:extLst>
      <p:ext uri="{BB962C8B-B14F-4D97-AF65-F5344CB8AC3E}">
        <p14:creationId xmlns:p14="http://schemas.microsoft.com/office/powerpoint/2010/main" val="41087717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dirty="0" smtClean="0"/>
              <a:t>Forcing nonzero circulation</a:t>
            </a:r>
            <a:endParaRPr lang="he-IL" dirty="0"/>
          </a:p>
        </p:txBody>
      </p:sp>
      <p:graphicFrame>
        <p:nvGraphicFramePr>
          <p:cNvPr id="4" name="מציין מיקום תוכן 3"/>
          <p:cNvGraphicFramePr>
            <a:graphicFrameLocks noGrp="1"/>
          </p:cNvGraphicFramePr>
          <p:nvPr>
            <p:ph idx="1"/>
            <p:extLst/>
          </p:nvPr>
        </p:nvGraphicFramePr>
        <p:xfrm>
          <a:off x="2119313" y="1498600"/>
          <a:ext cx="8915400" cy="3778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097077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dirty="0" smtClean="0"/>
              <a:t>Forcing nonzero circulation</a:t>
            </a:r>
            <a:endParaRPr lang="he-IL" dirty="0"/>
          </a:p>
        </p:txBody>
      </p:sp>
      <p:sp>
        <p:nvSpPr>
          <p:cNvPr id="3" name="מציין מיקום תוכן 2"/>
          <p:cNvSpPr>
            <a:spLocks noGrp="1"/>
          </p:cNvSpPr>
          <p:nvPr>
            <p:ph idx="1"/>
          </p:nvPr>
        </p:nvSpPr>
        <p:spPr/>
        <p:txBody>
          <a:bodyPr/>
          <a:lstStyle/>
          <a:p>
            <a:pPr marL="0" indent="0" algn="l" rtl="0">
              <a:buNone/>
            </a:pPr>
            <a:r>
              <a:rPr lang="en-US" dirty="0" smtClean="0"/>
              <a:t>Finding a weight function that assigns N.Z.C to all cycles at once is hard. Therefore we will work in stages, starting with small cycles and progressing our way to larger cycles.</a:t>
            </a:r>
            <a:endParaRPr lang="he-IL" dirty="0"/>
          </a:p>
        </p:txBody>
      </p:sp>
    </p:spTree>
    <p:extLst>
      <p:ext uri="{BB962C8B-B14F-4D97-AF65-F5344CB8AC3E}">
        <p14:creationId xmlns:p14="http://schemas.microsoft.com/office/powerpoint/2010/main" val="10141346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dirty="0" smtClean="0"/>
              <a:t>Forcing nonzero circulation</a:t>
            </a:r>
            <a:endParaRPr lang="he-IL" dirty="0"/>
          </a:p>
        </p:txBody>
      </p:sp>
      <mc:AlternateContent xmlns:mc="http://schemas.openxmlformats.org/markup-compatibility/2006" xmlns:a14="http://schemas.microsoft.com/office/drawing/2010/main">
        <mc:Choice Requires="a14">
          <p:sp>
            <p:nvSpPr>
              <p:cNvPr id="3" name="מציין מיקום תוכן 2"/>
              <p:cNvSpPr>
                <a:spLocks noGrp="1"/>
              </p:cNvSpPr>
              <p:nvPr>
                <p:ph idx="1"/>
              </p:nvPr>
            </p:nvSpPr>
            <p:spPr/>
            <p:txBody>
              <a:bodyPr>
                <a:normAutofit/>
              </a:bodyPr>
              <a:lstStyle/>
              <a:p>
                <a:pPr marL="0" indent="0" algn="l" rtl="0">
                  <a:buNone/>
                </a:pPr>
                <a:r>
                  <a:rPr lang="en-US" b="1" u="sng" dirty="0" smtClean="0"/>
                  <a:t>The Feasible Lemma :</a:t>
                </a:r>
                <a:br>
                  <a:rPr lang="en-US" b="1" u="sng" dirty="0" smtClean="0"/>
                </a:br>
                <a:r>
                  <a:rPr lang="en-US" dirty="0" smtClean="0"/>
                  <a:t>Let G be a graph with n nodes. Then:</a:t>
                </a:r>
              </a:p>
              <a:p>
                <a:pPr marL="0" indent="0" algn="l" rtl="0">
                  <a:buNone/>
                </a:pPr>
                <a:r>
                  <a:rPr lang="en-US" dirty="0" smtClean="0"/>
                  <a:t>For any fixed number S </a:t>
                </a:r>
                <a:br>
                  <a:rPr lang="en-US" dirty="0" smtClean="0"/>
                </a:br>
                <a:r>
                  <a:rPr lang="en-US" dirty="0" smtClean="0"/>
                  <a:t>w</a:t>
                </a:r>
                <a:r>
                  <a:rPr lang="en-US" dirty="0" smtClean="0">
                    <a:solidFill>
                      <a:schemeClr val="tx1"/>
                    </a:solidFill>
                  </a:rPr>
                  <a:t>e </a:t>
                </a:r>
                <a:r>
                  <a:rPr lang="en-US" dirty="0">
                    <a:solidFill>
                      <a:schemeClr val="tx1"/>
                    </a:solidFill>
                  </a:rPr>
                  <a:t>can</a:t>
                </a:r>
                <a:r>
                  <a:rPr lang="en-US" dirty="0">
                    <a:solidFill>
                      <a:srgbClr val="C00000"/>
                    </a:solidFill>
                  </a:rPr>
                  <a:t> </a:t>
                </a:r>
                <a:r>
                  <a:rPr lang="en-US" dirty="0">
                    <a:solidFill>
                      <a:schemeClr val="tx1"/>
                    </a:solidFill>
                  </a:rPr>
                  <a:t>construct a set of</a:t>
                </a:r>
                <a:r>
                  <a:rPr lang="en-US" b="1" dirty="0">
                    <a:solidFill>
                      <a:srgbClr val="C00000"/>
                    </a:solidFill>
                  </a:rPr>
                  <a:t> </a:t>
                </a:r>
                <a14:m>
                  <m:oMath xmlns:m="http://schemas.openxmlformats.org/officeDocument/2006/math">
                    <m:r>
                      <a:rPr lang="en-US" b="1" i="1">
                        <a:solidFill>
                          <a:srgbClr val="C00000"/>
                        </a:solidFill>
                        <a:latin typeface="Cambria Math" panose="02040503050406030204" pitchFamily="18" charset="0"/>
                      </a:rPr>
                      <m:t>𝑶</m:t>
                    </m:r>
                    <m:d>
                      <m:dPr>
                        <m:ctrlPr>
                          <a:rPr lang="en-US" b="1" i="1">
                            <a:solidFill>
                              <a:srgbClr val="C00000"/>
                            </a:solidFill>
                            <a:latin typeface="Cambria Math" panose="02040503050406030204" pitchFamily="18" charset="0"/>
                          </a:rPr>
                        </m:ctrlPr>
                      </m:dPr>
                      <m:e>
                        <m:sSup>
                          <m:sSupPr>
                            <m:ctrlPr>
                              <a:rPr lang="en-US" b="1" i="1">
                                <a:solidFill>
                                  <a:srgbClr val="C00000"/>
                                </a:solidFill>
                                <a:latin typeface="Cambria Math" panose="02040503050406030204" pitchFamily="18" charset="0"/>
                              </a:rPr>
                            </m:ctrlPr>
                          </m:sSupPr>
                          <m:e>
                            <m:r>
                              <a:rPr lang="en-US" b="1" i="1">
                                <a:solidFill>
                                  <a:srgbClr val="C00000"/>
                                </a:solidFill>
                                <a:latin typeface="Cambria Math" panose="02040503050406030204" pitchFamily="18" charset="0"/>
                              </a:rPr>
                              <m:t>𝒏</m:t>
                            </m:r>
                          </m:e>
                          <m:sup>
                            <m:r>
                              <a:rPr lang="en-US" b="1" i="1">
                                <a:solidFill>
                                  <a:srgbClr val="C00000"/>
                                </a:solidFill>
                                <a:latin typeface="Cambria Math" panose="02040503050406030204" pitchFamily="18" charset="0"/>
                              </a:rPr>
                              <m:t>𝟐</m:t>
                            </m:r>
                          </m:sup>
                        </m:sSup>
                        <m:r>
                          <a:rPr lang="en-US" b="1" i="1">
                            <a:solidFill>
                              <a:srgbClr val="C00000"/>
                            </a:solidFill>
                            <a:latin typeface="Cambria Math" panose="02040503050406030204" pitchFamily="18" charset="0"/>
                          </a:rPr>
                          <m:t>𝒔</m:t>
                        </m:r>
                      </m:e>
                    </m:d>
                    <m:r>
                      <a:rPr lang="en-US" b="1" i="1">
                        <a:solidFill>
                          <a:srgbClr val="C00000"/>
                        </a:solidFill>
                        <a:latin typeface="Cambria Math" panose="02040503050406030204" pitchFamily="18" charset="0"/>
                      </a:rPr>
                      <m:t>  </m:t>
                    </m:r>
                  </m:oMath>
                </a14:m>
                <a:r>
                  <a:rPr lang="en-US" b="1" dirty="0">
                    <a:solidFill>
                      <a:srgbClr val="C00000"/>
                    </a:solidFill>
                  </a:rPr>
                  <a:t>weight </a:t>
                </a:r>
                <a:r>
                  <a:rPr lang="en-US" b="1" dirty="0" smtClean="0">
                    <a:solidFill>
                      <a:srgbClr val="C00000"/>
                    </a:solidFill>
                  </a:rPr>
                  <a:t>assignments, </a:t>
                </a:r>
                <a:r>
                  <a:rPr lang="en-US" dirty="0" smtClean="0"/>
                  <a:t>with </a:t>
                </a:r>
                <a:r>
                  <a:rPr lang="en-US" dirty="0"/>
                  <a:t>weights bounded by </a:t>
                </a:r>
                <a14:m>
                  <m:oMath xmlns:m="http://schemas.openxmlformats.org/officeDocument/2006/math">
                    <m:r>
                      <a:rPr lang="en-US" i="1">
                        <a:latin typeface="Cambria Math" panose="02040503050406030204" pitchFamily="18" charset="0"/>
                      </a:rPr>
                      <m:t>𝑂</m:t>
                    </m:r>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𝑛</m:t>
                            </m:r>
                          </m:e>
                          <m:sup>
                            <m:r>
                              <a:rPr lang="en-US" i="1">
                                <a:latin typeface="Cambria Math" panose="02040503050406030204" pitchFamily="18" charset="0"/>
                              </a:rPr>
                              <m:t>2</m:t>
                            </m:r>
                          </m:sup>
                        </m:sSup>
                        <m:r>
                          <a:rPr lang="en-US" i="1">
                            <a:latin typeface="Cambria Math" panose="02040503050406030204" pitchFamily="18" charset="0"/>
                          </a:rPr>
                          <m:t>𝑠</m:t>
                        </m:r>
                      </m:e>
                    </m:d>
                  </m:oMath>
                </a14:m>
                <a:r>
                  <a:rPr lang="en-US" dirty="0" smtClean="0"/>
                  <a:t> - </a:t>
                </a:r>
                <a:r>
                  <a:rPr lang="en-US" i="1" dirty="0" smtClean="0">
                    <a:solidFill>
                      <a:srgbClr val="C00000"/>
                    </a:solidFill>
                  </a:rPr>
                  <a:t>the set </a:t>
                </a:r>
                <a14:m>
                  <m:oMath xmlns:m="http://schemas.openxmlformats.org/officeDocument/2006/math">
                    <m:sSub>
                      <m:sSubPr>
                        <m:ctrlPr>
                          <a:rPr lang="en-US" b="0" i="1" smtClean="0">
                            <a:solidFill>
                              <a:srgbClr val="C00000"/>
                            </a:solidFill>
                            <a:latin typeface="Cambria Math" panose="02040503050406030204" pitchFamily="18" charset="0"/>
                          </a:rPr>
                        </m:ctrlPr>
                      </m:sSubPr>
                      <m:e>
                        <m:r>
                          <a:rPr lang="en-US" b="0" i="1" smtClean="0">
                            <a:solidFill>
                              <a:srgbClr val="C00000"/>
                            </a:solidFill>
                            <a:latin typeface="Cambria Math" panose="02040503050406030204" pitchFamily="18" charset="0"/>
                          </a:rPr>
                          <m:t>𝑊</m:t>
                        </m:r>
                      </m:e>
                      <m:sub>
                        <m:r>
                          <a:rPr lang="en-US" b="0" i="1" smtClean="0">
                            <a:solidFill>
                              <a:srgbClr val="C00000"/>
                            </a:solidFill>
                            <a:latin typeface="Cambria Math" panose="02040503050406030204" pitchFamily="18" charset="0"/>
                          </a:rPr>
                          <m:t>𝑇</m:t>
                        </m:r>
                      </m:sub>
                    </m:sSub>
                    <m:r>
                      <a:rPr lang="en-US" b="0" i="1" smtClean="0">
                        <a:solidFill>
                          <a:srgbClr val="C00000"/>
                        </a:solidFill>
                        <a:latin typeface="Cambria Math" panose="02040503050406030204" pitchFamily="18" charset="0"/>
                      </a:rPr>
                      <m:t>=</m:t>
                    </m:r>
                    <m:d>
                      <m:dPr>
                        <m:begChr m:val="{"/>
                        <m:endChr m:val="|"/>
                        <m:ctrlPr>
                          <a:rPr lang="en-US" b="0" i="1" smtClean="0">
                            <a:solidFill>
                              <a:srgbClr val="C00000"/>
                            </a:solidFill>
                            <a:latin typeface="Cambria Math" panose="02040503050406030204" pitchFamily="18" charset="0"/>
                          </a:rPr>
                        </m:ctrlPr>
                      </m:dPr>
                      <m:e>
                        <m:sSub>
                          <m:sSubPr>
                            <m:ctrlPr>
                              <a:rPr lang="en-US" b="0" i="1" smtClean="0">
                                <a:solidFill>
                                  <a:srgbClr val="C00000"/>
                                </a:solidFill>
                                <a:latin typeface="Cambria Math" panose="02040503050406030204" pitchFamily="18" charset="0"/>
                              </a:rPr>
                            </m:ctrlPr>
                          </m:sSubPr>
                          <m:e>
                            <m:r>
                              <a:rPr lang="en-US" b="0" i="1" smtClean="0">
                                <a:solidFill>
                                  <a:srgbClr val="C00000"/>
                                </a:solidFill>
                                <a:latin typeface="Cambria Math" panose="02040503050406030204" pitchFamily="18" charset="0"/>
                              </a:rPr>
                              <m:t>𝑤</m:t>
                            </m:r>
                          </m:e>
                          <m:sub>
                            <m:r>
                              <a:rPr lang="en-US" b="0" i="1" smtClean="0">
                                <a:solidFill>
                                  <a:srgbClr val="C00000"/>
                                </a:solidFill>
                                <a:latin typeface="Cambria Math" panose="02040503050406030204" pitchFamily="18" charset="0"/>
                              </a:rPr>
                              <m:t>𝑚𝑜𝑑𝑗</m:t>
                            </m:r>
                          </m:sub>
                        </m:sSub>
                      </m:e>
                    </m:d>
                    <m:r>
                      <a:rPr lang="en-US" b="0" i="1" smtClean="0">
                        <a:solidFill>
                          <a:srgbClr val="C00000"/>
                        </a:solidFill>
                        <a:latin typeface="Cambria Math" panose="02040503050406030204" pitchFamily="18" charset="0"/>
                      </a:rPr>
                      <m:t>2</m:t>
                    </m:r>
                    <m:r>
                      <a:rPr lang="en-US" b="0" i="1" smtClean="0">
                        <a:solidFill>
                          <a:srgbClr val="C00000"/>
                        </a:solidFill>
                        <a:latin typeface="Cambria Math" panose="02040503050406030204" pitchFamily="18" charset="0"/>
                      </a:rPr>
                      <m:t>≤</m:t>
                    </m:r>
                    <m:r>
                      <a:rPr lang="en-US" b="0" i="1" smtClean="0">
                        <a:solidFill>
                          <a:srgbClr val="C00000"/>
                        </a:solidFill>
                        <a:latin typeface="Cambria Math" panose="02040503050406030204" pitchFamily="18" charset="0"/>
                      </a:rPr>
                      <m:t>𝑗</m:t>
                    </m:r>
                    <m:r>
                      <a:rPr lang="en-US" b="0" i="1" smtClean="0">
                        <a:solidFill>
                          <a:srgbClr val="C00000"/>
                        </a:solidFill>
                        <a:latin typeface="Cambria Math" panose="02040503050406030204" pitchFamily="18" charset="0"/>
                      </a:rPr>
                      <m:t>≤</m:t>
                    </m:r>
                    <m:sSup>
                      <m:sSupPr>
                        <m:ctrlPr>
                          <a:rPr lang="en-US" b="0" i="1" smtClean="0">
                            <a:solidFill>
                              <a:srgbClr val="C00000"/>
                            </a:solidFill>
                            <a:latin typeface="Cambria Math" panose="02040503050406030204" pitchFamily="18" charset="0"/>
                          </a:rPr>
                        </m:ctrlPr>
                      </m:sSupPr>
                      <m:e>
                        <m:r>
                          <a:rPr lang="en-US" b="0" i="1" smtClean="0">
                            <a:solidFill>
                              <a:srgbClr val="C00000"/>
                            </a:solidFill>
                            <a:latin typeface="Cambria Math" panose="02040503050406030204" pitchFamily="18" charset="0"/>
                          </a:rPr>
                          <m:t>𝑛</m:t>
                        </m:r>
                      </m:e>
                      <m:sup>
                        <m:r>
                          <a:rPr lang="en-US" b="0" i="1" smtClean="0">
                            <a:solidFill>
                              <a:srgbClr val="C00000"/>
                            </a:solidFill>
                            <a:latin typeface="Cambria Math" panose="02040503050406030204" pitchFamily="18" charset="0"/>
                          </a:rPr>
                          <m:t>2</m:t>
                        </m:r>
                      </m:sup>
                    </m:sSup>
                    <m:r>
                      <a:rPr lang="en-US" b="0" i="1" smtClean="0">
                        <a:solidFill>
                          <a:srgbClr val="C00000"/>
                        </a:solidFill>
                        <a:latin typeface="Cambria Math" panose="02040503050406030204" pitchFamily="18" charset="0"/>
                      </a:rPr>
                      <m:t>𝑠</m:t>
                    </m:r>
                    <m:r>
                      <a:rPr lang="en-US" b="0" i="1" smtClean="0">
                        <a:solidFill>
                          <a:srgbClr val="C00000"/>
                        </a:solidFill>
                        <a:latin typeface="Cambria Math" panose="02040503050406030204" pitchFamily="18" charset="0"/>
                      </a:rPr>
                      <m:t>}</m:t>
                    </m:r>
                  </m:oMath>
                </a14:m>
                <a:endParaRPr lang="en-US" i="1" dirty="0" smtClean="0">
                  <a:solidFill>
                    <a:srgbClr val="C00000"/>
                  </a:solidFill>
                </a:endParaRPr>
              </a:p>
              <a:p>
                <a:pPr marL="0" indent="0" algn="l" rtl="0">
                  <a:buNone/>
                </a:pPr>
                <a:r>
                  <a:rPr lang="en-US" dirty="0" smtClean="0"/>
                  <a:t>S.T. for any set of S cycles, </a:t>
                </a:r>
                <a:r>
                  <a:rPr lang="en-US" b="1" dirty="0" smtClean="0">
                    <a:solidFill>
                      <a:srgbClr val="C00000"/>
                    </a:solidFill>
                  </a:rPr>
                  <a:t>one of the assignments </a:t>
                </a:r>
                <a:r>
                  <a:rPr lang="en-US" dirty="0" smtClean="0"/>
                  <a:t>gives </a:t>
                </a:r>
                <a:r>
                  <a:rPr lang="en-US" b="1" dirty="0" err="1" smtClean="0">
                    <a:solidFill>
                      <a:srgbClr val="C00000"/>
                    </a:solidFill>
                  </a:rPr>
                  <a:t>n.z.c</a:t>
                </a:r>
                <a:r>
                  <a:rPr lang="en-US" b="1" dirty="0" smtClean="0">
                    <a:solidFill>
                      <a:srgbClr val="C00000"/>
                    </a:solidFill>
                  </a:rPr>
                  <a:t>.</a:t>
                </a:r>
                <a:r>
                  <a:rPr lang="en-US" dirty="0" smtClean="0"/>
                  <a:t> to each of the s cycles.</a:t>
                </a:r>
                <a:r>
                  <a:rPr lang="en-US" b="1" u="sng" dirty="0" smtClean="0"/>
                  <a:t/>
                </a:r>
                <a:br>
                  <a:rPr lang="en-US" b="1" u="sng" dirty="0" smtClean="0"/>
                </a:br>
                <a:endParaRPr lang="he-IL" b="1" u="sng" dirty="0"/>
              </a:p>
            </p:txBody>
          </p:sp>
        </mc:Choice>
        <mc:Fallback xmlns="">
          <p:sp>
            <p:nvSpPr>
              <p:cNvPr id="3" name="מציין מיקום תוכן 2"/>
              <p:cNvSpPr>
                <a:spLocks noGrp="1" noRot="1" noChangeAspect="1" noMove="1" noResize="1" noEditPoints="1" noAdjustHandles="1" noChangeArrowheads="1" noChangeShapeType="1" noTextEdit="1"/>
              </p:cNvSpPr>
              <p:nvPr>
                <p:ph idx="1"/>
              </p:nvPr>
            </p:nvSpPr>
            <p:spPr>
              <a:blipFill rotWithShape="0">
                <a:blip r:embed="rId2"/>
                <a:stretch>
                  <a:fillRect l="-616" t="-806"/>
                </a:stretch>
              </a:blipFill>
            </p:spPr>
            <p:txBody>
              <a:bodyPr/>
              <a:lstStyle/>
              <a:p>
                <a:r>
                  <a:rPr lang="he-IL">
                    <a:noFill/>
                  </a:rPr>
                  <a:t> </a:t>
                </a:r>
              </a:p>
            </p:txBody>
          </p:sp>
        </mc:Fallback>
      </mc:AlternateContent>
    </p:spTree>
    <p:extLst>
      <p:ext uri="{BB962C8B-B14F-4D97-AF65-F5344CB8AC3E}">
        <p14:creationId xmlns:p14="http://schemas.microsoft.com/office/powerpoint/2010/main" val="30566985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dirty="0" smtClean="0"/>
              <a:t>Quasi-NC</a:t>
            </a:r>
            <a:endParaRPr lang="he-IL" dirty="0"/>
          </a:p>
        </p:txBody>
      </p:sp>
      <mc:AlternateContent xmlns:mc="http://schemas.openxmlformats.org/markup-compatibility/2006" xmlns:a14="http://schemas.microsoft.com/office/drawing/2010/main">
        <mc:Choice Requires="a14">
          <p:sp>
            <p:nvSpPr>
              <p:cNvPr id="3" name="מציין מיקום תוכן 2"/>
              <p:cNvSpPr>
                <a:spLocks noGrp="1"/>
              </p:cNvSpPr>
              <p:nvPr>
                <p:ph idx="1"/>
              </p:nvPr>
            </p:nvSpPr>
            <p:spPr/>
            <p:txBody>
              <a:bodyPr/>
              <a:lstStyle/>
              <a:p>
                <a:pPr marL="0" indent="0" algn="l" rtl="0">
                  <a:buNone/>
                </a:pPr>
                <a:r>
                  <a:rPr lang="en-US" dirty="0" smtClean="0"/>
                  <a:t>the class of problems which have uniform circuits of quasi-polynomial size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𝑂</m:t>
                        </m:r>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sSup>
                              <m:sSupPr>
                                <m:ctrlPr>
                                  <a:rPr lang="en-US" b="0" i="1" smtClean="0">
                                    <a:latin typeface="Cambria Math" panose="02040503050406030204" pitchFamily="18" charset="0"/>
                                  </a:rPr>
                                </m:ctrlPr>
                              </m:sSupPr>
                              <m:e>
                                <m:r>
                                  <m:rPr>
                                    <m:sty m:val="p"/>
                                  </m:rPr>
                                  <a:rPr lang="en-US" b="0" i="0" smtClean="0">
                                    <a:latin typeface="Cambria Math" panose="02040503050406030204" pitchFamily="18" charset="0"/>
                                  </a:rPr>
                                  <m:t>log</m:t>
                                </m:r>
                              </m:e>
                              <m:sup>
                                <m:r>
                                  <a:rPr lang="en-US" b="0" i="1" smtClean="0">
                                    <a:latin typeface="Cambria Math" panose="02040503050406030204" pitchFamily="18" charset="0"/>
                                  </a:rPr>
                                  <m:t>𝐶</m:t>
                                </m:r>
                              </m:sup>
                            </m:sSup>
                          </m:fName>
                          <m:e>
                            <m:r>
                              <a:rPr lang="en-US" b="0" i="1" smtClean="0">
                                <a:latin typeface="Cambria Math" panose="02040503050406030204" pitchFamily="18" charset="0"/>
                              </a:rPr>
                              <m:t>𝑛</m:t>
                            </m:r>
                            <m:r>
                              <a:rPr lang="en-US" b="0" i="1" smtClean="0">
                                <a:latin typeface="Cambria Math" panose="02040503050406030204" pitchFamily="18" charset="0"/>
                              </a:rPr>
                              <m:t>)</m:t>
                            </m:r>
                          </m:e>
                        </m:func>
                      </m:sup>
                    </m:sSup>
                  </m:oMath>
                </a14:m>
                <a:r>
                  <a:rPr lang="en-US" dirty="0" smtClean="0"/>
                  <a:t> (c&gt;1) and </a:t>
                </a:r>
                <a:r>
                  <a:rPr lang="en-US" dirty="0"/>
                  <a:t>poly-logarithmic depth </a:t>
                </a:r>
                <a:r>
                  <a:rPr lang="en-US" dirty="0" smtClean="0"/>
                  <a:t>O(</a:t>
                </a:r>
                <a14:m>
                  <m:oMath xmlns:m="http://schemas.openxmlformats.org/officeDocument/2006/math">
                    <m:func>
                      <m:funcPr>
                        <m:ctrlPr>
                          <a:rPr lang="en-US" b="0" i="1" smtClean="0">
                            <a:latin typeface="Cambria Math" panose="02040503050406030204" pitchFamily="18" charset="0"/>
                          </a:rPr>
                        </m:ctrlPr>
                      </m:funcPr>
                      <m:fName>
                        <m:sSup>
                          <m:sSupPr>
                            <m:ctrlPr>
                              <a:rPr lang="en-US" b="0" i="1" smtClean="0">
                                <a:latin typeface="Cambria Math" panose="02040503050406030204" pitchFamily="18" charset="0"/>
                              </a:rPr>
                            </m:ctrlPr>
                          </m:sSupPr>
                          <m:e>
                            <m:r>
                              <m:rPr>
                                <m:sty m:val="p"/>
                              </m:rPr>
                              <a:rPr lang="en-US" b="0" i="0" smtClean="0">
                                <a:latin typeface="Cambria Math" panose="02040503050406030204" pitchFamily="18" charset="0"/>
                              </a:rPr>
                              <m:t>log</m:t>
                            </m:r>
                          </m:e>
                          <m:sup>
                            <m:r>
                              <a:rPr lang="en-US" b="0" i="1" smtClean="0">
                                <a:latin typeface="Cambria Math" panose="02040503050406030204" pitchFamily="18" charset="0"/>
                              </a:rPr>
                              <m:t>𝑘</m:t>
                            </m:r>
                          </m:sup>
                        </m:sSup>
                      </m:fName>
                      <m:e>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e>
                    </m:func>
                  </m:oMath>
                </a14:m>
                <a:r>
                  <a:rPr lang="en-US" dirty="0" smtClean="0"/>
                  <a:t>). </a:t>
                </a:r>
                <a:r>
                  <a:rPr lang="en-US" dirty="0"/>
                  <a:t>Here, uniformity means that local queries about the circuit can be answered in </a:t>
                </a:r>
                <a:r>
                  <a:rPr lang="en-US" dirty="0" smtClean="0"/>
                  <a:t>poly-logarithmic time. </a:t>
                </a:r>
                <a:endParaRPr lang="he-IL" dirty="0"/>
              </a:p>
            </p:txBody>
          </p:sp>
        </mc:Choice>
        <mc:Fallback xmlns="">
          <p:sp>
            <p:nvSpPr>
              <p:cNvPr id="3" name="מציין מיקום תוכן 2"/>
              <p:cNvSpPr>
                <a:spLocks noGrp="1" noRot="1" noChangeAspect="1" noMove="1" noResize="1" noEditPoints="1" noAdjustHandles="1" noChangeArrowheads="1" noChangeShapeType="1" noTextEdit="1"/>
              </p:cNvSpPr>
              <p:nvPr>
                <p:ph idx="1"/>
              </p:nvPr>
            </p:nvSpPr>
            <p:spPr>
              <a:blipFill rotWithShape="0">
                <a:blip r:embed="rId2"/>
                <a:stretch>
                  <a:fillRect l="-616" t="-806" r="-342"/>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5397500" y="3684081"/>
                <a:ext cx="2943178" cy="292581"/>
              </a:xfrm>
              <a:prstGeom prst="rect">
                <a:avLst/>
              </a:prstGeom>
              <a:noFill/>
            </p:spPr>
            <p:txBody>
              <a:bodyPr wrap="none" lIns="0" tIns="0" rIns="0" bIns="0" rtlCol="1">
                <a:spAutoFit/>
              </a:bodyPr>
              <a:lstStyle/>
              <a:p>
                <a:r>
                  <a:rPr lang="en-US" b="0" dirty="0" smtClean="0"/>
                  <a:t>Quasi-</a:t>
                </a:r>
                <a14:m>
                  <m:oMath xmlns:m="http://schemas.openxmlformats.org/officeDocument/2006/math">
                    <m:r>
                      <a:rPr lang="en-US" b="0" i="1" smtClean="0">
                        <a:latin typeface="Cambria Math" panose="02040503050406030204" pitchFamily="18" charset="0"/>
                      </a:rPr>
                      <m:t>𝑁𝐶</m:t>
                    </m:r>
                    <m:r>
                      <a:rPr lang="en-US" b="0" i="1" smtClean="0">
                        <a:latin typeface="Cambria Math" panose="02040503050406030204" pitchFamily="18" charset="0"/>
                      </a:rPr>
                      <m:t>= </m:t>
                    </m:r>
                    <m:nary>
                      <m:naryPr>
                        <m:chr m:val="⋃"/>
                        <m:supHide m:val="on"/>
                        <m:ctrlPr>
                          <a:rPr lang="en-US" b="0" i="1" smtClean="0">
                            <a:latin typeface="Cambria Math" panose="02040503050406030204" pitchFamily="18" charset="0"/>
                          </a:rPr>
                        </m:ctrlPr>
                      </m:naryPr>
                      <m:sub>
                        <m:r>
                          <m:rPr>
                            <m:brk m:alnAt="7"/>
                          </m:rPr>
                          <a:rPr lang="en-US" b="0" i="1" smtClean="0">
                            <a:latin typeface="Cambria Math" panose="02040503050406030204" pitchFamily="18" charset="0"/>
                          </a:rPr>
                          <m:t>𝑖</m:t>
                        </m:r>
                      </m:sub>
                      <m:sup/>
                      <m:e>
                        <m:r>
                          <a:rPr lang="en-US" b="0" i="1" smtClean="0">
                            <a:latin typeface="Cambria Math" panose="02040503050406030204" pitchFamily="18" charset="0"/>
                          </a:rPr>
                          <m:t>𝑄𝑢𝑎𝑠𝑖</m:t>
                        </m:r>
                        <m:r>
                          <a:rPr lang="en-US" b="0" i="1" smtClean="0">
                            <a:latin typeface="Cambria Math" panose="02040503050406030204" pitchFamily="18" charset="0"/>
                          </a:rPr>
                          <m:t>−</m:t>
                        </m:r>
                        <m:r>
                          <a:rPr lang="en-US" b="0" i="1" smtClean="0">
                            <a:latin typeface="Cambria Math" panose="02040503050406030204" pitchFamily="18" charset="0"/>
                          </a:rPr>
                          <m:t>𝑁</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𝐶</m:t>
                            </m:r>
                          </m:e>
                          <m:sup>
                            <m:r>
                              <a:rPr lang="en-US" b="0" i="1" smtClean="0">
                                <a:latin typeface="Cambria Math" panose="02040503050406030204" pitchFamily="18" charset="0"/>
                              </a:rPr>
                              <m:t>𝑖</m:t>
                            </m:r>
                          </m:sup>
                        </m:sSup>
                      </m:e>
                    </m:nary>
                  </m:oMath>
                </a14:m>
                <a:endParaRPr lang="he-IL" dirty="0"/>
              </a:p>
            </p:txBody>
          </p:sp>
        </mc:Choice>
        <mc:Fallback xmlns="">
          <p:sp>
            <p:nvSpPr>
              <p:cNvPr id="4" name="TextBox 3"/>
              <p:cNvSpPr txBox="1">
                <a:spLocks noRot="1" noChangeAspect="1" noMove="1" noResize="1" noEditPoints="1" noAdjustHandles="1" noChangeArrowheads="1" noChangeShapeType="1" noTextEdit="1"/>
              </p:cNvSpPr>
              <p:nvPr/>
            </p:nvSpPr>
            <p:spPr>
              <a:xfrm>
                <a:off x="5397500" y="3684081"/>
                <a:ext cx="2943178" cy="292581"/>
              </a:xfrm>
              <a:prstGeom prst="rect">
                <a:avLst/>
              </a:prstGeom>
              <a:blipFill rotWithShape="0">
                <a:blip r:embed="rId3"/>
                <a:stretch>
                  <a:fillRect l="-4762" t="-122917" r="-6832" b="-202083"/>
                </a:stretch>
              </a:blipFill>
            </p:spPr>
            <p:txBody>
              <a:bodyPr/>
              <a:lstStyle/>
              <a:p>
                <a:r>
                  <a:rPr lang="he-IL">
                    <a:noFill/>
                  </a:rPr>
                  <a:t> </a:t>
                </a:r>
              </a:p>
            </p:txBody>
          </p:sp>
        </mc:Fallback>
      </mc:AlternateContent>
    </p:spTree>
    <p:extLst>
      <p:ext uri="{BB962C8B-B14F-4D97-AF65-F5344CB8AC3E}">
        <p14:creationId xmlns:p14="http://schemas.microsoft.com/office/powerpoint/2010/main" val="28868916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dirty="0" smtClean="0"/>
              <a:t>Forcing nonzero circulation</a:t>
            </a:r>
            <a:endParaRPr lang="he-IL" dirty="0"/>
          </a:p>
        </p:txBody>
      </p:sp>
      <mc:AlternateContent xmlns:mc="http://schemas.openxmlformats.org/markup-compatibility/2006" xmlns:a14="http://schemas.microsoft.com/office/drawing/2010/main">
        <mc:Choice Requires="a14">
          <p:sp>
            <p:nvSpPr>
              <p:cNvPr id="3" name="מציין מיקום תוכן 2"/>
              <p:cNvSpPr>
                <a:spLocks noGrp="1"/>
              </p:cNvSpPr>
              <p:nvPr>
                <p:ph idx="1"/>
              </p:nvPr>
            </p:nvSpPr>
            <p:spPr/>
            <p:txBody>
              <a:bodyPr/>
              <a:lstStyle/>
              <a:p>
                <a:pPr marL="0" indent="0" algn="l" rtl="0">
                  <a:buNone/>
                </a:pPr>
                <a:r>
                  <a:rPr lang="en-US" b="1" u="sng" dirty="0"/>
                  <a:t>The FEASIBLE Lemma </a:t>
                </a:r>
                <a:r>
                  <a:rPr lang="en-US" b="1" u="sng" dirty="0" smtClean="0"/>
                  <a:t>Proof:</a:t>
                </a:r>
                <a:r>
                  <a:rPr lang="en-US" sz="1700" b="1" u="sng" dirty="0" smtClean="0"/>
                  <a:t/>
                </a:r>
                <a:br>
                  <a:rPr lang="en-US" sz="1700" b="1" u="sng" dirty="0" smtClean="0"/>
                </a:br>
                <a:r>
                  <a:rPr lang="en-US" dirty="0" smtClean="0"/>
                  <a:t>Let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𝑒</m:t>
                        </m:r>
                      </m:e>
                      <m:sub>
                        <m:r>
                          <a:rPr lang="en-US" b="0" i="1" smtClean="0">
                            <a:latin typeface="Cambria Math" panose="02040503050406030204" pitchFamily="18" charset="0"/>
                          </a:rPr>
                          <m:t>1</m:t>
                        </m:r>
                      </m:sub>
                    </m:sSub>
                    <m:r>
                      <a:rPr lang="en-US" b="0" i="1" smtClean="0">
                        <a:latin typeface="Cambria Math" panose="02040503050406030204" pitchFamily="18" charset="0"/>
                      </a:rPr>
                      <m:t>, …,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𝑒</m:t>
                        </m:r>
                      </m:e>
                      <m:sub>
                        <m:r>
                          <a:rPr lang="en-US" b="0" i="1" smtClean="0">
                            <a:latin typeface="Cambria Math" panose="02040503050406030204" pitchFamily="18" charset="0"/>
                          </a:rPr>
                          <m:t>𝑚</m:t>
                        </m:r>
                      </m:sub>
                    </m:sSub>
                    <m:r>
                      <a:rPr lang="en-US" b="1" i="0" smtClean="0">
                        <a:latin typeface="Cambria Math" panose="02040503050406030204" pitchFamily="18" charset="0"/>
                      </a:rPr>
                      <m:t> </m:t>
                    </m:r>
                  </m:oMath>
                </a14:m>
                <a:r>
                  <a:rPr lang="en-US" dirty="0" smtClean="0"/>
                  <a:t>be some enumeration of the edges in G. </a:t>
                </a:r>
              </a:p>
              <a:p>
                <a:pPr marL="0" indent="0" algn="l" rtl="0">
                  <a:buNone/>
                </a:pPr>
                <a:r>
                  <a:rPr lang="en-US" dirty="0" smtClean="0"/>
                  <a:t>Define a weight function by </a:t>
                </a:r>
                <a14:m>
                  <m:oMath xmlns:m="http://schemas.openxmlformats.org/officeDocument/2006/math">
                    <m:r>
                      <a:rPr lang="en-US" b="0" i="1" smtClean="0">
                        <a:latin typeface="Cambria Math" panose="02040503050406030204" pitchFamily="18" charset="0"/>
                      </a:rPr>
                      <m:t>𝑤</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𝑒</m:t>
                            </m:r>
                          </m:e>
                          <m:sub>
                            <m:r>
                              <a:rPr lang="en-US" b="0" i="1" smtClean="0">
                                <a:latin typeface="Cambria Math" panose="02040503050406030204" pitchFamily="18" charset="0"/>
                              </a:rPr>
                              <m:t>𝑖</m:t>
                            </m:r>
                          </m:sub>
                        </m:sSub>
                      </m:e>
                    </m:d>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1</m:t>
                        </m:r>
                      </m:sup>
                    </m:sSup>
                    <m:r>
                      <a:rPr lang="en-US" b="0" i="1" smtClean="0">
                        <a:latin typeface="Cambria Math" panose="02040503050406030204" pitchFamily="18" charset="0"/>
                      </a:rPr>
                      <m:t> </m:t>
                    </m:r>
                    <m:r>
                      <a:rPr lang="en-US" b="0" i="1" smtClean="0">
                        <a:latin typeface="Cambria Math" panose="02040503050406030204" pitchFamily="18" charset="0"/>
                      </a:rPr>
                      <m:t>𝑓𝑜𝑟</m:t>
                    </m:r>
                    <m:r>
                      <a:rPr lang="en-US" b="0" i="1" smtClean="0">
                        <a:latin typeface="Cambria Math" panose="02040503050406030204" pitchFamily="18" charset="0"/>
                      </a:rPr>
                      <m:t> </m:t>
                    </m:r>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1</m:t>
                    </m:r>
                    <m:r>
                      <a:rPr lang="en-US" b="0" i="1" smtClean="0">
                        <a:latin typeface="Cambria Math" panose="02040503050406030204" pitchFamily="18" charset="0"/>
                      </a:rPr>
                      <m:t>,</m:t>
                    </m:r>
                    <m:r>
                      <a:rPr lang="en-US" b="0" i="1" smtClean="0">
                        <a:latin typeface="Cambria Math" panose="02040503050406030204" pitchFamily="18" charset="0"/>
                      </a:rPr>
                      <m:t>2</m:t>
                    </m:r>
                    <m:r>
                      <a:rPr lang="en-US" b="0" i="1" smtClean="0">
                        <a:latin typeface="Cambria Math" panose="02040503050406030204" pitchFamily="18" charset="0"/>
                      </a:rPr>
                      <m:t>,…,</m:t>
                    </m:r>
                    <m:r>
                      <a:rPr lang="en-US" b="0" i="1" smtClean="0">
                        <a:latin typeface="Cambria Math" panose="02040503050406030204" pitchFamily="18" charset="0"/>
                      </a:rPr>
                      <m:t>𝑚</m:t>
                    </m:r>
                    <m:r>
                      <a:rPr lang="en-US" b="0" i="1" smtClean="0">
                        <a:latin typeface="Cambria Math" panose="02040503050406030204" pitchFamily="18" charset="0"/>
                      </a:rPr>
                      <m:t>.</m:t>
                    </m:r>
                  </m:oMath>
                </a14:m>
                <a:r>
                  <a:rPr lang="en-US" b="1" dirty="0" smtClean="0"/>
                  <a:t> </a:t>
                </a:r>
              </a:p>
              <a:p>
                <a:pPr marL="0" indent="0" algn="l" rtl="0">
                  <a:buNone/>
                </a:pPr>
                <a:r>
                  <a:rPr lang="en-US" dirty="0" smtClean="0"/>
                  <a:t>Clearly, every cycle has none zero circulation. However, we want to achieve it with smaller weights.</a:t>
                </a:r>
                <a:endParaRPr lang="he-IL" b="1" dirty="0"/>
              </a:p>
            </p:txBody>
          </p:sp>
        </mc:Choice>
        <mc:Fallback xmlns="">
          <p:sp>
            <p:nvSpPr>
              <p:cNvPr id="3" name="מציין מיקום תוכן 2"/>
              <p:cNvSpPr>
                <a:spLocks noGrp="1" noRot="1" noChangeAspect="1" noMove="1" noResize="1" noEditPoints="1" noAdjustHandles="1" noChangeArrowheads="1" noChangeShapeType="1" noTextEdit="1"/>
              </p:cNvSpPr>
              <p:nvPr>
                <p:ph idx="1"/>
              </p:nvPr>
            </p:nvSpPr>
            <p:spPr>
              <a:blipFill rotWithShape="0">
                <a:blip r:embed="rId2"/>
                <a:stretch>
                  <a:fillRect l="-616" t="-806" r="-958"/>
                </a:stretch>
              </a:blipFill>
            </p:spPr>
            <p:txBody>
              <a:bodyPr/>
              <a:lstStyle/>
              <a:p>
                <a:r>
                  <a:rPr lang="he-IL">
                    <a:noFill/>
                  </a:rPr>
                  <a:t> </a:t>
                </a:r>
              </a:p>
            </p:txBody>
          </p:sp>
        </mc:Fallback>
      </mc:AlternateContent>
    </p:spTree>
    <p:extLst>
      <p:ext uri="{BB962C8B-B14F-4D97-AF65-F5344CB8AC3E}">
        <p14:creationId xmlns:p14="http://schemas.microsoft.com/office/powerpoint/2010/main" val="12053721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dirty="0" smtClean="0"/>
              <a:t>Forcing nonzero circulation</a:t>
            </a:r>
            <a:endParaRPr lang="he-IL" dirty="0"/>
          </a:p>
        </p:txBody>
      </p:sp>
      <mc:AlternateContent xmlns:mc="http://schemas.openxmlformats.org/markup-compatibility/2006" xmlns:a14="http://schemas.microsoft.com/office/drawing/2010/main">
        <mc:Choice Requires="a14">
          <p:sp>
            <p:nvSpPr>
              <p:cNvPr id="3" name="מציין מיקום תוכן 2"/>
              <p:cNvSpPr>
                <a:spLocks noGrp="1"/>
              </p:cNvSpPr>
              <p:nvPr>
                <p:ph idx="1"/>
              </p:nvPr>
            </p:nvSpPr>
            <p:spPr/>
            <p:txBody>
              <a:bodyPr>
                <a:normAutofit/>
              </a:bodyPr>
              <a:lstStyle/>
              <a:p>
                <a:pPr marL="0" indent="0" algn="l" rtl="0">
                  <a:buNone/>
                </a:pPr>
                <a:r>
                  <a:rPr lang="en-US" b="1" u="sng" dirty="0"/>
                  <a:t>The FEASIBLE Lemma Proof:</a:t>
                </a:r>
                <a:br>
                  <a:rPr lang="en-US" b="1" u="sng" dirty="0"/>
                </a:br>
                <a:r>
                  <a:rPr lang="en-US" dirty="0"/>
                  <a:t>Let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𝑒</m:t>
                        </m:r>
                      </m:e>
                      <m:sub>
                        <m:r>
                          <a:rPr lang="en-US" i="1">
                            <a:latin typeface="Cambria Math" panose="02040503050406030204" pitchFamily="18" charset="0"/>
                          </a:rPr>
                          <m:t>1</m:t>
                        </m:r>
                      </m:sub>
                    </m:sSub>
                    <m:r>
                      <a:rPr lang="en-US" i="1">
                        <a:latin typeface="Cambria Math" panose="02040503050406030204" pitchFamily="18" charset="0"/>
                      </a:rPr>
                      <m:t>, …, </m:t>
                    </m:r>
                    <m:sSub>
                      <m:sSubPr>
                        <m:ctrlPr>
                          <a:rPr lang="en-US" i="1">
                            <a:latin typeface="Cambria Math" panose="02040503050406030204" pitchFamily="18" charset="0"/>
                          </a:rPr>
                        </m:ctrlPr>
                      </m:sSubPr>
                      <m:e>
                        <m:r>
                          <a:rPr lang="en-US" i="1">
                            <a:latin typeface="Cambria Math" panose="02040503050406030204" pitchFamily="18" charset="0"/>
                          </a:rPr>
                          <m:t>𝑒</m:t>
                        </m:r>
                      </m:e>
                      <m:sub>
                        <m:r>
                          <a:rPr lang="en-US" i="1">
                            <a:latin typeface="Cambria Math" panose="02040503050406030204" pitchFamily="18" charset="0"/>
                          </a:rPr>
                          <m:t>𝑚</m:t>
                        </m:r>
                      </m:sub>
                    </m:sSub>
                    <m:r>
                      <a:rPr lang="en-US" b="1">
                        <a:latin typeface="Cambria Math" panose="02040503050406030204" pitchFamily="18" charset="0"/>
                      </a:rPr>
                      <m:t> </m:t>
                    </m:r>
                  </m:oMath>
                </a14:m>
                <a:r>
                  <a:rPr lang="en-US" dirty="0"/>
                  <a:t>be some enumeration of the edges in G. </a:t>
                </a:r>
              </a:p>
              <a:p>
                <a:pPr marL="0" indent="0" algn="l" rtl="0">
                  <a:buNone/>
                </a:pPr>
                <a:r>
                  <a:rPr lang="en-US" dirty="0"/>
                  <a:t>Define a weight function by </a:t>
                </a:r>
                <a14:m>
                  <m:oMath xmlns:m="http://schemas.openxmlformats.org/officeDocument/2006/math">
                    <m:r>
                      <a:rPr lang="en-US" i="1">
                        <a:latin typeface="Cambria Math" panose="02040503050406030204" pitchFamily="18" charset="0"/>
                      </a:rPr>
                      <m:t>𝑤</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𝑒</m:t>
                            </m:r>
                          </m:e>
                          <m:sub>
                            <m:r>
                              <a:rPr lang="en-US" i="1">
                                <a:latin typeface="Cambria Math" panose="02040503050406030204" pitchFamily="18" charset="0"/>
                              </a:rPr>
                              <m:t>𝑖</m:t>
                            </m:r>
                          </m:sub>
                        </m:sSub>
                      </m:e>
                    </m:d>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2</m:t>
                        </m:r>
                      </m:e>
                      <m:sup>
                        <m:r>
                          <a:rPr lang="en-US" i="1">
                            <a:latin typeface="Cambria Math" panose="02040503050406030204" pitchFamily="18" charset="0"/>
                          </a:rPr>
                          <m:t>𝑖</m:t>
                        </m:r>
                        <m:r>
                          <a:rPr lang="en-US" i="1">
                            <a:latin typeface="Cambria Math" panose="02040503050406030204" pitchFamily="18" charset="0"/>
                          </a:rPr>
                          <m:t>−</m:t>
                        </m:r>
                        <m:r>
                          <a:rPr lang="en-US" i="1">
                            <a:latin typeface="Cambria Math" panose="02040503050406030204" pitchFamily="18" charset="0"/>
                          </a:rPr>
                          <m:t>1</m:t>
                        </m:r>
                      </m:sup>
                    </m:sSup>
                    <m:r>
                      <a:rPr lang="en-US" i="1">
                        <a:latin typeface="Cambria Math" panose="02040503050406030204" pitchFamily="18" charset="0"/>
                      </a:rPr>
                      <m:t> </m:t>
                    </m:r>
                    <m:r>
                      <a:rPr lang="en-US" i="1">
                        <a:latin typeface="Cambria Math" panose="02040503050406030204" pitchFamily="18" charset="0"/>
                      </a:rPr>
                      <m:t>𝑓𝑜𝑟</m:t>
                    </m:r>
                    <m:r>
                      <a:rPr lang="en-US" i="1">
                        <a:latin typeface="Cambria Math" panose="02040503050406030204" pitchFamily="18" charset="0"/>
                      </a:rPr>
                      <m:t> </m:t>
                    </m:r>
                    <m:r>
                      <a:rPr lang="en-US" i="1">
                        <a:latin typeface="Cambria Math" panose="02040503050406030204" pitchFamily="18" charset="0"/>
                      </a:rPr>
                      <m:t>𝑖</m:t>
                    </m:r>
                    <m:r>
                      <a:rPr lang="en-US" i="1">
                        <a:latin typeface="Cambria Math" panose="02040503050406030204" pitchFamily="18" charset="0"/>
                      </a:rPr>
                      <m:t>=</m:t>
                    </m:r>
                    <m:r>
                      <a:rPr lang="en-US" i="1">
                        <a:latin typeface="Cambria Math" panose="02040503050406030204" pitchFamily="18" charset="0"/>
                      </a:rPr>
                      <m:t>1</m:t>
                    </m:r>
                    <m:r>
                      <a:rPr lang="en-US" i="1">
                        <a:latin typeface="Cambria Math" panose="02040503050406030204" pitchFamily="18" charset="0"/>
                      </a:rPr>
                      <m:t>,</m:t>
                    </m:r>
                    <m:r>
                      <a:rPr lang="en-US" i="1">
                        <a:latin typeface="Cambria Math" panose="02040503050406030204" pitchFamily="18" charset="0"/>
                      </a:rPr>
                      <m:t>2</m:t>
                    </m:r>
                    <m:r>
                      <a:rPr lang="en-US" i="1">
                        <a:latin typeface="Cambria Math" panose="02040503050406030204" pitchFamily="18" charset="0"/>
                      </a:rPr>
                      <m:t>,…,</m:t>
                    </m:r>
                    <m:r>
                      <a:rPr lang="en-US" i="1">
                        <a:latin typeface="Cambria Math" panose="02040503050406030204" pitchFamily="18" charset="0"/>
                      </a:rPr>
                      <m:t>𝑚</m:t>
                    </m:r>
                    <m:r>
                      <a:rPr lang="en-US" i="1">
                        <a:latin typeface="Cambria Math" panose="02040503050406030204" pitchFamily="18" charset="0"/>
                      </a:rPr>
                      <m:t>.</m:t>
                    </m:r>
                  </m:oMath>
                </a14:m>
                <a:r>
                  <a:rPr lang="en-US" b="1" dirty="0"/>
                  <a:t> </a:t>
                </a:r>
              </a:p>
              <a:p>
                <a:pPr marL="0" indent="0" algn="l" rtl="0">
                  <a:buNone/>
                </a:pPr>
                <a:r>
                  <a:rPr lang="en-US" dirty="0"/>
                  <a:t>Clearly, every cycle has none zero circulation. However, we want to achieve it with smaller weights.</a:t>
                </a:r>
                <a:endParaRPr lang="he-IL" b="1" dirty="0"/>
              </a:p>
              <a:p>
                <a:pPr marL="0" indent="0" algn="l" rtl="0">
                  <a:buNone/>
                </a:pPr>
                <a:r>
                  <a:rPr lang="en-US" dirty="0"/>
                  <a:t>We chose some number t and consider the weight functions</a:t>
                </a:r>
              </a:p>
              <a:p>
                <a:pPr marL="0" indent="0" algn="l" rtl="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𝑊</m:t>
                          </m:r>
                        </m:e>
                        <m:sub>
                          <m:r>
                            <a:rPr lang="en-US" i="1">
                              <a:latin typeface="Cambria Math" panose="02040503050406030204" pitchFamily="18" charset="0"/>
                              <a:ea typeface="Cambria Math" panose="02040503050406030204" pitchFamily="18" charset="0"/>
                            </a:rPr>
                            <m:t>𝑡</m:t>
                          </m:r>
                        </m:sub>
                      </m:sSub>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ea typeface="Cambria Math" panose="02040503050406030204" pitchFamily="18" charset="0"/>
                            </a:rPr>
                          </m:ctrlPr>
                        </m:dP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𝑤</m:t>
                              </m:r>
                            </m:e>
                            <m:sub>
                              <m:r>
                                <a:rPr lang="en-US" i="1">
                                  <a:latin typeface="Cambria Math" panose="02040503050406030204" pitchFamily="18" charset="0"/>
                                  <a:ea typeface="Cambria Math" panose="02040503050406030204" pitchFamily="18" charset="0"/>
                                </a:rPr>
                                <m:t>𝑚𝑜𝑑𝑗</m:t>
                              </m:r>
                            </m:sub>
                          </m:sSub>
                        </m:e>
                        <m:e>
                          <m:r>
                            <a:rPr lang="en-US" i="1">
                              <a:latin typeface="Cambria Math" panose="02040503050406030204" pitchFamily="18" charset="0"/>
                              <a:ea typeface="Cambria Math" panose="02040503050406030204" pitchFamily="18" charset="0"/>
                            </a:rPr>
                            <m:t>2</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𝑗</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𝑡</m:t>
                          </m:r>
                          <m:r>
                            <a:rPr lang="en-US" i="1">
                              <a:latin typeface="Cambria Math" panose="02040503050406030204" pitchFamily="18" charset="0"/>
                              <a:ea typeface="Cambria Math" panose="02040503050406030204" pitchFamily="18" charset="0"/>
                            </a:rPr>
                            <m:t> </m:t>
                          </m:r>
                        </m:e>
                      </m:d>
                    </m:oMath>
                  </m:oMathPara>
                </a14:m>
                <a:r>
                  <a:rPr lang="en-US" dirty="0">
                    <a:ea typeface="Cambria Math" panose="02040503050406030204" pitchFamily="18" charset="0"/>
                  </a:rPr>
                  <a:t/>
                </a:r>
                <a:br>
                  <a:rPr lang="en-US" dirty="0">
                    <a:ea typeface="Cambria Math" panose="02040503050406030204" pitchFamily="18" charset="0"/>
                  </a:rPr>
                </a:br>
                <a:endParaRPr lang="en-US" dirty="0" smtClean="0">
                  <a:ea typeface="Cambria Math" panose="02040503050406030204" pitchFamily="18" charset="0"/>
                </a:endParaRPr>
              </a:p>
              <a:p>
                <a:pPr marL="0" indent="0" algn="l" rtl="0">
                  <a:buNone/>
                </a:pPr>
                <a:r>
                  <a:rPr lang="en-US" b="1" dirty="0" smtClean="0">
                    <a:ea typeface="Cambria Math" panose="02040503050406030204" pitchFamily="18" charset="0"/>
                  </a:rPr>
                  <a:t>We want:</a:t>
                </a:r>
              </a:p>
              <a:p>
                <a:pPr marL="0" indent="0" algn="l" rtl="0">
                  <a:buNone/>
                </a:pPr>
                <a:r>
                  <a:rPr lang="en-US" dirty="0" smtClean="0">
                    <a:ea typeface="Cambria Math" panose="02040503050406030204" pitchFamily="18" charset="0"/>
                  </a:rPr>
                  <a:t>For </a:t>
                </a:r>
                <a:r>
                  <a:rPr lang="en-US" u="sng" dirty="0" smtClean="0">
                    <a:ea typeface="Cambria Math" panose="02040503050406030204" pitchFamily="18" charset="0"/>
                  </a:rPr>
                  <a:t>any</a:t>
                </a:r>
                <a:r>
                  <a:rPr lang="en-US" dirty="0">
                    <a:ea typeface="Cambria Math" panose="02040503050406030204" pitchFamily="18" charset="0"/>
                  </a:rPr>
                  <a:t> </a:t>
                </a:r>
                <a:r>
                  <a:rPr lang="en-US" dirty="0" smtClean="0">
                    <a:ea typeface="Cambria Math" panose="02040503050406030204" pitchFamily="18" charset="0"/>
                  </a:rPr>
                  <a:t>set of S cycles, </a:t>
                </a:r>
                <a:r>
                  <a:rPr lang="en-US" u="sng" dirty="0" smtClean="0">
                    <a:ea typeface="Cambria Math" panose="02040503050406030204" pitchFamily="18" charset="0"/>
                  </a:rPr>
                  <a:t>one</a:t>
                </a:r>
                <a:r>
                  <a:rPr lang="en-US" dirty="0" smtClean="0">
                    <a:ea typeface="Cambria Math" panose="02040503050406030204" pitchFamily="18" charset="0"/>
                  </a:rPr>
                  <a:t> of the weight functions assigns N.Z.C. to each of the cycles.</a:t>
                </a:r>
                <a:endParaRPr lang="he-IL" dirty="0"/>
              </a:p>
            </p:txBody>
          </p:sp>
        </mc:Choice>
        <mc:Fallback xmlns="">
          <p:sp>
            <p:nvSpPr>
              <p:cNvPr id="3" name="מציין מיקום תוכן 2"/>
              <p:cNvSpPr>
                <a:spLocks noGrp="1" noRot="1" noChangeAspect="1" noMove="1" noResize="1" noEditPoints="1" noAdjustHandles="1" noChangeArrowheads="1" noChangeShapeType="1" noTextEdit="1"/>
              </p:cNvSpPr>
              <p:nvPr>
                <p:ph idx="1"/>
              </p:nvPr>
            </p:nvSpPr>
            <p:spPr>
              <a:blipFill rotWithShape="0">
                <a:blip r:embed="rId2"/>
                <a:stretch>
                  <a:fillRect l="-616" t="-806" r="-958"/>
                </a:stretch>
              </a:blipFill>
            </p:spPr>
            <p:txBody>
              <a:bodyPr/>
              <a:lstStyle/>
              <a:p>
                <a:r>
                  <a:rPr lang="he-IL">
                    <a:noFill/>
                  </a:rPr>
                  <a:t> </a:t>
                </a:r>
              </a:p>
            </p:txBody>
          </p:sp>
        </mc:Fallback>
      </mc:AlternateContent>
    </p:spTree>
    <p:extLst>
      <p:ext uri="{BB962C8B-B14F-4D97-AF65-F5344CB8AC3E}">
        <p14:creationId xmlns:p14="http://schemas.microsoft.com/office/powerpoint/2010/main" val="6394690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dirty="0" smtClean="0"/>
              <a:t>Forcing nonzero circulation</a:t>
            </a:r>
            <a:endParaRPr lang="he-IL" dirty="0"/>
          </a:p>
        </p:txBody>
      </p:sp>
      <mc:AlternateContent xmlns:mc="http://schemas.openxmlformats.org/markup-compatibility/2006" xmlns:a14="http://schemas.microsoft.com/office/drawing/2010/main">
        <mc:Choice Requires="a14">
          <p:sp>
            <p:nvSpPr>
              <p:cNvPr id="3" name="מציין מיקום תוכן 2"/>
              <p:cNvSpPr>
                <a:spLocks noGrp="1"/>
              </p:cNvSpPr>
              <p:nvPr>
                <p:ph idx="1"/>
              </p:nvPr>
            </p:nvSpPr>
            <p:spPr/>
            <p:txBody>
              <a:bodyPr/>
              <a:lstStyle/>
              <a:p>
                <a:pPr marL="0" indent="0" algn="l" rtl="0">
                  <a:buNone/>
                </a:pPr>
                <a:r>
                  <a:rPr lang="en-US" b="1" u="sng" dirty="0"/>
                  <a:t>The FEASIBLE Lemma </a:t>
                </a:r>
                <a:r>
                  <a:rPr lang="en-US" b="1" u="sng" dirty="0" smtClean="0"/>
                  <a:t>Proof (cont.):</a:t>
                </a:r>
                <a:br>
                  <a:rPr lang="en-US" b="1" u="sng" dirty="0" smtClean="0"/>
                </a:br>
                <a:r>
                  <a:rPr lang="en-US" dirty="0" smtClean="0"/>
                  <a:t>That is, we want :</a:t>
                </a:r>
                <a:r>
                  <a:rPr lang="en-US" dirty="0"/>
                  <a:t/>
                </a:r>
                <a:br>
                  <a:rPr lang="en-US" dirty="0"/>
                </a:b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𝑗</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𝑡</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𝑖</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𝑠</m:t>
                      </m:r>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𝑐</m:t>
                          </m:r>
                        </m:e>
                        <m:sub>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𝑤</m:t>
                              </m:r>
                            </m:e>
                            <m:sub>
                              <m:r>
                                <a:rPr lang="en-US" b="0" i="1" smtClean="0">
                                  <a:latin typeface="Cambria Math" panose="02040503050406030204" pitchFamily="18" charset="0"/>
                                  <a:ea typeface="Cambria Math" panose="02040503050406030204" pitchFamily="18" charset="0"/>
                                </a:rPr>
                                <m:t>𝑚𝑜𝑑𝑗</m:t>
                              </m:r>
                            </m:sub>
                          </m:sSub>
                        </m:sub>
                      </m:sSub>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𝐶</m:t>
                          </m:r>
                        </m:e>
                        <m:sub>
                          <m:r>
                            <a:rPr lang="en-US" b="0" i="1" smtClean="0">
                              <a:latin typeface="Cambria Math" panose="02040503050406030204" pitchFamily="18" charset="0"/>
                              <a:ea typeface="Cambria Math" panose="02040503050406030204" pitchFamily="18" charset="0"/>
                            </a:rPr>
                            <m:t>𝑖</m:t>
                          </m:r>
                        </m:sub>
                      </m:sSub>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0</m:t>
                      </m:r>
                    </m:oMath>
                  </m:oMathPara>
                </a14:m>
                <a:endParaRPr lang="en-US" dirty="0" smtClean="0"/>
              </a:p>
              <a:p>
                <a:pPr marL="0" indent="0" algn="l" rtl="0">
                  <a:buNone/>
                </a:pPr>
                <a:endParaRPr lang="en-US" dirty="0" smtClean="0"/>
              </a:p>
            </p:txBody>
          </p:sp>
        </mc:Choice>
        <mc:Fallback xmlns="">
          <p:sp>
            <p:nvSpPr>
              <p:cNvPr id="3" name="מציין מיקום תוכן 2"/>
              <p:cNvSpPr>
                <a:spLocks noGrp="1" noRot="1" noChangeAspect="1" noMove="1" noResize="1" noEditPoints="1" noAdjustHandles="1" noChangeArrowheads="1" noChangeShapeType="1" noTextEdit="1"/>
              </p:cNvSpPr>
              <p:nvPr>
                <p:ph idx="1"/>
              </p:nvPr>
            </p:nvSpPr>
            <p:spPr>
              <a:blipFill rotWithShape="0">
                <a:blip r:embed="rId2"/>
                <a:stretch>
                  <a:fillRect l="-616" t="-806"/>
                </a:stretch>
              </a:blipFill>
            </p:spPr>
            <p:txBody>
              <a:bodyPr/>
              <a:lstStyle/>
              <a:p>
                <a:r>
                  <a:rPr lang="he-IL">
                    <a:noFill/>
                  </a:rPr>
                  <a:t> </a:t>
                </a:r>
              </a:p>
            </p:txBody>
          </p:sp>
        </mc:Fallback>
      </mc:AlternateContent>
    </p:spTree>
    <p:extLst>
      <p:ext uri="{BB962C8B-B14F-4D97-AF65-F5344CB8AC3E}">
        <p14:creationId xmlns:p14="http://schemas.microsoft.com/office/powerpoint/2010/main" val="4290115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dirty="0" smtClean="0"/>
              <a:t>Forcing nonzero circulation</a:t>
            </a:r>
            <a:endParaRPr lang="he-IL" dirty="0"/>
          </a:p>
        </p:txBody>
      </p:sp>
      <mc:AlternateContent xmlns:mc="http://schemas.openxmlformats.org/markup-compatibility/2006" xmlns:a14="http://schemas.microsoft.com/office/drawing/2010/main">
        <mc:Choice Requires="a14">
          <p:sp>
            <p:nvSpPr>
              <p:cNvPr id="3" name="מציין מיקום תוכן 2"/>
              <p:cNvSpPr>
                <a:spLocks noGrp="1"/>
              </p:cNvSpPr>
              <p:nvPr>
                <p:ph idx="1"/>
              </p:nvPr>
            </p:nvSpPr>
            <p:spPr/>
            <p:txBody>
              <a:bodyPr/>
              <a:lstStyle/>
              <a:p>
                <a:pPr marL="0" indent="0" algn="l" rtl="0">
                  <a:buNone/>
                </a:pPr>
                <a:r>
                  <a:rPr lang="en-US" b="1" u="sng" dirty="0"/>
                  <a:t>The FEASIBLE Lemma </a:t>
                </a:r>
                <a:r>
                  <a:rPr lang="en-US" b="1" u="sng" dirty="0" smtClean="0"/>
                  <a:t>Proof (cont.):</a:t>
                </a:r>
                <a:br>
                  <a:rPr lang="en-US" b="1" u="sng" dirty="0" smtClean="0"/>
                </a:br>
                <a:r>
                  <a:rPr lang="en-US" dirty="0" smtClean="0"/>
                  <a:t>That is, we want :</a:t>
                </a:r>
                <a:r>
                  <a:rPr lang="en-US" dirty="0"/>
                  <a:t/>
                </a:r>
                <a:br>
                  <a:rPr lang="en-US" dirty="0"/>
                </a:b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𝑗</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𝑡</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𝑖</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𝑠</m:t>
                      </m:r>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𝑐</m:t>
                          </m:r>
                        </m:e>
                        <m:sub>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𝑤</m:t>
                              </m:r>
                            </m:e>
                            <m:sub>
                              <m:r>
                                <a:rPr lang="en-US" b="0" i="1" smtClean="0">
                                  <a:latin typeface="Cambria Math" panose="02040503050406030204" pitchFamily="18" charset="0"/>
                                  <a:ea typeface="Cambria Math" panose="02040503050406030204" pitchFamily="18" charset="0"/>
                                </a:rPr>
                                <m:t>𝑚𝑜𝑑𝑗</m:t>
                              </m:r>
                            </m:sub>
                          </m:sSub>
                        </m:sub>
                      </m:sSub>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𝐶</m:t>
                          </m:r>
                        </m:e>
                        <m:sub>
                          <m:r>
                            <a:rPr lang="en-US" b="0" i="1" smtClean="0">
                              <a:latin typeface="Cambria Math" panose="02040503050406030204" pitchFamily="18" charset="0"/>
                              <a:ea typeface="Cambria Math" panose="02040503050406030204" pitchFamily="18" charset="0"/>
                            </a:rPr>
                            <m:t>𝑖</m:t>
                          </m:r>
                        </m:sub>
                      </m:sSub>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0</m:t>
                      </m:r>
                    </m:oMath>
                  </m:oMathPara>
                </a14:m>
                <a:endParaRPr lang="en-US" b="0" dirty="0" smtClean="0">
                  <a:ea typeface="Cambria Math" panose="02040503050406030204" pitchFamily="18" charset="0"/>
                </a:endParaRPr>
              </a:p>
              <a:p>
                <a:pPr marL="0" indent="0" algn="l" rtl="0">
                  <a:buNone/>
                </a:pPr>
                <a:r>
                  <a:rPr lang="en-US" dirty="0" smtClean="0"/>
                  <a:t>This will be true provided :</a:t>
                </a:r>
                <a:br>
                  <a:rPr lang="en-US" dirty="0" smtClean="0"/>
                </a:b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𝑗</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𝑡</m:t>
                      </m:r>
                      <m:r>
                        <a:rPr lang="en-US" b="0" i="1" smtClean="0">
                          <a:latin typeface="Cambria Math" panose="02040503050406030204" pitchFamily="18" charset="0"/>
                          <a:ea typeface="Cambria Math" panose="02040503050406030204" pitchFamily="18" charset="0"/>
                        </a:rPr>
                        <m:t> :</m:t>
                      </m:r>
                      <m:nary>
                        <m:naryPr>
                          <m:chr m:val="∏"/>
                          <m:ctrlPr>
                            <a:rPr lang="en-US" b="0" i="1" smtClean="0">
                              <a:latin typeface="Cambria Math" panose="02040503050406030204" pitchFamily="18" charset="0"/>
                              <a:ea typeface="Cambria Math" panose="02040503050406030204" pitchFamily="18" charset="0"/>
                            </a:rPr>
                          </m:ctrlPr>
                        </m:naryPr>
                        <m:sub>
                          <m:r>
                            <m:rPr>
                              <m:brk m:alnAt="23"/>
                            </m:rPr>
                            <a:rPr lang="en-US" b="0" i="1" smtClean="0">
                              <a:latin typeface="Cambria Math" panose="02040503050406030204" pitchFamily="18" charset="0"/>
                              <a:ea typeface="Cambria Math" panose="02040503050406030204" pitchFamily="18" charset="0"/>
                            </a:rPr>
                            <m:t>𝑖</m:t>
                          </m:r>
                          <m:r>
                            <a:rPr lang="en-US" b="0" i="1" smtClean="0">
                              <a:latin typeface="Cambria Math" panose="02040503050406030204" pitchFamily="18" charset="0"/>
                              <a:ea typeface="Cambria Math" panose="02040503050406030204" pitchFamily="18" charset="0"/>
                            </a:rPr>
                            <m:t>=</m:t>
                          </m:r>
                          <m:r>
                            <m:rPr>
                              <m:brk m:alnAt="23"/>
                            </m:rPr>
                            <a:rPr lang="en-US" b="0" i="1" smtClean="0">
                              <a:latin typeface="Cambria Math" panose="02040503050406030204" pitchFamily="18" charset="0"/>
                              <a:ea typeface="Cambria Math" panose="02040503050406030204" pitchFamily="18" charset="0"/>
                            </a:rPr>
                            <m:t>1</m:t>
                          </m:r>
                        </m:sub>
                        <m:sup>
                          <m:r>
                            <a:rPr lang="en-US" b="0" i="1" smtClean="0">
                              <a:latin typeface="Cambria Math" panose="02040503050406030204" pitchFamily="18" charset="0"/>
                              <a:ea typeface="Cambria Math" panose="02040503050406030204" pitchFamily="18" charset="0"/>
                            </a:rPr>
                            <m:t>𝑠</m:t>
                          </m:r>
                        </m:sup>
                        <m:e>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𝑐</m:t>
                              </m:r>
                            </m:e>
                            <m:sub>
                              <m:r>
                                <a:rPr lang="en-US" b="0" i="1" smtClean="0">
                                  <a:latin typeface="Cambria Math" panose="02040503050406030204" pitchFamily="18" charset="0"/>
                                  <a:ea typeface="Cambria Math" panose="02040503050406030204" pitchFamily="18" charset="0"/>
                                </a:rPr>
                                <m:t>𝑤</m:t>
                              </m:r>
                            </m:sub>
                          </m:sSub>
                          <m:d>
                            <m:dPr>
                              <m:ctrlPr>
                                <a:rPr lang="en-US" b="0" i="1" smtClean="0">
                                  <a:latin typeface="Cambria Math" panose="02040503050406030204" pitchFamily="18" charset="0"/>
                                  <a:ea typeface="Cambria Math" panose="02040503050406030204" pitchFamily="18" charset="0"/>
                                </a:rPr>
                              </m:ctrlPr>
                            </m:dPr>
                            <m:e>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𝐶</m:t>
                                  </m:r>
                                </m:e>
                                <m:sub>
                                  <m:r>
                                    <a:rPr lang="en-US" b="0" i="1" smtClean="0">
                                      <a:latin typeface="Cambria Math" panose="02040503050406030204" pitchFamily="18" charset="0"/>
                                      <a:ea typeface="Cambria Math" panose="02040503050406030204" pitchFamily="18" charset="0"/>
                                    </a:rPr>
                                    <m:t>𝑖</m:t>
                                  </m:r>
                                </m:sub>
                              </m:sSub>
                            </m:e>
                          </m:d>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0</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𝑚𝑜𝑑𝑗</m:t>
                          </m:r>
                          <m:r>
                            <a:rPr lang="en-US" b="0" i="1" smtClean="0">
                              <a:latin typeface="Cambria Math" panose="02040503050406030204" pitchFamily="18" charset="0"/>
                              <a:ea typeface="Cambria Math" panose="02040503050406030204" pitchFamily="18" charset="0"/>
                            </a:rPr>
                            <m:t>)</m:t>
                          </m:r>
                        </m:e>
                      </m:nary>
                    </m:oMath>
                  </m:oMathPara>
                </a14:m>
                <a:endParaRPr lang="en-US" dirty="0" smtClean="0"/>
              </a:p>
            </p:txBody>
          </p:sp>
        </mc:Choice>
        <mc:Fallback xmlns="">
          <p:sp>
            <p:nvSpPr>
              <p:cNvPr id="3" name="מציין מיקום תוכן 2"/>
              <p:cNvSpPr>
                <a:spLocks noGrp="1" noRot="1" noChangeAspect="1" noMove="1" noResize="1" noEditPoints="1" noAdjustHandles="1" noChangeArrowheads="1" noChangeShapeType="1" noTextEdit="1"/>
              </p:cNvSpPr>
              <p:nvPr>
                <p:ph idx="1"/>
              </p:nvPr>
            </p:nvSpPr>
            <p:spPr>
              <a:blipFill rotWithShape="0">
                <a:blip r:embed="rId2"/>
                <a:stretch>
                  <a:fillRect l="-616" t="-806"/>
                </a:stretch>
              </a:blipFill>
            </p:spPr>
            <p:txBody>
              <a:bodyPr/>
              <a:lstStyle/>
              <a:p>
                <a:r>
                  <a:rPr lang="he-IL">
                    <a:noFill/>
                  </a:rPr>
                  <a:t> </a:t>
                </a:r>
              </a:p>
            </p:txBody>
          </p:sp>
        </mc:Fallback>
      </mc:AlternateContent>
    </p:spTree>
    <p:extLst>
      <p:ext uri="{BB962C8B-B14F-4D97-AF65-F5344CB8AC3E}">
        <p14:creationId xmlns:p14="http://schemas.microsoft.com/office/powerpoint/2010/main" val="31325914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dirty="0" smtClean="0"/>
              <a:t>Forcing nonzero circulation</a:t>
            </a:r>
            <a:endParaRPr lang="he-IL" dirty="0"/>
          </a:p>
        </p:txBody>
      </p:sp>
      <mc:AlternateContent xmlns:mc="http://schemas.openxmlformats.org/markup-compatibility/2006" xmlns:a14="http://schemas.microsoft.com/office/drawing/2010/main">
        <mc:Choice Requires="a14">
          <p:sp>
            <p:nvSpPr>
              <p:cNvPr id="3" name="מציין מיקום תוכן 2"/>
              <p:cNvSpPr>
                <a:spLocks noGrp="1"/>
              </p:cNvSpPr>
              <p:nvPr>
                <p:ph idx="1"/>
              </p:nvPr>
            </p:nvSpPr>
            <p:spPr/>
            <p:txBody>
              <a:bodyPr/>
              <a:lstStyle/>
              <a:p>
                <a:pPr marL="0" indent="0" algn="l" rtl="0">
                  <a:buNone/>
                </a:pPr>
                <a:r>
                  <a:rPr lang="en-US" b="1" u="sng" dirty="0"/>
                  <a:t>The FEASIBLE </a:t>
                </a:r>
                <a:r>
                  <a:rPr lang="en-US" b="1" u="sng" dirty="0" smtClean="0"/>
                  <a:t>Lemma Proof (cont.):</a:t>
                </a:r>
                <a:br>
                  <a:rPr lang="en-US" b="1" u="sng" dirty="0" smtClean="0"/>
                </a:br>
                <a:r>
                  <a:rPr lang="en-US" dirty="0" smtClean="0"/>
                  <a:t>That is, we want :</a:t>
                </a:r>
                <a:r>
                  <a:rPr lang="en-US" dirty="0"/>
                  <a:t/>
                </a:r>
                <a:br>
                  <a:rPr lang="en-US" dirty="0"/>
                </a:b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𝑗</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𝑡</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𝑖</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𝑠</m:t>
                      </m:r>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𝑐</m:t>
                          </m:r>
                        </m:e>
                        <m:sub>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𝑤</m:t>
                              </m:r>
                            </m:e>
                            <m:sub>
                              <m:r>
                                <a:rPr lang="en-US" b="0" i="1" smtClean="0">
                                  <a:latin typeface="Cambria Math" panose="02040503050406030204" pitchFamily="18" charset="0"/>
                                  <a:ea typeface="Cambria Math" panose="02040503050406030204" pitchFamily="18" charset="0"/>
                                </a:rPr>
                                <m:t>𝑚𝑜𝑑𝑗</m:t>
                              </m:r>
                            </m:sub>
                          </m:sSub>
                        </m:sub>
                      </m:sSub>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𝐶</m:t>
                          </m:r>
                        </m:e>
                        <m:sub>
                          <m:r>
                            <a:rPr lang="en-US" b="0" i="1" smtClean="0">
                              <a:latin typeface="Cambria Math" panose="02040503050406030204" pitchFamily="18" charset="0"/>
                              <a:ea typeface="Cambria Math" panose="02040503050406030204" pitchFamily="18" charset="0"/>
                            </a:rPr>
                            <m:t>𝑖</m:t>
                          </m:r>
                        </m:sub>
                      </m:sSub>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0</m:t>
                      </m:r>
                    </m:oMath>
                  </m:oMathPara>
                </a14:m>
                <a:endParaRPr lang="en-US" b="0" dirty="0" smtClean="0">
                  <a:ea typeface="Cambria Math" panose="02040503050406030204" pitchFamily="18" charset="0"/>
                </a:endParaRPr>
              </a:p>
              <a:p>
                <a:pPr marL="0" indent="0" algn="l" rtl="0">
                  <a:buNone/>
                </a:pPr>
                <a:r>
                  <a:rPr lang="en-US" dirty="0" smtClean="0"/>
                  <a:t>This will be true provided :</a:t>
                </a:r>
                <a:br>
                  <a:rPr lang="en-US" dirty="0" smtClean="0"/>
                </a:b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𝑗</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𝑡</m:t>
                      </m:r>
                      <m:r>
                        <a:rPr lang="en-US" b="0" i="1" smtClean="0">
                          <a:latin typeface="Cambria Math" panose="02040503050406030204" pitchFamily="18" charset="0"/>
                          <a:ea typeface="Cambria Math" panose="02040503050406030204" pitchFamily="18" charset="0"/>
                        </a:rPr>
                        <m:t> :</m:t>
                      </m:r>
                      <m:nary>
                        <m:naryPr>
                          <m:chr m:val="∏"/>
                          <m:ctrlPr>
                            <a:rPr lang="en-US" b="0" i="1" smtClean="0">
                              <a:latin typeface="Cambria Math" panose="02040503050406030204" pitchFamily="18" charset="0"/>
                              <a:ea typeface="Cambria Math" panose="02040503050406030204" pitchFamily="18" charset="0"/>
                            </a:rPr>
                          </m:ctrlPr>
                        </m:naryPr>
                        <m:sub>
                          <m:r>
                            <m:rPr>
                              <m:brk m:alnAt="23"/>
                            </m:rPr>
                            <a:rPr lang="en-US" b="0" i="1" smtClean="0">
                              <a:latin typeface="Cambria Math" panose="02040503050406030204" pitchFamily="18" charset="0"/>
                              <a:ea typeface="Cambria Math" panose="02040503050406030204" pitchFamily="18" charset="0"/>
                            </a:rPr>
                            <m:t>𝑖</m:t>
                          </m:r>
                          <m:r>
                            <a:rPr lang="en-US" b="0" i="1" smtClean="0">
                              <a:latin typeface="Cambria Math" panose="02040503050406030204" pitchFamily="18" charset="0"/>
                              <a:ea typeface="Cambria Math" panose="02040503050406030204" pitchFamily="18" charset="0"/>
                            </a:rPr>
                            <m:t>=</m:t>
                          </m:r>
                          <m:r>
                            <m:rPr>
                              <m:brk m:alnAt="23"/>
                            </m:rPr>
                            <a:rPr lang="en-US" b="0" i="1" smtClean="0">
                              <a:latin typeface="Cambria Math" panose="02040503050406030204" pitchFamily="18" charset="0"/>
                              <a:ea typeface="Cambria Math" panose="02040503050406030204" pitchFamily="18" charset="0"/>
                            </a:rPr>
                            <m:t>1</m:t>
                          </m:r>
                        </m:sub>
                        <m:sup>
                          <m:r>
                            <a:rPr lang="en-US" b="0" i="1" smtClean="0">
                              <a:latin typeface="Cambria Math" panose="02040503050406030204" pitchFamily="18" charset="0"/>
                              <a:ea typeface="Cambria Math" panose="02040503050406030204" pitchFamily="18" charset="0"/>
                            </a:rPr>
                            <m:t>𝑠</m:t>
                          </m:r>
                        </m:sup>
                        <m:e>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𝑐</m:t>
                              </m:r>
                            </m:e>
                            <m:sub>
                              <m:r>
                                <a:rPr lang="en-US" b="0" i="1" smtClean="0">
                                  <a:latin typeface="Cambria Math" panose="02040503050406030204" pitchFamily="18" charset="0"/>
                                  <a:ea typeface="Cambria Math" panose="02040503050406030204" pitchFamily="18" charset="0"/>
                                </a:rPr>
                                <m:t>𝑤</m:t>
                              </m:r>
                            </m:sub>
                          </m:sSub>
                          <m:d>
                            <m:dPr>
                              <m:ctrlPr>
                                <a:rPr lang="en-US" b="0" i="1" smtClean="0">
                                  <a:latin typeface="Cambria Math" panose="02040503050406030204" pitchFamily="18" charset="0"/>
                                  <a:ea typeface="Cambria Math" panose="02040503050406030204" pitchFamily="18" charset="0"/>
                                </a:rPr>
                              </m:ctrlPr>
                            </m:dPr>
                            <m:e>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𝐶</m:t>
                                  </m:r>
                                </m:e>
                                <m:sub>
                                  <m:r>
                                    <a:rPr lang="en-US" b="0" i="1" smtClean="0">
                                      <a:latin typeface="Cambria Math" panose="02040503050406030204" pitchFamily="18" charset="0"/>
                                      <a:ea typeface="Cambria Math" panose="02040503050406030204" pitchFamily="18" charset="0"/>
                                    </a:rPr>
                                    <m:t>𝑖</m:t>
                                  </m:r>
                                </m:sub>
                              </m:sSub>
                            </m:e>
                          </m:d>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0</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𝑚𝑜𝑑𝑗</m:t>
                          </m:r>
                          <m:r>
                            <a:rPr lang="en-US" b="0" i="1" smtClean="0">
                              <a:latin typeface="Cambria Math" panose="02040503050406030204" pitchFamily="18" charset="0"/>
                              <a:ea typeface="Cambria Math" panose="02040503050406030204" pitchFamily="18" charset="0"/>
                            </a:rPr>
                            <m:t>)</m:t>
                          </m:r>
                        </m:e>
                      </m:nary>
                    </m:oMath>
                  </m:oMathPara>
                </a14:m>
                <a:endParaRPr lang="en-US" dirty="0" smtClean="0"/>
              </a:p>
              <a:p>
                <a:pPr marL="0" indent="0" algn="l" rtl="0">
                  <a:buNone/>
                </a:pPr>
                <a:r>
                  <a:rPr lang="en-US" dirty="0" smtClean="0"/>
                  <a:t>And this is equivalent to :</a:t>
                </a:r>
                <a:br>
                  <a:rPr lang="en-US" dirty="0" smtClean="0"/>
                </a:b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𝑙𝑐𝑚</m:t>
                      </m:r>
                      <m:r>
                        <a:rPr lang="en-US" b="0" i="1" smtClean="0">
                          <a:latin typeface="Cambria Math" panose="02040503050406030204" pitchFamily="18" charset="0"/>
                        </a:rPr>
                        <m:t>(</m:t>
                      </m:r>
                      <m:r>
                        <a:rPr lang="en-US" b="0" i="1" smtClean="0">
                          <a:latin typeface="Cambria Math" panose="02040503050406030204" pitchFamily="18" charset="0"/>
                        </a:rPr>
                        <m:t>2</m:t>
                      </m:r>
                      <m:r>
                        <a:rPr lang="en-US" b="0" i="1" smtClean="0">
                          <a:latin typeface="Cambria Math" panose="02040503050406030204" pitchFamily="18" charset="0"/>
                        </a:rPr>
                        <m:t>,</m:t>
                      </m:r>
                      <m:r>
                        <a:rPr lang="en-US" b="0" i="1" smtClean="0">
                          <a:latin typeface="Cambria Math" panose="02040503050406030204" pitchFamily="18" charset="0"/>
                        </a:rPr>
                        <m:t>3</m:t>
                      </m:r>
                      <m:r>
                        <a:rPr lang="en-US" b="0" i="1" smtClean="0">
                          <a:latin typeface="Cambria Math" panose="02040503050406030204" pitchFamily="18" charset="0"/>
                        </a:rPr>
                        <m:t>,…,</m:t>
                      </m:r>
                      <m:r>
                        <a:rPr lang="en-US" b="0" i="1" smtClean="0">
                          <a:latin typeface="Cambria Math" panose="02040503050406030204" pitchFamily="18" charset="0"/>
                        </a:rPr>
                        <m:t>𝑡</m:t>
                      </m:r>
                      <m:r>
                        <a:rPr lang="en-US" b="0" i="1" smtClean="0">
                          <a:latin typeface="Cambria Math" panose="02040503050406030204" pitchFamily="18" charset="0"/>
                        </a:rPr>
                        <m:t> )ł</m:t>
                      </m:r>
                      <m:nary>
                        <m:naryPr>
                          <m:chr m:val="∏"/>
                          <m:ctrlPr>
                            <a:rPr lang="en-US" b="0" i="1" smtClean="0">
                              <a:latin typeface="Cambria Math" panose="02040503050406030204" pitchFamily="18" charset="0"/>
                            </a:rPr>
                          </m:ctrlPr>
                        </m:naryPr>
                        <m:sub>
                          <m:r>
                            <m:rPr>
                              <m:brk m:alnAt="23"/>
                            </m:rPr>
                            <a:rPr lang="en-US" b="0" i="1" smtClean="0">
                              <a:latin typeface="Cambria Math" panose="02040503050406030204" pitchFamily="18" charset="0"/>
                            </a:rPr>
                            <m:t>𝑖</m:t>
                          </m:r>
                          <m:r>
                            <a:rPr lang="en-US" b="0" i="1" smtClean="0">
                              <a:latin typeface="Cambria Math" panose="02040503050406030204" pitchFamily="18" charset="0"/>
                            </a:rPr>
                            <m:t>=</m:t>
                          </m:r>
                          <m:r>
                            <m:rPr>
                              <m:brk m:alnAt="23"/>
                            </m:rPr>
                            <a:rPr lang="en-US" b="0" i="1" smtClean="0">
                              <a:latin typeface="Cambria Math" panose="02040503050406030204" pitchFamily="18" charset="0"/>
                            </a:rPr>
                            <m:t>1</m:t>
                          </m:r>
                        </m:sub>
                        <m:sup>
                          <m:r>
                            <a:rPr lang="en-US" b="0" i="1" smtClean="0">
                              <a:latin typeface="Cambria Math" panose="02040503050406030204" pitchFamily="18" charset="0"/>
                            </a:rPr>
                            <m:t>𝑠</m:t>
                          </m:r>
                        </m:sup>
                        <m:e>
                          <m:sSub>
                            <m:sSubPr>
                              <m:ctrlPr>
                                <a:rPr lang="en-US" b="0" i="1" smtClean="0">
                                  <a:latin typeface="Cambria Math" panose="02040503050406030204" pitchFamily="18" charset="0"/>
                                </a:rPr>
                              </m:ctrlPr>
                            </m:sSubPr>
                            <m:e>
                              <m:r>
                                <a:rPr lang="en-US" b="0" i="1" smtClean="0">
                                  <a:latin typeface="Cambria Math" panose="02040503050406030204" pitchFamily="18" charset="0"/>
                                </a:rPr>
                                <m:t>𝑐</m:t>
                              </m:r>
                            </m:e>
                            <m:sub>
                              <m:r>
                                <a:rPr lang="en-US" b="0" i="1" smtClean="0">
                                  <a:latin typeface="Cambria Math" panose="02040503050406030204" pitchFamily="18" charset="0"/>
                                </a:rPr>
                                <m:t>𝑤</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𝐶</m:t>
                              </m:r>
                            </m:e>
                            <m:sub>
                              <m:r>
                                <a:rPr lang="en-US" b="0" i="1" smtClean="0">
                                  <a:latin typeface="Cambria Math" panose="02040503050406030204" pitchFamily="18" charset="0"/>
                                </a:rPr>
                                <m:t>𝑖</m:t>
                              </m:r>
                            </m:sub>
                          </m:sSub>
                          <m:r>
                            <a:rPr lang="en-US" b="0" i="1" smtClean="0">
                              <a:latin typeface="Cambria Math" panose="02040503050406030204" pitchFamily="18" charset="0"/>
                            </a:rPr>
                            <m:t>)</m:t>
                          </m:r>
                        </m:e>
                      </m:nary>
                    </m:oMath>
                  </m:oMathPara>
                </a14:m>
                <a:endParaRPr lang="en-US" dirty="0" smtClean="0"/>
              </a:p>
            </p:txBody>
          </p:sp>
        </mc:Choice>
        <mc:Fallback xmlns="">
          <p:sp>
            <p:nvSpPr>
              <p:cNvPr id="3" name="מציין מיקום תוכן 2"/>
              <p:cNvSpPr>
                <a:spLocks noGrp="1" noRot="1" noChangeAspect="1" noMove="1" noResize="1" noEditPoints="1" noAdjustHandles="1" noChangeArrowheads="1" noChangeShapeType="1" noTextEdit="1"/>
              </p:cNvSpPr>
              <p:nvPr>
                <p:ph idx="1"/>
              </p:nvPr>
            </p:nvSpPr>
            <p:spPr>
              <a:blipFill rotWithShape="0">
                <a:blip r:embed="rId2"/>
                <a:stretch>
                  <a:fillRect l="-616" t="-806"/>
                </a:stretch>
              </a:blipFill>
            </p:spPr>
            <p:txBody>
              <a:bodyPr/>
              <a:lstStyle/>
              <a:p>
                <a:r>
                  <a:rPr lang="he-IL">
                    <a:noFill/>
                  </a:rPr>
                  <a:t> </a:t>
                </a:r>
              </a:p>
            </p:txBody>
          </p:sp>
        </mc:Fallback>
      </mc:AlternateContent>
    </p:spTree>
    <p:extLst>
      <p:ext uri="{BB962C8B-B14F-4D97-AF65-F5344CB8AC3E}">
        <p14:creationId xmlns:p14="http://schemas.microsoft.com/office/powerpoint/2010/main" val="4457462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dirty="0" smtClean="0"/>
              <a:t>Forcing nonzero circulation</a:t>
            </a:r>
            <a:endParaRPr lang="he-IL" dirty="0"/>
          </a:p>
        </p:txBody>
      </p:sp>
      <mc:AlternateContent xmlns:mc="http://schemas.openxmlformats.org/markup-compatibility/2006" xmlns:a14="http://schemas.microsoft.com/office/drawing/2010/main">
        <mc:Choice Requires="a14">
          <p:sp>
            <p:nvSpPr>
              <p:cNvPr id="3" name="מציין מיקום תוכן 2"/>
              <p:cNvSpPr>
                <a:spLocks noGrp="1"/>
              </p:cNvSpPr>
              <p:nvPr>
                <p:ph idx="1"/>
              </p:nvPr>
            </p:nvSpPr>
            <p:spPr/>
            <p:txBody>
              <a:bodyPr>
                <a:normAutofit fontScale="92500" lnSpcReduction="10000"/>
              </a:bodyPr>
              <a:lstStyle/>
              <a:p>
                <a:pPr marL="0" indent="0" algn="l" rtl="0">
                  <a:buNone/>
                </a:pPr>
                <a:r>
                  <a:rPr lang="en-US" b="1" u="sng" dirty="0"/>
                  <a:t>The FEASIBLE Lemma </a:t>
                </a:r>
                <a:r>
                  <a:rPr lang="en-US" b="1" u="sng" dirty="0" smtClean="0"/>
                  <a:t>Proof (cont.):</a:t>
                </a:r>
                <a:br>
                  <a:rPr lang="en-US" b="1" u="sng" dirty="0" smtClean="0"/>
                </a:br>
                <a:r>
                  <a:rPr lang="en-US" dirty="0" smtClean="0"/>
                  <a:t>That is, we want :</a:t>
                </a:r>
                <a:r>
                  <a:rPr lang="en-US" dirty="0"/>
                  <a:t/>
                </a:r>
                <a:br>
                  <a:rPr lang="en-US" dirty="0"/>
                </a:b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𝑗</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𝑡</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𝑖</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𝑠</m:t>
                      </m:r>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𝑐</m:t>
                          </m:r>
                        </m:e>
                        <m:sub>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𝑤</m:t>
                              </m:r>
                            </m:e>
                            <m:sub>
                              <m:r>
                                <a:rPr lang="en-US" b="0" i="1" smtClean="0">
                                  <a:latin typeface="Cambria Math" panose="02040503050406030204" pitchFamily="18" charset="0"/>
                                  <a:ea typeface="Cambria Math" panose="02040503050406030204" pitchFamily="18" charset="0"/>
                                </a:rPr>
                                <m:t>𝑚𝑜𝑑𝑗</m:t>
                              </m:r>
                            </m:sub>
                          </m:sSub>
                        </m:sub>
                      </m:sSub>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𝐶</m:t>
                          </m:r>
                        </m:e>
                        <m:sub>
                          <m:r>
                            <a:rPr lang="en-US" b="0" i="1" smtClean="0">
                              <a:latin typeface="Cambria Math" panose="02040503050406030204" pitchFamily="18" charset="0"/>
                              <a:ea typeface="Cambria Math" panose="02040503050406030204" pitchFamily="18" charset="0"/>
                            </a:rPr>
                            <m:t>𝑖</m:t>
                          </m:r>
                        </m:sub>
                      </m:sSub>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0</m:t>
                      </m:r>
                    </m:oMath>
                  </m:oMathPara>
                </a14:m>
                <a:endParaRPr lang="en-US" b="0" dirty="0" smtClean="0">
                  <a:ea typeface="Cambria Math" panose="02040503050406030204" pitchFamily="18" charset="0"/>
                </a:endParaRPr>
              </a:p>
              <a:p>
                <a:pPr marL="0" indent="0" algn="l" rtl="0">
                  <a:buNone/>
                </a:pPr>
                <a:r>
                  <a:rPr lang="en-US" dirty="0" smtClean="0"/>
                  <a:t>This will be true provided :</a:t>
                </a:r>
                <a:br>
                  <a:rPr lang="en-US" dirty="0" smtClean="0"/>
                </a:b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𝑗</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𝑡</m:t>
                      </m:r>
                      <m:r>
                        <a:rPr lang="en-US" b="0" i="1" smtClean="0">
                          <a:latin typeface="Cambria Math" panose="02040503050406030204" pitchFamily="18" charset="0"/>
                          <a:ea typeface="Cambria Math" panose="02040503050406030204" pitchFamily="18" charset="0"/>
                        </a:rPr>
                        <m:t> :</m:t>
                      </m:r>
                      <m:nary>
                        <m:naryPr>
                          <m:chr m:val="∏"/>
                          <m:ctrlPr>
                            <a:rPr lang="en-US" b="0" i="1" smtClean="0">
                              <a:latin typeface="Cambria Math" panose="02040503050406030204" pitchFamily="18" charset="0"/>
                              <a:ea typeface="Cambria Math" panose="02040503050406030204" pitchFamily="18" charset="0"/>
                            </a:rPr>
                          </m:ctrlPr>
                        </m:naryPr>
                        <m:sub>
                          <m:r>
                            <m:rPr>
                              <m:brk m:alnAt="23"/>
                            </m:rPr>
                            <a:rPr lang="en-US" b="0" i="1" smtClean="0">
                              <a:latin typeface="Cambria Math" panose="02040503050406030204" pitchFamily="18" charset="0"/>
                              <a:ea typeface="Cambria Math" panose="02040503050406030204" pitchFamily="18" charset="0"/>
                            </a:rPr>
                            <m:t>𝑖</m:t>
                          </m:r>
                          <m:r>
                            <a:rPr lang="en-US" b="0" i="1" smtClean="0">
                              <a:latin typeface="Cambria Math" panose="02040503050406030204" pitchFamily="18" charset="0"/>
                              <a:ea typeface="Cambria Math" panose="02040503050406030204" pitchFamily="18" charset="0"/>
                            </a:rPr>
                            <m:t>=</m:t>
                          </m:r>
                          <m:r>
                            <m:rPr>
                              <m:brk m:alnAt="23"/>
                            </m:rPr>
                            <a:rPr lang="en-US" b="0" i="1" smtClean="0">
                              <a:latin typeface="Cambria Math" panose="02040503050406030204" pitchFamily="18" charset="0"/>
                              <a:ea typeface="Cambria Math" panose="02040503050406030204" pitchFamily="18" charset="0"/>
                            </a:rPr>
                            <m:t>1</m:t>
                          </m:r>
                        </m:sub>
                        <m:sup>
                          <m:r>
                            <a:rPr lang="en-US" b="0" i="1" smtClean="0">
                              <a:latin typeface="Cambria Math" panose="02040503050406030204" pitchFamily="18" charset="0"/>
                              <a:ea typeface="Cambria Math" panose="02040503050406030204" pitchFamily="18" charset="0"/>
                            </a:rPr>
                            <m:t>𝑠</m:t>
                          </m:r>
                        </m:sup>
                        <m:e>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𝑐</m:t>
                              </m:r>
                            </m:e>
                            <m:sub>
                              <m:r>
                                <a:rPr lang="en-US" b="0" i="1" smtClean="0">
                                  <a:latin typeface="Cambria Math" panose="02040503050406030204" pitchFamily="18" charset="0"/>
                                  <a:ea typeface="Cambria Math" panose="02040503050406030204" pitchFamily="18" charset="0"/>
                                </a:rPr>
                                <m:t>𝑤</m:t>
                              </m:r>
                            </m:sub>
                          </m:sSub>
                          <m:d>
                            <m:dPr>
                              <m:ctrlPr>
                                <a:rPr lang="en-US" b="0" i="1" smtClean="0">
                                  <a:latin typeface="Cambria Math" panose="02040503050406030204" pitchFamily="18" charset="0"/>
                                  <a:ea typeface="Cambria Math" panose="02040503050406030204" pitchFamily="18" charset="0"/>
                                </a:rPr>
                              </m:ctrlPr>
                            </m:dPr>
                            <m:e>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𝐶</m:t>
                                  </m:r>
                                </m:e>
                                <m:sub>
                                  <m:r>
                                    <a:rPr lang="en-US" b="0" i="1" smtClean="0">
                                      <a:latin typeface="Cambria Math" panose="02040503050406030204" pitchFamily="18" charset="0"/>
                                      <a:ea typeface="Cambria Math" panose="02040503050406030204" pitchFamily="18" charset="0"/>
                                    </a:rPr>
                                    <m:t>𝑖</m:t>
                                  </m:r>
                                </m:sub>
                              </m:sSub>
                            </m:e>
                          </m:d>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0</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𝑚𝑜𝑑𝑗</m:t>
                          </m:r>
                          <m:r>
                            <a:rPr lang="en-US" b="0" i="1" smtClean="0">
                              <a:latin typeface="Cambria Math" panose="02040503050406030204" pitchFamily="18" charset="0"/>
                              <a:ea typeface="Cambria Math" panose="02040503050406030204" pitchFamily="18" charset="0"/>
                            </a:rPr>
                            <m:t>)</m:t>
                          </m:r>
                        </m:e>
                      </m:nary>
                    </m:oMath>
                  </m:oMathPara>
                </a14:m>
                <a:endParaRPr lang="en-US" dirty="0" smtClean="0"/>
              </a:p>
              <a:p>
                <a:pPr marL="0" indent="0" algn="l" rtl="0">
                  <a:buNone/>
                </a:pPr>
                <a:r>
                  <a:rPr lang="en-US" dirty="0" smtClean="0"/>
                  <a:t>And this is equivalent to :</a:t>
                </a:r>
                <a:br>
                  <a:rPr lang="en-US" dirty="0" smtClean="0"/>
                </a:b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𝑙𝑐𝑚</m:t>
                      </m:r>
                      <m:r>
                        <a:rPr lang="en-US" b="0" i="1" smtClean="0">
                          <a:latin typeface="Cambria Math" panose="02040503050406030204" pitchFamily="18" charset="0"/>
                        </a:rPr>
                        <m:t>(</m:t>
                      </m:r>
                      <m:r>
                        <a:rPr lang="en-US" b="0" i="1" smtClean="0">
                          <a:latin typeface="Cambria Math" panose="02040503050406030204" pitchFamily="18" charset="0"/>
                        </a:rPr>
                        <m:t>2</m:t>
                      </m:r>
                      <m:r>
                        <a:rPr lang="en-US" b="0" i="1" smtClean="0">
                          <a:latin typeface="Cambria Math" panose="02040503050406030204" pitchFamily="18" charset="0"/>
                        </a:rPr>
                        <m:t>,</m:t>
                      </m:r>
                      <m:r>
                        <a:rPr lang="en-US" b="0" i="1" smtClean="0">
                          <a:latin typeface="Cambria Math" panose="02040503050406030204" pitchFamily="18" charset="0"/>
                        </a:rPr>
                        <m:t>3</m:t>
                      </m:r>
                      <m:r>
                        <a:rPr lang="en-US" b="0" i="1" smtClean="0">
                          <a:latin typeface="Cambria Math" panose="02040503050406030204" pitchFamily="18" charset="0"/>
                        </a:rPr>
                        <m:t>,…,</m:t>
                      </m:r>
                      <m:r>
                        <a:rPr lang="en-US" b="0" i="1" smtClean="0">
                          <a:latin typeface="Cambria Math" panose="02040503050406030204" pitchFamily="18" charset="0"/>
                        </a:rPr>
                        <m:t>𝑡</m:t>
                      </m:r>
                      <m:r>
                        <a:rPr lang="en-US" b="0" i="1" smtClean="0">
                          <a:latin typeface="Cambria Math" panose="02040503050406030204" pitchFamily="18" charset="0"/>
                        </a:rPr>
                        <m:t> )ł</m:t>
                      </m:r>
                      <m:nary>
                        <m:naryPr>
                          <m:chr m:val="∏"/>
                          <m:ctrlPr>
                            <a:rPr lang="en-US" b="0" i="1" smtClean="0">
                              <a:latin typeface="Cambria Math" panose="02040503050406030204" pitchFamily="18" charset="0"/>
                            </a:rPr>
                          </m:ctrlPr>
                        </m:naryPr>
                        <m:sub>
                          <m:r>
                            <m:rPr>
                              <m:brk m:alnAt="23"/>
                            </m:rPr>
                            <a:rPr lang="en-US" b="0" i="1" smtClean="0">
                              <a:latin typeface="Cambria Math" panose="02040503050406030204" pitchFamily="18" charset="0"/>
                            </a:rPr>
                            <m:t>𝑖</m:t>
                          </m:r>
                          <m:r>
                            <a:rPr lang="en-US" b="0" i="1" smtClean="0">
                              <a:latin typeface="Cambria Math" panose="02040503050406030204" pitchFamily="18" charset="0"/>
                            </a:rPr>
                            <m:t>=</m:t>
                          </m:r>
                          <m:r>
                            <m:rPr>
                              <m:brk m:alnAt="23"/>
                            </m:rPr>
                            <a:rPr lang="en-US" b="0" i="1" smtClean="0">
                              <a:latin typeface="Cambria Math" panose="02040503050406030204" pitchFamily="18" charset="0"/>
                            </a:rPr>
                            <m:t>1</m:t>
                          </m:r>
                        </m:sub>
                        <m:sup>
                          <m:r>
                            <a:rPr lang="en-US" b="0" i="1" smtClean="0">
                              <a:latin typeface="Cambria Math" panose="02040503050406030204" pitchFamily="18" charset="0"/>
                            </a:rPr>
                            <m:t>𝑠</m:t>
                          </m:r>
                        </m:sup>
                        <m:e>
                          <m:sSub>
                            <m:sSubPr>
                              <m:ctrlPr>
                                <a:rPr lang="en-US" b="0" i="1" smtClean="0">
                                  <a:latin typeface="Cambria Math" panose="02040503050406030204" pitchFamily="18" charset="0"/>
                                </a:rPr>
                              </m:ctrlPr>
                            </m:sSubPr>
                            <m:e>
                              <m:r>
                                <a:rPr lang="en-US" b="0" i="1" smtClean="0">
                                  <a:latin typeface="Cambria Math" panose="02040503050406030204" pitchFamily="18" charset="0"/>
                                </a:rPr>
                                <m:t>𝑐</m:t>
                              </m:r>
                            </m:e>
                            <m:sub>
                              <m:r>
                                <a:rPr lang="en-US" b="0" i="1" smtClean="0">
                                  <a:latin typeface="Cambria Math" panose="02040503050406030204" pitchFamily="18" charset="0"/>
                                </a:rPr>
                                <m:t>𝑤</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𝐶</m:t>
                              </m:r>
                            </m:e>
                            <m:sub>
                              <m:r>
                                <a:rPr lang="en-US" b="0" i="1" smtClean="0">
                                  <a:latin typeface="Cambria Math" panose="02040503050406030204" pitchFamily="18" charset="0"/>
                                </a:rPr>
                                <m:t>𝑖</m:t>
                              </m:r>
                            </m:sub>
                          </m:sSub>
                          <m:r>
                            <a:rPr lang="en-US" b="0" i="1" smtClean="0">
                              <a:latin typeface="Cambria Math" panose="02040503050406030204" pitchFamily="18" charset="0"/>
                            </a:rPr>
                            <m:t>)</m:t>
                          </m:r>
                        </m:e>
                      </m:nary>
                    </m:oMath>
                  </m:oMathPara>
                </a14:m>
                <a:endParaRPr lang="en-US" dirty="0" smtClean="0"/>
              </a:p>
              <a:p>
                <a:pPr marL="0" indent="0" algn="l" rtl="0">
                  <a:buNone/>
                </a:pPr>
                <a:r>
                  <a:rPr lang="en-US" dirty="0" smtClean="0"/>
                  <a:t>This can be achieved by setting  lcm(2,…,t) &gt;</a:t>
                </a:r>
                <a14:m>
                  <m:oMath xmlns:m="http://schemas.openxmlformats.org/officeDocument/2006/math">
                    <m:nary>
                      <m:naryPr>
                        <m:chr m:val="∏"/>
                        <m:ctrlPr>
                          <a:rPr lang="en-US" i="1">
                            <a:latin typeface="Cambria Math" panose="02040503050406030204" pitchFamily="18" charset="0"/>
                          </a:rPr>
                        </m:ctrlPr>
                      </m:naryPr>
                      <m:sub>
                        <m:r>
                          <m:rPr>
                            <m:brk m:alnAt="23"/>
                          </m:rPr>
                          <a:rPr lang="en-US" i="1">
                            <a:latin typeface="Cambria Math" panose="02040503050406030204" pitchFamily="18" charset="0"/>
                          </a:rPr>
                          <m:t>𝑖</m:t>
                        </m:r>
                        <m:r>
                          <a:rPr lang="en-US" i="1">
                            <a:latin typeface="Cambria Math" panose="02040503050406030204" pitchFamily="18" charset="0"/>
                          </a:rPr>
                          <m:t>=</m:t>
                        </m:r>
                        <m:r>
                          <m:rPr>
                            <m:brk m:alnAt="23"/>
                          </m:rPr>
                          <a:rPr lang="en-US" i="1">
                            <a:latin typeface="Cambria Math" panose="02040503050406030204" pitchFamily="18" charset="0"/>
                          </a:rPr>
                          <m:t>1</m:t>
                        </m:r>
                      </m:sub>
                      <m:sup>
                        <m:r>
                          <a:rPr lang="en-US" i="1">
                            <a:latin typeface="Cambria Math" panose="02040503050406030204" pitchFamily="18" charset="0"/>
                          </a:rPr>
                          <m:t>𝑠</m:t>
                        </m:r>
                      </m:sup>
                      <m:e>
                        <m:sSub>
                          <m:sSubPr>
                            <m:ctrlPr>
                              <a:rPr lang="en-US" i="1">
                                <a:latin typeface="Cambria Math" panose="02040503050406030204" pitchFamily="18" charset="0"/>
                              </a:rPr>
                            </m:ctrlPr>
                          </m:sSubPr>
                          <m:e>
                            <m:r>
                              <a:rPr lang="en-US" i="1">
                                <a:latin typeface="Cambria Math" panose="02040503050406030204" pitchFamily="18" charset="0"/>
                              </a:rPr>
                              <m:t>𝑐</m:t>
                            </m:r>
                          </m:e>
                          <m:sub>
                            <m:r>
                              <a:rPr lang="en-US" i="1">
                                <a:latin typeface="Cambria Math" panose="02040503050406030204" pitchFamily="18" charset="0"/>
                              </a:rPr>
                              <m:t>𝑤</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𝐶</m:t>
                            </m:r>
                          </m:e>
                          <m:sub>
                            <m:r>
                              <a:rPr lang="en-US" i="1">
                                <a:latin typeface="Cambria Math" panose="02040503050406030204" pitchFamily="18" charset="0"/>
                              </a:rPr>
                              <m:t>𝑖</m:t>
                            </m:r>
                          </m:sub>
                        </m:sSub>
                        <m:r>
                          <a:rPr lang="en-US" i="1">
                            <a:latin typeface="Cambria Math" panose="02040503050406030204" pitchFamily="18" charset="0"/>
                          </a:rPr>
                          <m:t>)</m:t>
                        </m:r>
                      </m:e>
                    </m:nary>
                  </m:oMath>
                </a14:m>
                <a:r>
                  <a:rPr lang="en-US" dirty="0" smtClean="0"/>
                  <a:t>. The product </a:t>
                </a:r>
                <a14:m>
                  <m:oMath xmlns:m="http://schemas.openxmlformats.org/officeDocument/2006/math">
                    <m:nary>
                      <m:naryPr>
                        <m:chr m:val="∏"/>
                        <m:ctrlPr>
                          <a:rPr lang="en-US" i="1">
                            <a:latin typeface="Cambria Math" panose="02040503050406030204" pitchFamily="18" charset="0"/>
                          </a:rPr>
                        </m:ctrlPr>
                      </m:naryPr>
                      <m:sub>
                        <m:r>
                          <m:rPr>
                            <m:brk m:alnAt="23"/>
                          </m:rPr>
                          <a:rPr lang="en-US" i="1">
                            <a:latin typeface="Cambria Math" panose="02040503050406030204" pitchFamily="18" charset="0"/>
                          </a:rPr>
                          <m:t>𝑖</m:t>
                        </m:r>
                        <m:r>
                          <a:rPr lang="en-US" i="1">
                            <a:latin typeface="Cambria Math" panose="02040503050406030204" pitchFamily="18" charset="0"/>
                          </a:rPr>
                          <m:t>=</m:t>
                        </m:r>
                        <m:r>
                          <m:rPr>
                            <m:brk m:alnAt="23"/>
                          </m:rPr>
                          <a:rPr lang="en-US" i="1">
                            <a:latin typeface="Cambria Math" panose="02040503050406030204" pitchFamily="18" charset="0"/>
                          </a:rPr>
                          <m:t>1</m:t>
                        </m:r>
                      </m:sub>
                      <m:sup>
                        <m:r>
                          <a:rPr lang="en-US" i="1">
                            <a:latin typeface="Cambria Math" panose="02040503050406030204" pitchFamily="18" charset="0"/>
                          </a:rPr>
                          <m:t>𝑠</m:t>
                        </m:r>
                      </m:sup>
                      <m:e>
                        <m:sSub>
                          <m:sSubPr>
                            <m:ctrlPr>
                              <a:rPr lang="en-US" i="1">
                                <a:latin typeface="Cambria Math" panose="02040503050406030204" pitchFamily="18" charset="0"/>
                              </a:rPr>
                            </m:ctrlPr>
                          </m:sSubPr>
                          <m:e>
                            <m:r>
                              <a:rPr lang="en-US" i="1">
                                <a:latin typeface="Cambria Math" panose="02040503050406030204" pitchFamily="18" charset="0"/>
                              </a:rPr>
                              <m:t>𝑐</m:t>
                            </m:r>
                          </m:e>
                          <m:sub>
                            <m:r>
                              <a:rPr lang="en-US" i="1">
                                <a:latin typeface="Cambria Math" panose="02040503050406030204" pitchFamily="18" charset="0"/>
                              </a:rPr>
                              <m:t>𝑤</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𝐶</m:t>
                            </m:r>
                          </m:e>
                          <m:sub>
                            <m:r>
                              <a:rPr lang="en-US" i="1">
                                <a:latin typeface="Cambria Math" panose="02040503050406030204" pitchFamily="18" charset="0"/>
                              </a:rPr>
                              <m:t>𝑖</m:t>
                            </m:r>
                          </m:sub>
                        </m:sSub>
                        <m:r>
                          <a:rPr lang="en-US" i="1">
                            <a:latin typeface="Cambria Math" panose="02040503050406030204" pitchFamily="18" charset="0"/>
                          </a:rPr>
                          <m:t>)</m:t>
                        </m:r>
                      </m:e>
                    </m:nary>
                  </m:oMath>
                </a14:m>
                <a:r>
                  <a:rPr lang="en-US" dirty="0" smtClean="0"/>
                  <a:t> is bounded by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sSup>
                          <m:sSupPr>
                            <m:ctrlPr>
                              <a:rPr lang="en-US" b="0" i="1" smtClean="0">
                                <a:latin typeface="Cambria Math" panose="02040503050406030204" pitchFamily="18" charset="0"/>
                              </a:rPr>
                            </m:ctrlPr>
                          </m:sSupPr>
                          <m:e>
                            <m:r>
                              <a:rPr lang="en-US" b="0" i="1" smtClean="0">
                                <a:latin typeface="Cambria Math" panose="02040503050406030204" pitchFamily="18" charset="0"/>
                              </a:rPr>
                              <m:t>𝑛</m:t>
                            </m:r>
                          </m:e>
                          <m:sup>
                            <m:r>
                              <a:rPr lang="en-US" b="0" i="1" smtClean="0">
                                <a:latin typeface="Cambria Math" panose="02040503050406030204" pitchFamily="18" charset="0"/>
                              </a:rPr>
                              <m:t>2</m:t>
                            </m:r>
                          </m:sup>
                        </m:sSup>
                        <m:r>
                          <a:rPr lang="en-US" b="0" i="1" smtClean="0">
                            <a:latin typeface="Cambria Math" panose="02040503050406030204" pitchFamily="18" charset="0"/>
                          </a:rPr>
                          <m:t>𝑠</m:t>
                        </m:r>
                      </m:sup>
                    </m:sSup>
                    <m:r>
                      <a:rPr lang="en-US" b="0" i="0" smtClean="0">
                        <a:latin typeface="Cambria Math" panose="02040503050406030204" pitchFamily="18" charset="0"/>
                      </a:rPr>
                      <m:t>.</m:t>
                    </m:r>
                  </m:oMath>
                </a14:m>
                <a:r>
                  <a:rPr lang="en-US" dirty="0" smtClean="0"/>
                  <a:t> Furthermore for t&gt;6 we have lcm(2..,t)&gt;</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𝑡</m:t>
                        </m:r>
                      </m:sup>
                    </m:sSup>
                  </m:oMath>
                </a14:m>
                <a:r>
                  <a:rPr lang="en-US" dirty="0" smtClean="0"/>
                  <a:t>. Therefore choosing</a:t>
                </a:r>
                <a:br>
                  <a:rPr lang="en-US" dirty="0" smtClean="0"/>
                </a:br>
                <a:r>
                  <a:rPr lang="en-US" dirty="0" smtClean="0"/>
                  <a:t>t =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𝑛</m:t>
                        </m:r>
                      </m:e>
                      <m:sup>
                        <m:r>
                          <a:rPr lang="en-US" b="0" i="1" smtClean="0">
                            <a:latin typeface="Cambria Math" panose="02040503050406030204" pitchFamily="18" charset="0"/>
                          </a:rPr>
                          <m:t>2</m:t>
                        </m:r>
                      </m:sup>
                    </m:sSup>
                    <m:r>
                      <a:rPr lang="en-US" b="0" i="1" smtClean="0">
                        <a:latin typeface="Cambria Math" panose="02040503050406030204" pitchFamily="18" charset="0"/>
                      </a:rPr>
                      <m:t>𝑠</m:t>
                    </m:r>
                  </m:oMath>
                </a14:m>
                <a:r>
                  <a:rPr lang="en-US" dirty="0" smtClean="0"/>
                  <a:t> will suffice.</a:t>
                </a:r>
              </a:p>
            </p:txBody>
          </p:sp>
        </mc:Choice>
        <mc:Fallback xmlns="">
          <p:sp>
            <p:nvSpPr>
              <p:cNvPr id="3" name="מציין מיקום תוכן 2"/>
              <p:cNvSpPr>
                <a:spLocks noGrp="1" noRot="1" noChangeAspect="1" noMove="1" noResize="1" noEditPoints="1" noAdjustHandles="1" noChangeArrowheads="1" noChangeShapeType="1" noTextEdit="1"/>
              </p:cNvSpPr>
              <p:nvPr>
                <p:ph idx="1"/>
              </p:nvPr>
            </p:nvSpPr>
            <p:spPr>
              <a:blipFill rotWithShape="0">
                <a:blip r:embed="rId2"/>
                <a:stretch>
                  <a:fillRect l="-479" t="-968" b="-968"/>
                </a:stretch>
              </a:blipFill>
            </p:spPr>
            <p:txBody>
              <a:bodyPr/>
              <a:lstStyle/>
              <a:p>
                <a:r>
                  <a:rPr lang="he-IL">
                    <a:noFill/>
                  </a:rPr>
                  <a:t> </a:t>
                </a:r>
              </a:p>
            </p:txBody>
          </p:sp>
        </mc:Fallback>
      </mc:AlternateContent>
    </p:spTree>
    <p:extLst>
      <p:ext uri="{BB962C8B-B14F-4D97-AF65-F5344CB8AC3E}">
        <p14:creationId xmlns:p14="http://schemas.microsoft.com/office/powerpoint/2010/main" val="25231353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dirty="0" smtClean="0"/>
              <a:t>Bound on number of small cycles in a graph</a:t>
            </a:r>
            <a:endParaRPr lang="he-IL" dirty="0"/>
          </a:p>
        </p:txBody>
      </p:sp>
      <p:sp>
        <p:nvSpPr>
          <p:cNvPr id="3" name="מציין מיקום תוכן 2"/>
          <p:cNvSpPr>
            <a:spLocks noGrp="1"/>
          </p:cNvSpPr>
          <p:nvPr>
            <p:ph idx="1"/>
          </p:nvPr>
        </p:nvSpPr>
        <p:spPr/>
        <p:txBody>
          <a:bodyPr/>
          <a:lstStyle/>
          <a:p>
            <a:pPr marL="0" indent="0" algn="l" rtl="0">
              <a:buNone/>
            </a:pPr>
            <a:r>
              <a:rPr lang="en-US" b="1" u="sng" dirty="0" smtClean="0"/>
              <a:t>Reminder: </a:t>
            </a:r>
            <a:r>
              <a:rPr lang="en-US" dirty="0" smtClean="0"/>
              <a:t>Given a graph G our goal is to isolate a perfect matching of minimum weight or to state if none exists.</a:t>
            </a:r>
          </a:p>
          <a:p>
            <a:pPr marL="0" indent="0" algn="l" rtl="0">
              <a:buNone/>
            </a:pPr>
            <a:endParaRPr lang="en-US" b="1" u="sng" dirty="0"/>
          </a:p>
          <a:p>
            <a:pPr marL="0" indent="0" algn="l" rtl="0">
              <a:buNone/>
            </a:pPr>
            <a:endParaRPr lang="en-US" b="1" u="sng" dirty="0" smtClean="0"/>
          </a:p>
          <a:p>
            <a:pPr marL="0" indent="0" algn="l" rtl="0">
              <a:buNone/>
            </a:pPr>
            <a:endParaRPr lang="en-US" b="1" u="sng" dirty="0"/>
          </a:p>
          <a:p>
            <a:pPr marL="0" indent="0" algn="l" rtl="0">
              <a:buNone/>
            </a:pPr>
            <a:endParaRPr lang="he-IL" b="1" u="sng" dirty="0"/>
          </a:p>
        </p:txBody>
      </p:sp>
    </p:spTree>
    <p:extLst>
      <p:ext uri="{BB962C8B-B14F-4D97-AF65-F5344CB8AC3E}">
        <p14:creationId xmlns:p14="http://schemas.microsoft.com/office/powerpoint/2010/main" val="14468544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dirty="0" smtClean="0"/>
              <a:t>Bound on number of small cycles in a graph</a:t>
            </a:r>
            <a:endParaRPr lang="he-IL" dirty="0"/>
          </a:p>
        </p:txBody>
      </p:sp>
      <p:sp>
        <p:nvSpPr>
          <p:cNvPr id="3" name="מציין מיקום תוכן 2"/>
          <p:cNvSpPr>
            <a:spLocks noGrp="1"/>
          </p:cNvSpPr>
          <p:nvPr>
            <p:ph idx="1"/>
          </p:nvPr>
        </p:nvSpPr>
        <p:spPr/>
        <p:txBody>
          <a:bodyPr/>
          <a:lstStyle/>
          <a:p>
            <a:pPr marL="0" indent="0" algn="l" rtl="0">
              <a:buNone/>
            </a:pPr>
            <a:r>
              <a:rPr lang="en-US" b="1" u="sng" dirty="0" smtClean="0"/>
              <a:t>Reminder: </a:t>
            </a:r>
            <a:r>
              <a:rPr lang="en-US" dirty="0" smtClean="0"/>
              <a:t>Given a graph G our goal is to isolate a perfect matching of minimum weight or to state if none exists.</a:t>
            </a:r>
          </a:p>
          <a:p>
            <a:pPr marL="0" indent="0" algn="l" rtl="0">
              <a:buNone/>
            </a:pPr>
            <a:r>
              <a:rPr lang="en-US" dirty="0" smtClean="0"/>
              <a:t>Our starting point is </a:t>
            </a:r>
            <a:r>
              <a:rPr lang="en-US" dirty="0" smtClean="0">
                <a:solidFill>
                  <a:srgbClr val="C00000"/>
                </a:solidFill>
              </a:rPr>
              <a:t>“The Wanted” </a:t>
            </a:r>
            <a:r>
              <a:rPr lang="en-US" dirty="0" smtClean="0"/>
              <a:t>Lemma which requires nonzero circulations for all nice cycles.</a:t>
            </a:r>
          </a:p>
          <a:p>
            <a:pPr marL="0" indent="0" algn="l" rtl="0">
              <a:buNone/>
            </a:pPr>
            <a:endParaRPr lang="en-US" dirty="0" smtClean="0"/>
          </a:p>
          <a:p>
            <a:pPr marL="0" indent="0" algn="l" rtl="0">
              <a:buNone/>
            </a:pPr>
            <a:endParaRPr lang="en-US" b="1" u="sng" dirty="0"/>
          </a:p>
          <a:p>
            <a:pPr marL="0" indent="0" algn="l" rtl="0">
              <a:buNone/>
            </a:pPr>
            <a:endParaRPr lang="en-US" b="1" u="sng" dirty="0" smtClean="0"/>
          </a:p>
          <a:p>
            <a:pPr marL="0" indent="0" algn="l" rtl="0">
              <a:buNone/>
            </a:pPr>
            <a:endParaRPr lang="en-US" b="1" u="sng" dirty="0"/>
          </a:p>
          <a:p>
            <a:pPr marL="0" indent="0" algn="l" rtl="0">
              <a:buNone/>
            </a:pPr>
            <a:endParaRPr lang="he-IL" b="1" u="sng" dirty="0"/>
          </a:p>
        </p:txBody>
      </p:sp>
    </p:spTree>
    <p:extLst>
      <p:ext uri="{BB962C8B-B14F-4D97-AF65-F5344CB8AC3E}">
        <p14:creationId xmlns:p14="http://schemas.microsoft.com/office/powerpoint/2010/main" val="31178970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dirty="0" smtClean="0"/>
              <a:t>Bound on number of small cycles in a graph</a:t>
            </a:r>
            <a:endParaRPr lang="he-IL" dirty="0"/>
          </a:p>
        </p:txBody>
      </p:sp>
      <p:sp>
        <p:nvSpPr>
          <p:cNvPr id="3" name="מציין מיקום תוכן 2"/>
          <p:cNvSpPr>
            <a:spLocks noGrp="1"/>
          </p:cNvSpPr>
          <p:nvPr>
            <p:ph idx="1"/>
          </p:nvPr>
        </p:nvSpPr>
        <p:spPr>
          <a:xfrm>
            <a:off x="2589212" y="2133600"/>
            <a:ext cx="8915400" cy="4152900"/>
          </a:xfrm>
        </p:spPr>
        <p:txBody>
          <a:bodyPr>
            <a:normAutofit/>
          </a:bodyPr>
          <a:lstStyle/>
          <a:p>
            <a:pPr marL="0" indent="0" algn="l" rtl="0">
              <a:buNone/>
            </a:pPr>
            <a:r>
              <a:rPr lang="en-US" b="1" u="sng" dirty="0" smtClean="0"/>
              <a:t>Reminder: </a:t>
            </a:r>
            <a:r>
              <a:rPr lang="en-US" dirty="0" smtClean="0"/>
              <a:t>Given a graph G our goal is to isolate a perfect matching of minimum weight or to state if none exists.</a:t>
            </a:r>
          </a:p>
          <a:p>
            <a:pPr marL="0" indent="0" algn="l" rtl="0">
              <a:buNone/>
            </a:pPr>
            <a:r>
              <a:rPr lang="en-US" dirty="0"/>
              <a:t>Our starting point is </a:t>
            </a:r>
            <a:r>
              <a:rPr lang="en-US" dirty="0">
                <a:solidFill>
                  <a:srgbClr val="C00000"/>
                </a:solidFill>
              </a:rPr>
              <a:t>“The Wanted” </a:t>
            </a:r>
            <a:r>
              <a:rPr lang="en-US" dirty="0"/>
              <a:t>Lemma which requires nonzero circulations for all nice cycles.</a:t>
            </a:r>
          </a:p>
          <a:p>
            <a:pPr marL="0" indent="0" algn="l" rtl="0">
              <a:buNone/>
            </a:pPr>
            <a:r>
              <a:rPr lang="en-US" dirty="0" smtClean="0"/>
              <a:t>Our approach is to work with a weight function which gives nonzero circulation to </a:t>
            </a:r>
            <a:r>
              <a:rPr lang="en-US" b="1" dirty="0" smtClean="0">
                <a:solidFill>
                  <a:srgbClr val="C00000"/>
                </a:solidFill>
              </a:rPr>
              <a:t>only small cycles</a:t>
            </a:r>
            <a:r>
              <a:rPr lang="en-US" dirty="0" smtClean="0"/>
              <a:t>.</a:t>
            </a:r>
          </a:p>
          <a:p>
            <a:pPr marL="0" indent="0" algn="l" rtl="0">
              <a:buNone/>
            </a:pPr>
            <a:r>
              <a:rPr lang="en-US" dirty="0" smtClean="0">
                <a:solidFill>
                  <a:srgbClr val="C00000"/>
                </a:solidFill>
              </a:rPr>
              <a:t>“The Feasible” </a:t>
            </a:r>
            <a:r>
              <a:rPr lang="en-US" dirty="0" smtClean="0"/>
              <a:t>Lemma describes a way to find such an assignment. The cost of this weight assignment is proportional to the number of small cycles.</a:t>
            </a:r>
          </a:p>
          <a:p>
            <a:pPr marL="0" indent="0" algn="l" rtl="0">
              <a:buNone/>
            </a:pPr>
            <a:endParaRPr lang="en-US" b="1" u="sng" dirty="0"/>
          </a:p>
          <a:p>
            <a:pPr marL="0" indent="0" algn="l" rtl="0">
              <a:buNone/>
            </a:pPr>
            <a:endParaRPr lang="en-US" b="1" u="sng" dirty="0" smtClean="0"/>
          </a:p>
          <a:p>
            <a:pPr marL="0" indent="0" algn="l" rtl="0">
              <a:buNone/>
            </a:pPr>
            <a:endParaRPr lang="en-US" b="1" u="sng" dirty="0"/>
          </a:p>
          <a:p>
            <a:pPr marL="0" indent="0" algn="l" rtl="0">
              <a:buNone/>
            </a:pPr>
            <a:endParaRPr lang="he-IL" b="1" u="sng" dirty="0"/>
          </a:p>
        </p:txBody>
      </p:sp>
    </p:spTree>
    <p:extLst>
      <p:ext uri="{BB962C8B-B14F-4D97-AF65-F5344CB8AC3E}">
        <p14:creationId xmlns:p14="http://schemas.microsoft.com/office/powerpoint/2010/main" val="40477758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dirty="0" smtClean="0"/>
              <a:t>How Many “Small” Cycles Does G Have?</a:t>
            </a:r>
            <a:endParaRPr lang="he-IL" dirty="0"/>
          </a:p>
        </p:txBody>
      </p:sp>
      <mc:AlternateContent xmlns:mc="http://schemas.openxmlformats.org/markup-compatibility/2006" xmlns:a14="http://schemas.microsoft.com/office/drawing/2010/main">
        <mc:Choice Requires="a14">
          <p:sp>
            <p:nvSpPr>
              <p:cNvPr id="3" name="מציין מיקום תוכן 2"/>
              <p:cNvSpPr>
                <a:spLocks noGrp="1"/>
              </p:cNvSpPr>
              <p:nvPr>
                <p:ph idx="1"/>
              </p:nvPr>
            </p:nvSpPr>
            <p:spPr/>
            <p:txBody>
              <a:bodyPr/>
              <a:lstStyle/>
              <a:p>
                <a:pPr marL="0" indent="0" algn="l" rtl="0">
                  <a:buNone/>
                </a:pPr>
                <a:r>
                  <a:rPr lang="en-US" dirty="0" smtClean="0"/>
                  <a:t>We are talking about bipartite graphs. Therefore smallest cycle is of length 4.</a:t>
                </a:r>
              </a:p>
              <a:p>
                <a:pPr marL="0" indent="0" algn="l" rtl="0">
                  <a:buNone/>
                </a:pPr>
                <a14:m>
                  <m:oMath xmlns:m="http://schemas.openxmlformats.org/officeDocument/2006/math">
                    <m:r>
                      <a:rPr lang="en-US" b="0" i="1" smtClean="0">
                        <a:latin typeface="Cambria Math" panose="02040503050406030204" pitchFamily="18" charset="0"/>
                      </a:rPr>
                      <m:t>𝑂</m:t>
                    </m:r>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𝑛</m:t>
                            </m:r>
                          </m:e>
                          <m:sup>
                            <m:r>
                              <a:rPr lang="en-US" b="0" i="1" smtClean="0">
                                <a:latin typeface="Cambria Math" panose="02040503050406030204" pitchFamily="18" charset="0"/>
                              </a:rPr>
                              <m:t>4</m:t>
                            </m:r>
                          </m:sup>
                        </m:sSup>
                      </m:e>
                    </m:d>
                  </m:oMath>
                </a14:m>
                <a:r>
                  <a:rPr lang="en-US" dirty="0" smtClean="0"/>
                  <a:t> cycles of length 4 (possible choices of 4 vertices).</a:t>
                </a:r>
              </a:p>
              <a:p>
                <a:pPr marL="0" indent="0" algn="l" rtl="0">
                  <a:buNone/>
                </a:pPr>
                <a:r>
                  <a:rPr lang="en-US" dirty="0" smtClean="0"/>
                  <a:t>From </a:t>
                </a:r>
                <a:r>
                  <a:rPr lang="en-US" dirty="0" smtClean="0">
                    <a:solidFill>
                      <a:srgbClr val="C00000"/>
                    </a:solidFill>
                  </a:rPr>
                  <a:t>“The Feasible” </a:t>
                </a:r>
                <a:r>
                  <a:rPr lang="en-US" dirty="0" smtClean="0"/>
                  <a:t>Lemma – we have a way to assign </a:t>
                </a:r>
                <a:r>
                  <a:rPr lang="en-US" dirty="0" err="1" smtClean="0"/>
                  <a:t>n.z.c</a:t>
                </a:r>
                <a:r>
                  <a:rPr lang="en-US" dirty="0" smtClean="0"/>
                  <a:t> to every cycle of length 4.</a:t>
                </a:r>
              </a:p>
              <a:p>
                <a:pPr marL="0" indent="0" algn="l" rtl="0">
                  <a:buNone/>
                </a:pPr>
                <a:endParaRPr lang="en-US" dirty="0" smtClean="0"/>
              </a:p>
              <a:p>
                <a:pPr marL="0" indent="0" algn="l" rtl="0">
                  <a:buNone/>
                </a:pPr>
                <a:endParaRPr lang="en-US" dirty="0"/>
              </a:p>
            </p:txBody>
          </p:sp>
        </mc:Choice>
        <mc:Fallback xmlns="">
          <p:sp>
            <p:nvSpPr>
              <p:cNvPr id="3" name="מציין מיקום תוכן 2"/>
              <p:cNvSpPr>
                <a:spLocks noGrp="1" noRot="1" noChangeAspect="1" noMove="1" noResize="1" noEditPoints="1" noAdjustHandles="1" noChangeArrowheads="1" noChangeShapeType="1" noTextEdit="1"/>
              </p:cNvSpPr>
              <p:nvPr>
                <p:ph idx="1"/>
              </p:nvPr>
            </p:nvSpPr>
            <p:spPr>
              <a:blipFill rotWithShape="0">
                <a:blip r:embed="rId2"/>
                <a:stretch>
                  <a:fillRect l="-616" t="-806"/>
                </a:stretch>
              </a:blipFill>
            </p:spPr>
            <p:txBody>
              <a:bodyPr/>
              <a:lstStyle/>
              <a:p>
                <a:r>
                  <a:rPr lang="he-IL">
                    <a:noFill/>
                  </a:rPr>
                  <a:t> </a:t>
                </a:r>
              </a:p>
            </p:txBody>
          </p:sp>
        </mc:Fallback>
      </mc:AlternateContent>
    </p:spTree>
    <p:extLst>
      <p:ext uri="{BB962C8B-B14F-4D97-AF65-F5344CB8AC3E}">
        <p14:creationId xmlns:p14="http://schemas.microsoft.com/office/powerpoint/2010/main" val="3375177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dirty="0" smtClean="0"/>
              <a:t>Bipartite Graph Perfect Matching is in QUASI-NC</a:t>
            </a:r>
            <a:endParaRPr lang="he-IL" dirty="0"/>
          </a:p>
        </p:txBody>
      </p:sp>
      <p:sp>
        <p:nvSpPr>
          <p:cNvPr id="3" name="מציין מיקום תוכן 2"/>
          <p:cNvSpPr>
            <a:spLocks noGrp="1"/>
          </p:cNvSpPr>
          <p:nvPr>
            <p:ph idx="1"/>
          </p:nvPr>
        </p:nvSpPr>
        <p:spPr/>
        <p:txBody>
          <a:bodyPr/>
          <a:lstStyle/>
          <a:p>
            <a:pPr algn="l" rtl="0">
              <a:buFont typeface="Wingdings" panose="05000000000000000000" pitchFamily="2" charset="2"/>
              <a:buChar char="Ø"/>
            </a:pPr>
            <a:r>
              <a:rPr lang="en-US" dirty="0"/>
              <a:t>GOAL: show that for </a:t>
            </a:r>
            <a:r>
              <a:rPr lang="en-US" sz="2000" b="1" dirty="0"/>
              <a:t>bipartite graphs</a:t>
            </a:r>
            <a:r>
              <a:rPr lang="en-US" dirty="0"/>
              <a:t>, the perfect matching problem is in </a:t>
            </a:r>
            <a:r>
              <a:rPr lang="en-US" sz="2000" b="1" dirty="0"/>
              <a:t>quasi-</a:t>
            </a:r>
            <a:r>
              <a:rPr lang="en-US" sz="2000" b="1" dirty="0" err="1"/>
              <a:t>nc</a:t>
            </a:r>
            <a:r>
              <a:rPr lang="en-US" dirty="0"/>
              <a:t>.</a:t>
            </a:r>
          </a:p>
        </p:txBody>
      </p:sp>
    </p:spTree>
    <p:extLst>
      <p:ext uri="{BB962C8B-B14F-4D97-AF65-F5344CB8AC3E}">
        <p14:creationId xmlns:p14="http://schemas.microsoft.com/office/powerpoint/2010/main" val="15087969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dirty="0" smtClean="0"/>
              <a:t>How Many “Small” Cycles Does G Have?</a:t>
            </a:r>
            <a:endParaRPr lang="he-IL" dirty="0"/>
          </a:p>
        </p:txBody>
      </p:sp>
      <mc:AlternateContent xmlns:mc="http://schemas.openxmlformats.org/markup-compatibility/2006" xmlns:a14="http://schemas.microsoft.com/office/drawing/2010/main">
        <mc:Choice Requires="a14">
          <p:sp>
            <p:nvSpPr>
              <p:cNvPr id="3" name="מציין מיקום תוכן 2"/>
              <p:cNvSpPr>
                <a:spLocks noGrp="1"/>
              </p:cNvSpPr>
              <p:nvPr>
                <p:ph idx="1"/>
              </p:nvPr>
            </p:nvSpPr>
            <p:spPr/>
            <p:txBody>
              <a:bodyPr/>
              <a:lstStyle/>
              <a:p>
                <a:pPr marL="0" indent="0" algn="l" rtl="0">
                  <a:buNone/>
                </a:pPr>
                <a:r>
                  <a:rPr lang="en-US" dirty="0" smtClean="0"/>
                  <a:t>Lets assume for now that G has no cycles of length 4.</a:t>
                </a:r>
              </a:p>
              <a:p>
                <a:pPr marL="0" indent="0" algn="l" rtl="0">
                  <a:buNone/>
                </a:pPr>
                <a:r>
                  <a:rPr lang="en-US" dirty="0" smtClean="0"/>
                  <a:t>How many cycles of length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8</m:t>
                    </m:r>
                  </m:oMath>
                </a14:m>
                <a:r>
                  <a:rPr lang="en-US" dirty="0" smtClean="0"/>
                  <a:t> are there in G?</a:t>
                </a:r>
              </a:p>
              <a:p>
                <a:pPr marL="0" indent="0" algn="l" rtl="0">
                  <a:buNone/>
                </a:pPr>
                <a:endParaRPr lang="en-US" dirty="0" smtClean="0"/>
              </a:p>
              <a:p>
                <a:pPr marL="0" indent="0" algn="l" rtl="0">
                  <a:buNone/>
                </a:pPr>
                <a:endParaRPr lang="en-US" dirty="0" smtClean="0"/>
              </a:p>
              <a:p>
                <a:pPr marL="0" indent="0" algn="l" rtl="0">
                  <a:buNone/>
                </a:pPr>
                <a:endParaRPr lang="en-US" dirty="0"/>
              </a:p>
            </p:txBody>
          </p:sp>
        </mc:Choice>
        <mc:Fallback xmlns="">
          <p:sp>
            <p:nvSpPr>
              <p:cNvPr id="3" name="מציין מיקום תוכן 2"/>
              <p:cNvSpPr>
                <a:spLocks noGrp="1" noRot="1" noChangeAspect="1" noMove="1" noResize="1" noEditPoints="1" noAdjustHandles="1" noChangeArrowheads="1" noChangeShapeType="1" noTextEdit="1"/>
              </p:cNvSpPr>
              <p:nvPr>
                <p:ph idx="1"/>
              </p:nvPr>
            </p:nvSpPr>
            <p:spPr>
              <a:blipFill rotWithShape="0">
                <a:blip r:embed="rId2"/>
                <a:stretch>
                  <a:fillRect l="-616" t="-806"/>
                </a:stretch>
              </a:blipFill>
            </p:spPr>
            <p:txBody>
              <a:bodyPr/>
              <a:lstStyle/>
              <a:p>
                <a:r>
                  <a:rPr lang="he-IL">
                    <a:noFill/>
                  </a:rPr>
                  <a:t> </a:t>
                </a:r>
              </a:p>
            </p:txBody>
          </p:sp>
        </mc:Fallback>
      </mc:AlternateContent>
    </p:spTree>
    <p:extLst>
      <p:ext uri="{BB962C8B-B14F-4D97-AF65-F5344CB8AC3E}">
        <p14:creationId xmlns:p14="http://schemas.microsoft.com/office/powerpoint/2010/main" val="26771705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dirty="0" smtClean="0"/>
              <a:t>How Many “Small” Cycles Does G Have?</a:t>
            </a:r>
            <a:endParaRPr lang="he-IL" dirty="0"/>
          </a:p>
        </p:txBody>
      </p:sp>
      <mc:AlternateContent xmlns:mc="http://schemas.openxmlformats.org/markup-compatibility/2006" xmlns:a14="http://schemas.microsoft.com/office/drawing/2010/main">
        <mc:Choice Requires="a14">
          <p:sp>
            <p:nvSpPr>
              <p:cNvPr id="3" name="מציין מיקום תוכן 2"/>
              <p:cNvSpPr>
                <a:spLocks noGrp="1"/>
              </p:cNvSpPr>
              <p:nvPr>
                <p:ph idx="1"/>
              </p:nvPr>
            </p:nvSpPr>
            <p:spPr>
              <a:xfrm>
                <a:off x="2589212" y="2133600"/>
                <a:ext cx="9285288" cy="3777622"/>
              </a:xfrm>
            </p:spPr>
            <p:txBody>
              <a:bodyPr/>
              <a:lstStyle/>
              <a:p>
                <a:pPr marL="0" indent="0" algn="l" rtl="0">
                  <a:buNone/>
                </a:pPr>
                <a:r>
                  <a:rPr lang="en-US" dirty="0" smtClean="0"/>
                  <a:t>Lets assume for now that G has no cycles of length 4.</a:t>
                </a:r>
              </a:p>
              <a:p>
                <a:pPr marL="0" indent="0" algn="l" rtl="0">
                  <a:buNone/>
                </a:pPr>
                <a:r>
                  <a:rPr lang="en-US" dirty="0" smtClean="0"/>
                  <a:t>How many cycles of length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8</m:t>
                    </m:r>
                  </m:oMath>
                </a14:m>
                <a:r>
                  <a:rPr lang="en-US" dirty="0" smtClean="0"/>
                  <a:t> are there in G?</a:t>
                </a:r>
              </a:p>
              <a:p>
                <a:pPr marL="0" indent="0" algn="l" rtl="0">
                  <a:buNone/>
                </a:pPr>
                <a:r>
                  <a:rPr lang="en-US" dirty="0" smtClean="0"/>
                  <a:t>Lets take a cycle of length </a:t>
                </a:r>
                <a14:m>
                  <m:oMath xmlns:m="http://schemas.openxmlformats.org/officeDocument/2006/math">
                    <m:r>
                      <a:rPr lang="en-US" i="1">
                        <a:latin typeface="Cambria Math" panose="02040503050406030204" pitchFamily="18" charset="0"/>
                      </a:rPr>
                      <m:t>≤</m:t>
                    </m:r>
                  </m:oMath>
                </a14:m>
                <a:r>
                  <a:rPr lang="en-US" dirty="0" smtClean="0"/>
                  <a:t> 8, and choose 4 vertices on it </a:t>
                </a:r>
                <a14:m>
                  <m:oMath xmlns:m="http://schemas.openxmlformats.org/officeDocument/2006/math">
                    <m:d>
                      <m:dPr>
                        <m:begChr m:val="{"/>
                        <m:endChr m:val="}"/>
                        <m:ctrlPr>
                          <a:rPr lang="en-US" b="0" i="1" dirty="0" smtClean="0">
                            <a:latin typeface="Cambria Math" panose="02040503050406030204" pitchFamily="18" charset="0"/>
                          </a:rPr>
                        </m:ctrlPr>
                      </m:dPr>
                      <m:e>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𝑢</m:t>
                            </m:r>
                          </m:e>
                          <m:sub>
                            <m:r>
                              <a:rPr lang="en-US" b="0" i="1" dirty="0" smtClean="0">
                                <a:latin typeface="Cambria Math" panose="02040503050406030204" pitchFamily="18" charset="0"/>
                              </a:rPr>
                              <m:t>0</m:t>
                            </m:r>
                          </m:sub>
                        </m:sSub>
                        <m:r>
                          <a:rPr lang="en-US" i="1" dirty="0" smtClean="0">
                            <a:latin typeface="Cambria Math" panose="02040503050406030204" pitchFamily="18" charset="0"/>
                          </a:rPr>
                          <m:t>, </m:t>
                        </m:r>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𝑢</m:t>
                            </m:r>
                          </m:e>
                          <m:sub>
                            <m:r>
                              <a:rPr lang="en-US" b="0" i="1" dirty="0" smtClean="0">
                                <a:latin typeface="Cambria Math" panose="02040503050406030204" pitchFamily="18" charset="0"/>
                              </a:rPr>
                              <m:t>1</m:t>
                            </m:r>
                          </m:sub>
                        </m:sSub>
                        <m:r>
                          <a:rPr lang="en-US" i="1" dirty="0" smtClean="0">
                            <a:latin typeface="Cambria Math" panose="02040503050406030204" pitchFamily="18" charset="0"/>
                          </a:rPr>
                          <m:t>, …, </m:t>
                        </m:r>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𝑢</m:t>
                            </m:r>
                          </m:e>
                          <m:sub>
                            <m:r>
                              <a:rPr lang="en-US" b="0" i="1" dirty="0" smtClean="0">
                                <a:latin typeface="Cambria Math" panose="02040503050406030204" pitchFamily="18" charset="0"/>
                              </a:rPr>
                              <m:t>3</m:t>
                            </m:r>
                          </m:sub>
                        </m:sSub>
                      </m:e>
                    </m:d>
                  </m:oMath>
                </a14:m>
                <a:r>
                  <a:rPr lang="en-US" dirty="0" smtClean="0"/>
                  <a:t> (ordered) such that the distance between 2 adjacent vertices is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2</m:t>
                    </m:r>
                    <m:r>
                      <a:rPr lang="en-US" b="0" i="1" smtClean="0">
                        <a:latin typeface="Cambria Math" panose="02040503050406030204" pitchFamily="18" charset="0"/>
                      </a:rPr>
                      <m:t> </m:t>
                    </m:r>
                  </m:oMath>
                </a14:m>
                <a:endParaRPr lang="en-US" dirty="0" smtClean="0"/>
              </a:p>
              <a:p>
                <a:pPr marL="0" indent="0" algn="l" rtl="0">
                  <a:buNone/>
                </a:pPr>
                <a:endParaRPr lang="en-US" dirty="0"/>
              </a:p>
            </p:txBody>
          </p:sp>
        </mc:Choice>
        <mc:Fallback xmlns="">
          <p:sp>
            <p:nvSpPr>
              <p:cNvPr id="3" name="מציין מיקום תוכן 2"/>
              <p:cNvSpPr>
                <a:spLocks noGrp="1" noRot="1" noChangeAspect="1" noMove="1" noResize="1" noEditPoints="1" noAdjustHandles="1" noChangeArrowheads="1" noChangeShapeType="1" noTextEdit="1"/>
              </p:cNvSpPr>
              <p:nvPr>
                <p:ph idx="1"/>
              </p:nvPr>
            </p:nvSpPr>
            <p:spPr>
              <a:xfrm>
                <a:off x="2589212" y="2133600"/>
                <a:ext cx="9285288" cy="3777622"/>
              </a:xfrm>
              <a:blipFill rotWithShape="0">
                <a:blip r:embed="rId2"/>
                <a:stretch>
                  <a:fillRect l="-591" t="-806" r="-328"/>
                </a:stretch>
              </a:blipFill>
            </p:spPr>
            <p:txBody>
              <a:bodyPr/>
              <a:lstStyle/>
              <a:p>
                <a:r>
                  <a:rPr lang="he-IL">
                    <a:noFill/>
                  </a:rPr>
                  <a:t> </a:t>
                </a:r>
              </a:p>
            </p:txBody>
          </p:sp>
        </mc:Fallback>
      </mc:AlternateContent>
    </p:spTree>
    <p:extLst>
      <p:ext uri="{BB962C8B-B14F-4D97-AF65-F5344CB8AC3E}">
        <p14:creationId xmlns:p14="http://schemas.microsoft.com/office/powerpoint/2010/main" val="31919985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dirty="0" smtClean="0"/>
              <a:t>How Many “Small” Cycles Does G Have?</a:t>
            </a:r>
            <a:endParaRPr lang="he-IL" dirty="0"/>
          </a:p>
        </p:txBody>
      </p:sp>
      <mc:AlternateContent xmlns:mc="http://schemas.openxmlformats.org/markup-compatibility/2006" xmlns:a14="http://schemas.microsoft.com/office/drawing/2010/main">
        <mc:Choice Requires="a14">
          <p:sp>
            <p:nvSpPr>
              <p:cNvPr id="3" name="מציין מיקום תוכן 2"/>
              <p:cNvSpPr>
                <a:spLocks noGrp="1"/>
              </p:cNvSpPr>
              <p:nvPr>
                <p:ph idx="1"/>
              </p:nvPr>
            </p:nvSpPr>
            <p:spPr>
              <a:xfrm>
                <a:off x="2589212" y="2133600"/>
                <a:ext cx="9285288" cy="3777622"/>
              </a:xfrm>
            </p:spPr>
            <p:txBody>
              <a:bodyPr/>
              <a:lstStyle/>
              <a:p>
                <a:pPr marL="0" indent="0" algn="l" rtl="0">
                  <a:buNone/>
                </a:pPr>
                <a:r>
                  <a:rPr lang="en-US" dirty="0" smtClean="0"/>
                  <a:t>Lets assume for now that G has no cycles of length 4.</a:t>
                </a:r>
              </a:p>
              <a:p>
                <a:pPr marL="0" indent="0" algn="l" rtl="0">
                  <a:buNone/>
                </a:pPr>
                <a:r>
                  <a:rPr lang="en-US" dirty="0" smtClean="0"/>
                  <a:t>How many cycles of length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8</m:t>
                    </m:r>
                  </m:oMath>
                </a14:m>
                <a:r>
                  <a:rPr lang="en-US" dirty="0" smtClean="0"/>
                  <a:t> are there in G?</a:t>
                </a:r>
              </a:p>
              <a:p>
                <a:pPr marL="0" indent="0" algn="l" rtl="0">
                  <a:buNone/>
                </a:pPr>
                <a:r>
                  <a:rPr lang="en-US" dirty="0" smtClean="0"/>
                  <a:t>Lets take a cycle of length </a:t>
                </a:r>
                <a14:m>
                  <m:oMath xmlns:m="http://schemas.openxmlformats.org/officeDocument/2006/math">
                    <m:r>
                      <a:rPr lang="en-US" i="1">
                        <a:latin typeface="Cambria Math" panose="02040503050406030204" pitchFamily="18" charset="0"/>
                      </a:rPr>
                      <m:t>≤</m:t>
                    </m:r>
                  </m:oMath>
                </a14:m>
                <a:r>
                  <a:rPr lang="en-US" dirty="0" smtClean="0"/>
                  <a:t> 8, and choose 4 vertices on it </a:t>
                </a:r>
                <a14:m>
                  <m:oMath xmlns:m="http://schemas.openxmlformats.org/officeDocument/2006/math">
                    <m:d>
                      <m:dPr>
                        <m:begChr m:val="{"/>
                        <m:endChr m:val="}"/>
                        <m:ctrlPr>
                          <a:rPr lang="en-US" b="0" i="1" dirty="0" smtClean="0">
                            <a:latin typeface="Cambria Math" panose="02040503050406030204" pitchFamily="18" charset="0"/>
                          </a:rPr>
                        </m:ctrlPr>
                      </m:dPr>
                      <m:e>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𝑢</m:t>
                            </m:r>
                          </m:e>
                          <m:sub>
                            <m:r>
                              <a:rPr lang="en-US" b="0" i="1" dirty="0" smtClean="0">
                                <a:latin typeface="Cambria Math" panose="02040503050406030204" pitchFamily="18" charset="0"/>
                              </a:rPr>
                              <m:t>0</m:t>
                            </m:r>
                          </m:sub>
                        </m:sSub>
                        <m:r>
                          <a:rPr lang="en-US" i="1" dirty="0" smtClean="0">
                            <a:latin typeface="Cambria Math" panose="02040503050406030204" pitchFamily="18" charset="0"/>
                          </a:rPr>
                          <m:t>, </m:t>
                        </m:r>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𝑢</m:t>
                            </m:r>
                          </m:e>
                          <m:sub>
                            <m:r>
                              <a:rPr lang="en-US" b="0" i="1" dirty="0" smtClean="0">
                                <a:latin typeface="Cambria Math" panose="02040503050406030204" pitchFamily="18" charset="0"/>
                              </a:rPr>
                              <m:t>1</m:t>
                            </m:r>
                          </m:sub>
                        </m:sSub>
                        <m:r>
                          <a:rPr lang="en-US" i="1" dirty="0" smtClean="0">
                            <a:latin typeface="Cambria Math" panose="02040503050406030204" pitchFamily="18" charset="0"/>
                          </a:rPr>
                          <m:t>, …, </m:t>
                        </m:r>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𝑢</m:t>
                            </m:r>
                          </m:e>
                          <m:sub>
                            <m:r>
                              <a:rPr lang="en-US" b="0" i="1" dirty="0" smtClean="0">
                                <a:latin typeface="Cambria Math" panose="02040503050406030204" pitchFamily="18" charset="0"/>
                              </a:rPr>
                              <m:t>3</m:t>
                            </m:r>
                          </m:sub>
                        </m:sSub>
                      </m:e>
                    </m:d>
                  </m:oMath>
                </a14:m>
                <a:r>
                  <a:rPr lang="en-US" dirty="0" smtClean="0"/>
                  <a:t> (ordered) such that the distance between 2 adjacent vertices is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2</m:t>
                    </m:r>
                    <m:r>
                      <a:rPr lang="en-US" b="0" i="1" smtClean="0">
                        <a:latin typeface="Cambria Math" panose="02040503050406030204" pitchFamily="18" charset="0"/>
                      </a:rPr>
                      <m:t> </m:t>
                    </m:r>
                  </m:oMath>
                </a14:m>
                <a:endParaRPr lang="en-US" dirty="0" smtClean="0"/>
              </a:p>
              <a:p>
                <a:pPr marL="0" indent="0" algn="l" rtl="0">
                  <a:buNone/>
                </a:pPr>
                <a:endParaRPr lang="en-US" dirty="0"/>
              </a:p>
            </p:txBody>
          </p:sp>
        </mc:Choice>
        <mc:Fallback xmlns="">
          <p:sp>
            <p:nvSpPr>
              <p:cNvPr id="3" name="מציין מיקום תוכן 2"/>
              <p:cNvSpPr>
                <a:spLocks noGrp="1" noRot="1" noChangeAspect="1" noMove="1" noResize="1" noEditPoints="1" noAdjustHandles="1" noChangeArrowheads="1" noChangeShapeType="1" noTextEdit="1"/>
              </p:cNvSpPr>
              <p:nvPr>
                <p:ph idx="1"/>
              </p:nvPr>
            </p:nvSpPr>
            <p:spPr>
              <a:xfrm>
                <a:off x="2589212" y="2133600"/>
                <a:ext cx="9285288" cy="3777622"/>
              </a:xfrm>
              <a:blipFill rotWithShape="0">
                <a:blip r:embed="rId2"/>
                <a:stretch>
                  <a:fillRect l="-591" t="-806" r="-328"/>
                </a:stretch>
              </a:blipFill>
            </p:spPr>
            <p:txBody>
              <a:bodyPr/>
              <a:lstStyle/>
              <a:p>
                <a:r>
                  <a:rPr lang="he-IL">
                    <a:noFill/>
                  </a:rPr>
                  <a:t> </a:t>
                </a:r>
              </a:p>
            </p:txBody>
          </p:sp>
        </mc:Fallback>
      </mc:AlternateContent>
      <p:pic>
        <p:nvPicPr>
          <p:cNvPr id="4" name="תמונה 3"/>
          <p:cNvPicPr>
            <a:picLocks noChangeAspect="1"/>
          </p:cNvPicPr>
          <p:nvPr/>
        </p:nvPicPr>
        <p:blipFill>
          <a:blip r:embed="rId3">
            <a:clrChange>
              <a:clrFrom>
                <a:srgbClr val="FFFFFF"/>
              </a:clrFrom>
              <a:clrTo>
                <a:srgbClr val="FFFFFF">
                  <a:alpha val="0"/>
                </a:srgbClr>
              </a:clrTo>
            </a:clrChange>
          </a:blip>
          <a:stretch>
            <a:fillRect/>
          </a:stretch>
        </p:blipFill>
        <p:spPr>
          <a:xfrm>
            <a:off x="4368800" y="3534770"/>
            <a:ext cx="4038600" cy="2605052"/>
          </a:xfrm>
          <a:prstGeom prst="rect">
            <a:avLst/>
          </a:prstGeom>
        </p:spPr>
      </p:pic>
    </p:spTree>
    <p:extLst>
      <p:ext uri="{BB962C8B-B14F-4D97-AF65-F5344CB8AC3E}">
        <p14:creationId xmlns:p14="http://schemas.microsoft.com/office/powerpoint/2010/main" val="6455731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dirty="0" smtClean="0"/>
              <a:t>How Many “Small” Cycles Does G Have?</a:t>
            </a:r>
            <a:endParaRPr lang="he-IL" dirty="0"/>
          </a:p>
        </p:txBody>
      </p:sp>
      <mc:AlternateContent xmlns:mc="http://schemas.openxmlformats.org/markup-compatibility/2006" xmlns:a14="http://schemas.microsoft.com/office/drawing/2010/main">
        <mc:Choice Requires="a14">
          <p:sp>
            <p:nvSpPr>
              <p:cNvPr id="3" name="מציין מיקום תוכן 2"/>
              <p:cNvSpPr>
                <a:spLocks noGrp="1"/>
              </p:cNvSpPr>
              <p:nvPr>
                <p:ph idx="1"/>
              </p:nvPr>
            </p:nvSpPr>
            <p:spPr>
              <a:xfrm>
                <a:off x="2589212" y="2133600"/>
                <a:ext cx="9285288" cy="3777622"/>
              </a:xfrm>
            </p:spPr>
            <p:txBody>
              <a:bodyPr/>
              <a:lstStyle/>
              <a:p>
                <a:pPr marL="0" indent="0" algn="l" rtl="0">
                  <a:buNone/>
                </a:pPr>
                <a:r>
                  <a:rPr lang="en-US" dirty="0" smtClean="0"/>
                  <a:t>For the sake of contradiction lets assume that there is another cycle of length </a:t>
                </a:r>
                <a14:m>
                  <m:oMath xmlns:m="http://schemas.openxmlformats.org/officeDocument/2006/math">
                    <m:r>
                      <a:rPr lang="en-US" i="1">
                        <a:latin typeface="Cambria Math" panose="02040503050406030204" pitchFamily="18" charset="0"/>
                      </a:rPr>
                      <m:t>≤</m:t>
                    </m:r>
                    <m:r>
                      <a:rPr lang="en-US" i="1">
                        <a:latin typeface="Cambria Math" panose="02040503050406030204" pitchFamily="18" charset="0"/>
                      </a:rPr>
                      <m:t>8</m:t>
                    </m:r>
                  </m:oMath>
                </a14:m>
                <a:r>
                  <a:rPr lang="en-US" dirty="0"/>
                  <a:t> </a:t>
                </a:r>
                <a:r>
                  <a:rPr lang="en-US" dirty="0" smtClean="0"/>
                  <a:t>that goes through </a:t>
                </a:r>
                <a14:m>
                  <m:oMath xmlns:m="http://schemas.openxmlformats.org/officeDocument/2006/math">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𝑢</m:t>
                            </m:r>
                          </m:e>
                          <m:sub>
                            <m:r>
                              <a:rPr lang="en-US" b="0" i="1" smtClean="0">
                                <a:latin typeface="Cambria Math" panose="02040503050406030204" pitchFamily="18" charset="0"/>
                              </a:rPr>
                              <m:t>0</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𝑢</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𝑢</m:t>
                            </m:r>
                          </m:e>
                          <m:sub>
                            <m:r>
                              <a:rPr lang="en-US" b="0" i="1" smtClean="0">
                                <a:latin typeface="Cambria Math" panose="02040503050406030204" pitchFamily="18" charset="0"/>
                              </a:rPr>
                              <m:t>3</m:t>
                            </m:r>
                          </m:sub>
                        </m:sSub>
                      </m:e>
                    </m:d>
                  </m:oMath>
                </a14:m>
                <a:r>
                  <a:rPr lang="en-US" dirty="0" smtClean="0"/>
                  <a:t> in that order.</a:t>
                </a:r>
              </a:p>
              <a:p>
                <a:pPr marL="0" indent="0" algn="l" rtl="0">
                  <a:buNone/>
                </a:pPr>
                <a:r>
                  <a:rPr lang="en-US" dirty="0" smtClean="0"/>
                  <a:t>It differs from the orig. cycle on at least one part</a:t>
                </a:r>
                <a:br>
                  <a:rPr lang="en-US" dirty="0" smtClean="0"/>
                </a:br>
                <a:r>
                  <a:rPr lang="en-US" dirty="0" smtClean="0"/>
                  <a:t>of length </a:t>
                </a:r>
                <a14:m>
                  <m:oMath xmlns:m="http://schemas.openxmlformats.org/officeDocument/2006/math">
                    <m:r>
                      <a:rPr lang="en-US" i="1">
                        <a:latin typeface="Cambria Math" panose="02040503050406030204" pitchFamily="18" charset="0"/>
                      </a:rPr>
                      <m:t>≤</m:t>
                    </m:r>
                    <m:r>
                      <a:rPr lang="en-US" b="0" i="1" smtClean="0">
                        <a:latin typeface="Cambria Math" panose="02040503050406030204" pitchFamily="18" charset="0"/>
                      </a:rPr>
                      <m:t>2</m:t>
                    </m:r>
                    <m:r>
                      <a:rPr lang="en-US" b="0" i="0" smtClean="0">
                        <a:latin typeface="Cambria Math" panose="02040503050406030204" pitchFamily="18" charset="0"/>
                      </a:rPr>
                      <m:t> .</m:t>
                    </m:r>
                  </m:oMath>
                </a14:m>
                <a:endParaRPr lang="en-US" dirty="0" smtClean="0"/>
              </a:p>
              <a:p>
                <a:pPr marL="0" indent="0" algn="l" rtl="0">
                  <a:buNone/>
                </a:pPr>
                <a:endParaRPr lang="en-US" dirty="0"/>
              </a:p>
            </p:txBody>
          </p:sp>
        </mc:Choice>
        <mc:Fallback xmlns="">
          <p:sp>
            <p:nvSpPr>
              <p:cNvPr id="3" name="מציין מיקום תוכן 2"/>
              <p:cNvSpPr>
                <a:spLocks noGrp="1" noRot="1" noChangeAspect="1" noMove="1" noResize="1" noEditPoints="1" noAdjustHandles="1" noChangeArrowheads="1" noChangeShapeType="1" noTextEdit="1"/>
              </p:cNvSpPr>
              <p:nvPr>
                <p:ph idx="1"/>
              </p:nvPr>
            </p:nvSpPr>
            <p:spPr>
              <a:xfrm>
                <a:off x="2589212" y="2133600"/>
                <a:ext cx="9285288" cy="3777622"/>
              </a:xfrm>
              <a:blipFill rotWithShape="0">
                <a:blip r:embed="rId2"/>
                <a:stretch>
                  <a:fillRect l="-591" t="-806"/>
                </a:stretch>
              </a:blipFill>
            </p:spPr>
            <p:txBody>
              <a:bodyPr/>
              <a:lstStyle/>
              <a:p>
                <a:r>
                  <a:rPr lang="he-IL">
                    <a:noFill/>
                  </a:rPr>
                  <a:t> </a:t>
                </a:r>
              </a:p>
            </p:txBody>
          </p:sp>
        </mc:Fallback>
      </mc:AlternateContent>
      <p:pic>
        <p:nvPicPr>
          <p:cNvPr id="5" name="תמונה 4"/>
          <p:cNvPicPr>
            <a:picLocks noChangeAspect="1"/>
          </p:cNvPicPr>
          <p:nvPr/>
        </p:nvPicPr>
        <p:blipFill>
          <a:blip r:embed="rId3">
            <a:clrChange>
              <a:clrFrom>
                <a:srgbClr val="FFFFFF"/>
              </a:clrFrom>
              <a:clrTo>
                <a:srgbClr val="FFFFFF">
                  <a:alpha val="0"/>
                </a:srgbClr>
              </a:clrTo>
            </a:clrChange>
          </a:blip>
          <a:stretch>
            <a:fillRect/>
          </a:stretch>
        </p:blipFill>
        <p:spPr>
          <a:xfrm>
            <a:off x="8216567" y="2517304"/>
            <a:ext cx="3694445" cy="2502214"/>
          </a:xfrm>
          <a:prstGeom prst="rect">
            <a:avLst/>
          </a:prstGeom>
        </p:spPr>
      </p:pic>
    </p:spTree>
    <p:extLst>
      <p:ext uri="{BB962C8B-B14F-4D97-AF65-F5344CB8AC3E}">
        <p14:creationId xmlns:p14="http://schemas.microsoft.com/office/powerpoint/2010/main" val="4925487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dirty="0" smtClean="0"/>
              <a:t>How Many “Small” Cycles Does G Have?</a:t>
            </a:r>
            <a:endParaRPr lang="he-IL" dirty="0"/>
          </a:p>
        </p:txBody>
      </p:sp>
      <mc:AlternateContent xmlns:mc="http://schemas.openxmlformats.org/markup-compatibility/2006" xmlns:a14="http://schemas.microsoft.com/office/drawing/2010/main">
        <mc:Choice Requires="a14">
          <p:sp>
            <p:nvSpPr>
              <p:cNvPr id="3" name="מציין מיקום תוכן 2"/>
              <p:cNvSpPr>
                <a:spLocks noGrp="1"/>
              </p:cNvSpPr>
              <p:nvPr>
                <p:ph idx="1"/>
              </p:nvPr>
            </p:nvSpPr>
            <p:spPr>
              <a:xfrm>
                <a:off x="2589212" y="2133600"/>
                <a:ext cx="9285288" cy="3777622"/>
              </a:xfrm>
            </p:spPr>
            <p:txBody>
              <a:bodyPr/>
              <a:lstStyle/>
              <a:p>
                <a:pPr marL="0" indent="0" algn="l" rtl="0">
                  <a:buNone/>
                </a:pPr>
                <a:r>
                  <a:rPr lang="en-US" dirty="0"/>
                  <a:t>For the sake of contradiction </a:t>
                </a:r>
                <a:r>
                  <a:rPr lang="en-US" dirty="0" smtClean="0"/>
                  <a:t>lets assume that there is another cycle of length </a:t>
                </a:r>
                <a14:m>
                  <m:oMath xmlns:m="http://schemas.openxmlformats.org/officeDocument/2006/math">
                    <m:r>
                      <a:rPr lang="en-US" i="1">
                        <a:latin typeface="Cambria Math" panose="02040503050406030204" pitchFamily="18" charset="0"/>
                      </a:rPr>
                      <m:t>≤</m:t>
                    </m:r>
                    <m:r>
                      <a:rPr lang="en-US" i="1">
                        <a:latin typeface="Cambria Math" panose="02040503050406030204" pitchFamily="18" charset="0"/>
                      </a:rPr>
                      <m:t>8</m:t>
                    </m:r>
                  </m:oMath>
                </a14:m>
                <a:r>
                  <a:rPr lang="en-US" dirty="0"/>
                  <a:t> </a:t>
                </a:r>
                <a:r>
                  <a:rPr lang="en-US" dirty="0" smtClean="0"/>
                  <a:t>that goes through </a:t>
                </a:r>
                <a14:m>
                  <m:oMath xmlns:m="http://schemas.openxmlformats.org/officeDocument/2006/math">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𝑢</m:t>
                            </m:r>
                          </m:e>
                          <m:sub>
                            <m:r>
                              <a:rPr lang="en-US" b="0" i="1" smtClean="0">
                                <a:latin typeface="Cambria Math" panose="02040503050406030204" pitchFamily="18" charset="0"/>
                              </a:rPr>
                              <m:t>0</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𝑢</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𝑢</m:t>
                            </m:r>
                          </m:e>
                          <m:sub>
                            <m:r>
                              <a:rPr lang="en-US" b="0" i="1" smtClean="0">
                                <a:latin typeface="Cambria Math" panose="02040503050406030204" pitchFamily="18" charset="0"/>
                              </a:rPr>
                              <m:t>3</m:t>
                            </m:r>
                          </m:sub>
                        </m:sSub>
                      </m:e>
                    </m:d>
                  </m:oMath>
                </a14:m>
                <a:r>
                  <a:rPr lang="en-US" dirty="0" smtClean="0"/>
                  <a:t> in that order.</a:t>
                </a:r>
              </a:p>
              <a:p>
                <a:pPr marL="0" indent="0" algn="l" rtl="0">
                  <a:buNone/>
                </a:pPr>
                <a:r>
                  <a:rPr lang="en-US" dirty="0" smtClean="0"/>
                  <a:t>It differs from the orig. cycle on at least one part</a:t>
                </a:r>
                <a:br>
                  <a:rPr lang="en-US" dirty="0" smtClean="0"/>
                </a:br>
                <a:r>
                  <a:rPr lang="en-US" dirty="0" smtClean="0"/>
                  <a:t>of length </a:t>
                </a:r>
                <a14:m>
                  <m:oMath xmlns:m="http://schemas.openxmlformats.org/officeDocument/2006/math">
                    <m:r>
                      <a:rPr lang="en-US" i="1">
                        <a:latin typeface="Cambria Math" panose="02040503050406030204" pitchFamily="18" charset="0"/>
                      </a:rPr>
                      <m:t>≤</m:t>
                    </m:r>
                    <m:r>
                      <a:rPr lang="en-US" b="0" i="1" smtClean="0">
                        <a:latin typeface="Cambria Math" panose="02040503050406030204" pitchFamily="18" charset="0"/>
                      </a:rPr>
                      <m:t>2</m:t>
                    </m:r>
                    <m:r>
                      <a:rPr lang="en-US" b="0" i="0" smtClean="0">
                        <a:latin typeface="Cambria Math" panose="02040503050406030204" pitchFamily="18" charset="0"/>
                      </a:rPr>
                      <m:t> .</m:t>
                    </m:r>
                  </m:oMath>
                </a14:m>
                <a:endParaRPr lang="en-US" dirty="0" smtClean="0"/>
              </a:p>
              <a:p>
                <a:pPr marL="0" indent="0" algn="l" rtl="0">
                  <a:buNone/>
                </a:pPr>
                <a:endParaRPr lang="en-US" dirty="0" smtClean="0"/>
              </a:p>
              <a:p>
                <a:pPr marL="0" indent="0" algn="l" rtl="0">
                  <a:buNone/>
                </a:pPr>
                <a:endParaRPr lang="en-US" dirty="0"/>
              </a:p>
              <a:p>
                <a:pPr marL="0" indent="0" algn="l" rtl="0">
                  <a:buNone/>
                </a:pPr>
                <a:r>
                  <a:rPr lang="en-US" dirty="0" smtClean="0"/>
                  <a:t>Looking at that part alone, we see a cycle of length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4</m:t>
                    </m:r>
                  </m:oMath>
                </a14:m>
                <a:r>
                  <a:rPr lang="en-US" dirty="0" smtClean="0"/>
                  <a:t>.</a:t>
                </a:r>
              </a:p>
              <a:p>
                <a:pPr marL="0" indent="0" algn="l" rtl="0">
                  <a:buNone/>
                </a:pPr>
                <a:r>
                  <a:rPr lang="en-US" dirty="0" smtClean="0"/>
                  <a:t>Contradiction!</a:t>
                </a:r>
              </a:p>
              <a:p>
                <a:pPr marL="0" indent="0" algn="l" rtl="0">
                  <a:buNone/>
                </a:pPr>
                <a:endParaRPr lang="en-US" dirty="0" smtClean="0"/>
              </a:p>
            </p:txBody>
          </p:sp>
        </mc:Choice>
        <mc:Fallback xmlns="">
          <p:sp>
            <p:nvSpPr>
              <p:cNvPr id="3" name="מציין מיקום תוכן 2"/>
              <p:cNvSpPr>
                <a:spLocks noGrp="1" noRot="1" noChangeAspect="1" noMove="1" noResize="1" noEditPoints="1" noAdjustHandles="1" noChangeArrowheads="1" noChangeShapeType="1" noTextEdit="1"/>
              </p:cNvSpPr>
              <p:nvPr>
                <p:ph idx="1"/>
              </p:nvPr>
            </p:nvSpPr>
            <p:spPr>
              <a:xfrm>
                <a:off x="2589212" y="2133600"/>
                <a:ext cx="9285288" cy="3777622"/>
              </a:xfrm>
              <a:blipFill rotWithShape="0">
                <a:blip r:embed="rId2"/>
                <a:stretch>
                  <a:fillRect l="-591" t="-806"/>
                </a:stretch>
              </a:blipFill>
            </p:spPr>
            <p:txBody>
              <a:bodyPr/>
              <a:lstStyle/>
              <a:p>
                <a:r>
                  <a:rPr lang="he-IL">
                    <a:noFill/>
                  </a:rPr>
                  <a:t> </a:t>
                </a:r>
              </a:p>
            </p:txBody>
          </p:sp>
        </mc:Fallback>
      </mc:AlternateContent>
      <p:pic>
        <p:nvPicPr>
          <p:cNvPr id="5" name="תמונה 4"/>
          <p:cNvPicPr>
            <a:picLocks noChangeAspect="1"/>
          </p:cNvPicPr>
          <p:nvPr/>
        </p:nvPicPr>
        <p:blipFill>
          <a:blip r:embed="rId3">
            <a:clrChange>
              <a:clrFrom>
                <a:srgbClr val="FFFFFF"/>
              </a:clrFrom>
              <a:clrTo>
                <a:srgbClr val="FFFFFF">
                  <a:alpha val="0"/>
                </a:srgbClr>
              </a:clrTo>
            </a:clrChange>
          </a:blip>
          <a:stretch>
            <a:fillRect/>
          </a:stretch>
        </p:blipFill>
        <p:spPr>
          <a:xfrm>
            <a:off x="8180055" y="2504604"/>
            <a:ext cx="3694445" cy="2502214"/>
          </a:xfrm>
          <a:prstGeom prst="rect">
            <a:avLst/>
          </a:prstGeom>
        </p:spPr>
      </p:pic>
      <p:pic>
        <p:nvPicPr>
          <p:cNvPr id="6" name="תמונה 5"/>
          <p:cNvPicPr>
            <a:picLocks noChangeAspect="1"/>
          </p:cNvPicPr>
          <p:nvPr/>
        </p:nvPicPr>
        <p:blipFill>
          <a:blip r:embed="rId4">
            <a:clrChange>
              <a:clrFrom>
                <a:srgbClr val="FFFFFF"/>
              </a:clrFrom>
              <a:clrTo>
                <a:srgbClr val="FFFFFF">
                  <a:alpha val="0"/>
                </a:srgbClr>
              </a:clrTo>
            </a:clrChange>
          </a:blip>
          <a:stretch>
            <a:fillRect/>
          </a:stretch>
        </p:blipFill>
        <p:spPr>
          <a:xfrm>
            <a:off x="2476167" y="3463925"/>
            <a:ext cx="1514475" cy="895350"/>
          </a:xfrm>
          <a:prstGeom prst="rect">
            <a:avLst/>
          </a:prstGeom>
        </p:spPr>
      </p:pic>
    </p:spTree>
    <p:extLst>
      <p:ext uri="{BB962C8B-B14F-4D97-AF65-F5344CB8AC3E}">
        <p14:creationId xmlns:p14="http://schemas.microsoft.com/office/powerpoint/2010/main" val="10624814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dirty="0" smtClean="0"/>
              <a:t>How Many “Small” Cycles Does G Have?</a:t>
            </a:r>
            <a:endParaRPr lang="he-IL" dirty="0"/>
          </a:p>
        </p:txBody>
      </p:sp>
      <mc:AlternateContent xmlns:mc="http://schemas.openxmlformats.org/markup-compatibility/2006" xmlns:a14="http://schemas.microsoft.com/office/drawing/2010/main">
        <mc:Choice Requires="a14">
          <p:sp>
            <p:nvSpPr>
              <p:cNvPr id="3" name="מציין מיקום תוכן 2"/>
              <p:cNvSpPr>
                <a:spLocks noGrp="1"/>
              </p:cNvSpPr>
              <p:nvPr>
                <p:ph idx="1"/>
              </p:nvPr>
            </p:nvSpPr>
            <p:spPr>
              <a:xfrm>
                <a:off x="2589212" y="2133600"/>
                <a:ext cx="9285288" cy="3777622"/>
              </a:xfrm>
            </p:spPr>
            <p:txBody>
              <a:bodyPr/>
              <a:lstStyle/>
              <a:p>
                <a:pPr marL="0" indent="0" algn="l" rtl="0">
                  <a:buNone/>
                </a:pPr>
                <a:r>
                  <a:rPr lang="en-US" dirty="0"/>
                  <a:t>For the sake of contradiction </a:t>
                </a:r>
                <a:r>
                  <a:rPr lang="en-US" dirty="0" smtClean="0"/>
                  <a:t>lets assume that there is another cycle of length </a:t>
                </a:r>
                <a14:m>
                  <m:oMath xmlns:m="http://schemas.openxmlformats.org/officeDocument/2006/math">
                    <m:r>
                      <a:rPr lang="en-US" i="1">
                        <a:latin typeface="Cambria Math" panose="02040503050406030204" pitchFamily="18" charset="0"/>
                      </a:rPr>
                      <m:t>≤</m:t>
                    </m:r>
                    <m:r>
                      <a:rPr lang="en-US" i="1">
                        <a:latin typeface="Cambria Math" panose="02040503050406030204" pitchFamily="18" charset="0"/>
                      </a:rPr>
                      <m:t>8</m:t>
                    </m:r>
                  </m:oMath>
                </a14:m>
                <a:r>
                  <a:rPr lang="en-US" dirty="0"/>
                  <a:t> </a:t>
                </a:r>
                <a:r>
                  <a:rPr lang="en-US" dirty="0" smtClean="0"/>
                  <a:t>that goes through </a:t>
                </a:r>
                <a14:m>
                  <m:oMath xmlns:m="http://schemas.openxmlformats.org/officeDocument/2006/math">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𝑢</m:t>
                            </m:r>
                          </m:e>
                          <m:sub>
                            <m:r>
                              <a:rPr lang="en-US" b="0" i="1" smtClean="0">
                                <a:latin typeface="Cambria Math" panose="02040503050406030204" pitchFamily="18" charset="0"/>
                              </a:rPr>
                              <m:t>0</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𝑢</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𝑢</m:t>
                            </m:r>
                          </m:e>
                          <m:sub>
                            <m:r>
                              <a:rPr lang="en-US" b="0" i="1" smtClean="0">
                                <a:latin typeface="Cambria Math" panose="02040503050406030204" pitchFamily="18" charset="0"/>
                              </a:rPr>
                              <m:t>3</m:t>
                            </m:r>
                          </m:sub>
                        </m:sSub>
                      </m:e>
                    </m:d>
                  </m:oMath>
                </a14:m>
                <a:r>
                  <a:rPr lang="en-US" dirty="0" smtClean="0"/>
                  <a:t> in that order.</a:t>
                </a:r>
              </a:p>
              <a:p>
                <a:pPr marL="0" indent="0" algn="l" rtl="0">
                  <a:buNone/>
                </a:pPr>
                <a:r>
                  <a:rPr lang="en-US" dirty="0" smtClean="0"/>
                  <a:t>It differs from the orig. cycle on at least one part</a:t>
                </a:r>
                <a:br>
                  <a:rPr lang="en-US" dirty="0" smtClean="0"/>
                </a:br>
                <a:r>
                  <a:rPr lang="en-US" dirty="0" smtClean="0"/>
                  <a:t>of length </a:t>
                </a:r>
                <a14:m>
                  <m:oMath xmlns:m="http://schemas.openxmlformats.org/officeDocument/2006/math">
                    <m:r>
                      <a:rPr lang="en-US" i="1">
                        <a:latin typeface="Cambria Math" panose="02040503050406030204" pitchFamily="18" charset="0"/>
                      </a:rPr>
                      <m:t>≤</m:t>
                    </m:r>
                    <m:r>
                      <a:rPr lang="en-US" b="0" i="1" smtClean="0">
                        <a:latin typeface="Cambria Math" panose="02040503050406030204" pitchFamily="18" charset="0"/>
                      </a:rPr>
                      <m:t>2</m:t>
                    </m:r>
                    <m:r>
                      <a:rPr lang="en-US" b="0" i="0" smtClean="0">
                        <a:latin typeface="Cambria Math" panose="02040503050406030204" pitchFamily="18" charset="0"/>
                      </a:rPr>
                      <m:t> .</m:t>
                    </m:r>
                  </m:oMath>
                </a14:m>
                <a:endParaRPr lang="en-US" dirty="0" smtClean="0"/>
              </a:p>
              <a:p>
                <a:pPr marL="0" indent="0" algn="l" rtl="0">
                  <a:buNone/>
                </a:pPr>
                <a:endParaRPr lang="en-US" dirty="0" smtClean="0"/>
              </a:p>
              <a:p>
                <a:pPr marL="0" indent="0" algn="l" rtl="0">
                  <a:buNone/>
                </a:pPr>
                <a:endParaRPr lang="en-US" dirty="0"/>
              </a:p>
              <a:p>
                <a:pPr marL="0" indent="0" algn="l" rtl="0">
                  <a:buNone/>
                </a:pPr>
                <a:r>
                  <a:rPr lang="en-US" dirty="0" smtClean="0"/>
                  <a:t>Looking at that part alone, we see a cycle of length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4</m:t>
                    </m:r>
                  </m:oMath>
                </a14:m>
                <a:r>
                  <a:rPr lang="en-US" dirty="0" smtClean="0"/>
                  <a:t>.</a:t>
                </a:r>
              </a:p>
              <a:p>
                <a:pPr marL="0" indent="0" algn="l" rtl="0">
                  <a:buNone/>
                </a:pPr>
                <a:r>
                  <a:rPr lang="en-US" dirty="0" smtClean="0"/>
                  <a:t>Contradiction!</a:t>
                </a:r>
              </a:p>
              <a:p>
                <a:pPr marL="0" indent="0" algn="l" rtl="0">
                  <a:buNone/>
                </a:pPr>
                <a:r>
                  <a:rPr lang="en-US" dirty="0" smtClean="0"/>
                  <a:t>Every cycle represented by 4 vertices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𝑂</m:t>
                    </m:r>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𝑛</m:t>
                            </m:r>
                          </m:e>
                          <m:sup>
                            <m:r>
                              <a:rPr lang="en-US" b="0" i="1" smtClean="0">
                                <a:latin typeface="Cambria Math" panose="02040503050406030204" pitchFamily="18" charset="0"/>
                              </a:rPr>
                              <m:t>4</m:t>
                            </m:r>
                          </m:sup>
                        </m:sSup>
                      </m:e>
                    </m:d>
                  </m:oMath>
                </a14:m>
                <a:r>
                  <a:rPr lang="en-US" dirty="0" smtClean="0"/>
                  <a:t> cycles.</a:t>
                </a:r>
              </a:p>
            </p:txBody>
          </p:sp>
        </mc:Choice>
        <mc:Fallback xmlns="">
          <p:sp>
            <p:nvSpPr>
              <p:cNvPr id="3" name="מציין מיקום תוכן 2"/>
              <p:cNvSpPr>
                <a:spLocks noGrp="1" noRot="1" noChangeAspect="1" noMove="1" noResize="1" noEditPoints="1" noAdjustHandles="1" noChangeArrowheads="1" noChangeShapeType="1" noTextEdit="1"/>
              </p:cNvSpPr>
              <p:nvPr>
                <p:ph idx="1"/>
              </p:nvPr>
            </p:nvSpPr>
            <p:spPr>
              <a:xfrm>
                <a:off x="2589212" y="2133600"/>
                <a:ext cx="9285288" cy="3777622"/>
              </a:xfrm>
              <a:blipFill rotWithShape="0">
                <a:blip r:embed="rId2"/>
                <a:stretch>
                  <a:fillRect l="-591" t="-806"/>
                </a:stretch>
              </a:blipFill>
            </p:spPr>
            <p:txBody>
              <a:bodyPr/>
              <a:lstStyle/>
              <a:p>
                <a:r>
                  <a:rPr lang="he-IL">
                    <a:noFill/>
                  </a:rPr>
                  <a:t> </a:t>
                </a:r>
              </a:p>
            </p:txBody>
          </p:sp>
        </mc:Fallback>
      </mc:AlternateContent>
      <p:pic>
        <p:nvPicPr>
          <p:cNvPr id="5" name="תמונה 4"/>
          <p:cNvPicPr>
            <a:picLocks noChangeAspect="1"/>
          </p:cNvPicPr>
          <p:nvPr/>
        </p:nvPicPr>
        <p:blipFill>
          <a:blip r:embed="rId3">
            <a:clrChange>
              <a:clrFrom>
                <a:srgbClr val="FFFFFF"/>
              </a:clrFrom>
              <a:clrTo>
                <a:srgbClr val="FFFFFF">
                  <a:alpha val="0"/>
                </a:srgbClr>
              </a:clrTo>
            </a:clrChange>
          </a:blip>
          <a:stretch>
            <a:fillRect/>
          </a:stretch>
        </p:blipFill>
        <p:spPr>
          <a:xfrm>
            <a:off x="8180055" y="2504604"/>
            <a:ext cx="3694445" cy="2502214"/>
          </a:xfrm>
          <a:prstGeom prst="rect">
            <a:avLst/>
          </a:prstGeom>
        </p:spPr>
      </p:pic>
      <p:pic>
        <p:nvPicPr>
          <p:cNvPr id="6" name="תמונה 5"/>
          <p:cNvPicPr>
            <a:picLocks noChangeAspect="1"/>
          </p:cNvPicPr>
          <p:nvPr/>
        </p:nvPicPr>
        <p:blipFill>
          <a:blip r:embed="rId4">
            <a:clrChange>
              <a:clrFrom>
                <a:srgbClr val="FFFFFF"/>
              </a:clrFrom>
              <a:clrTo>
                <a:srgbClr val="FFFFFF">
                  <a:alpha val="0"/>
                </a:srgbClr>
              </a:clrTo>
            </a:clrChange>
          </a:blip>
          <a:stretch>
            <a:fillRect/>
          </a:stretch>
        </p:blipFill>
        <p:spPr>
          <a:xfrm>
            <a:off x="2476167" y="3463925"/>
            <a:ext cx="1514475" cy="895350"/>
          </a:xfrm>
          <a:prstGeom prst="rect">
            <a:avLst/>
          </a:prstGeom>
        </p:spPr>
      </p:pic>
    </p:spTree>
    <p:extLst>
      <p:ext uri="{BB962C8B-B14F-4D97-AF65-F5344CB8AC3E}">
        <p14:creationId xmlns:p14="http://schemas.microsoft.com/office/powerpoint/2010/main" val="9835005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dirty="0"/>
              <a:t>Bound on number of small cycles in a graph</a:t>
            </a:r>
            <a:endParaRPr lang="he-IL" dirty="0"/>
          </a:p>
        </p:txBody>
      </p:sp>
      <mc:AlternateContent xmlns:mc="http://schemas.openxmlformats.org/markup-compatibility/2006" xmlns:a14="http://schemas.microsoft.com/office/drawing/2010/main">
        <mc:Choice Requires="a14">
          <p:sp>
            <p:nvSpPr>
              <p:cNvPr id="3" name="מציין מיקום תוכן 2"/>
              <p:cNvSpPr>
                <a:spLocks noGrp="1"/>
              </p:cNvSpPr>
              <p:nvPr>
                <p:ph idx="1"/>
              </p:nvPr>
            </p:nvSpPr>
            <p:spPr>
              <a:xfrm>
                <a:off x="2589212" y="2133600"/>
                <a:ext cx="9145588" cy="3777622"/>
              </a:xfrm>
            </p:spPr>
            <p:txBody>
              <a:bodyPr/>
              <a:lstStyle/>
              <a:p>
                <a:pPr marL="0" indent="0" algn="l" rtl="0">
                  <a:buNone/>
                </a:pPr>
                <a:r>
                  <a:rPr lang="en-US" b="1" u="sng" dirty="0" smtClean="0"/>
                  <a:t>The DOUBLING Lemma:</a:t>
                </a:r>
              </a:p>
              <a:p>
                <a:pPr marL="0" indent="0" algn="l" rtl="0">
                  <a:buNone/>
                </a:pPr>
                <a:r>
                  <a:rPr lang="en-US" dirty="0" smtClean="0"/>
                  <a:t>Let G be a graph with n nodes that has no cycles of length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𝑟</m:t>
                    </m:r>
                  </m:oMath>
                </a14:m>
                <a:r>
                  <a:rPr lang="en-US" dirty="0" smtClean="0"/>
                  <a:t>. Then G has </a:t>
                </a:r>
                <a14:m>
                  <m:oMath xmlns:m="http://schemas.openxmlformats.org/officeDocument/2006/math">
                    <m:r>
                      <a:rPr lang="en-US" i="1">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𝑛</m:t>
                        </m:r>
                      </m:e>
                      <m:sup>
                        <m:r>
                          <a:rPr lang="en-US" b="0" i="1" smtClean="0">
                            <a:latin typeface="Cambria Math" panose="02040503050406030204" pitchFamily="18" charset="0"/>
                          </a:rPr>
                          <m:t>4</m:t>
                        </m:r>
                      </m:sup>
                    </m:sSup>
                  </m:oMath>
                </a14:m>
                <a:r>
                  <a:rPr lang="en-US" dirty="0" smtClean="0"/>
                  <a:t> cycles of length </a:t>
                </a:r>
                <a14:m>
                  <m:oMath xmlns:m="http://schemas.openxmlformats.org/officeDocument/2006/math">
                    <m:r>
                      <a:rPr lang="en-US" i="1">
                        <a:latin typeface="Cambria Math" panose="02040503050406030204" pitchFamily="18" charset="0"/>
                      </a:rPr>
                      <m:t>≤</m:t>
                    </m:r>
                  </m:oMath>
                </a14:m>
                <a:r>
                  <a:rPr lang="en-US" dirty="0" smtClean="0"/>
                  <a:t> 2r</a:t>
                </a:r>
                <a:r>
                  <a:rPr lang="en-US" dirty="0"/>
                  <a:t>.</a:t>
                </a:r>
                <a:endParaRPr lang="en-US" dirty="0" smtClean="0"/>
              </a:p>
              <a:p>
                <a:pPr marL="0" indent="0" algn="l" rtl="0">
                  <a:buNone/>
                </a:pPr>
                <a:endParaRPr lang="he-IL" dirty="0"/>
              </a:p>
            </p:txBody>
          </p:sp>
        </mc:Choice>
        <mc:Fallback xmlns="">
          <p:sp>
            <p:nvSpPr>
              <p:cNvPr id="3" name="מציין מיקום תוכן 2"/>
              <p:cNvSpPr>
                <a:spLocks noGrp="1" noRot="1" noChangeAspect="1" noMove="1" noResize="1" noEditPoints="1" noAdjustHandles="1" noChangeArrowheads="1" noChangeShapeType="1" noTextEdit="1"/>
              </p:cNvSpPr>
              <p:nvPr>
                <p:ph idx="1"/>
              </p:nvPr>
            </p:nvSpPr>
            <p:spPr>
              <a:xfrm>
                <a:off x="2589212" y="2133600"/>
                <a:ext cx="9145588" cy="3777622"/>
              </a:xfrm>
              <a:blipFill rotWithShape="0">
                <a:blip r:embed="rId2"/>
                <a:stretch>
                  <a:fillRect l="-600" t="-806"/>
                </a:stretch>
              </a:blipFill>
            </p:spPr>
            <p:txBody>
              <a:bodyPr/>
              <a:lstStyle/>
              <a:p>
                <a:r>
                  <a:rPr lang="he-IL">
                    <a:noFill/>
                  </a:rPr>
                  <a:t> </a:t>
                </a:r>
              </a:p>
            </p:txBody>
          </p:sp>
        </mc:Fallback>
      </mc:AlternateContent>
    </p:spTree>
    <p:extLst>
      <p:ext uri="{BB962C8B-B14F-4D97-AF65-F5344CB8AC3E}">
        <p14:creationId xmlns:p14="http://schemas.microsoft.com/office/powerpoint/2010/main" val="25785777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dirty="0"/>
              <a:t>Bound on number of small cycles in a graph</a:t>
            </a:r>
            <a:endParaRPr lang="he-IL" dirty="0"/>
          </a:p>
        </p:txBody>
      </p:sp>
      <mc:AlternateContent xmlns:mc="http://schemas.openxmlformats.org/markup-compatibility/2006" xmlns:a14="http://schemas.microsoft.com/office/drawing/2010/main">
        <mc:Choice Requires="a14">
          <p:sp>
            <p:nvSpPr>
              <p:cNvPr id="3" name="מציין מיקום תוכן 2"/>
              <p:cNvSpPr>
                <a:spLocks noGrp="1"/>
              </p:cNvSpPr>
              <p:nvPr>
                <p:ph idx="1"/>
              </p:nvPr>
            </p:nvSpPr>
            <p:spPr>
              <a:xfrm>
                <a:off x="2589212" y="2133600"/>
                <a:ext cx="9145588" cy="3777622"/>
              </a:xfrm>
            </p:spPr>
            <p:txBody>
              <a:bodyPr/>
              <a:lstStyle/>
              <a:p>
                <a:pPr marL="0" indent="0" algn="l" rtl="0">
                  <a:buNone/>
                </a:pPr>
                <a:r>
                  <a:rPr lang="en-US" b="1" u="sng" dirty="0" smtClean="0"/>
                  <a:t>The DOUBLING Lemma:</a:t>
                </a:r>
              </a:p>
              <a:p>
                <a:pPr marL="0" indent="0" algn="l" rtl="0">
                  <a:buNone/>
                </a:pPr>
                <a:r>
                  <a:rPr lang="en-US" dirty="0"/>
                  <a:t>Let G be a graph with n nodes that has no cycles of length </a:t>
                </a:r>
                <a14:m>
                  <m:oMath xmlns:m="http://schemas.openxmlformats.org/officeDocument/2006/math">
                    <m:r>
                      <a:rPr lang="en-US" i="1">
                        <a:latin typeface="Cambria Math" panose="02040503050406030204" pitchFamily="18" charset="0"/>
                      </a:rPr>
                      <m:t>≤</m:t>
                    </m:r>
                    <m:r>
                      <a:rPr lang="en-US" i="1">
                        <a:latin typeface="Cambria Math" panose="02040503050406030204" pitchFamily="18" charset="0"/>
                      </a:rPr>
                      <m:t>𝑟</m:t>
                    </m:r>
                  </m:oMath>
                </a14:m>
                <a:r>
                  <a:rPr lang="en-US" dirty="0"/>
                  <a:t>. Then G has </a:t>
                </a:r>
                <a14:m>
                  <m:oMath xmlns:m="http://schemas.openxmlformats.org/officeDocument/2006/math">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𝑛</m:t>
                        </m:r>
                      </m:e>
                      <m:sup>
                        <m:r>
                          <a:rPr lang="en-US" i="1">
                            <a:latin typeface="Cambria Math" panose="02040503050406030204" pitchFamily="18" charset="0"/>
                          </a:rPr>
                          <m:t>4</m:t>
                        </m:r>
                      </m:sup>
                    </m:sSup>
                  </m:oMath>
                </a14:m>
                <a:r>
                  <a:rPr lang="en-US" dirty="0"/>
                  <a:t> cycles of length </a:t>
                </a:r>
                <a14:m>
                  <m:oMath xmlns:m="http://schemas.openxmlformats.org/officeDocument/2006/math">
                    <m:r>
                      <a:rPr lang="en-US" i="1">
                        <a:latin typeface="Cambria Math" panose="02040503050406030204" pitchFamily="18" charset="0"/>
                      </a:rPr>
                      <m:t>≤</m:t>
                    </m:r>
                  </m:oMath>
                </a14:m>
                <a:r>
                  <a:rPr lang="en-US" dirty="0"/>
                  <a:t> 2r.</a:t>
                </a:r>
              </a:p>
              <a:p>
                <a:pPr marL="0" indent="0" algn="l" rtl="0">
                  <a:buNone/>
                </a:pPr>
                <a:r>
                  <a:rPr lang="en-US" b="1" u="sng" dirty="0" smtClean="0"/>
                  <a:t>Proof:</a:t>
                </a:r>
              </a:p>
              <a:p>
                <a:pPr marL="0" indent="0" algn="l" rtl="0">
                  <a:buNone/>
                </a:pPr>
                <a:r>
                  <a:rPr lang="en-US" dirty="0" smtClean="0"/>
                  <a:t>Given a cycle C of length </a:t>
                </a:r>
                <a14:m>
                  <m:oMath xmlns:m="http://schemas.openxmlformats.org/officeDocument/2006/math">
                    <m:r>
                      <a:rPr lang="en-US" i="1">
                        <a:latin typeface="Cambria Math" panose="02040503050406030204" pitchFamily="18" charset="0"/>
                      </a:rPr>
                      <m:t>≤</m:t>
                    </m:r>
                  </m:oMath>
                </a14:m>
                <a:r>
                  <a:rPr lang="en-US" dirty="0"/>
                  <a:t> </a:t>
                </a:r>
                <a:r>
                  <a:rPr lang="en-US" dirty="0" smtClean="0"/>
                  <a:t>2r, we chose 4 ordered vertices on the cycle such that the distance between two adjacent vertices is </a:t>
                </a:r>
                <a14:m>
                  <m:oMath xmlns:m="http://schemas.openxmlformats.org/officeDocument/2006/math">
                    <m:r>
                      <a:rPr lang="en-US" i="1">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𝑟</m:t>
                        </m:r>
                      </m:num>
                      <m:den>
                        <m:r>
                          <a:rPr lang="en-US" b="0" i="1" smtClean="0">
                            <a:latin typeface="Cambria Math" panose="02040503050406030204" pitchFamily="18" charset="0"/>
                          </a:rPr>
                          <m:t>2</m:t>
                        </m:r>
                      </m:den>
                    </m:f>
                  </m:oMath>
                </a14:m>
                <a:endParaRPr lang="en-US" dirty="0"/>
              </a:p>
              <a:p>
                <a:pPr marL="0" indent="0" algn="l" rtl="0">
                  <a:buNone/>
                </a:pPr>
                <a:endParaRPr lang="en-US" dirty="0"/>
              </a:p>
              <a:p>
                <a:pPr marL="0" indent="0" algn="l" rtl="0">
                  <a:buNone/>
                </a:pPr>
                <a:endParaRPr lang="he-IL" dirty="0"/>
              </a:p>
            </p:txBody>
          </p:sp>
        </mc:Choice>
        <mc:Fallback xmlns="">
          <p:sp>
            <p:nvSpPr>
              <p:cNvPr id="3" name="מציין מיקום תוכן 2"/>
              <p:cNvSpPr>
                <a:spLocks noGrp="1" noRot="1" noChangeAspect="1" noMove="1" noResize="1" noEditPoints="1" noAdjustHandles="1" noChangeArrowheads="1" noChangeShapeType="1" noTextEdit="1"/>
              </p:cNvSpPr>
              <p:nvPr>
                <p:ph idx="1"/>
              </p:nvPr>
            </p:nvSpPr>
            <p:spPr>
              <a:xfrm>
                <a:off x="2589212" y="2133600"/>
                <a:ext cx="9145588" cy="3777622"/>
              </a:xfrm>
              <a:blipFill rotWithShape="0">
                <a:blip r:embed="rId2"/>
                <a:stretch>
                  <a:fillRect l="-600" t="-806"/>
                </a:stretch>
              </a:blipFill>
            </p:spPr>
            <p:txBody>
              <a:bodyPr/>
              <a:lstStyle/>
              <a:p>
                <a:r>
                  <a:rPr lang="he-IL">
                    <a:noFill/>
                  </a:rPr>
                  <a:t> </a:t>
                </a:r>
              </a:p>
            </p:txBody>
          </p:sp>
        </mc:Fallback>
      </mc:AlternateContent>
      <p:pic>
        <p:nvPicPr>
          <p:cNvPr id="4" name="תמונה 3"/>
          <p:cNvPicPr>
            <a:picLocks noChangeAspect="1"/>
          </p:cNvPicPr>
          <p:nvPr/>
        </p:nvPicPr>
        <p:blipFill>
          <a:blip r:embed="rId3">
            <a:clrChange>
              <a:clrFrom>
                <a:srgbClr val="FFFFFF"/>
              </a:clrFrom>
              <a:clrTo>
                <a:srgbClr val="FFFFFF">
                  <a:alpha val="0"/>
                </a:srgbClr>
              </a:clrTo>
            </a:clrChange>
          </a:blip>
          <a:stretch>
            <a:fillRect/>
          </a:stretch>
        </p:blipFill>
        <p:spPr>
          <a:xfrm>
            <a:off x="4457700" y="4145861"/>
            <a:ext cx="4038600" cy="2605052"/>
          </a:xfrm>
          <a:prstGeom prst="rect">
            <a:avLst/>
          </a:prstGeom>
        </p:spPr>
      </p:pic>
    </p:spTree>
    <p:extLst>
      <p:ext uri="{BB962C8B-B14F-4D97-AF65-F5344CB8AC3E}">
        <p14:creationId xmlns:p14="http://schemas.microsoft.com/office/powerpoint/2010/main" val="7416338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dirty="0"/>
              <a:t>Bound on number of small cycles in a graph</a:t>
            </a:r>
            <a:endParaRPr lang="he-IL" dirty="0"/>
          </a:p>
        </p:txBody>
      </p:sp>
      <mc:AlternateContent xmlns:mc="http://schemas.openxmlformats.org/markup-compatibility/2006" xmlns:a14="http://schemas.microsoft.com/office/drawing/2010/main">
        <mc:Choice Requires="a14">
          <p:sp>
            <p:nvSpPr>
              <p:cNvPr id="3" name="מציין מיקום תוכן 2"/>
              <p:cNvSpPr>
                <a:spLocks noGrp="1"/>
              </p:cNvSpPr>
              <p:nvPr>
                <p:ph idx="1"/>
              </p:nvPr>
            </p:nvSpPr>
            <p:spPr>
              <a:xfrm>
                <a:off x="2589212" y="2133600"/>
                <a:ext cx="9463088" cy="3777622"/>
              </a:xfrm>
            </p:spPr>
            <p:txBody>
              <a:bodyPr/>
              <a:lstStyle/>
              <a:p>
                <a:pPr marL="0" indent="0" algn="l" rtl="0">
                  <a:buNone/>
                </a:pPr>
                <a:r>
                  <a:rPr lang="en-US" b="1" u="sng" dirty="0" smtClean="0"/>
                  <a:t>proof (cont.):</a:t>
                </a:r>
              </a:p>
              <a:p>
                <a:pPr marL="0" indent="0" algn="l" rtl="0">
                  <a:buNone/>
                </a:pPr>
                <a:r>
                  <a:rPr lang="en-US" dirty="0" smtClean="0"/>
                  <a:t>For the sake of contradiction lets assume that there is another cycle of length </a:t>
                </a:r>
                <a14:m>
                  <m:oMath xmlns:m="http://schemas.openxmlformats.org/officeDocument/2006/math">
                    <m:r>
                      <a:rPr lang="en-US" i="1">
                        <a:latin typeface="Cambria Math" panose="02040503050406030204" pitchFamily="18" charset="0"/>
                      </a:rPr>
                      <m:t>≤</m:t>
                    </m:r>
                  </m:oMath>
                </a14:m>
                <a:r>
                  <a:rPr lang="en-US" dirty="0"/>
                  <a:t> </a:t>
                </a:r>
                <a:r>
                  <a:rPr lang="en-US" dirty="0" smtClean="0"/>
                  <a:t>2r</a:t>
                </a:r>
                <a:br>
                  <a:rPr lang="en-US" dirty="0" smtClean="0"/>
                </a:br>
                <a:r>
                  <a:rPr lang="en-US" dirty="0" smtClean="0"/>
                  <a:t>that includes vertices  </a:t>
                </a:r>
                <a14:m>
                  <m:oMath xmlns:m="http://schemas.openxmlformats.org/officeDocument/2006/math">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𝑢</m:t>
                            </m:r>
                          </m:e>
                          <m:sub>
                            <m:r>
                              <a:rPr lang="en-US" b="0" i="1" smtClean="0">
                                <a:latin typeface="Cambria Math" panose="02040503050406030204" pitchFamily="18" charset="0"/>
                              </a:rPr>
                              <m:t>0</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𝑢</m:t>
                            </m:r>
                          </m:e>
                          <m:sub>
                            <m:r>
                              <a:rPr lang="en-US" b="0" i="1" smtClean="0">
                                <a:latin typeface="Cambria Math" panose="02040503050406030204" pitchFamily="18" charset="0"/>
                              </a:rPr>
                              <m:t>3</m:t>
                            </m:r>
                          </m:sub>
                        </m:sSub>
                      </m:e>
                    </m:d>
                    <m:r>
                      <a:rPr lang="en-US" b="0" i="1" smtClean="0">
                        <a:latin typeface="Cambria Math" panose="02040503050406030204" pitchFamily="18" charset="0"/>
                      </a:rPr>
                      <m:t> </m:t>
                    </m:r>
                    <m:r>
                      <a:rPr lang="en-US" b="0" i="1" smtClean="0">
                        <a:latin typeface="Cambria Math" panose="02040503050406030204" pitchFamily="18" charset="0"/>
                      </a:rPr>
                      <m:t>𝑖𝑛</m:t>
                    </m:r>
                    <m:r>
                      <a:rPr lang="en-US" b="0" i="1" smtClean="0">
                        <a:latin typeface="Cambria Math" panose="02040503050406030204" pitchFamily="18" charset="0"/>
                      </a:rPr>
                      <m:t> </m:t>
                    </m:r>
                    <m:r>
                      <a:rPr lang="en-US" b="0" i="1" smtClean="0">
                        <a:latin typeface="Cambria Math" panose="02040503050406030204" pitchFamily="18" charset="0"/>
                      </a:rPr>
                      <m:t>𝑡</m:t>
                    </m:r>
                    <m:r>
                      <a:rPr lang="en-US" b="0" i="1" smtClean="0">
                        <a:latin typeface="Cambria Math" panose="02040503050406030204" pitchFamily="18" charset="0"/>
                      </a:rPr>
                      <m:t>h</m:t>
                    </m:r>
                    <m:r>
                      <a:rPr lang="en-US" b="0" i="1" smtClean="0">
                        <a:latin typeface="Cambria Math" panose="02040503050406030204" pitchFamily="18" charset="0"/>
                      </a:rPr>
                      <m:t>𝑎𝑡</m:t>
                    </m:r>
                    <m:r>
                      <a:rPr lang="en-US" b="0" i="1" smtClean="0">
                        <a:latin typeface="Cambria Math" panose="02040503050406030204" pitchFamily="18" charset="0"/>
                      </a:rPr>
                      <m:t> </m:t>
                    </m:r>
                    <m:r>
                      <a:rPr lang="en-US" b="0" i="1" smtClean="0">
                        <a:latin typeface="Cambria Math" panose="02040503050406030204" pitchFamily="18" charset="0"/>
                      </a:rPr>
                      <m:t>𝑜𝑟𝑑𝑒𝑟</m:t>
                    </m:r>
                    <m:r>
                      <a:rPr lang="en-US" b="0" i="1" smtClean="0">
                        <a:latin typeface="Cambria Math" panose="02040503050406030204" pitchFamily="18" charset="0"/>
                      </a:rPr>
                      <m:t>.</m:t>
                    </m:r>
                  </m:oMath>
                </a14:m>
                <a:r>
                  <a:rPr lang="en-US" dirty="0" smtClean="0"/>
                  <a:t/>
                </a:r>
                <a:br>
                  <a:rPr lang="en-US" dirty="0" smtClean="0"/>
                </a:br>
                <a:endParaRPr lang="en-US" dirty="0"/>
              </a:p>
              <a:p>
                <a:pPr marL="0" indent="0" algn="l" rtl="0">
                  <a:buNone/>
                </a:pPr>
                <a:endParaRPr lang="en-US" dirty="0"/>
              </a:p>
              <a:p>
                <a:pPr marL="0" indent="0" algn="l" rtl="0">
                  <a:buNone/>
                </a:pPr>
                <a:endParaRPr lang="he-IL" dirty="0"/>
              </a:p>
            </p:txBody>
          </p:sp>
        </mc:Choice>
        <mc:Fallback xmlns="">
          <p:sp>
            <p:nvSpPr>
              <p:cNvPr id="3" name="מציין מיקום תוכן 2"/>
              <p:cNvSpPr>
                <a:spLocks noGrp="1" noRot="1" noChangeAspect="1" noMove="1" noResize="1" noEditPoints="1" noAdjustHandles="1" noChangeArrowheads="1" noChangeShapeType="1" noTextEdit="1"/>
              </p:cNvSpPr>
              <p:nvPr>
                <p:ph idx="1"/>
              </p:nvPr>
            </p:nvSpPr>
            <p:spPr>
              <a:xfrm>
                <a:off x="2589212" y="2133600"/>
                <a:ext cx="9463088" cy="3777622"/>
              </a:xfrm>
              <a:blipFill rotWithShape="0">
                <a:blip r:embed="rId2"/>
                <a:stretch>
                  <a:fillRect l="-580" t="-806"/>
                </a:stretch>
              </a:blipFill>
            </p:spPr>
            <p:txBody>
              <a:bodyPr/>
              <a:lstStyle/>
              <a:p>
                <a:r>
                  <a:rPr lang="he-IL">
                    <a:noFill/>
                  </a:rPr>
                  <a:t> </a:t>
                </a:r>
              </a:p>
            </p:txBody>
          </p:sp>
        </mc:Fallback>
      </mc:AlternateContent>
      <p:pic>
        <p:nvPicPr>
          <p:cNvPr id="5" name="תמונה 4"/>
          <p:cNvPicPr>
            <a:picLocks noChangeAspect="1"/>
          </p:cNvPicPr>
          <p:nvPr/>
        </p:nvPicPr>
        <p:blipFill>
          <a:blip r:embed="rId3">
            <a:clrChange>
              <a:clrFrom>
                <a:srgbClr val="FFFFFF"/>
              </a:clrFrom>
              <a:clrTo>
                <a:srgbClr val="FFFFFF">
                  <a:alpha val="0"/>
                </a:srgbClr>
              </a:clrTo>
            </a:clrChange>
          </a:blip>
          <a:stretch>
            <a:fillRect/>
          </a:stretch>
        </p:blipFill>
        <p:spPr>
          <a:xfrm>
            <a:off x="7070993" y="2920686"/>
            <a:ext cx="3694445" cy="2502214"/>
          </a:xfrm>
          <a:prstGeom prst="rect">
            <a:avLst/>
          </a:prstGeom>
        </p:spPr>
      </p:pic>
    </p:spTree>
    <p:extLst>
      <p:ext uri="{BB962C8B-B14F-4D97-AF65-F5344CB8AC3E}">
        <p14:creationId xmlns:p14="http://schemas.microsoft.com/office/powerpoint/2010/main" val="37839727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dirty="0"/>
              <a:t>Bound on number of small cycles in a graph</a:t>
            </a:r>
            <a:endParaRPr lang="he-IL" dirty="0"/>
          </a:p>
        </p:txBody>
      </p:sp>
      <mc:AlternateContent xmlns:mc="http://schemas.openxmlformats.org/markup-compatibility/2006" xmlns:a14="http://schemas.microsoft.com/office/drawing/2010/main">
        <mc:Choice Requires="a14">
          <p:sp>
            <p:nvSpPr>
              <p:cNvPr id="3" name="מציין מיקום תוכן 2"/>
              <p:cNvSpPr>
                <a:spLocks noGrp="1"/>
              </p:cNvSpPr>
              <p:nvPr>
                <p:ph idx="1"/>
              </p:nvPr>
            </p:nvSpPr>
            <p:spPr>
              <a:xfrm>
                <a:off x="2589212" y="2133600"/>
                <a:ext cx="9463088" cy="3777622"/>
              </a:xfrm>
            </p:spPr>
            <p:txBody>
              <a:bodyPr/>
              <a:lstStyle/>
              <a:p>
                <a:pPr marL="0" indent="0" algn="l" rtl="0">
                  <a:buNone/>
                </a:pPr>
                <a:r>
                  <a:rPr lang="en-US" b="1" u="sng" dirty="0" smtClean="0"/>
                  <a:t>proof (cont.):</a:t>
                </a:r>
              </a:p>
              <a:p>
                <a:pPr marL="0" indent="0" algn="l" rtl="0">
                  <a:buNone/>
                </a:pPr>
                <a:r>
                  <a:rPr lang="en-US" dirty="0"/>
                  <a:t>For the sake of contradiction lets assume that there is another cycle of length </a:t>
                </a:r>
                <a14:m>
                  <m:oMath xmlns:m="http://schemas.openxmlformats.org/officeDocument/2006/math">
                    <m:r>
                      <a:rPr lang="en-US" i="1">
                        <a:latin typeface="Cambria Math" panose="02040503050406030204" pitchFamily="18" charset="0"/>
                      </a:rPr>
                      <m:t>≤</m:t>
                    </m:r>
                  </m:oMath>
                </a14:m>
                <a:r>
                  <a:rPr lang="en-US" dirty="0"/>
                  <a:t> </a:t>
                </a:r>
                <a:r>
                  <a:rPr lang="en-US" dirty="0" smtClean="0"/>
                  <a:t>2r</a:t>
                </a:r>
                <a:r>
                  <a:rPr lang="en-US" dirty="0"/>
                  <a:t/>
                </a:r>
                <a:br>
                  <a:rPr lang="en-US" dirty="0"/>
                </a:br>
                <a:r>
                  <a:rPr lang="en-US" dirty="0"/>
                  <a:t>that includes vertices  </a:t>
                </a:r>
                <a14:m>
                  <m:oMath xmlns:m="http://schemas.openxmlformats.org/officeDocument/2006/math">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𝑢</m:t>
                            </m:r>
                          </m:e>
                          <m:sub>
                            <m:r>
                              <a:rPr lang="en-US" i="1">
                                <a:latin typeface="Cambria Math" panose="02040503050406030204" pitchFamily="18" charset="0"/>
                              </a:rPr>
                              <m:t>0</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𝑢</m:t>
                            </m:r>
                          </m:e>
                          <m:sub>
                            <m:r>
                              <a:rPr lang="en-US" i="1">
                                <a:latin typeface="Cambria Math" panose="02040503050406030204" pitchFamily="18" charset="0"/>
                              </a:rPr>
                              <m:t>3</m:t>
                            </m:r>
                          </m:sub>
                        </m:sSub>
                      </m:e>
                    </m:d>
                    <m:r>
                      <a:rPr lang="en-US" i="1">
                        <a:latin typeface="Cambria Math" panose="02040503050406030204" pitchFamily="18" charset="0"/>
                      </a:rPr>
                      <m:t> </m:t>
                    </m:r>
                    <m:r>
                      <a:rPr lang="en-US" i="1">
                        <a:latin typeface="Cambria Math" panose="02040503050406030204" pitchFamily="18" charset="0"/>
                      </a:rPr>
                      <m:t>𝑖𝑛</m:t>
                    </m:r>
                    <m:r>
                      <a:rPr lang="en-US" i="1">
                        <a:latin typeface="Cambria Math" panose="02040503050406030204" pitchFamily="18" charset="0"/>
                      </a:rPr>
                      <m:t> </m:t>
                    </m:r>
                    <m:r>
                      <a:rPr lang="en-US" i="1">
                        <a:latin typeface="Cambria Math" panose="02040503050406030204" pitchFamily="18" charset="0"/>
                      </a:rPr>
                      <m:t>𝑡</m:t>
                    </m:r>
                    <m:r>
                      <a:rPr lang="en-US" i="1">
                        <a:latin typeface="Cambria Math" panose="02040503050406030204" pitchFamily="18" charset="0"/>
                      </a:rPr>
                      <m:t>h</m:t>
                    </m:r>
                    <m:r>
                      <a:rPr lang="en-US" i="1">
                        <a:latin typeface="Cambria Math" panose="02040503050406030204" pitchFamily="18" charset="0"/>
                      </a:rPr>
                      <m:t>𝑎𝑡</m:t>
                    </m:r>
                    <m:r>
                      <a:rPr lang="en-US" i="1">
                        <a:latin typeface="Cambria Math" panose="02040503050406030204" pitchFamily="18" charset="0"/>
                      </a:rPr>
                      <m:t> </m:t>
                    </m:r>
                    <m:r>
                      <a:rPr lang="en-US" i="1">
                        <a:latin typeface="Cambria Math" panose="02040503050406030204" pitchFamily="18" charset="0"/>
                      </a:rPr>
                      <m:t>𝑜𝑟𝑑𝑒𝑟</m:t>
                    </m:r>
                    <m:r>
                      <a:rPr lang="en-US" i="1">
                        <a:latin typeface="Cambria Math" panose="02040503050406030204" pitchFamily="18" charset="0"/>
                      </a:rPr>
                      <m:t>.</m:t>
                    </m:r>
                  </m:oMath>
                </a14:m>
                <a:r>
                  <a:rPr lang="en-US" dirty="0"/>
                  <a:t/>
                </a:r>
                <a:br>
                  <a:rPr lang="en-US" dirty="0"/>
                </a:br>
                <a:endParaRPr lang="en-US" dirty="0"/>
              </a:p>
              <a:p>
                <a:pPr marL="0" indent="0" algn="l" rtl="0">
                  <a:buNone/>
                </a:pPr>
                <a:r>
                  <a:rPr lang="en-US" dirty="0" smtClean="0"/>
                  <a:t/>
                </a:r>
                <a:br>
                  <a:rPr lang="en-US" dirty="0" smtClean="0"/>
                </a:br>
                <a:endParaRPr lang="en-US" dirty="0"/>
              </a:p>
              <a:p>
                <a:pPr marL="0" indent="0" algn="l" rtl="0">
                  <a:buNone/>
                </a:pPr>
                <a:endParaRPr lang="en-US" dirty="0"/>
              </a:p>
              <a:p>
                <a:pPr marL="0" indent="0" algn="l" rtl="0">
                  <a:buNone/>
                </a:pPr>
                <a:endParaRPr lang="he-IL" dirty="0"/>
              </a:p>
            </p:txBody>
          </p:sp>
        </mc:Choice>
        <mc:Fallback xmlns="">
          <p:sp>
            <p:nvSpPr>
              <p:cNvPr id="3" name="מציין מיקום תוכן 2"/>
              <p:cNvSpPr>
                <a:spLocks noGrp="1" noRot="1" noChangeAspect="1" noMove="1" noResize="1" noEditPoints="1" noAdjustHandles="1" noChangeArrowheads="1" noChangeShapeType="1" noTextEdit="1"/>
              </p:cNvSpPr>
              <p:nvPr>
                <p:ph idx="1"/>
              </p:nvPr>
            </p:nvSpPr>
            <p:spPr>
              <a:xfrm>
                <a:off x="2589212" y="2133600"/>
                <a:ext cx="9463088" cy="3777622"/>
              </a:xfrm>
              <a:blipFill rotWithShape="0">
                <a:blip r:embed="rId2"/>
                <a:stretch>
                  <a:fillRect l="-580" t="-806"/>
                </a:stretch>
              </a:blipFill>
            </p:spPr>
            <p:txBody>
              <a:bodyPr/>
              <a:lstStyle/>
              <a:p>
                <a:r>
                  <a:rPr lang="he-IL">
                    <a:noFill/>
                  </a:rPr>
                  <a:t> </a:t>
                </a:r>
              </a:p>
            </p:txBody>
          </p:sp>
        </mc:Fallback>
      </mc:AlternateContent>
      <p:pic>
        <p:nvPicPr>
          <p:cNvPr id="5" name="תמונה 4"/>
          <p:cNvPicPr>
            <a:picLocks noChangeAspect="1"/>
          </p:cNvPicPr>
          <p:nvPr/>
        </p:nvPicPr>
        <p:blipFill>
          <a:blip r:embed="rId3">
            <a:clrChange>
              <a:clrFrom>
                <a:srgbClr val="FFFFFF"/>
              </a:clrFrom>
              <a:clrTo>
                <a:srgbClr val="FFFFFF">
                  <a:alpha val="0"/>
                </a:srgbClr>
              </a:clrTo>
            </a:clrChange>
          </a:blip>
          <a:stretch>
            <a:fillRect/>
          </a:stretch>
        </p:blipFill>
        <p:spPr>
          <a:xfrm>
            <a:off x="7070993" y="2920686"/>
            <a:ext cx="3694445" cy="2502214"/>
          </a:xfrm>
          <a:prstGeom prst="rect">
            <a:avLst/>
          </a:prstGeom>
        </p:spPr>
      </p:pic>
      <mc:AlternateContent xmlns:mc="http://schemas.openxmlformats.org/markup-compatibility/2006" xmlns:a14="http://schemas.microsoft.com/office/drawing/2010/main">
        <mc:Choice Requires="a14">
          <p:sp>
            <p:nvSpPr>
              <p:cNvPr id="4" name="TextBox 3"/>
              <p:cNvSpPr txBox="1"/>
              <p:nvPr/>
            </p:nvSpPr>
            <p:spPr>
              <a:xfrm>
                <a:off x="2589212" y="3434408"/>
                <a:ext cx="4737100" cy="1015471"/>
              </a:xfrm>
              <a:prstGeom prst="rect">
                <a:avLst/>
              </a:prstGeom>
              <a:noFill/>
            </p:spPr>
            <p:txBody>
              <a:bodyPr wrap="square" rtlCol="1">
                <a:spAutoFit/>
              </a:bodyPr>
              <a:lstStyle/>
              <a:p>
                <a:r>
                  <a:rPr lang="en-US" dirty="0" smtClean="0"/>
                  <a:t>The cycles differ on at least one part of length </a:t>
                </a:r>
                <a14:m>
                  <m:oMath xmlns:m="http://schemas.openxmlformats.org/officeDocument/2006/math">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𝑟</m:t>
                        </m:r>
                      </m:num>
                      <m:den>
                        <m:r>
                          <a:rPr lang="en-US" b="0" i="1" smtClean="0">
                            <a:latin typeface="Cambria Math" panose="02040503050406030204" pitchFamily="18" charset="0"/>
                          </a:rPr>
                          <m:t>2</m:t>
                        </m:r>
                      </m:den>
                    </m:f>
                    <m:r>
                      <a:rPr lang="en-US" b="0" i="1" smtClean="0">
                        <a:latin typeface="Cambria Math" panose="02040503050406030204" pitchFamily="18" charset="0"/>
                      </a:rPr>
                      <m:t>.</m:t>
                    </m:r>
                  </m:oMath>
                </a14:m>
                <a:r>
                  <a:rPr lang="en-US" dirty="0" smtClean="0"/>
                  <a:t>Lets take that part (assume the part between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𝑢</m:t>
                        </m:r>
                      </m:e>
                      <m:sub>
                        <m:r>
                          <a:rPr lang="en-US" b="0" i="1" smtClean="0">
                            <a:latin typeface="Cambria Math" panose="02040503050406030204" pitchFamily="18" charset="0"/>
                          </a:rPr>
                          <m:t>1</m:t>
                        </m:r>
                      </m:sub>
                    </m:sSub>
                    <m:r>
                      <a:rPr lang="en-US" b="0" i="1" smtClean="0">
                        <a:latin typeface="Cambria Math" panose="02040503050406030204" pitchFamily="18" charset="0"/>
                      </a:rPr>
                      <m:t>𝑎𝑛𝑑</m:t>
                    </m:r>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𝑢</m:t>
                        </m:r>
                      </m:e>
                      <m:sub>
                        <m:r>
                          <a:rPr lang="en-US" b="0" i="1" smtClean="0">
                            <a:latin typeface="Cambria Math" panose="02040503050406030204" pitchFamily="18" charset="0"/>
                          </a:rPr>
                          <m:t>2</m:t>
                        </m:r>
                      </m:sub>
                    </m:sSub>
                    <m:r>
                      <a:rPr lang="en-US" b="0" i="1" smtClean="0">
                        <a:latin typeface="Cambria Math" panose="02040503050406030204" pitchFamily="18" charset="0"/>
                      </a:rPr>
                      <m:t>.</m:t>
                    </m:r>
                  </m:oMath>
                </a14:m>
                <a:endParaRPr lang="he-IL" dirty="0"/>
              </a:p>
            </p:txBody>
          </p:sp>
        </mc:Choice>
        <mc:Fallback xmlns="">
          <p:sp>
            <p:nvSpPr>
              <p:cNvPr id="4" name="TextBox 3"/>
              <p:cNvSpPr txBox="1">
                <a:spLocks noRot="1" noChangeAspect="1" noMove="1" noResize="1" noEditPoints="1" noAdjustHandles="1" noChangeArrowheads="1" noChangeShapeType="1" noTextEdit="1"/>
              </p:cNvSpPr>
              <p:nvPr/>
            </p:nvSpPr>
            <p:spPr>
              <a:xfrm>
                <a:off x="2589212" y="3434408"/>
                <a:ext cx="4737100" cy="1015471"/>
              </a:xfrm>
              <a:prstGeom prst="rect">
                <a:avLst/>
              </a:prstGeom>
              <a:blipFill rotWithShape="0">
                <a:blip r:embed="rId4"/>
                <a:stretch>
                  <a:fillRect l="-1158" t="-2994" b="-8383"/>
                </a:stretch>
              </a:blipFill>
            </p:spPr>
            <p:txBody>
              <a:bodyPr/>
              <a:lstStyle/>
              <a:p>
                <a:r>
                  <a:rPr lang="he-IL">
                    <a:noFill/>
                  </a:rPr>
                  <a:t> </a:t>
                </a:r>
              </a:p>
            </p:txBody>
          </p:sp>
        </mc:Fallback>
      </mc:AlternateContent>
    </p:spTree>
    <p:extLst>
      <p:ext uri="{BB962C8B-B14F-4D97-AF65-F5344CB8AC3E}">
        <p14:creationId xmlns:p14="http://schemas.microsoft.com/office/powerpoint/2010/main" val="32441711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dirty="0" smtClean="0"/>
              <a:t>Bipartite Graph Perfect Matching is in QUASI-NC</a:t>
            </a:r>
            <a:endParaRPr lang="he-IL" dirty="0"/>
          </a:p>
        </p:txBody>
      </p:sp>
      <mc:AlternateContent xmlns:mc="http://schemas.openxmlformats.org/markup-compatibility/2006" xmlns:a14="http://schemas.microsoft.com/office/drawing/2010/main">
        <mc:Choice Requires="a14">
          <p:sp>
            <p:nvSpPr>
              <p:cNvPr id="3" name="מציין מיקום תוכן 2"/>
              <p:cNvSpPr>
                <a:spLocks noGrp="1"/>
              </p:cNvSpPr>
              <p:nvPr>
                <p:ph idx="1"/>
              </p:nvPr>
            </p:nvSpPr>
            <p:spPr/>
            <p:txBody>
              <a:bodyPr/>
              <a:lstStyle/>
              <a:p>
                <a:pPr algn="l" rtl="0">
                  <a:buFont typeface="Wingdings" panose="05000000000000000000" pitchFamily="2" charset="2"/>
                  <a:buChar char="Ø"/>
                </a:pPr>
                <a:r>
                  <a:rPr lang="en-US" dirty="0" smtClean="0"/>
                  <a:t>GOAL: show that for </a:t>
                </a:r>
                <a:r>
                  <a:rPr lang="en-US" sz="2000" b="1" dirty="0" smtClean="0"/>
                  <a:t>bipartite graphs</a:t>
                </a:r>
                <a:r>
                  <a:rPr lang="en-US" dirty="0" smtClean="0"/>
                  <a:t>, the perfect matching problem is in </a:t>
                </a:r>
                <a:r>
                  <a:rPr lang="en-US" sz="2000" b="1" dirty="0" smtClean="0"/>
                  <a:t>quasi-</a:t>
                </a:r>
                <a:r>
                  <a:rPr lang="en-US" sz="2000" b="1" dirty="0" err="1" smtClean="0"/>
                  <a:t>nc</a:t>
                </a:r>
                <a:r>
                  <a:rPr lang="en-US" dirty="0" smtClean="0"/>
                  <a:t>.</a:t>
                </a:r>
              </a:p>
              <a:p>
                <a:pPr algn="l" rtl="0">
                  <a:buFont typeface="Wingdings" panose="05000000000000000000" pitchFamily="2" charset="2"/>
                  <a:buChar char="Ø"/>
                </a:pPr>
                <a:r>
                  <a:rPr lang="en-US" dirty="0" smtClean="0"/>
                  <a:t>So far, best bound </a:t>
                </a:r>
                <a:r>
                  <a:rPr lang="en-US" b="1" dirty="0" smtClean="0"/>
                  <a:t>for poly logarithmic depth </a:t>
                </a:r>
                <a:r>
                  <a:rPr lang="en-US" dirty="0" smtClean="0"/>
                  <a:t>bounded uniform circuits: </a:t>
                </a:r>
                <a14:m>
                  <m:oMath xmlns:m="http://schemas.openxmlformats.org/officeDocument/2006/math">
                    <m:r>
                      <a:rPr lang="en-US" b="1" i="1" smtClean="0">
                        <a:latin typeface="Cambria Math" panose="02040503050406030204" pitchFamily="18" charset="0"/>
                      </a:rPr>
                      <m:t>𝑶</m:t>
                    </m:r>
                    <m:d>
                      <m:dPr>
                        <m:ctrlPr>
                          <a:rPr lang="en-US" b="1" i="1" smtClean="0">
                            <a:latin typeface="Cambria Math" panose="02040503050406030204" pitchFamily="18" charset="0"/>
                          </a:rPr>
                        </m:ctrlPr>
                      </m:dPr>
                      <m:e>
                        <m:sSup>
                          <m:sSupPr>
                            <m:ctrlPr>
                              <a:rPr lang="en-US" b="1" i="1" smtClean="0">
                                <a:latin typeface="Cambria Math" panose="02040503050406030204" pitchFamily="18" charset="0"/>
                              </a:rPr>
                            </m:ctrlPr>
                          </m:sSupPr>
                          <m:e>
                            <m:r>
                              <a:rPr lang="en-US" b="1" i="1" smtClean="0">
                                <a:latin typeface="Cambria Math" panose="02040503050406030204" pitchFamily="18" charset="0"/>
                              </a:rPr>
                              <m:t>𝟐</m:t>
                            </m:r>
                          </m:e>
                          <m:sup>
                            <m:r>
                              <a:rPr lang="en-US" b="1" i="1" smtClean="0">
                                <a:latin typeface="Cambria Math" panose="02040503050406030204" pitchFamily="18" charset="0"/>
                              </a:rPr>
                              <m:t>𝒏</m:t>
                            </m:r>
                          </m:sup>
                        </m:sSup>
                      </m:e>
                    </m:d>
                    <m:r>
                      <a:rPr lang="en-US" b="1" i="1" smtClean="0">
                        <a:latin typeface="Cambria Math" panose="02040503050406030204" pitchFamily="18" charset="0"/>
                      </a:rPr>
                      <m:t> </m:t>
                    </m:r>
                    <m:r>
                      <a:rPr lang="en-US" b="1" i="1" smtClean="0">
                        <a:latin typeface="Cambria Math" panose="02040503050406030204" pitchFamily="18" charset="0"/>
                      </a:rPr>
                      <m:t>𝒔𝒊𝒛𝒆</m:t>
                    </m:r>
                    <m:r>
                      <a:rPr lang="en-US" b="0" i="1" smtClean="0">
                        <a:latin typeface="Cambria Math" panose="02040503050406030204" pitchFamily="18" charset="0"/>
                      </a:rPr>
                      <m:t>.</m:t>
                    </m:r>
                  </m:oMath>
                </a14:m>
                <a:endParaRPr lang="en-US" b="0" dirty="0" smtClean="0"/>
              </a:p>
              <a:p>
                <a:pPr marL="0" indent="0" algn="l" rtl="0">
                  <a:buNone/>
                </a:pPr>
                <a:endParaRPr lang="he-IL" dirty="0"/>
              </a:p>
            </p:txBody>
          </p:sp>
        </mc:Choice>
        <mc:Fallback xmlns="">
          <p:sp>
            <p:nvSpPr>
              <p:cNvPr id="3" name="מציין מיקום תוכן 2"/>
              <p:cNvSpPr>
                <a:spLocks noGrp="1" noRot="1" noChangeAspect="1" noMove="1" noResize="1" noEditPoints="1" noAdjustHandles="1" noChangeArrowheads="1" noChangeShapeType="1" noTextEdit="1"/>
              </p:cNvSpPr>
              <p:nvPr>
                <p:ph idx="1"/>
              </p:nvPr>
            </p:nvSpPr>
            <p:spPr>
              <a:blipFill rotWithShape="0">
                <a:blip r:embed="rId2"/>
                <a:stretch>
                  <a:fillRect l="-616" t="-806"/>
                </a:stretch>
              </a:blipFill>
            </p:spPr>
            <p:txBody>
              <a:bodyPr/>
              <a:lstStyle/>
              <a:p>
                <a:r>
                  <a:rPr lang="he-IL">
                    <a:noFill/>
                  </a:rPr>
                  <a:t> </a:t>
                </a:r>
              </a:p>
            </p:txBody>
          </p:sp>
        </mc:Fallback>
      </mc:AlternateContent>
    </p:spTree>
    <p:extLst>
      <p:ext uri="{BB962C8B-B14F-4D97-AF65-F5344CB8AC3E}">
        <p14:creationId xmlns:p14="http://schemas.microsoft.com/office/powerpoint/2010/main" val="10326413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dirty="0"/>
              <a:t>Bound on number of small cycles in a graph</a:t>
            </a:r>
            <a:endParaRPr lang="he-IL" dirty="0"/>
          </a:p>
        </p:txBody>
      </p:sp>
      <mc:AlternateContent xmlns:mc="http://schemas.openxmlformats.org/markup-compatibility/2006" xmlns:a14="http://schemas.microsoft.com/office/drawing/2010/main">
        <mc:Choice Requires="a14">
          <p:sp>
            <p:nvSpPr>
              <p:cNvPr id="3" name="מציין מיקום תוכן 2"/>
              <p:cNvSpPr>
                <a:spLocks noGrp="1"/>
              </p:cNvSpPr>
              <p:nvPr>
                <p:ph idx="1"/>
              </p:nvPr>
            </p:nvSpPr>
            <p:spPr>
              <a:xfrm>
                <a:off x="2589212" y="2133600"/>
                <a:ext cx="9463088" cy="3777622"/>
              </a:xfrm>
            </p:spPr>
            <p:txBody>
              <a:bodyPr/>
              <a:lstStyle/>
              <a:p>
                <a:pPr marL="0" indent="0" algn="l" rtl="0">
                  <a:buNone/>
                </a:pPr>
                <a:r>
                  <a:rPr lang="en-US" b="1" u="sng" dirty="0" smtClean="0"/>
                  <a:t>proof (cont.):</a:t>
                </a:r>
              </a:p>
              <a:p>
                <a:pPr marL="0" indent="0" algn="l" rtl="0">
                  <a:buNone/>
                </a:pPr>
                <a:r>
                  <a:rPr lang="en-US" dirty="0" smtClean="0"/>
                  <a:t>For the sake of contradiction lets assume that there is another cycle of length </a:t>
                </a:r>
                <a14:m>
                  <m:oMath xmlns:m="http://schemas.openxmlformats.org/officeDocument/2006/math">
                    <m:r>
                      <a:rPr lang="en-US" i="1">
                        <a:latin typeface="Cambria Math" panose="02040503050406030204" pitchFamily="18" charset="0"/>
                      </a:rPr>
                      <m:t>≤</m:t>
                    </m:r>
                  </m:oMath>
                </a14:m>
                <a:r>
                  <a:rPr lang="en-US" dirty="0"/>
                  <a:t> </a:t>
                </a:r>
                <a:r>
                  <a:rPr lang="en-US" dirty="0" smtClean="0"/>
                  <a:t>2r</a:t>
                </a:r>
                <a:br>
                  <a:rPr lang="en-US" dirty="0" smtClean="0"/>
                </a:br>
                <a:r>
                  <a:rPr lang="en-US" dirty="0" smtClean="0"/>
                  <a:t>that includes vertices  </a:t>
                </a:r>
                <a14:m>
                  <m:oMath xmlns:m="http://schemas.openxmlformats.org/officeDocument/2006/math">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𝑢</m:t>
                            </m:r>
                          </m:e>
                          <m:sub>
                            <m:r>
                              <a:rPr lang="en-US" b="0" i="1" smtClean="0">
                                <a:latin typeface="Cambria Math" panose="02040503050406030204" pitchFamily="18" charset="0"/>
                              </a:rPr>
                              <m:t>0</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𝑢</m:t>
                            </m:r>
                          </m:e>
                          <m:sub>
                            <m:r>
                              <a:rPr lang="en-US" b="0" i="1" smtClean="0">
                                <a:latin typeface="Cambria Math" panose="02040503050406030204" pitchFamily="18" charset="0"/>
                              </a:rPr>
                              <m:t>3</m:t>
                            </m:r>
                          </m:sub>
                        </m:sSub>
                      </m:e>
                    </m:d>
                    <m:r>
                      <a:rPr lang="en-US" b="0" i="1" smtClean="0">
                        <a:latin typeface="Cambria Math" panose="02040503050406030204" pitchFamily="18" charset="0"/>
                      </a:rPr>
                      <m:t> </m:t>
                    </m:r>
                    <m:r>
                      <a:rPr lang="en-US" b="0" i="1" smtClean="0">
                        <a:latin typeface="Cambria Math" panose="02040503050406030204" pitchFamily="18" charset="0"/>
                      </a:rPr>
                      <m:t>𝑖𝑛</m:t>
                    </m:r>
                    <m:r>
                      <a:rPr lang="en-US" b="0" i="1" smtClean="0">
                        <a:latin typeface="Cambria Math" panose="02040503050406030204" pitchFamily="18" charset="0"/>
                      </a:rPr>
                      <m:t> </m:t>
                    </m:r>
                    <m:r>
                      <a:rPr lang="en-US" b="0" i="1" smtClean="0">
                        <a:latin typeface="Cambria Math" panose="02040503050406030204" pitchFamily="18" charset="0"/>
                      </a:rPr>
                      <m:t>𝑡</m:t>
                    </m:r>
                    <m:r>
                      <a:rPr lang="en-US" b="0" i="1" smtClean="0">
                        <a:latin typeface="Cambria Math" panose="02040503050406030204" pitchFamily="18" charset="0"/>
                      </a:rPr>
                      <m:t>h</m:t>
                    </m:r>
                    <m:r>
                      <a:rPr lang="en-US" b="0" i="1" smtClean="0">
                        <a:latin typeface="Cambria Math" panose="02040503050406030204" pitchFamily="18" charset="0"/>
                      </a:rPr>
                      <m:t>𝑎𝑡</m:t>
                    </m:r>
                    <m:r>
                      <a:rPr lang="en-US" b="0" i="1" smtClean="0">
                        <a:latin typeface="Cambria Math" panose="02040503050406030204" pitchFamily="18" charset="0"/>
                      </a:rPr>
                      <m:t> </m:t>
                    </m:r>
                    <m:r>
                      <a:rPr lang="en-US" b="0" i="1" smtClean="0">
                        <a:latin typeface="Cambria Math" panose="02040503050406030204" pitchFamily="18" charset="0"/>
                      </a:rPr>
                      <m:t>𝑜𝑟𝑑𝑒𝑟</m:t>
                    </m:r>
                    <m:r>
                      <a:rPr lang="en-US" b="0" i="1" smtClean="0">
                        <a:latin typeface="Cambria Math" panose="02040503050406030204" pitchFamily="18" charset="0"/>
                      </a:rPr>
                      <m:t>.</m:t>
                    </m:r>
                  </m:oMath>
                </a14:m>
                <a:r>
                  <a:rPr lang="en-US" dirty="0" smtClean="0"/>
                  <a:t/>
                </a:r>
                <a:br>
                  <a:rPr lang="en-US" dirty="0" smtClean="0"/>
                </a:br>
                <a:endParaRPr lang="en-US" dirty="0"/>
              </a:p>
              <a:p>
                <a:pPr marL="0" indent="0" algn="l" rtl="0">
                  <a:buNone/>
                </a:pPr>
                <a:endParaRPr lang="en-US" dirty="0"/>
              </a:p>
              <a:p>
                <a:pPr marL="0" indent="0" algn="l" rtl="0">
                  <a:buNone/>
                </a:pPr>
                <a:endParaRPr lang="he-IL" dirty="0"/>
              </a:p>
            </p:txBody>
          </p:sp>
        </mc:Choice>
        <mc:Fallback xmlns="">
          <p:sp>
            <p:nvSpPr>
              <p:cNvPr id="3" name="מציין מיקום תוכן 2"/>
              <p:cNvSpPr>
                <a:spLocks noGrp="1" noRot="1" noChangeAspect="1" noMove="1" noResize="1" noEditPoints="1" noAdjustHandles="1" noChangeArrowheads="1" noChangeShapeType="1" noTextEdit="1"/>
              </p:cNvSpPr>
              <p:nvPr>
                <p:ph idx="1"/>
              </p:nvPr>
            </p:nvSpPr>
            <p:spPr>
              <a:xfrm>
                <a:off x="2589212" y="2133600"/>
                <a:ext cx="9463088" cy="3777622"/>
              </a:xfrm>
              <a:blipFill rotWithShape="0">
                <a:blip r:embed="rId2"/>
                <a:stretch>
                  <a:fillRect l="-580" t="-806"/>
                </a:stretch>
              </a:blipFill>
            </p:spPr>
            <p:txBody>
              <a:bodyPr/>
              <a:lstStyle/>
              <a:p>
                <a:r>
                  <a:rPr lang="he-IL">
                    <a:noFill/>
                  </a:rPr>
                  <a:t> </a:t>
                </a:r>
              </a:p>
            </p:txBody>
          </p:sp>
        </mc:Fallback>
      </mc:AlternateContent>
      <p:pic>
        <p:nvPicPr>
          <p:cNvPr id="5" name="תמונה 4"/>
          <p:cNvPicPr>
            <a:picLocks noChangeAspect="1"/>
          </p:cNvPicPr>
          <p:nvPr/>
        </p:nvPicPr>
        <p:blipFill>
          <a:blip r:embed="rId3">
            <a:clrChange>
              <a:clrFrom>
                <a:srgbClr val="FFFFFF"/>
              </a:clrFrom>
              <a:clrTo>
                <a:srgbClr val="FFFFFF">
                  <a:alpha val="0"/>
                </a:srgbClr>
              </a:clrTo>
            </a:clrChange>
          </a:blip>
          <a:stretch>
            <a:fillRect/>
          </a:stretch>
        </p:blipFill>
        <p:spPr>
          <a:xfrm>
            <a:off x="7070993" y="2920686"/>
            <a:ext cx="3694445" cy="2502214"/>
          </a:xfrm>
          <a:prstGeom prst="rect">
            <a:avLst/>
          </a:prstGeom>
        </p:spPr>
      </p:pic>
      <mc:AlternateContent xmlns:mc="http://schemas.openxmlformats.org/markup-compatibility/2006" xmlns:a14="http://schemas.microsoft.com/office/drawing/2010/main">
        <mc:Choice Requires="a14">
          <p:sp>
            <p:nvSpPr>
              <p:cNvPr id="4" name="TextBox 3"/>
              <p:cNvSpPr txBox="1"/>
              <p:nvPr/>
            </p:nvSpPr>
            <p:spPr>
              <a:xfrm>
                <a:off x="2589212" y="3434408"/>
                <a:ext cx="4737100" cy="2123466"/>
              </a:xfrm>
              <a:prstGeom prst="rect">
                <a:avLst/>
              </a:prstGeom>
              <a:noFill/>
            </p:spPr>
            <p:txBody>
              <a:bodyPr wrap="square" rtlCol="1">
                <a:spAutoFit/>
              </a:bodyPr>
              <a:lstStyle/>
              <a:p>
                <a:r>
                  <a:rPr lang="en-US" dirty="0"/>
                  <a:t>The cycles differ on at least one part of length </a:t>
                </a:r>
                <a14:m>
                  <m:oMath xmlns:m="http://schemas.openxmlformats.org/officeDocument/2006/math">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𝑟</m:t>
                        </m:r>
                      </m:num>
                      <m:den>
                        <m:r>
                          <a:rPr lang="en-US" i="1">
                            <a:latin typeface="Cambria Math" panose="02040503050406030204" pitchFamily="18" charset="0"/>
                          </a:rPr>
                          <m:t>2</m:t>
                        </m:r>
                      </m:den>
                    </m:f>
                    <m:r>
                      <a:rPr lang="en-US" i="1">
                        <a:latin typeface="Cambria Math" panose="02040503050406030204" pitchFamily="18" charset="0"/>
                      </a:rPr>
                      <m:t>.</m:t>
                    </m:r>
                  </m:oMath>
                </a14:m>
                <a:r>
                  <a:rPr lang="en-US" dirty="0"/>
                  <a:t>Lets take that part (assume the part between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𝑢</m:t>
                        </m:r>
                      </m:e>
                      <m:sub>
                        <m:r>
                          <a:rPr lang="en-US" i="1">
                            <a:latin typeface="Cambria Math" panose="02040503050406030204" pitchFamily="18" charset="0"/>
                          </a:rPr>
                          <m:t>1</m:t>
                        </m:r>
                      </m:sub>
                    </m:sSub>
                    <m:r>
                      <a:rPr lang="en-US" i="1">
                        <a:latin typeface="Cambria Math" panose="02040503050406030204" pitchFamily="18" charset="0"/>
                      </a:rPr>
                      <m:t>𝑎𝑛𝑑</m:t>
                    </m:r>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𝑢</m:t>
                        </m:r>
                      </m:e>
                      <m:sub>
                        <m:r>
                          <a:rPr lang="en-US" i="1">
                            <a:latin typeface="Cambria Math" panose="02040503050406030204" pitchFamily="18" charset="0"/>
                          </a:rPr>
                          <m:t>2</m:t>
                        </m:r>
                      </m:sub>
                    </m:sSub>
                    <m:r>
                      <a:rPr lang="en-US" i="1">
                        <a:latin typeface="Cambria Math" panose="02040503050406030204" pitchFamily="18" charset="0"/>
                      </a:rPr>
                      <m:t>.</m:t>
                    </m:r>
                  </m:oMath>
                </a14:m>
                <a:endParaRPr lang="he-IL" dirty="0"/>
              </a:p>
              <a:p>
                <a:endParaRPr lang="en-US" dirty="0" smtClean="0"/>
              </a:p>
              <a:p>
                <a:endParaRPr lang="en-US" dirty="0" smtClean="0"/>
              </a:p>
              <a:p>
                <a:endParaRPr lang="en-US" dirty="0"/>
              </a:p>
              <a:p>
                <a:endParaRPr lang="en-US" dirty="0" smtClean="0"/>
              </a:p>
            </p:txBody>
          </p:sp>
        </mc:Choice>
        <mc:Fallback xmlns="">
          <p:sp>
            <p:nvSpPr>
              <p:cNvPr id="4" name="TextBox 3"/>
              <p:cNvSpPr txBox="1">
                <a:spLocks noRot="1" noChangeAspect="1" noMove="1" noResize="1" noEditPoints="1" noAdjustHandles="1" noChangeArrowheads="1" noChangeShapeType="1" noTextEdit="1"/>
              </p:cNvSpPr>
              <p:nvPr/>
            </p:nvSpPr>
            <p:spPr>
              <a:xfrm>
                <a:off x="2589212" y="3434408"/>
                <a:ext cx="4737100" cy="2123466"/>
              </a:xfrm>
              <a:prstGeom prst="rect">
                <a:avLst/>
              </a:prstGeom>
              <a:blipFill rotWithShape="0">
                <a:blip r:embed="rId4"/>
                <a:stretch>
                  <a:fillRect l="-1158" t="-1433"/>
                </a:stretch>
              </a:blipFill>
            </p:spPr>
            <p:txBody>
              <a:bodyPr/>
              <a:lstStyle/>
              <a:p>
                <a:r>
                  <a:rPr lang="he-IL">
                    <a:noFill/>
                  </a:rPr>
                  <a:t> </a:t>
                </a:r>
              </a:p>
            </p:txBody>
          </p:sp>
        </mc:Fallback>
      </mc:AlternateContent>
      <p:pic>
        <p:nvPicPr>
          <p:cNvPr id="6" name="תמונה 5"/>
          <p:cNvPicPr>
            <a:picLocks noChangeAspect="1"/>
          </p:cNvPicPr>
          <p:nvPr/>
        </p:nvPicPr>
        <p:blipFill>
          <a:blip r:embed="rId5">
            <a:clrChange>
              <a:clrFrom>
                <a:srgbClr val="FFFFFF"/>
              </a:clrFrom>
              <a:clrTo>
                <a:srgbClr val="FFFFFF">
                  <a:alpha val="0"/>
                </a:srgbClr>
              </a:clrTo>
            </a:clrChange>
          </a:blip>
          <a:stretch>
            <a:fillRect/>
          </a:stretch>
        </p:blipFill>
        <p:spPr>
          <a:xfrm>
            <a:off x="3631867" y="4416425"/>
            <a:ext cx="1514475" cy="895350"/>
          </a:xfrm>
          <a:prstGeom prst="rect">
            <a:avLst/>
          </a:prstGeom>
        </p:spPr>
      </p:pic>
    </p:spTree>
    <p:extLst>
      <p:ext uri="{BB962C8B-B14F-4D97-AF65-F5344CB8AC3E}">
        <p14:creationId xmlns:p14="http://schemas.microsoft.com/office/powerpoint/2010/main" val="21618106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dirty="0"/>
              <a:t>Bound on number of small cycles in a graph</a:t>
            </a:r>
            <a:endParaRPr lang="he-IL" dirty="0"/>
          </a:p>
        </p:txBody>
      </p:sp>
      <mc:AlternateContent xmlns:mc="http://schemas.openxmlformats.org/markup-compatibility/2006" xmlns:a14="http://schemas.microsoft.com/office/drawing/2010/main">
        <mc:Choice Requires="a14">
          <p:sp>
            <p:nvSpPr>
              <p:cNvPr id="3" name="מציין מיקום תוכן 2"/>
              <p:cNvSpPr>
                <a:spLocks noGrp="1"/>
              </p:cNvSpPr>
              <p:nvPr>
                <p:ph idx="1"/>
              </p:nvPr>
            </p:nvSpPr>
            <p:spPr>
              <a:xfrm>
                <a:off x="2589212" y="2133600"/>
                <a:ext cx="9463088" cy="3777622"/>
              </a:xfrm>
            </p:spPr>
            <p:txBody>
              <a:bodyPr/>
              <a:lstStyle/>
              <a:p>
                <a:pPr marL="0" indent="0" algn="l" rtl="0">
                  <a:buNone/>
                </a:pPr>
                <a:r>
                  <a:rPr lang="en-US" b="1" u="sng" dirty="0" smtClean="0"/>
                  <a:t>proof (cont.):</a:t>
                </a:r>
              </a:p>
              <a:p>
                <a:pPr marL="0" indent="0" algn="l" rtl="0">
                  <a:buNone/>
                </a:pPr>
                <a:r>
                  <a:rPr lang="en-US" dirty="0" smtClean="0"/>
                  <a:t>For the sake of contradiction lets assume that there is another cycle of length </a:t>
                </a:r>
                <a14:m>
                  <m:oMath xmlns:m="http://schemas.openxmlformats.org/officeDocument/2006/math">
                    <m:r>
                      <a:rPr lang="en-US" i="1">
                        <a:latin typeface="Cambria Math" panose="02040503050406030204" pitchFamily="18" charset="0"/>
                      </a:rPr>
                      <m:t>≤</m:t>
                    </m:r>
                  </m:oMath>
                </a14:m>
                <a:r>
                  <a:rPr lang="en-US" dirty="0"/>
                  <a:t> r</a:t>
                </a:r>
                <a:r>
                  <a:rPr lang="en-US" dirty="0" smtClean="0"/>
                  <a:t>’</a:t>
                </a:r>
                <a:br>
                  <a:rPr lang="en-US" dirty="0" smtClean="0"/>
                </a:br>
                <a:r>
                  <a:rPr lang="en-US" dirty="0" smtClean="0"/>
                  <a:t>that includes vertices  </a:t>
                </a:r>
                <a14:m>
                  <m:oMath xmlns:m="http://schemas.openxmlformats.org/officeDocument/2006/math">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𝑢</m:t>
                            </m:r>
                          </m:e>
                          <m:sub>
                            <m:r>
                              <a:rPr lang="en-US" b="0" i="1" smtClean="0">
                                <a:latin typeface="Cambria Math" panose="02040503050406030204" pitchFamily="18" charset="0"/>
                              </a:rPr>
                              <m:t>0</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𝑢</m:t>
                            </m:r>
                          </m:e>
                          <m:sub>
                            <m:r>
                              <a:rPr lang="en-US" b="0" i="1" smtClean="0">
                                <a:latin typeface="Cambria Math" panose="02040503050406030204" pitchFamily="18" charset="0"/>
                              </a:rPr>
                              <m:t>3</m:t>
                            </m:r>
                          </m:sub>
                        </m:sSub>
                      </m:e>
                    </m:d>
                    <m:r>
                      <a:rPr lang="en-US" b="0" i="1" smtClean="0">
                        <a:latin typeface="Cambria Math" panose="02040503050406030204" pitchFamily="18" charset="0"/>
                      </a:rPr>
                      <m:t>.</m:t>
                    </m:r>
                  </m:oMath>
                </a14:m>
                <a:r>
                  <a:rPr lang="en-US" dirty="0" smtClean="0"/>
                  <a:t/>
                </a:r>
                <a:br>
                  <a:rPr lang="en-US" dirty="0" smtClean="0"/>
                </a:br>
                <a:endParaRPr lang="en-US" dirty="0"/>
              </a:p>
              <a:p>
                <a:pPr marL="0" indent="0" algn="l" rtl="0">
                  <a:buNone/>
                </a:pPr>
                <a:endParaRPr lang="en-US" dirty="0"/>
              </a:p>
              <a:p>
                <a:pPr marL="0" indent="0" algn="l" rtl="0">
                  <a:buNone/>
                </a:pPr>
                <a:endParaRPr lang="he-IL" dirty="0"/>
              </a:p>
            </p:txBody>
          </p:sp>
        </mc:Choice>
        <mc:Fallback xmlns="">
          <p:sp>
            <p:nvSpPr>
              <p:cNvPr id="3" name="מציין מיקום תוכן 2"/>
              <p:cNvSpPr>
                <a:spLocks noGrp="1" noRot="1" noChangeAspect="1" noMove="1" noResize="1" noEditPoints="1" noAdjustHandles="1" noChangeArrowheads="1" noChangeShapeType="1" noTextEdit="1"/>
              </p:cNvSpPr>
              <p:nvPr>
                <p:ph idx="1"/>
              </p:nvPr>
            </p:nvSpPr>
            <p:spPr>
              <a:xfrm>
                <a:off x="2589212" y="2133600"/>
                <a:ext cx="9463088" cy="3777622"/>
              </a:xfrm>
              <a:blipFill rotWithShape="0">
                <a:blip r:embed="rId2"/>
                <a:stretch>
                  <a:fillRect l="-580" t="-806"/>
                </a:stretch>
              </a:blipFill>
            </p:spPr>
            <p:txBody>
              <a:bodyPr/>
              <a:lstStyle/>
              <a:p>
                <a:r>
                  <a:rPr lang="he-IL">
                    <a:noFill/>
                  </a:rPr>
                  <a:t> </a:t>
                </a:r>
              </a:p>
            </p:txBody>
          </p:sp>
        </mc:Fallback>
      </mc:AlternateContent>
      <p:pic>
        <p:nvPicPr>
          <p:cNvPr id="5" name="תמונה 4"/>
          <p:cNvPicPr>
            <a:picLocks noChangeAspect="1"/>
          </p:cNvPicPr>
          <p:nvPr/>
        </p:nvPicPr>
        <p:blipFill>
          <a:blip r:embed="rId3">
            <a:clrChange>
              <a:clrFrom>
                <a:srgbClr val="FFFFFF"/>
              </a:clrFrom>
              <a:clrTo>
                <a:srgbClr val="FFFFFF">
                  <a:alpha val="0"/>
                </a:srgbClr>
              </a:clrTo>
            </a:clrChange>
          </a:blip>
          <a:stretch>
            <a:fillRect/>
          </a:stretch>
        </p:blipFill>
        <p:spPr>
          <a:xfrm>
            <a:off x="7070993" y="2920686"/>
            <a:ext cx="3694445" cy="2502214"/>
          </a:xfrm>
          <a:prstGeom prst="rect">
            <a:avLst/>
          </a:prstGeom>
        </p:spPr>
      </p:pic>
      <mc:AlternateContent xmlns:mc="http://schemas.openxmlformats.org/markup-compatibility/2006" xmlns:a14="http://schemas.microsoft.com/office/drawing/2010/main">
        <mc:Choice Requires="a14">
          <p:sp>
            <p:nvSpPr>
              <p:cNvPr id="4" name="TextBox 3"/>
              <p:cNvSpPr txBox="1"/>
              <p:nvPr/>
            </p:nvSpPr>
            <p:spPr>
              <a:xfrm>
                <a:off x="2589212" y="3434408"/>
                <a:ext cx="4737100" cy="3046603"/>
              </a:xfrm>
              <a:prstGeom prst="rect">
                <a:avLst/>
              </a:prstGeom>
              <a:noFill/>
            </p:spPr>
            <p:txBody>
              <a:bodyPr wrap="square" rtlCol="1">
                <a:spAutoFit/>
              </a:bodyPr>
              <a:lstStyle/>
              <a:p>
                <a:r>
                  <a:rPr lang="en-US" dirty="0" smtClean="0"/>
                  <a:t>The cycles differ on at least one part of length </a:t>
                </a:r>
                <a14:m>
                  <m:oMath xmlns:m="http://schemas.openxmlformats.org/officeDocument/2006/math">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𝑟</m:t>
                        </m:r>
                      </m:num>
                      <m:den>
                        <m:r>
                          <a:rPr lang="en-US" i="1">
                            <a:latin typeface="Cambria Math" panose="02040503050406030204" pitchFamily="18" charset="0"/>
                          </a:rPr>
                          <m:t>2</m:t>
                        </m:r>
                      </m:den>
                    </m:f>
                    <m:r>
                      <a:rPr lang="en-US" i="1">
                        <a:latin typeface="Cambria Math" panose="02040503050406030204" pitchFamily="18" charset="0"/>
                      </a:rPr>
                      <m:t>.</m:t>
                    </m:r>
                  </m:oMath>
                </a14:m>
                <a:r>
                  <a:rPr lang="en-US" dirty="0"/>
                  <a:t>Lets take that part (assume the part between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𝑢</m:t>
                        </m:r>
                      </m:e>
                      <m:sub>
                        <m:r>
                          <a:rPr lang="en-US" i="1">
                            <a:latin typeface="Cambria Math" panose="02040503050406030204" pitchFamily="18" charset="0"/>
                          </a:rPr>
                          <m:t>1</m:t>
                        </m:r>
                      </m:sub>
                    </m:sSub>
                    <m:r>
                      <a:rPr lang="en-US" i="1">
                        <a:latin typeface="Cambria Math" panose="02040503050406030204" pitchFamily="18" charset="0"/>
                      </a:rPr>
                      <m:t>𝑎𝑛𝑑</m:t>
                    </m:r>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𝑢</m:t>
                        </m:r>
                      </m:e>
                      <m:sub>
                        <m:r>
                          <a:rPr lang="en-US" i="1">
                            <a:latin typeface="Cambria Math" panose="02040503050406030204" pitchFamily="18" charset="0"/>
                          </a:rPr>
                          <m:t>2</m:t>
                        </m:r>
                      </m:sub>
                    </m:sSub>
                    <m:r>
                      <a:rPr lang="en-US" i="1">
                        <a:latin typeface="Cambria Math" panose="02040503050406030204" pitchFamily="18" charset="0"/>
                      </a:rPr>
                      <m:t>.</m:t>
                    </m:r>
                  </m:oMath>
                </a14:m>
                <a:endParaRPr lang="he-IL" dirty="0"/>
              </a:p>
              <a:p>
                <a:endParaRPr lang="en-US" dirty="0" smtClean="0"/>
              </a:p>
              <a:p>
                <a:endParaRPr lang="en-US" dirty="0" smtClean="0"/>
              </a:p>
              <a:p>
                <a:endParaRPr lang="en-US" dirty="0"/>
              </a:p>
              <a:p>
                <a:endParaRPr lang="en-US" dirty="0" smtClean="0"/>
              </a:p>
              <a:p>
                <a:r>
                  <a:rPr lang="en-US" dirty="0" smtClean="0"/>
                  <a:t>The length of the red part must be </a:t>
                </a:r>
                <a14:m>
                  <m:oMath xmlns:m="http://schemas.openxmlformats.org/officeDocument/2006/math">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𝑟</m:t>
                        </m:r>
                      </m:num>
                      <m:den>
                        <m:r>
                          <a:rPr lang="en-US" b="0" i="1" smtClean="0">
                            <a:latin typeface="Cambria Math" panose="02040503050406030204" pitchFamily="18" charset="0"/>
                          </a:rPr>
                          <m:t>2</m:t>
                        </m:r>
                      </m:den>
                    </m:f>
                    <m:r>
                      <a:rPr lang="en-US" b="0" i="1" smtClean="0">
                        <a:latin typeface="Cambria Math" panose="02040503050406030204" pitchFamily="18" charset="0"/>
                      </a:rPr>
                      <m:t>.</m:t>
                    </m:r>
                  </m:oMath>
                </a14:m>
                <a:endParaRPr lang="en-US" b="0" dirty="0" smtClean="0"/>
              </a:p>
              <a:p>
                <a:r>
                  <a:rPr lang="en-US" dirty="0" smtClean="0"/>
                  <a:t>That way, a cycle of length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𝑟</m:t>
                    </m:r>
                  </m:oMath>
                </a14:m>
                <a:r>
                  <a:rPr lang="en-US" dirty="0" smtClean="0"/>
                  <a:t> is formed.</a:t>
                </a:r>
                <a:endParaRPr lang="he-IL" dirty="0"/>
              </a:p>
            </p:txBody>
          </p:sp>
        </mc:Choice>
        <mc:Fallback xmlns="">
          <p:sp>
            <p:nvSpPr>
              <p:cNvPr id="4" name="TextBox 3"/>
              <p:cNvSpPr txBox="1">
                <a:spLocks noRot="1" noChangeAspect="1" noMove="1" noResize="1" noEditPoints="1" noAdjustHandles="1" noChangeArrowheads="1" noChangeShapeType="1" noTextEdit="1"/>
              </p:cNvSpPr>
              <p:nvPr/>
            </p:nvSpPr>
            <p:spPr>
              <a:xfrm>
                <a:off x="2589212" y="3434408"/>
                <a:ext cx="4737100" cy="3046603"/>
              </a:xfrm>
              <a:prstGeom prst="rect">
                <a:avLst/>
              </a:prstGeom>
              <a:blipFill rotWithShape="0">
                <a:blip r:embed="rId4"/>
                <a:stretch>
                  <a:fillRect l="-1158" t="-1000" b="-2200"/>
                </a:stretch>
              </a:blipFill>
            </p:spPr>
            <p:txBody>
              <a:bodyPr/>
              <a:lstStyle/>
              <a:p>
                <a:r>
                  <a:rPr lang="he-IL">
                    <a:noFill/>
                  </a:rPr>
                  <a:t> </a:t>
                </a:r>
              </a:p>
            </p:txBody>
          </p:sp>
        </mc:Fallback>
      </mc:AlternateContent>
      <p:pic>
        <p:nvPicPr>
          <p:cNvPr id="6" name="תמונה 5"/>
          <p:cNvPicPr>
            <a:picLocks noChangeAspect="1"/>
          </p:cNvPicPr>
          <p:nvPr/>
        </p:nvPicPr>
        <p:blipFill>
          <a:blip r:embed="rId5">
            <a:clrChange>
              <a:clrFrom>
                <a:srgbClr val="FFFFFF"/>
              </a:clrFrom>
              <a:clrTo>
                <a:srgbClr val="FFFFFF">
                  <a:alpha val="0"/>
                </a:srgbClr>
              </a:clrTo>
            </a:clrChange>
          </a:blip>
          <a:stretch>
            <a:fillRect/>
          </a:stretch>
        </p:blipFill>
        <p:spPr>
          <a:xfrm>
            <a:off x="3631867" y="4416425"/>
            <a:ext cx="1514475" cy="895350"/>
          </a:xfrm>
          <a:prstGeom prst="rect">
            <a:avLst/>
          </a:prstGeom>
        </p:spPr>
      </p:pic>
    </p:spTree>
    <p:extLst>
      <p:ext uri="{BB962C8B-B14F-4D97-AF65-F5344CB8AC3E}">
        <p14:creationId xmlns:p14="http://schemas.microsoft.com/office/powerpoint/2010/main" val="29670463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dirty="0"/>
              <a:t>Bound on number of small cycles in a graph</a:t>
            </a:r>
            <a:endParaRPr lang="he-IL" dirty="0"/>
          </a:p>
        </p:txBody>
      </p:sp>
      <mc:AlternateContent xmlns:mc="http://schemas.openxmlformats.org/markup-compatibility/2006" xmlns:a14="http://schemas.microsoft.com/office/drawing/2010/main">
        <mc:Choice Requires="a14">
          <p:sp>
            <p:nvSpPr>
              <p:cNvPr id="3" name="מציין מיקום תוכן 2"/>
              <p:cNvSpPr>
                <a:spLocks noGrp="1"/>
              </p:cNvSpPr>
              <p:nvPr>
                <p:ph idx="1"/>
              </p:nvPr>
            </p:nvSpPr>
            <p:spPr>
              <a:xfrm>
                <a:off x="2589212" y="2133600"/>
                <a:ext cx="9463088" cy="3777622"/>
              </a:xfrm>
            </p:spPr>
            <p:txBody>
              <a:bodyPr/>
              <a:lstStyle/>
              <a:p>
                <a:pPr marL="0" indent="0" algn="l" rtl="0">
                  <a:buNone/>
                </a:pPr>
                <a:r>
                  <a:rPr lang="en-US" b="1" u="sng" dirty="0" smtClean="0"/>
                  <a:t>proof (cont.):</a:t>
                </a:r>
              </a:p>
              <a:p>
                <a:pPr marL="0" indent="0" algn="l" rtl="0">
                  <a:buNone/>
                </a:pPr>
                <a:r>
                  <a:rPr lang="en-US" dirty="0" smtClean="0"/>
                  <a:t>Now, since each cycle of length </a:t>
                </a:r>
                <a14:m>
                  <m:oMath xmlns:m="http://schemas.openxmlformats.org/officeDocument/2006/math">
                    <m:r>
                      <a:rPr lang="en-US" b="0" i="1" smtClean="0">
                        <a:latin typeface="Cambria Math" panose="02040503050406030204" pitchFamily="18" charset="0"/>
                      </a:rPr>
                      <m:t>≤</m:t>
                    </m:r>
                  </m:oMath>
                </a14:m>
                <a:r>
                  <a:rPr lang="en-US" dirty="0" smtClean="0"/>
                  <a:t>2r can be represented by unique 4 vertices, the number of cycles of length </a:t>
                </a:r>
                <a14:m>
                  <m:oMath xmlns:m="http://schemas.openxmlformats.org/officeDocument/2006/math">
                    <m:r>
                      <a:rPr lang="en-US" i="1">
                        <a:latin typeface="Cambria Math" panose="02040503050406030204" pitchFamily="18" charset="0"/>
                      </a:rPr>
                      <m:t>≤</m:t>
                    </m:r>
                    <m:r>
                      <a:rPr lang="en-US" b="0" i="1" smtClean="0">
                        <a:latin typeface="Cambria Math" panose="02040503050406030204" pitchFamily="18" charset="0"/>
                      </a:rPr>
                      <m:t>2</m:t>
                    </m:r>
                    <m:r>
                      <a:rPr lang="en-US" i="1">
                        <a:latin typeface="Cambria Math" panose="02040503050406030204" pitchFamily="18" charset="0"/>
                      </a:rPr>
                      <m:t>𝑟</m:t>
                    </m:r>
                  </m:oMath>
                </a14:m>
                <a:r>
                  <a:rPr lang="en-US" dirty="0"/>
                  <a:t> </a:t>
                </a:r>
                <a:r>
                  <a:rPr lang="en-US" dirty="0" smtClean="0"/>
                  <a:t>in G is </a:t>
                </a:r>
                <a14:m>
                  <m:oMath xmlns:m="http://schemas.openxmlformats.org/officeDocument/2006/math">
                    <m:r>
                      <a:rPr lang="en-US" i="1">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𝑛</m:t>
                        </m:r>
                      </m:e>
                      <m:sup>
                        <m:r>
                          <a:rPr lang="en-US" b="0" i="1" smtClean="0">
                            <a:latin typeface="Cambria Math" panose="02040503050406030204" pitchFamily="18" charset="0"/>
                          </a:rPr>
                          <m:t>4</m:t>
                        </m:r>
                      </m:sup>
                    </m:sSup>
                    <m:r>
                      <a:rPr lang="en-US" b="0" i="0" smtClean="0">
                        <a:latin typeface="Cambria Math" panose="02040503050406030204" pitchFamily="18" charset="0"/>
                      </a:rPr>
                      <m:t>.</m:t>
                    </m:r>
                  </m:oMath>
                </a14:m>
                <a:endParaRPr lang="en-US" b="0" dirty="0" smtClean="0"/>
              </a:p>
              <a:p>
                <a:pPr marL="0" indent="0" algn="l" rtl="0">
                  <a:buNone/>
                </a:pPr>
                <a:r>
                  <a:rPr lang="en-US" dirty="0" smtClean="0"/>
                  <a:t/>
                </a:r>
                <a:br>
                  <a:rPr lang="en-US" dirty="0" smtClean="0"/>
                </a:br>
                <a:endParaRPr lang="en-US" dirty="0"/>
              </a:p>
              <a:p>
                <a:pPr marL="0" indent="0" algn="l" rtl="0">
                  <a:buNone/>
                </a:pPr>
                <a:endParaRPr lang="en-US" dirty="0"/>
              </a:p>
              <a:p>
                <a:pPr marL="0" indent="0" algn="l" rtl="0">
                  <a:buNone/>
                </a:pPr>
                <a:endParaRPr lang="he-IL" dirty="0"/>
              </a:p>
            </p:txBody>
          </p:sp>
        </mc:Choice>
        <mc:Fallback xmlns="">
          <p:sp>
            <p:nvSpPr>
              <p:cNvPr id="3" name="מציין מיקום תוכן 2"/>
              <p:cNvSpPr>
                <a:spLocks noGrp="1" noRot="1" noChangeAspect="1" noMove="1" noResize="1" noEditPoints="1" noAdjustHandles="1" noChangeArrowheads="1" noChangeShapeType="1" noTextEdit="1"/>
              </p:cNvSpPr>
              <p:nvPr>
                <p:ph idx="1"/>
              </p:nvPr>
            </p:nvSpPr>
            <p:spPr>
              <a:xfrm>
                <a:off x="2589212" y="2133600"/>
                <a:ext cx="9463088" cy="3777622"/>
              </a:xfrm>
              <a:blipFill rotWithShape="0">
                <a:blip r:embed="rId2"/>
                <a:stretch>
                  <a:fillRect l="-580" t="-806"/>
                </a:stretch>
              </a:blipFill>
            </p:spPr>
            <p:txBody>
              <a:bodyPr/>
              <a:lstStyle/>
              <a:p>
                <a:r>
                  <a:rPr lang="he-IL">
                    <a:noFill/>
                  </a:rPr>
                  <a:t> </a:t>
                </a:r>
              </a:p>
            </p:txBody>
          </p:sp>
        </mc:Fallback>
      </mc:AlternateContent>
    </p:spTree>
    <p:extLst>
      <p:ext uri="{BB962C8B-B14F-4D97-AF65-F5344CB8AC3E}">
        <p14:creationId xmlns:p14="http://schemas.microsoft.com/office/powerpoint/2010/main" val="30806851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Relevant conclusions </a:t>
            </a:r>
            <a:r>
              <a:rPr lang="en-US" dirty="0"/>
              <a:t>from what we have seen so far</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589212" y="2133600"/>
                <a:ext cx="8915400" cy="3949700"/>
              </a:xfrm>
            </p:spPr>
            <p:txBody>
              <a:bodyPr>
                <a:normAutofit/>
              </a:bodyPr>
              <a:lstStyle/>
              <a:p>
                <a:pPr marL="0" indent="0" algn="l">
                  <a:buNone/>
                </a:pPr>
                <a:r>
                  <a:rPr lang="en-US" sz="2800" b="1" u="sng" dirty="0" smtClean="0"/>
                  <a:t>Lemma 2.2 (“The Wanted”)</a:t>
                </a:r>
                <a:r>
                  <a:rPr lang="en-US" sz="2800" dirty="0"/>
                  <a:t>: In a graph with perfect matching, a weight function which assigns non-zero circulation to all NICE cycles, is isolating</a:t>
                </a:r>
                <a:r>
                  <a:rPr lang="en-US" sz="2800" dirty="0" smtClean="0"/>
                  <a:t>.</a:t>
                </a:r>
              </a:p>
              <a:p>
                <a:pPr marL="0" indent="0" algn="l">
                  <a:buNone/>
                </a:pPr>
                <a:r>
                  <a:rPr lang="en-US" sz="2800" b="1" u="sng" dirty="0" smtClean="0"/>
                  <a:t>Lemma 3.4 (“The Doubling”)</a:t>
                </a:r>
                <a:r>
                  <a:rPr lang="en-US" sz="2800" dirty="0" smtClean="0"/>
                  <a:t>:</a:t>
                </a:r>
                <a:endParaRPr lang="en-US" sz="2800" dirty="0"/>
              </a:p>
              <a:p>
                <a:pPr marL="0" indent="0" algn="l">
                  <a:buNone/>
                </a:pPr>
                <a:r>
                  <a:rPr lang="en-US" sz="2800" dirty="0"/>
                  <a:t> Given a graph  </a:t>
                </a:r>
                <a14:m>
                  <m:oMath xmlns:m="http://schemas.openxmlformats.org/officeDocument/2006/math">
                    <m:r>
                      <m:rPr>
                        <m:sty m:val="p"/>
                      </m:rPr>
                      <a:rPr lang="en-US" sz="2800">
                        <a:latin typeface="Cambria Math" panose="02040503050406030204" pitchFamily="18" charset="0"/>
                      </a:rPr>
                      <m:t>G</m:t>
                    </m:r>
                    <m:r>
                      <a:rPr lang="en-US" sz="2800">
                        <a:latin typeface="Cambria Math" panose="02040503050406030204" pitchFamily="18" charset="0"/>
                      </a:rPr>
                      <m:t>=</m:t>
                    </m:r>
                    <m:d>
                      <m:dPr>
                        <m:ctrlPr>
                          <a:rPr lang="en-US" sz="2800" i="1">
                            <a:latin typeface="Cambria Math" panose="02040503050406030204" pitchFamily="18" charset="0"/>
                          </a:rPr>
                        </m:ctrlPr>
                      </m:dPr>
                      <m:e>
                        <m:r>
                          <m:rPr>
                            <m:sty m:val="p"/>
                          </m:rPr>
                          <a:rPr lang="en-US" sz="2800">
                            <a:latin typeface="Cambria Math" panose="02040503050406030204" pitchFamily="18" charset="0"/>
                          </a:rPr>
                          <m:t>V</m:t>
                        </m:r>
                        <m:r>
                          <a:rPr lang="en-US" sz="2800">
                            <a:latin typeface="Cambria Math" panose="02040503050406030204" pitchFamily="18" charset="0"/>
                          </a:rPr>
                          <m:t>,</m:t>
                        </m:r>
                        <m:r>
                          <m:rPr>
                            <m:sty m:val="p"/>
                          </m:rPr>
                          <a:rPr lang="en-US" sz="2800">
                            <a:latin typeface="Cambria Math" panose="02040503050406030204" pitchFamily="18" charset="0"/>
                          </a:rPr>
                          <m:t>E</m:t>
                        </m:r>
                      </m:e>
                    </m:d>
                    <m:r>
                      <a:rPr lang="en-US" sz="2800">
                        <a:latin typeface="Cambria Math" panose="02040503050406030204" pitchFamily="18" charset="0"/>
                      </a:rPr>
                      <m:t>,   </m:t>
                    </m:r>
                    <m:d>
                      <m:dPr>
                        <m:begChr m:val="|"/>
                        <m:endChr m:val="|"/>
                        <m:ctrlPr>
                          <a:rPr lang="en-US" sz="2800" i="1">
                            <a:latin typeface="Cambria Math" panose="02040503050406030204" pitchFamily="18" charset="0"/>
                          </a:rPr>
                        </m:ctrlPr>
                      </m:dPr>
                      <m:e>
                        <m:r>
                          <a:rPr lang="en-US" sz="2800" i="1">
                            <a:latin typeface="Cambria Math" panose="02040503050406030204" pitchFamily="18" charset="0"/>
                          </a:rPr>
                          <m:t>𝑉</m:t>
                        </m:r>
                      </m:e>
                    </m:d>
                    <m:r>
                      <a:rPr lang="en-US" sz="2800" i="1">
                        <a:latin typeface="Cambria Math" panose="02040503050406030204" pitchFamily="18" charset="0"/>
                      </a:rPr>
                      <m:t>=</m:t>
                    </m:r>
                    <m:r>
                      <a:rPr lang="en-US" sz="2800" i="1">
                        <a:latin typeface="Cambria Math" panose="02040503050406030204" pitchFamily="18" charset="0"/>
                      </a:rPr>
                      <m:t>𝑛</m:t>
                    </m:r>
                    <m:r>
                      <a:rPr lang="en-US" sz="2800" i="1">
                        <a:latin typeface="Cambria Math" panose="02040503050406030204" pitchFamily="18" charset="0"/>
                      </a:rPr>
                      <m:t> </m:t>
                    </m:r>
                  </m:oMath>
                </a14:m>
                <a:r>
                  <a:rPr lang="en-US" sz="2800" dirty="0"/>
                  <a:t> with </a:t>
                </a:r>
                <a:r>
                  <a:rPr lang="en-US" sz="2800" b="1" dirty="0"/>
                  <a:t>no cycles of length </a:t>
                </a:r>
                <a14:m>
                  <m:oMath xmlns:m="http://schemas.openxmlformats.org/officeDocument/2006/math">
                    <m:r>
                      <a:rPr lang="en-US" sz="2800" b="1" i="1">
                        <a:latin typeface="Cambria Math" panose="02040503050406030204" pitchFamily="18" charset="0"/>
                      </a:rPr>
                      <m:t>≤</m:t>
                    </m:r>
                    <m:r>
                      <a:rPr lang="en-US" sz="2800" b="1" i="1">
                        <a:latin typeface="Cambria Math" panose="02040503050406030204" pitchFamily="18" charset="0"/>
                      </a:rPr>
                      <m:t>𝑹</m:t>
                    </m:r>
                  </m:oMath>
                </a14:m>
                <a:r>
                  <a:rPr lang="en-US" sz="2800" dirty="0"/>
                  <a:t>, there are </a:t>
                </a:r>
                <a:r>
                  <a:rPr lang="en-US" sz="2800" b="1" dirty="0"/>
                  <a:t>at most</a:t>
                </a:r>
                <a14:m>
                  <m:oMath xmlns:m="http://schemas.openxmlformats.org/officeDocument/2006/math">
                    <m:r>
                      <a:rPr lang="en-US" sz="2800" b="1" i="1">
                        <a:latin typeface="Cambria Math" panose="02040503050406030204" pitchFamily="18" charset="0"/>
                      </a:rPr>
                      <m:t> </m:t>
                    </m:r>
                    <m:sSup>
                      <m:sSupPr>
                        <m:ctrlPr>
                          <a:rPr lang="en-US" sz="2800" b="1" i="1">
                            <a:latin typeface="Cambria Math" panose="02040503050406030204" pitchFamily="18" charset="0"/>
                          </a:rPr>
                        </m:ctrlPr>
                      </m:sSupPr>
                      <m:e>
                        <m:r>
                          <a:rPr lang="en-US" sz="2800" b="1" i="1">
                            <a:latin typeface="Cambria Math" panose="02040503050406030204" pitchFamily="18" charset="0"/>
                          </a:rPr>
                          <m:t>𝒏</m:t>
                        </m:r>
                      </m:e>
                      <m:sup>
                        <m:r>
                          <a:rPr lang="en-US" sz="2800" b="1" i="1">
                            <a:latin typeface="Cambria Math" panose="02040503050406030204" pitchFamily="18" charset="0"/>
                          </a:rPr>
                          <m:t>𝟒</m:t>
                        </m:r>
                      </m:sup>
                    </m:sSup>
                  </m:oMath>
                </a14:m>
                <a:r>
                  <a:rPr lang="en-US" sz="2800" b="1" dirty="0"/>
                  <a:t> cycles of length </a:t>
                </a:r>
                <a14:m>
                  <m:oMath xmlns:m="http://schemas.openxmlformats.org/officeDocument/2006/math">
                    <m:r>
                      <a:rPr lang="en-US" sz="2800" b="1" i="1">
                        <a:latin typeface="Cambria Math" panose="02040503050406030204" pitchFamily="18" charset="0"/>
                      </a:rPr>
                      <m:t>≤</m:t>
                    </m:r>
                    <m:r>
                      <a:rPr lang="en-US" sz="2800" b="1" i="1">
                        <a:latin typeface="Cambria Math" panose="02040503050406030204" pitchFamily="18" charset="0"/>
                      </a:rPr>
                      <m:t>𝟐</m:t>
                    </m:r>
                    <m:r>
                      <a:rPr lang="en-US" sz="2800" b="1" i="1">
                        <a:latin typeface="Cambria Math" panose="02040503050406030204" pitchFamily="18" charset="0"/>
                      </a:rPr>
                      <m:t>𝑹</m:t>
                    </m:r>
                  </m:oMath>
                </a14:m>
                <a:r>
                  <a:rPr lang="en-US" sz="2800" b="1" dirty="0"/>
                  <a:t>.</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589212" y="2133600"/>
                <a:ext cx="8915400" cy="3949700"/>
              </a:xfrm>
              <a:blipFill>
                <a:blip r:embed="rId2"/>
                <a:stretch>
                  <a:fillRect l="-1368" t="-1543" r="-2120"/>
                </a:stretch>
              </a:blipFill>
            </p:spPr>
            <p:txBody>
              <a:bodyPr/>
              <a:lstStyle/>
              <a:p>
                <a:r>
                  <a:rPr lang="he-IL">
                    <a:noFill/>
                  </a:rPr>
                  <a:t> </a:t>
                </a:r>
              </a:p>
            </p:txBody>
          </p:sp>
        </mc:Fallback>
      </mc:AlternateContent>
    </p:spTree>
    <p:extLst>
      <p:ext uri="{BB962C8B-B14F-4D97-AF65-F5344CB8AC3E}">
        <p14:creationId xmlns:p14="http://schemas.microsoft.com/office/powerpoint/2010/main" val="19586347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Relevant conclusions from what we have seen so </a:t>
            </a:r>
            <a:r>
              <a:rPr lang="en-US" dirty="0" smtClean="0"/>
              <a:t>far (cont.)</a:t>
            </a:r>
            <a:endParaRPr lang="he-IL"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lgn="l">
                  <a:buNone/>
                </a:pPr>
                <a:r>
                  <a:rPr lang="en-US" sz="2400" b="1" u="sng" dirty="0" smtClean="0"/>
                  <a:t>Lemma 2.3 (“The Feasible”) </a:t>
                </a:r>
                <a:r>
                  <a:rPr lang="en-US" sz="2400" dirty="0" smtClean="0"/>
                  <a:t>:</a:t>
                </a:r>
              </a:p>
              <a:p>
                <a:pPr marL="0" indent="0" algn="l">
                  <a:buNone/>
                </a:pPr>
                <a:r>
                  <a:rPr lang="en-US" sz="2000" dirty="0" smtClean="0"/>
                  <a:t>We are given with </a:t>
                </a:r>
                <a:r>
                  <a:rPr lang="en-US" sz="2000" dirty="0"/>
                  <a:t>a graph  </a:t>
                </a:r>
                <a14:m>
                  <m:oMath xmlns:m="http://schemas.openxmlformats.org/officeDocument/2006/math">
                    <m:r>
                      <m:rPr>
                        <m:sty m:val="p"/>
                      </m:rPr>
                      <a:rPr lang="en-US" sz="2000">
                        <a:latin typeface="Cambria Math" panose="02040503050406030204" pitchFamily="18" charset="0"/>
                      </a:rPr>
                      <m:t>G</m:t>
                    </m:r>
                    <m:r>
                      <a:rPr lang="en-US" sz="2000">
                        <a:latin typeface="Cambria Math" panose="02040503050406030204" pitchFamily="18" charset="0"/>
                      </a:rPr>
                      <m:t>=</m:t>
                    </m:r>
                    <m:d>
                      <m:dPr>
                        <m:ctrlPr>
                          <a:rPr lang="en-US" sz="2000" i="1">
                            <a:latin typeface="Cambria Math" panose="02040503050406030204" pitchFamily="18" charset="0"/>
                          </a:rPr>
                        </m:ctrlPr>
                      </m:dPr>
                      <m:e>
                        <m:r>
                          <m:rPr>
                            <m:sty m:val="p"/>
                          </m:rPr>
                          <a:rPr lang="en-US" sz="2000">
                            <a:latin typeface="Cambria Math" panose="02040503050406030204" pitchFamily="18" charset="0"/>
                          </a:rPr>
                          <m:t>V</m:t>
                        </m:r>
                        <m:r>
                          <a:rPr lang="en-US" sz="2000">
                            <a:latin typeface="Cambria Math" panose="02040503050406030204" pitchFamily="18" charset="0"/>
                          </a:rPr>
                          <m:t>,</m:t>
                        </m:r>
                        <m:r>
                          <m:rPr>
                            <m:sty m:val="p"/>
                          </m:rPr>
                          <a:rPr lang="en-US" sz="2000">
                            <a:latin typeface="Cambria Math" panose="02040503050406030204" pitchFamily="18" charset="0"/>
                          </a:rPr>
                          <m:t>E</m:t>
                        </m:r>
                      </m:e>
                    </m:d>
                    <m:r>
                      <a:rPr lang="en-US" sz="2000">
                        <a:latin typeface="Cambria Math" panose="02040503050406030204" pitchFamily="18" charset="0"/>
                      </a:rPr>
                      <m:t>,   </m:t>
                    </m:r>
                    <m:d>
                      <m:dPr>
                        <m:begChr m:val="|"/>
                        <m:endChr m:val="|"/>
                        <m:ctrlPr>
                          <a:rPr lang="en-US" sz="2000" i="1">
                            <a:latin typeface="Cambria Math" panose="02040503050406030204" pitchFamily="18" charset="0"/>
                          </a:rPr>
                        </m:ctrlPr>
                      </m:dPr>
                      <m:e>
                        <m:r>
                          <a:rPr lang="en-US" sz="2000" i="1">
                            <a:latin typeface="Cambria Math" panose="02040503050406030204" pitchFamily="18" charset="0"/>
                          </a:rPr>
                          <m:t>𝑉</m:t>
                        </m:r>
                      </m:e>
                    </m:d>
                    <m:r>
                      <a:rPr lang="en-US" sz="2000" i="1">
                        <a:latin typeface="Cambria Math" panose="02040503050406030204" pitchFamily="18" charset="0"/>
                      </a:rPr>
                      <m:t>=</m:t>
                    </m:r>
                    <m:r>
                      <a:rPr lang="en-US" sz="2000" i="1">
                        <a:latin typeface="Cambria Math" panose="02040503050406030204" pitchFamily="18" charset="0"/>
                      </a:rPr>
                      <m:t>𝑛</m:t>
                    </m:r>
                    <m:r>
                      <a:rPr lang="en-US" sz="2000">
                        <a:latin typeface="Cambria Math" panose="02040503050406030204" pitchFamily="18" charset="0"/>
                      </a:rPr>
                      <m:t>,   </m:t>
                    </m:r>
                    <m:r>
                      <m:rPr>
                        <m:sty m:val="p"/>
                      </m:rPr>
                      <a:rPr lang="en-US" sz="2000">
                        <a:latin typeface="Cambria Math" panose="02040503050406030204" pitchFamily="18" charset="0"/>
                      </a:rPr>
                      <m:t>E</m:t>
                    </m:r>
                    <m:r>
                      <a:rPr lang="en-US" sz="2000">
                        <a:latin typeface="Cambria Math" panose="02040503050406030204" pitchFamily="18" charset="0"/>
                      </a:rPr>
                      <m:t>=</m:t>
                    </m:r>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m:rPr>
                                <m:sty m:val="p"/>
                              </m:rPr>
                              <a:rPr lang="en-US" sz="2000">
                                <a:latin typeface="Cambria Math" panose="02040503050406030204" pitchFamily="18" charset="0"/>
                              </a:rPr>
                              <m:t>e</m:t>
                            </m:r>
                          </m:e>
                          <m:sub>
                            <m:r>
                              <a:rPr lang="en-US" sz="2000">
                                <a:latin typeface="Cambria Math" panose="02040503050406030204" pitchFamily="18" charset="0"/>
                              </a:rPr>
                              <m:t>0</m:t>
                            </m:r>
                          </m:sub>
                        </m:sSub>
                        <m:r>
                          <a:rPr lang="en-US" sz="2000">
                            <a:latin typeface="Cambria Math" panose="02040503050406030204" pitchFamily="18" charset="0"/>
                          </a:rPr>
                          <m:t>,   ...,</m:t>
                        </m:r>
                        <m:sSub>
                          <m:sSubPr>
                            <m:ctrlPr>
                              <a:rPr lang="en-US" sz="2000" i="1">
                                <a:latin typeface="Cambria Math" panose="02040503050406030204" pitchFamily="18" charset="0"/>
                              </a:rPr>
                            </m:ctrlPr>
                          </m:sSubPr>
                          <m:e>
                            <m:r>
                              <a:rPr lang="en-US" sz="2000">
                                <a:latin typeface="Cambria Math" panose="02040503050406030204" pitchFamily="18" charset="0"/>
                              </a:rPr>
                              <m:t> </m:t>
                            </m:r>
                            <m:r>
                              <m:rPr>
                                <m:sty m:val="p"/>
                              </m:rPr>
                              <a:rPr lang="en-US" sz="2000">
                                <a:latin typeface="Cambria Math" panose="02040503050406030204" pitchFamily="18" charset="0"/>
                              </a:rPr>
                              <m:t>e</m:t>
                            </m:r>
                          </m:e>
                          <m:sub>
                            <m:r>
                              <m:rPr>
                                <m:sty m:val="p"/>
                              </m:rPr>
                              <a:rPr lang="en-US" sz="2000">
                                <a:latin typeface="Cambria Math" panose="02040503050406030204" pitchFamily="18" charset="0"/>
                              </a:rPr>
                              <m:t>m</m:t>
                            </m:r>
                          </m:sub>
                        </m:sSub>
                      </m:e>
                    </m:d>
                    <m:r>
                      <a:rPr lang="en-US" sz="2000">
                        <a:latin typeface="Cambria Math" panose="02040503050406030204" pitchFamily="18" charset="0"/>
                      </a:rPr>
                      <m:t> </m:t>
                    </m:r>
                  </m:oMath>
                </a14:m>
                <a:r>
                  <a:rPr lang="en-US" sz="2000" dirty="0"/>
                  <a:t>and the trivial weight function </a:t>
                </a:r>
                <a14:m>
                  <m:oMath xmlns:m="http://schemas.openxmlformats.org/officeDocument/2006/math">
                    <m:r>
                      <a:rPr lang="en-US" sz="2000" i="1">
                        <a:latin typeface="Cambria Math" panose="02040503050406030204" pitchFamily="18" charset="0"/>
                      </a:rPr>
                      <m:t>𝑤</m:t>
                    </m:r>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𝑒</m:t>
                            </m:r>
                          </m:e>
                          <m:sub>
                            <m:r>
                              <a:rPr lang="en-US" sz="2000" i="1">
                                <a:latin typeface="Cambria Math" panose="02040503050406030204" pitchFamily="18" charset="0"/>
                              </a:rPr>
                              <m:t>𝑖</m:t>
                            </m:r>
                          </m:sub>
                        </m:sSub>
                      </m:e>
                    </m:d>
                    <m:r>
                      <a:rPr lang="en-US" sz="2000" i="1">
                        <a:latin typeface="Cambria Math" panose="02040503050406030204" pitchFamily="18" charset="0"/>
                      </a:rPr>
                      <m:t>=</m:t>
                    </m:r>
                    <m:sSup>
                      <m:sSupPr>
                        <m:ctrlPr>
                          <a:rPr lang="en-US" sz="2000" i="1">
                            <a:latin typeface="Cambria Math" panose="02040503050406030204" pitchFamily="18" charset="0"/>
                          </a:rPr>
                        </m:ctrlPr>
                      </m:sSupPr>
                      <m:e>
                        <m:r>
                          <a:rPr lang="en-US" sz="2000" i="1">
                            <a:latin typeface="Cambria Math" panose="02040503050406030204" pitchFamily="18" charset="0"/>
                          </a:rPr>
                          <m:t>2</m:t>
                        </m:r>
                      </m:e>
                      <m:sup>
                        <m:r>
                          <a:rPr lang="en-US" sz="2000" i="1">
                            <a:latin typeface="Cambria Math" panose="02040503050406030204" pitchFamily="18" charset="0"/>
                          </a:rPr>
                          <m:t>𝑖</m:t>
                        </m:r>
                        <m:r>
                          <a:rPr lang="en-US" sz="2000" i="1">
                            <a:latin typeface="Cambria Math" panose="02040503050406030204" pitchFamily="18" charset="0"/>
                          </a:rPr>
                          <m:t>−</m:t>
                        </m:r>
                        <m:r>
                          <a:rPr lang="en-US" sz="2000" i="1">
                            <a:latin typeface="Cambria Math" panose="02040503050406030204" pitchFamily="18" charset="0"/>
                          </a:rPr>
                          <m:t>1</m:t>
                        </m:r>
                      </m:sup>
                    </m:sSup>
                  </m:oMath>
                </a14:m>
                <a:r>
                  <a:rPr lang="en-US" sz="2000" dirty="0"/>
                  <a:t> </a:t>
                </a:r>
                <a:r>
                  <a:rPr lang="en-US" sz="2000" dirty="0" smtClean="0"/>
                  <a:t>. (</a:t>
                </a:r>
                <a:r>
                  <a:rPr lang="en-US" sz="2000" b="1" dirty="0" smtClean="0"/>
                  <a:t>denote it with </a:t>
                </a:r>
                <a14:m>
                  <m:oMath xmlns:m="http://schemas.openxmlformats.org/officeDocument/2006/math">
                    <m:sSub>
                      <m:sSubPr>
                        <m:ctrlPr>
                          <a:rPr lang="en-US" sz="2000" b="1" i="1" smtClean="0">
                            <a:latin typeface="Cambria Math" panose="02040503050406030204" pitchFamily="18" charset="0"/>
                          </a:rPr>
                        </m:ctrlPr>
                      </m:sSubPr>
                      <m:e>
                        <m:r>
                          <a:rPr lang="en-US" sz="2000" b="1" i="1" smtClean="0">
                            <a:latin typeface="Cambria Math" panose="02040503050406030204" pitchFamily="18" charset="0"/>
                          </a:rPr>
                          <m:t>𝒘</m:t>
                        </m:r>
                      </m:e>
                      <m:sub>
                        <m:r>
                          <a:rPr lang="en-US" sz="2000" b="1" i="1" smtClean="0">
                            <a:latin typeface="Cambria Math" panose="02040503050406030204" pitchFamily="18" charset="0"/>
                          </a:rPr>
                          <m:t>𝒕𝒓</m:t>
                        </m:r>
                      </m:sub>
                    </m:sSub>
                  </m:oMath>
                </a14:m>
                <a:r>
                  <a:rPr lang="en-US" sz="2000" dirty="0" smtClean="0"/>
                  <a:t>)</a:t>
                </a:r>
              </a:p>
              <a:p>
                <a:pPr marL="0" indent="0" algn="l">
                  <a:buNone/>
                </a:pPr>
                <a:r>
                  <a:rPr lang="en-US" sz="2000" dirty="0" smtClean="0"/>
                  <a:t>Fix an integer </a:t>
                </a:r>
                <a:r>
                  <a:rPr lang="en-US" sz="2000" b="1" dirty="0" smtClean="0"/>
                  <a:t>s</a:t>
                </a:r>
              </a:p>
              <a:p>
                <a:pPr marL="0" indent="0" algn="l">
                  <a:buNone/>
                </a:pPr>
                <a:r>
                  <a:rPr lang="en-US" sz="2000" dirty="0" smtClean="0"/>
                  <a:t>Take </a:t>
                </a:r>
                <a:r>
                  <a:rPr lang="en-US" sz="2000" dirty="0"/>
                  <a:t>the set of weight functions </a:t>
                </a:r>
                <a14:m>
                  <m:oMath xmlns:m="http://schemas.openxmlformats.org/officeDocument/2006/math">
                    <m:r>
                      <m:rPr>
                        <m:sty m:val="p"/>
                      </m:rPr>
                      <a:rPr lang="en-US" sz="2000" b="0" i="0" smtClean="0">
                        <a:latin typeface="Cambria Math" panose="02040503050406030204" pitchFamily="18" charset="0"/>
                      </a:rPr>
                      <m:t>W</m:t>
                    </m:r>
                    <m:r>
                      <a:rPr lang="en-US" sz="2000" b="0" i="0" smtClean="0">
                        <a:latin typeface="Cambria Math" panose="02040503050406030204" pitchFamily="18" charset="0"/>
                      </a:rPr>
                      <m:t>=</m:t>
                    </m:r>
                    <m:d>
                      <m:dPr>
                        <m:begChr m:val="{"/>
                        <m:endChr m:val="|"/>
                        <m:ctrlPr>
                          <a:rPr lang="en-US" sz="2000" i="1">
                            <a:latin typeface="Cambria Math" panose="02040503050406030204" pitchFamily="18" charset="0"/>
                          </a:rPr>
                        </m:ctrlPr>
                      </m:dPr>
                      <m:e>
                        <m:sSub>
                          <m:sSubPr>
                            <m:ctrlPr>
                              <a:rPr lang="en-US" sz="2000" b="0" i="1" smtClean="0">
                                <a:latin typeface="Cambria Math" panose="02040503050406030204" pitchFamily="18" charset="0"/>
                              </a:rPr>
                            </m:ctrlPr>
                          </m:sSubPr>
                          <m:e>
                            <m:r>
                              <a:rPr lang="en-US" sz="2000" i="1">
                                <a:latin typeface="Cambria Math" panose="02040503050406030204" pitchFamily="18" charset="0"/>
                              </a:rPr>
                              <m:t>𝑤</m:t>
                            </m:r>
                          </m:e>
                          <m:sub>
                            <m:r>
                              <a:rPr lang="en-US" sz="2000" b="0" i="1" smtClean="0">
                                <a:latin typeface="Cambria Math" panose="02040503050406030204" pitchFamily="18" charset="0"/>
                              </a:rPr>
                              <m:t>𝑡𝑟</m:t>
                            </m:r>
                          </m:sub>
                        </m:sSub>
                        <m:r>
                          <a:rPr lang="en-US" sz="2000" i="1">
                            <a:latin typeface="Cambria Math" panose="02040503050406030204" pitchFamily="18" charset="0"/>
                          </a:rPr>
                          <m:t> </m:t>
                        </m:r>
                        <m:r>
                          <a:rPr lang="en-US" sz="2000" i="1">
                            <a:latin typeface="Cambria Math" panose="02040503050406030204" pitchFamily="18" charset="0"/>
                          </a:rPr>
                          <m:t>𝑚𝑜𝑑𝑗</m:t>
                        </m:r>
                        <m:r>
                          <a:rPr lang="en-US" sz="2000" i="1">
                            <a:latin typeface="Cambria Math" panose="02040503050406030204" pitchFamily="18" charset="0"/>
                          </a:rPr>
                          <m:t> </m:t>
                        </m:r>
                      </m:e>
                    </m:d>
                    <m:r>
                      <a:rPr lang="en-US" sz="2000" i="1">
                        <a:latin typeface="Cambria Math" panose="02040503050406030204" pitchFamily="18" charset="0"/>
                      </a:rPr>
                      <m:t> </m:t>
                    </m:r>
                    <m:r>
                      <a:rPr lang="en-US" sz="2000" i="1">
                        <a:latin typeface="Cambria Math" panose="02040503050406030204" pitchFamily="18" charset="0"/>
                      </a:rPr>
                      <m:t>2</m:t>
                    </m:r>
                    <m:r>
                      <a:rPr lang="en-US" sz="2000" i="1">
                        <a:latin typeface="Cambria Math" panose="02040503050406030204" pitchFamily="18" charset="0"/>
                      </a:rPr>
                      <m:t>≤</m:t>
                    </m:r>
                    <m:r>
                      <a:rPr lang="en-US" sz="2000" i="1">
                        <a:latin typeface="Cambria Math" panose="02040503050406030204" pitchFamily="18" charset="0"/>
                      </a:rPr>
                      <m:t>𝑗</m:t>
                    </m:r>
                    <m:r>
                      <a:rPr lang="en-US" sz="2000" i="1">
                        <a:latin typeface="Cambria Math" panose="02040503050406030204" pitchFamily="18" charset="0"/>
                      </a:rPr>
                      <m:t>≤</m:t>
                    </m:r>
                    <m:sSup>
                      <m:sSupPr>
                        <m:ctrlPr>
                          <a:rPr lang="en-US" sz="2000" i="1">
                            <a:latin typeface="Cambria Math" panose="02040503050406030204" pitchFamily="18" charset="0"/>
                          </a:rPr>
                        </m:ctrlPr>
                      </m:sSupPr>
                      <m:e>
                        <m:r>
                          <a:rPr lang="en-US" sz="2000" i="1">
                            <a:latin typeface="Cambria Math" panose="02040503050406030204" pitchFamily="18" charset="0"/>
                          </a:rPr>
                          <m:t>𝑛</m:t>
                        </m:r>
                      </m:e>
                      <m:sup>
                        <m:r>
                          <a:rPr lang="en-US" sz="2000" i="1">
                            <a:latin typeface="Cambria Math" panose="02040503050406030204" pitchFamily="18" charset="0"/>
                          </a:rPr>
                          <m:t>2</m:t>
                        </m:r>
                      </m:sup>
                    </m:sSup>
                    <m:r>
                      <a:rPr lang="en-US" sz="2000" i="1">
                        <a:latin typeface="Cambria Math" panose="02040503050406030204" pitchFamily="18" charset="0"/>
                      </a:rPr>
                      <m:t>𝑠</m:t>
                    </m:r>
                    <m:r>
                      <a:rPr lang="en-US" sz="2000" i="1">
                        <a:latin typeface="Cambria Math" panose="02040503050406030204" pitchFamily="18" charset="0"/>
                      </a:rPr>
                      <m:t>}</m:t>
                    </m:r>
                  </m:oMath>
                </a14:m>
                <a:endParaRPr lang="en-US" sz="2000" dirty="0" smtClean="0"/>
              </a:p>
              <a:p>
                <a:pPr marL="0" indent="0" algn="l">
                  <a:buNone/>
                </a:pPr>
                <a:r>
                  <a:rPr lang="en-US" sz="2000" dirty="0" smtClean="0"/>
                  <a:t>For any set of </a:t>
                </a:r>
                <a:r>
                  <a:rPr lang="en-US" sz="2000" b="1" dirty="0" smtClean="0"/>
                  <a:t>s</a:t>
                </a:r>
                <a:r>
                  <a:rPr lang="en-US" sz="2000" dirty="0" smtClean="0"/>
                  <a:t> cycles </a:t>
                </a:r>
                <a14:m>
                  <m:oMath xmlns:m="http://schemas.openxmlformats.org/officeDocument/2006/math">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𝑐</m:t>
                        </m:r>
                      </m:e>
                      <m:sub>
                        <m:r>
                          <a:rPr lang="en-US" sz="2000" i="1">
                            <a:latin typeface="Cambria Math" panose="02040503050406030204" pitchFamily="18" charset="0"/>
                          </a:rPr>
                          <m:t>1</m:t>
                        </m:r>
                      </m:sub>
                    </m:sSub>
                    <m:r>
                      <a:rPr lang="en-US" sz="2000" i="1">
                        <a:latin typeface="Cambria Math" panose="02040503050406030204" pitchFamily="18" charset="0"/>
                      </a:rPr>
                      <m:t>, …</m:t>
                    </m:r>
                    <m:sSub>
                      <m:sSubPr>
                        <m:ctrlPr>
                          <a:rPr lang="en-US" sz="2000" i="1">
                            <a:latin typeface="Cambria Math" panose="02040503050406030204" pitchFamily="18" charset="0"/>
                          </a:rPr>
                        </m:ctrlPr>
                      </m:sSubPr>
                      <m:e>
                        <m:r>
                          <a:rPr lang="en-US" sz="2000" i="1">
                            <a:latin typeface="Cambria Math" panose="02040503050406030204" pitchFamily="18" charset="0"/>
                          </a:rPr>
                          <m:t>,   </m:t>
                        </m:r>
                        <m:r>
                          <a:rPr lang="en-US" sz="2000" i="1">
                            <a:latin typeface="Cambria Math" panose="02040503050406030204" pitchFamily="18" charset="0"/>
                          </a:rPr>
                          <m:t>𝑐</m:t>
                        </m:r>
                      </m:e>
                      <m:sub>
                        <m:r>
                          <a:rPr lang="en-US" sz="2000" i="1">
                            <a:latin typeface="Cambria Math" panose="02040503050406030204" pitchFamily="18" charset="0"/>
                          </a:rPr>
                          <m:t>𝑠</m:t>
                        </m:r>
                      </m:sub>
                    </m:sSub>
                  </m:oMath>
                </a14:m>
                <a:r>
                  <a:rPr lang="en-US" sz="2000" dirty="0" smtClean="0"/>
                  <a:t>}</a:t>
                </a:r>
              </a:p>
              <a:p>
                <a:pPr marL="0" indent="0" algn="l">
                  <a:buNone/>
                </a:pPr>
                <a:r>
                  <a:rPr lang="en-US" sz="2000" dirty="0" smtClean="0"/>
                  <a:t>At </a:t>
                </a:r>
                <a:r>
                  <a:rPr lang="en-US" sz="2000" dirty="0"/>
                  <a:t>least one of these weight functions satisfies: </a:t>
                </a:r>
                <a14:m>
                  <m:oMath xmlns:m="http://schemas.openxmlformats.org/officeDocument/2006/math">
                    <m:r>
                      <a:rPr lang="en-US" sz="2000" b="1" i="1">
                        <a:latin typeface="Cambria Math" panose="02040503050406030204" pitchFamily="18" charset="0"/>
                      </a:rPr>
                      <m:t>∀</m:t>
                    </m:r>
                    <m:r>
                      <a:rPr lang="en-US" sz="2000" b="1" i="1">
                        <a:latin typeface="Cambria Math" panose="02040503050406030204" pitchFamily="18" charset="0"/>
                      </a:rPr>
                      <m:t>𝟏</m:t>
                    </m:r>
                    <m:r>
                      <a:rPr lang="en-US" sz="2000" b="1" i="1">
                        <a:latin typeface="Cambria Math" panose="02040503050406030204" pitchFamily="18" charset="0"/>
                      </a:rPr>
                      <m:t>≤</m:t>
                    </m:r>
                    <m:r>
                      <a:rPr lang="en-US" sz="2000" b="1" i="1">
                        <a:latin typeface="Cambria Math" panose="02040503050406030204" pitchFamily="18" charset="0"/>
                      </a:rPr>
                      <m:t>𝒊</m:t>
                    </m:r>
                    <m:r>
                      <a:rPr lang="en-US" sz="2000" b="1" i="1">
                        <a:latin typeface="Cambria Math" panose="02040503050406030204" pitchFamily="18" charset="0"/>
                      </a:rPr>
                      <m:t>≤</m:t>
                    </m:r>
                    <m:r>
                      <a:rPr lang="en-US" sz="2000" b="1" i="1">
                        <a:latin typeface="Cambria Math" panose="02040503050406030204" pitchFamily="18" charset="0"/>
                      </a:rPr>
                      <m:t>𝒔</m:t>
                    </m:r>
                    <m:r>
                      <a:rPr lang="en-US" sz="2000" b="1" i="1">
                        <a:latin typeface="Cambria Math" panose="02040503050406030204" pitchFamily="18" charset="0"/>
                      </a:rPr>
                      <m:t>.  </m:t>
                    </m:r>
                    <m:sSub>
                      <m:sSubPr>
                        <m:ctrlPr>
                          <a:rPr lang="en-US" sz="2000" b="1" i="1">
                            <a:latin typeface="Cambria Math" panose="02040503050406030204" pitchFamily="18" charset="0"/>
                          </a:rPr>
                        </m:ctrlPr>
                      </m:sSubPr>
                      <m:e>
                        <m:r>
                          <a:rPr lang="en-US" sz="2000" b="1" i="1">
                            <a:latin typeface="Cambria Math" panose="02040503050406030204" pitchFamily="18" charset="0"/>
                          </a:rPr>
                          <m:t>𝑪</m:t>
                        </m:r>
                      </m:e>
                      <m:sub>
                        <m:r>
                          <a:rPr lang="en-US" sz="2000" b="1" i="1">
                            <a:latin typeface="Cambria Math" panose="02040503050406030204" pitchFamily="18" charset="0"/>
                          </a:rPr>
                          <m:t>𝒘</m:t>
                        </m:r>
                      </m:sub>
                    </m:sSub>
                    <m:d>
                      <m:dPr>
                        <m:ctrlPr>
                          <a:rPr lang="en-US" sz="2000" b="1" i="1">
                            <a:latin typeface="Cambria Math" panose="02040503050406030204" pitchFamily="18" charset="0"/>
                          </a:rPr>
                        </m:ctrlPr>
                      </m:dPr>
                      <m:e>
                        <m:sSub>
                          <m:sSubPr>
                            <m:ctrlPr>
                              <a:rPr lang="en-US" sz="2000" b="1" i="1">
                                <a:latin typeface="Cambria Math" panose="02040503050406030204" pitchFamily="18" charset="0"/>
                              </a:rPr>
                            </m:ctrlPr>
                          </m:sSubPr>
                          <m:e>
                            <m:r>
                              <a:rPr lang="en-US" sz="2000" b="1" i="1">
                                <a:latin typeface="Cambria Math" panose="02040503050406030204" pitchFamily="18" charset="0"/>
                              </a:rPr>
                              <m:t>𝒄</m:t>
                            </m:r>
                          </m:e>
                          <m:sub>
                            <m:r>
                              <a:rPr lang="en-US" sz="2000" b="1" i="1">
                                <a:latin typeface="Cambria Math" panose="02040503050406030204" pitchFamily="18" charset="0"/>
                              </a:rPr>
                              <m:t>𝒊</m:t>
                            </m:r>
                          </m:sub>
                        </m:sSub>
                      </m:e>
                    </m:d>
                    <m:r>
                      <a:rPr lang="en-US" sz="2000" b="1" i="1" smtClean="0">
                        <a:latin typeface="Cambria Math" panose="02040503050406030204" pitchFamily="18" charset="0"/>
                      </a:rPr>
                      <m:t>≠</m:t>
                    </m:r>
                    <m:r>
                      <a:rPr lang="en-US" sz="2000" b="1" i="1">
                        <a:latin typeface="Cambria Math" panose="02040503050406030204" pitchFamily="18" charset="0"/>
                      </a:rPr>
                      <m:t>𝟎</m:t>
                    </m:r>
                  </m:oMath>
                </a14:m>
                <a:r>
                  <a:rPr lang="en-US" sz="2000" b="1" dirty="0"/>
                  <a:t> </a:t>
                </a:r>
                <a:endParaRPr lang="en-US" sz="2000" dirty="0"/>
              </a:p>
              <a:p>
                <a:pPr marL="0" indent="0">
                  <a:buNone/>
                </a:pPr>
                <a:endParaRPr lang="he-IL"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26" t="-1290" r="-1026"/>
                </a:stretch>
              </a:blipFill>
            </p:spPr>
            <p:txBody>
              <a:bodyPr/>
              <a:lstStyle/>
              <a:p>
                <a:r>
                  <a:rPr lang="he-IL">
                    <a:noFill/>
                  </a:rPr>
                  <a:t> </a:t>
                </a:r>
              </a:p>
            </p:txBody>
          </p:sp>
        </mc:Fallback>
      </mc:AlternateContent>
    </p:spTree>
    <p:extLst>
      <p:ext uri="{BB962C8B-B14F-4D97-AF65-F5344CB8AC3E}">
        <p14:creationId xmlns:p14="http://schemas.microsoft.com/office/powerpoint/2010/main" val="33681752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Motivation</a:t>
            </a:r>
          </a:p>
        </p:txBody>
      </p:sp>
      <p:sp>
        <p:nvSpPr>
          <p:cNvPr id="3" name="Content Placeholder 2"/>
          <p:cNvSpPr>
            <a:spLocks noGrp="1"/>
          </p:cNvSpPr>
          <p:nvPr>
            <p:ph idx="1"/>
          </p:nvPr>
        </p:nvSpPr>
        <p:spPr/>
        <p:txBody>
          <a:bodyPr>
            <a:normAutofit fontScale="92500" lnSpcReduction="10000"/>
          </a:bodyPr>
          <a:lstStyle/>
          <a:p>
            <a:pPr marL="0" indent="0" algn="l">
              <a:buNone/>
            </a:pPr>
            <a:r>
              <a:rPr lang="en-US" sz="2800" dirty="0" smtClean="0"/>
              <a:t>Recall </a:t>
            </a:r>
            <a:r>
              <a:rPr lang="en-US" sz="2800" dirty="0"/>
              <a:t>that </a:t>
            </a:r>
            <a:r>
              <a:rPr lang="en-US" sz="2800" b="1" dirty="0" smtClean="0"/>
              <a:t>“The Wanted” Lemma</a:t>
            </a:r>
            <a:r>
              <a:rPr lang="en-US" sz="2800" dirty="0" smtClean="0"/>
              <a:t>, motivates </a:t>
            </a:r>
            <a:r>
              <a:rPr lang="en-US" sz="2800" dirty="0"/>
              <a:t>us to construct a weight function which assigns non-zero circulation to all NICE cycles, in order to achieve isolation.</a:t>
            </a:r>
          </a:p>
          <a:p>
            <a:pPr marL="0" indent="0" algn="l">
              <a:buNone/>
            </a:pPr>
            <a:endParaRPr lang="en-US" sz="2800" dirty="0"/>
          </a:p>
          <a:p>
            <a:pPr marL="0" indent="0" algn="l">
              <a:buNone/>
            </a:pPr>
            <a:r>
              <a:rPr lang="en-US" sz="2800" dirty="0"/>
              <a:t>Yet, </a:t>
            </a:r>
            <a:r>
              <a:rPr lang="en-US" sz="2800" dirty="0" smtClean="0"/>
              <a:t>constructing </a:t>
            </a:r>
            <a:r>
              <a:rPr lang="en-US" sz="2800" dirty="0"/>
              <a:t>such function for bipartite graphs </a:t>
            </a:r>
            <a:r>
              <a:rPr lang="en-US" sz="2800" dirty="0" smtClean="0"/>
              <a:t>with polynomial weights (meaning a determinant with poly number of bits entries)</a:t>
            </a:r>
          </a:p>
          <a:p>
            <a:pPr marL="0" indent="0" algn="l">
              <a:buNone/>
            </a:pPr>
            <a:r>
              <a:rPr lang="en-US" sz="2800" dirty="0" smtClean="0"/>
              <a:t>remains </a:t>
            </a:r>
            <a:r>
              <a:rPr lang="en-US" sz="2800" dirty="0"/>
              <a:t>an open </a:t>
            </a:r>
            <a:r>
              <a:rPr lang="en-US" sz="2800" dirty="0" smtClean="0"/>
              <a:t>question…</a:t>
            </a:r>
            <a:endParaRPr lang="en-US" sz="2800" dirty="0"/>
          </a:p>
          <a:p>
            <a:pPr marL="0" indent="0" algn="l">
              <a:buNone/>
            </a:pPr>
            <a:endParaRPr lang="en-US" sz="2400" dirty="0"/>
          </a:p>
          <a:p>
            <a:endParaRPr lang="he-IL" sz="2800" dirty="0"/>
          </a:p>
          <a:p>
            <a:endParaRPr lang="en-US" sz="2800" dirty="0"/>
          </a:p>
        </p:txBody>
      </p:sp>
    </p:spTree>
    <p:extLst>
      <p:ext uri="{BB962C8B-B14F-4D97-AF65-F5344CB8AC3E}">
        <p14:creationId xmlns:p14="http://schemas.microsoft.com/office/powerpoint/2010/main" val="10260557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Final Weight Functions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592925" y="1905000"/>
                <a:ext cx="8915400" cy="4390030"/>
              </a:xfrm>
            </p:spPr>
            <p:txBody>
              <a:bodyPr>
                <a:normAutofit lnSpcReduction="10000"/>
              </a:bodyPr>
              <a:lstStyle/>
              <a:p>
                <a:pPr marL="0" indent="0" algn="l">
                  <a:buNone/>
                </a:pPr>
                <a:r>
                  <a:rPr lang="en-US" dirty="0" smtClean="0"/>
                  <a:t>Instead, the result is a set of final weight functions.</a:t>
                </a:r>
              </a:p>
              <a:p>
                <a:pPr marL="0" indent="0" algn="l">
                  <a:buNone/>
                </a:pPr>
                <a:r>
                  <a:rPr lang="en-US" dirty="0" smtClean="0"/>
                  <a:t>Recall that given a bipartite graph G, we can fix a number </a:t>
                </a:r>
                <a14:m>
                  <m:oMath xmlns:m="http://schemas.openxmlformats.org/officeDocument/2006/math">
                    <m:r>
                      <a:rPr lang="en-US" b="1" i="1" smtClean="0">
                        <a:latin typeface="Cambria Math" panose="02040503050406030204" pitchFamily="18" charset="0"/>
                      </a:rPr>
                      <m:t>𝒔</m:t>
                    </m:r>
                  </m:oMath>
                </a14:m>
                <a:r>
                  <a:rPr lang="en-US" dirty="0" smtClean="0"/>
                  <a:t> and get </a:t>
                </a:r>
                <a:endParaRPr lang="en-US" dirty="0" smtClean="0">
                  <a:latin typeface="Cambria Math" panose="02040503050406030204" pitchFamily="18" charset="0"/>
                </a:endParaRPr>
              </a:p>
              <a:p>
                <a:pPr marL="0" indent="0" algn="l">
                  <a:buNone/>
                </a:pPr>
                <a14:m>
                  <m:oMath xmlns:m="http://schemas.openxmlformats.org/officeDocument/2006/math">
                    <m:r>
                      <m:rPr>
                        <m:sty m:val="p"/>
                      </m:rPr>
                      <a:rPr lang="en-US">
                        <a:latin typeface="Cambria Math" panose="02040503050406030204" pitchFamily="18" charset="0"/>
                      </a:rPr>
                      <m:t>W</m:t>
                    </m:r>
                    <m:r>
                      <a:rPr lang="en-US">
                        <a:latin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rPr>
                              <m:t>𝑡𝑟</m:t>
                            </m:r>
                          </m:sub>
                        </m:sSub>
                        <m:r>
                          <a:rPr lang="en-US" i="1">
                            <a:latin typeface="Cambria Math" panose="02040503050406030204" pitchFamily="18" charset="0"/>
                          </a:rPr>
                          <m:t> </m:t>
                        </m:r>
                        <m:r>
                          <a:rPr lang="en-US" i="1">
                            <a:latin typeface="Cambria Math" panose="02040503050406030204" pitchFamily="18" charset="0"/>
                          </a:rPr>
                          <m:t>𝑚𝑜𝑑𝑗</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rPr>
                              <m:t>𝑗</m:t>
                            </m:r>
                          </m:sub>
                        </m:sSub>
                        <m:r>
                          <a:rPr lang="en-US" i="1">
                            <a:latin typeface="Cambria Math" panose="02040503050406030204" pitchFamily="18" charset="0"/>
                          </a:rPr>
                          <m:t> </m:t>
                        </m:r>
                      </m:e>
                    </m:d>
                    <m:r>
                      <a:rPr lang="en-US" i="1">
                        <a:latin typeface="Cambria Math" panose="02040503050406030204" pitchFamily="18" charset="0"/>
                      </a:rPr>
                      <m:t> </m:t>
                    </m:r>
                    <m:r>
                      <a:rPr lang="en-US" i="1">
                        <a:latin typeface="Cambria Math" panose="02040503050406030204" pitchFamily="18" charset="0"/>
                      </a:rPr>
                      <m:t>2</m:t>
                    </m:r>
                    <m:r>
                      <a:rPr lang="en-US" i="1">
                        <a:latin typeface="Cambria Math" panose="02040503050406030204" pitchFamily="18" charset="0"/>
                      </a:rPr>
                      <m:t>≤</m:t>
                    </m:r>
                    <m:r>
                      <a:rPr lang="en-US" i="1">
                        <a:latin typeface="Cambria Math" panose="02040503050406030204" pitchFamily="18" charset="0"/>
                      </a:rPr>
                      <m:t>𝑗</m:t>
                    </m:r>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𝑛</m:t>
                        </m:r>
                      </m:e>
                      <m:sup>
                        <m:r>
                          <a:rPr lang="en-US" i="1">
                            <a:latin typeface="Cambria Math" panose="02040503050406030204" pitchFamily="18" charset="0"/>
                          </a:rPr>
                          <m:t>2</m:t>
                        </m:r>
                      </m:sup>
                    </m:sSup>
                    <m:r>
                      <a:rPr lang="en-US" i="1">
                        <a:latin typeface="Cambria Math" panose="02040503050406030204" pitchFamily="18" charset="0"/>
                      </a:rPr>
                      <m:t>𝑠</m:t>
                    </m:r>
                    <m:r>
                      <a:rPr lang="en-US" i="1">
                        <a:latin typeface="Cambria Math" panose="02040503050406030204" pitchFamily="18" charset="0"/>
                      </a:rPr>
                      <m:t>}</m:t>
                    </m:r>
                  </m:oMath>
                </a14:m>
                <a:r>
                  <a:rPr lang="en-US" dirty="0" smtClean="0"/>
                  <a:t>. </a:t>
                </a:r>
              </a:p>
              <a:p>
                <a:pPr marL="0" indent="0" algn="l">
                  <a:buNone/>
                </a:pPr>
                <a:r>
                  <a:rPr lang="en-US" dirty="0" smtClean="0"/>
                  <a:t>Given that, the set of final weight functions will be:   </a:t>
                </a:r>
              </a:p>
              <a:p>
                <a:pPr marL="0" indent="0" algn="ctr">
                  <a:buNone/>
                </a:pPr>
                <a:endParaRPr lang="en-US" dirty="0"/>
              </a:p>
              <a:p>
                <a:pPr marL="0" indent="0" algn="ctr">
                  <a:buNone/>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𝑊</m:t>
                          </m:r>
                        </m:e>
                        <m:sub>
                          <m:r>
                            <a:rPr lang="en-US" sz="2400" b="0" i="1" smtClean="0">
                              <a:latin typeface="Cambria Math" panose="02040503050406030204" pitchFamily="18" charset="0"/>
                            </a:rPr>
                            <m:t>𝑓𝑖𝑛𝑎𝑙</m:t>
                          </m:r>
                        </m:sub>
                      </m:sSub>
                      <m:r>
                        <a:rPr lang="en-US" sz="2400" b="0" i="1" smtClean="0">
                          <a:latin typeface="Cambria Math" panose="02040503050406030204" pitchFamily="18" charset="0"/>
                        </a:rPr>
                        <m:t>=</m:t>
                      </m:r>
                      <m:d>
                        <m:dPr>
                          <m:begChr m:val="{"/>
                          <m:endChr m:val="}"/>
                          <m:ctrlPr>
                            <a:rPr lang="en-US" sz="2400" b="0" i="1" smtClean="0">
                              <a:latin typeface="Cambria Math" panose="02040503050406030204" pitchFamily="18" charset="0"/>
                            </a:rPr>
                          </m:ctrlPr>
                        </m:dPr>
                        <m:e>
                          <m:r>
                            <a:rPr lang="en-US" sz="2400" i="1">
                              <a:latin typeface="Cambria Math" panose="02040503050406030204" pitchFamily="18" charset="0"/>
                            </a:rPr>
                            <m:t>𝑤</m:t>
                          </m:r>
                          <m:r>
                            <a:rPr lang="en-US" sz="2400" i="1">
                              <a:latin typeface="Cambria Math" panose="02040503050406030204" pitchFamily="18" charset="0"/>
                            </a:rPr>
                            <m:t>=</m:t>
                          </m:r>
                          <m:nary>
                            <m:naryPr>
                              <m:chr m:val="∑"/>
                              <m:ctrlPr>
                                <a:rPr lang="en-US" sz="2400" i="1">
                                  <a:latin typeface="Cambria Math" panose="02040503050406030204" pitchFamily="18" charset="0"/>
                                </a:rPr>
                              </m:ctrlPr>
                            </m:naryPr>
                            <m:sub>
                              <m:r>
                                <m:rPr>
                                  <m:brk m:alnAt="23"/>
                                </m:rPr>
                                <a:rPr lang="en-US" sz="2400" i="1">
                                  <a:latin typeface="Cambria Math" panose="02040503050406030204" pitchFamily="18" charset="0"/>
                                </a:rPr>
                                <m:t>𝑖</m:t>
                              </m:r>
                              <m:r>
                                <a:rPr lang="en-US" sz="2400" i="1">
                                  <a:latin typeface="Cambria Math" panose="02040503050406030204" pitchFamily="18" charset="0"/>
                                </a:rPr>
                                <m:t>=</m:t>
                              </m:r>
                              <m:r>
                                <m:rPr>
                                  <m:brk m:alnAt="23"/>
                                </m:rPr>
                                <a:rPr lang="en-US" sz="2400" i="1">
                                  <a:latin typeface="Cambria Math" panose="02040503050406030204" pitchFamily="18" charset="0"/>
                                </a:rPr>
                                <m:t>0</m:t>
                              </m:r>
                            </m:sub>
                            <m:sup>
                              <m:r>
                                <a:rPr lang="en-US" sz="2400" i="1">
                                  <a:latin typeface="Cambria Math" panose="02040503050406030204" pitchFamily="18" charset="0"/>
                                </a:rPr>
                                <m:t>𝑘</m:t>
                              </m:r>
                              <m:r>
                                <a:rPr lang="en-US" sz="2400" i="1">
                                  <a:latin typeface="Cambria Math" panose="02040503050406030204" pitchFamily="18" charset="0"/>
                                </a:rPr>
                                <m:t>−</m:t>
                              </m:r>
                              <m:r>
                                <a:rPr lang="en-US" sz="2400" i="1">
                                  <a:latin typeface="Cambria Math" panose="02040503050406030204" pitchFamily="18" charset="0"/>
                                </a:rPr>
                                <m:t>1</m:t>
                              </m:r>
                            </m:sup>
                            <m:e>
                              <m:sSub>
                                <m:sSubPr>
                                  <m:ctrlPr>
                                    <a:rPr lang="en-US" sz="2400" i="1">
                                      <a:latin typeface="Cambria Math" panose="02040503050406030204" pitchFamily="18" charset="0"/>
                                    </a:rPr>
                                  </m:ctrlPr>
                                </m:sSubPr>
                                <m:e>
                                  <m:r>
                                    <a:rPr lang="en-US" sz="2400" i="1">
                                      <a:latin typeface="Cambria Math" panose="02040503050406030204" pitchFamily="18" charset="0"/>
                                    </a:rPr>
                                    <m:t>𝑤</m:t>
                                  </m:r>
                                </m:e>
                                <m:sub>
                                  <m:r>
                                    <a:rPr lang="en-US" sz="2400" i="1">
                                      <a:latin typeface="Cambria Math" panose="02040503050406030204" pitchFamily="18" charset="0"/>
                                    </a:rPr>
                                    <m:t>𝑖</m:t>
                                  </m:r>
                                </m:sub>
                              </m:sSub>
                              <m:sSup>
                                <m:sSupPr>
                                  <m:ctrlPr>
                                    <a:rPr lang="en-US" sz="2400" i="1">
                                      <a:latin typeface="Cambria Math" panose="02040503050406030204" pitchFamily="18" charset="0"/>
                                    </a:rPr>
                                  </m:ctrlPr>
                                </m:sSupPr>
                                <m:e>
                                  <m:r>
                                    <a:rPr lang="en-US" sz="2400" i="1">
                                      <a:latin typeface="Cambria Math" panose="02040503050406030204" pitchFamily="18" charset="0"/>
                                    </a:rPr>
                                    <m:t>𝐵</m:t>
                                  </m:r>
                                </m:e>
                                <m:sup>
                                  <m:r>
                                    <a:rPr lang="en-US" sz="2400" i="1">
                                      <a:latin typeface="Cambria Math" panose="02040503050406030204" pitchFamily="18" charset="0"/>
                                    </a:rPr>
                                    <m:t>𝑘</m:t>
                                  </m:r>
                                  <m:r>
                                    <a:rPr lang="en-US" sz="2400" i="1">
                                      <a:latin typeface="Cambria Math" panose="02040503050406030204" pitchFamily="18" charset="0"/>
                                    </a:rPr>
                                    <m:t>−</m:t>
                                  </m:r>
                                  <m:r>
                                    <a:rPr lang="en-US" sz="2400" i="1">
                                      <a:latin typeface="Cambria Math" panose="02040503050406030204" pitchFamily="18" charset="0"/>
                                    </a:rPr>
                                    <m:t>1</m:t>
                                  </m:r>
                                  <m:r>
                                    <a:rPr lang="en-US" sz="2400" i="1">
                                      <a:latin typeface="Cambria Math" panose="02040503050406030204" pitchFamily="18" charset="0"/>
                                    </a:rPr>
                                    <m:t>−</m:t>
                                  </m:r>
                                  <m:r>
                                    <a:rPr lang="en-US" sz="2400" i="1">
                                      <a:latin typeface="Cambria Math" panose="02040503050406030204" pitchFamily="18" charset="0"/>
                                    </a:rPr>
                                    <m:t>𝑖</m:t>
                                  </m:r>
                                </m:sup>
                              </m:sSup>
                            </m:e>
                          </m:nary>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𝑤</m:t>
                              </m:r>
                            </m:e>
                            <m:sub>
                              <m:r>
                                <a:rPr lang="en-US" sz="2400" i="1">
                                  <a:latin typeface="Cambria Math" panose="02040503050406030204" pitchFamily="18" charset="0"/>
                                </a:rPr>
                                <m:t>0</m:t>
                              </m:r>
                            </m:sub>
                          </m:sSub>
                          <m:sSup>
                            <m:sSupPr>
                              <m:ctrlPr>
                                <a:rPr lang="en-US" sz="2400" i="1">
                                  <a:latin typeface="Cambria Math" panose="02040503050406030204" pitchFamily="18" charset="0"/>
                                </a:rPr>
                              </m:ctrlPr>
                            </m:sSupPr>
                            <m:e>
                              <m:r>
                                <a:rPr lang="en-US" sz="2400" i="1">
                                  <a:latin typeface="Cambria Math" panose="02040503050406030204" pitchFamily="18" charset="0"/>
                                </a:rPr>
                                <m:t>𝐵</m:t>
                              </m:r>
                            </m:e>
                            <m:sup>
                              <m:r>
                                <a:rPr lang="en-US" sz="2400" i="1">
                                  <a:latin typeface="Cambria Math" panose="02040503050406030204" pitchFamily="18" charset="0"/>
                                </a:rPr>
                                <m:t>𝑘</m:t>
                              </m:r>
                              <m:r>
                                <a:rPr lang="en-US" sz="2400" i="1">
                                  <a:latin typeface="Cambria Math" panose="02040503050406030204" pitchFamily="18" charset="0"/>
                                </a:rPr>
                                <m:t>−</m:t>
                              </m:r>
                              <m:r>
                                <a:rPr lang="en-US" sz="2400" i="1">
                                  <a:latin typeface="Cambria Math" panose="02040503050406030204" pitchFamily="18" charset="0"/>
                                </a:rPr>
                                <m:t>1</m:t>
                              </m:r>
                            </m:sup>
                          </m:sSup>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𝑤</m:t>
                              </m:r>
                            </m:e>
                            <m:sub>
                              <m:r>
                                <a:rPr lang="en-US" sz="2400" i="1">
                                  <a:latin typeface="Cambria Math" panose="02040503050406030204" pitchFamily="18" charset="0"/>
                                </a:rPr>
                                <m:t>𝑘</m:t>
                              </m:r>
                              <m:r>
                                <a:rPr lang="en-US" sz="2400" i="1">
                                  <a:latin typeface="Cambria Math" panose="02040503050406030204" pitchFamily="18" charset="0"/>
                                </a:rPr>
                                <m:t>−</m:t>
                              </m:r>
                              <m:r>
                                <a:rPr lang="en-US" sz="2400" i="1">
                                  <a:latin typeface="Cambria Math" panose="02040503050406030204" pitchFamily="18" charset="0"/>
                                </a:rPr>
                                <m:t>1</m:t>
                              </m:r>
                            </m:sub>
                          </m:sSub>
                          <m:sSup>
                            <m:sSupPr>
                              <m:ctrlPr>
                                <a:rPr lang="en-US" sz="2400" i="1">
                                  <a:latin typeface="Cambria Math" panose="02040503050406030204" pitchFamily="18" charset="0"/>
                                </a:rPr>
                              </m:ctrlPr>
                            </m:sSupPr>
                            <m:e>
                              <m:r>
                                <a:rPr lang="en-US" sz="2400" i="1">
                                  <a:latin typeface="Cambria Math" panose="02040503050406030204" pitchFamily="18" charset="0"/>
                                </a:rPr>
                                <m:t>𝐵</m:t>
                              </m:r>
                            </m:e>
                            <m:sup>
                              <m:r>
                                <a:rPr lang="en-US" sz="2400" i="1">
                                  <a:latin typeface="Cambria Math" panose="02040503050406030204" pitchFamily="18" charset="0"/>
                                </a:rPr>
                                <m:t>0</m:t>
                              </m:r>
                            </m:sup>
                          </m:sSup>
                          <m:r>
                            <a:rPr lang="en-US" sz="2400" b="0" i="1" smtClean="0">
                              <a:latin typeface="Cambria Math" panose="02040503050406030204" pitchFamily="18" charset="0"/>
                            </a:rPr>
                            <m:t>  </m:t>
                          </m:r>
                          <m:r>
                            <a:rPr lang="en-US" sz="2400" b="0" i="0" smtClean="0">
                              <a:latin typeface="Cambria Math" panose="02040503050406030204" pitchFamily="18" charset="0"/>
                            </a:rPr>
                            <m:t>|   </m:t>
                          </m:r>
                          <m:sSub>
                            <m:sSubPr>
                              <m:ctrlPr>
                                <a:rPr lang="en-US" sz="2400" b="0" i="1" smtClean="0">
                                  <a:latin typeface="Cambria Math" panose="02040503050406030204" pitchFamily="18" charset="0"/>
                                </a:rPr>
                              </m:ctrlPr>
                            </m:sSubPr>
                            <m:e>
                              <m:r>
                                <m:rPr>
                                  <m:sty m:val="p"/>
                                </m:rPr>
                                <a:rPr lang="en-US" sz="2400" b="0" i="0" smtClean="0">
                                  <a:latin typeface="Cambria Math" panose="02040503050406030204" pitchFamily="18" charset="0"/>
                                </a:rPr>
                                <m:t>w</m:t>
                              </m:r>
                            </m:e>
                            <m:sub>
                              <m:r>
                                <m:rPr>
                                  <m:sty m:val="p"/>
                                </m:rPr>
                                <a:rPr lang="en-US" sz="2400" b="0" i="0" smtClean="0">
                                  <a:latin typeface="Cambria Math" panose="02040503050406030204" pitchFamily="18" charset="0"/>
                                </a:rPr>
                                <m:t>i</m:t>
                              </m:r>
                            </m:sub>
                          </m:sSub>
                          <m:r>
                            <a:rPr lang="en-US" sz="2400" b="0" i="1" smtClean="0">
                              <a:latin typeface="Cambria Math" panose="02040503050406030204" pitchFamily="18" charset="0"/>
                            </a:rPr>
                            <m:t>∈</m:t>
                          </m:r>
                          <m:r>
                            <a:rPr lang="en-US" sz="2400" b="0" i="1" smtClean="0">
                              <a:latin typeface="Cambria Math" panose="02040503050406030204" pitchFamily="18" charset="0"/>
                            </a:rPr>
                            <m:t>𝑊</m:t>
                          </m:r>
                        </m:e>
                      </m:d>
                    </m:oMath>
                  </m:oMathPara>
                </a14:m>
                <a:endParaRPr lang="en-US" sz="2400" dirty="0" smtClean="0"/>
              </a:p>
              <a:p>
                <a:pPr marL="0" indent="0" algn="ctr">
                  <a:buNone/>
                </a:pPr>
                <a:r>
                  <a:rPr lang="en-US" sz="2400" dirty="0" smtClean="0"/>
                  <a:t>Where </a:t>
                </a:r>
                <a14:m>
                  <m:oMath xmlns:m="http://schemas.openxmlformats.org/officeDocument/2006/math">
                    <m:r>
                      <a:rPr lang="en-US" sz="2400" b="0" i="1" smtClean="0">
                        <a:latin typeface="Cambria Math" panose="02040503050406030204" pitchFamily="18" charset="0"/>
                      </a:rPr>
                      <m:t>𝑘</m:t>
                    </m:r>
                    <m:r>
                      <a:rPr lang="en-US" sz="2400" b="0" i="1" smtClean="0">
                        <a:latin typeface="Cambria Math" panose="02040503050406030204" pitchFamily="18" charset="0"/>
                      </a:rPr>
                      <m:t>=</m:t>
                    </m:r>
                    <m:d>
                      <m:dPr>
                        <m:begChr m:val="⌈"/>
                        <m:endChr m:val="⌉"/>
                        <m:ctrlPr>
                          <a:rPr lang="en-US" sz="2400" b="1" i="1" dirty="0">
                            <a:solidFill>
                              <a:schemeClr val="tx1"/>
                            </a:solidFill>
                            <a:latin typeface="Cambria Math" panose="02040503050406030204" pitchFamily="18" charset="0"/>
                          </a:rPr>
                        </m:ctrlPr>
                      </m:dPr>
                      <m:e>
                        <m:func>
                          <m:funcPr>
                            <m:ctrlPr>
                              <a:rPr lang="en-US" sz="2400" b="1" i="1" dirty="0">
                                <a:solidFill>
                                  <a:schemeClr val="tx1"/>
                                </a:solidFill>
                                <a:latin typeface="Cambria Math" panose="02040503050406030204" pitchFamily="18" charset="0"/>
                              </a:rPr>
                            </m:ctrlPr>
                          </m:funcPr>
                          <m:fName>
                            <m:r>
                              <m:rPr>
                                <m:sty m:val="p"/>
                              </m:rPr>
                              <a:rPr lang="en-US" sz="2400" dirty="0">
                                <a:solidFill>
                                  <a:schemeClr val="tx1"/>
                                </a:solidFill>
                                <a:latin typeface="Cambria Math" panose="02040503050406030204" pitchFamily="18" charset="0"/>
                              </a:rPr>
                              <m:t>log</m:t>
                            </m:r>
                          </m:fName>
                          <m:e>
                            <m:d>
                              <m:dPr>
                                <m:ctrlPr>
                                  <a:rPr lang="en-US" sz="2400" b="1" i="1" dirty="0">
                                    <a:solidFill>
                                      <a:schemeClr val="tx1"/>
                                    </a:solidFill>
                                    <a:latin typeface="Cambria Math" panose="02040503050406030204" pitchFamily="18" charset="0"/>
                                  </a:rPr>
                                </m:ctrlPr>
                              </m:dPr>
                              <m:e>
                                <m:r>
                                  <a:rPr lang="en-US" sz="2400" b="1" i="1" dirty="0">
                                    <a:solidFill>
                                      <a:schemeClr val="tx1"/>
                                    </a:solidFill>
                                    <a:latin typeface="Cambria Math" panose="02040503050406030204" pitchFamily="18" charset="0"/>
                                  </a:rPr>
                                  <m:t>𝒏</m:t>
                                </m:r>
                              </m:e>
                            </m:d>
                          </m:e>
                        </m:func>
                      </m:e>
                    </m:d>
                    <m:r>
                      <a:rPr lang="en-US" sz="2400" b="1" i="1" dirty="0">
                        <a:solidFill>
                          <a:schemeClr val="tx1"/>
                        </a:solidFill>
                        <a:latin typeface="Cambria Math" panose="02040503050406030204" pitchFamily="18" charset="0"/>
                      </a:rPr>
                      <m:t>−</m:t>
                    </m:r>
                    <m:r>
                      <a:rPr lang="en-US" sz="2400" b="1" i="1" dirty="0">
                        <a:solidFill>
                          <a:schemeClr val="tx1"/>
                        </a:solidFill>
                        <a:latin typeface="Cambria Math" panose="02040503050406030204" pitchFamily="18" charset="0"/>
                      </a:rPr>
                      <m:t>𝟏</m:t>
                    </m:r>
                  </m:oMath>
                </a14:m>
                <a:endParaRPr lang="en-US" sz="2400" dirty="0"/>
              </a:p>
              <a:p>
                <a:pPr marL="0" indent="0" algn="ctr">
                  <a:buNone/>
                </a:pPr>
                <a:endParaRPr lang="en-US" sz="2400" dirty="0"/>
              </a:p>
              <a:p>
                <a:pPr marL="0" indent="0" algn="ctr">
                  <a:buNone/>
                </a:pP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rPr>
                        <m:t>𝐵</m:t>
                      </m:r>
                      <m:r>
                        <a:rPr lang="en-US" sz="2400" i="1">
                          <a:latin typeface="Cambria Math" panose="02040503050406030204" pitchFamily="18" charset="0"/>
                        </a:rPr>
                        <m:t>&gt;</m:t>
                      </m:r>
                      <m:r>
                        <m:rPr>
                          <m:sty m:val="p"/>
                        </m:rPr>
                        <a:rPr lang="en-US" sz="2400">
                          <a:latin typeface="Cambria Math" panose="02040503050406030204" pitchFamily="18" charset="0"/>
                        </a:rPr>
                        <m:t>max</m:t>
                      </m:r>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𝑤</m:t>
                          </m:r>
                        </m:e>
                        <m:sub>
                          <m:r>
                            <a:rPr lang="en-US" sz="2400" i="1">
                              <a:latin typeface="Cambria Math" panose="02040503050406030204" pitchFamily="18" charset="0"/>
                            </a:rPr>
                            <m:t>𝑖</m:t>
                          </m:r>
                        </m:sub>
                      </m:sSub>
                      <m:r>
                        <a:rPr lang="en-US" sz="2400" i="1">
                          <a:latin typeface="Cambria Math" panose="02040503050406030204" pitchFamily="18" charset="0"/>
                        </a:rPr>
                        <m:t>(</m:t>
                      </m:r>
                      <m:r>
                        <a:rPr lang="en-US" sz="2400" i="1">
                          <a:latin typeface="Cambria Math" panose="02040503050406030204" pitchFamily="18" charset="0"/>
                        </a:rPr>
                        <m:t>𝐸</m:t>
                      </m:r>
                      <m:r>
                        <a:rPr lang="en-US" sz="2400" i="1">
                          <a:latin typeface="Cambria Math" panose="02040503050406030204" pitchFamily="18" charset="0"/>
                        </a:rPr>
                        <m:t>)|   </m:t>
                      </m:r>
                      <m:r>
                        <a:rPr lang="en-US" sz="2400" i="1">
                          <a:latin typeface="Cambria Math" panose="02040503050406030204" pitchFamily="18" charset="0"/>
                        </a:rPr>
                        <m:t>0</m:t>
                      </m:r>
                      <m:r>
                        <a:rPr lang="en-US" sz="2400" i="1">
                          <a:latin typeface="Cambria Math" panose="02040503050406030204" pitchFamily="18" charset="0"/>
                        </a:rPr>
                        <m:t>≤</m:t>
                      </m:r>
                      <m:r>
                        <a:rPr lang="en-US" sz="2400" i="1">
                          <a:latin typeface="Cambria Math" panose="02040503050406030204" pitchFamily="18" charset="0"/>
                        </a:rPr>
                        <m:t>𝑖</m:t>
                      </m:r>
                      <m:r>
                        <a:rPr lang="en-US" sz="2400" i="1">
                          <a:latin typeface="Cambria Math" panose="02040503050406030204" pitchFamily="18" charset="0"/>
                        </a:rPr>
                        <m:t>≤</m:t>
                      </m:r>
                      <m:r>
                        <a:rPr lang="en-US" sz="2400" i="1">
                          <a:latin typeface="Cambria Math" panose="02040503050406030204" pitchFamily="18" charset="0"/>
                        </a:rPr>
                        <m:t>𝑘</m:t>
                      </m:r>
                      <m:r>
                        <a:rPr lang="en-US" sz="2400" i="1">
                          <a:latin typeface="Cambria Math" panose="02040503050406030204" pitchFamily="18" charset="0"/>
                        </a:rPr>
                        <m:t>}</m:t>
                      </m:r>
                    </m:oMath>
                  </m:oMathPara>
                </a14:m>
                <a:endParaRPr lang="en-US" sz="2400" dirty="0" smtClean="0"/>
              </a:p>
              <a:p>
                <a:pPr marL="0" indent="0" algn="ctr">
                  <a:buNone/>
                </a:pPr>
                <a:endParaRPr lang="en-US" dirty="0"/>
              </a:p>
              <a:p>
                <a:pPr marL="0" indent="0" algn="ctr">
                  <a:buNone/>
                </a:pPr>
                <a:endParaRPr lang="en-US" dirty="0"/>
              </a:p>
              <a:p>
                <a:pPr marL="0" indent="0" algn="l">
                  <a:buNone/>
                </a:pPr>
                <a:endParaRPr lang="he-IL" dirty="0"/>
              </a:p>
              <a:p>
                <a:pPr marL="0" indent="0" algn="l">
                  <a:buNone/>
                </a:pPr>
                <a:endParaRPr lang="en-US" dirty="0" smtClean="0"/>
              </a:p>
              <a:p>
                <a:pPr marL="0" indent="0" algn="l">
                  <a:buNone/>
                </a:pPr>
                <a:endParaRPr lang="en-US" dirty="0"/>
              </a:p>
              <a:p>
                <a:pPr marL="0" indent="0" algn="l">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592925" y="1905000"/>
                <a:ext cx="8915400" cy="4390030"/>
              </a:xfrm>
              <a:blipFill>
                <a:blip r:embed="rId2"/>
                <a:stretch>
                  <a:fillRect l="-1230" t="-1528" b="-25972"/>
                </a:stretch>
              </a:blipFill>
            </p:spPr>
            <p:txBody>
              <a:bodyPr/>
              <a:lstStyle/>
              <a:p>
                <a:r>
                  <a:rPr lang="he-IL">
                    <a:noFill/>
                  </a:rPr>
                  <a:t> </a:t>
                </a:r>
              </a:p>
            </p:txBody>
          </p:sp>
        </mc:Fallback>
      </mc:AlternateContent>
    </p:spTree>
    <p:extLst>
      <p:ext uri="{BB962C8B-B14F-4D97-AF65-F5344CB8AC3E}">
        <p14:creationId xmlns:p14="http://schemas.microsoft.com/office/powerpoint/2010/main" val="29012725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Final Weight Functions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592925" y="1905000"/>
                <a:ext cx="8915400" cy="4724400"/>
              </a:xfrm>
            </p:spPr>
            <p:txBody>
              <a:bodyPr>
                <a:normAutofit fontScale="92500" lnSpcReduction="20000"/>
              </a:bodyPr>
              <a:lstStyle/>
              <a:p>
                <a:pPr marL="0" indent="0" algn="ctr">
                  <a:buNone/>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𝑊</m:t>
                          </m:r>
                        </m:e>
                        <m:sub>
                          <m:r>
                            <a:rPr lang="en-US" b="0" i="1" smtClean="0">
                              <a:latin typeface="Cambria Math" panose="02040503050406030204" pitchFamily="18" charset="0"/>
                            </a:rPr>
                            <m:t>𝑓𝑖𝑛𝑎𝑙</m:t>
                          </m:r>
                        </m:sub>
                      </m:sSub>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i="1">
                              <a:latin typeface="Cambria Math" panose="02040503050406030204" pitchFamily="18" charset="0"/>
                            </a:rPr>
                            <m:t>𝑤</m:t>
                          </m:r>
                          <m:r>
                            <a:rPr lang="en-US" i="1">
                              <a:latin typeface="Cambria Math" panose="02040503050406030204" pitchFamily="18" charset="0"/>
                            </a:rPr>
                            <m:t>=</m:t>
                          </m:r>
                          <m:nary>
                            <m:naryPr>
                              <m:chr m:val="∑"/>
                              <m:ctrlPr>
                                <a:rPr lang="en-US" i="1">
                                  <a:latin typeface="Cambria Math" panose="02040503050406030204" pitchFamily="18" charset="0"/>
                                </a:rPr>
                              </m:ctrlPr>
                            </m:naryPr>
                            <m:sub>
                              <m:r>
                                <m:rPr>
                                  <m:brk m:alnAt="23"/>
                                </m:rPr>
                                <a:rPr lang="en-US" i="1">
                                  <a:latin typeface="Cambria Math" panose="02040503050406030204" pitchFamily="18" charset="0"/>
                                </a:rPr>
                                <m:t>𝑖</m:t>
                              </m:r>
                              <m:r>
                                <a:rPr lang="en-US" i="1">
                                  <a:latin typeface="Cambria Math" panose="02040503050406030204" pitchFamily="18" charset="0"/>
                                </a:rPr>
                                <m:t>=</m:t>
                              </m:r>
                              <m:r>
                                <m:rPr>
                                  <m:brk m:alnAt="23"/>
                                </m:rPr>
                                <a:rPr lang="en-US" i="1">
                                  <a:latin typeface="Cambria Math" panose="02040503050406030204" pitchFamily="18" charset="0"/>
                                </a:rPr>
                                <m:t>0</m:t>
                              </m:r>
                            </m:sub>
                            <m:sup>
                              <m:r>
                                <a:rPr lang="en-US" i="1">
                                  <a:latin typeface="Cambria Math" panose="02040503050406030204" pitchFamily="18" charset="0"/>
                                </a:rPr>
                                <m:t>𝑘</m:t>
                              </m:r>
                              <m:r>
                                <a:rPr lang="en-US" i="1">
                                  <a:latin typeface="Cambria Math" panose="02040503050406030204" pitchFamily="18" charset="0"/>
                                </a:rPr>
                                <m:t>−</m:t>
                              </m:r>
                              <m:r>
                                <a:rPr lang="en-US" i="1">
                                  <a:latin typeface="Cambria Math" panose="02040503050406030204" pitchFamily="18" charset="0"/>
                                </a:rPr>
                                <m:t>1</m:t>
                              </m:r>
                            </m:sup>
                            <m:e>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rPr>
                                    <m:t>𝑖</m:t>
                                  </m:r>
                                </m:sub>
                              </m:sSub>
                              <m:sSup>
                                <m:sSupPr>
                                  <m:ctrlPr>
                                    <a:rPr lang="en-US" i="1">
                                      <a:latin typeface="Cambria Math" panose="02040503050406030204" pitchFamily="18" charset="0"/>
                                    </a:rPr>
                                  </m:ctrlPr>
                                </m:sSupPr>
                                <m:e>
                                  <m:r>
                                    <a:rPr lang="en-US" i="1">
                                      <a:latin typeface="Cambria Math" panose="02040503050406030204" pitchFamily="18" charset="0"/>
                                    </a:rPr>
                                    <m:t>𝐵</m:t>
                                  </m:r>
                                </m:e>
                                <m:sup>
                                  <m:r>
                                    <a:rPr lang="en-US" i="1">
                                      <a:latin typeface="Cambria Math" panose="02040503050406030204" pitchFamily="18" charset="0"/>
                                    </a:rPr>
                                    <m:t>𝑘</m:t>
                                  </m:r>
                                  <m:r>
                                    <a:rPr lang="en-US" i="1">
                                      <a:latin typeface="Cambria Math" panose="02040503050406030204" pitchFamily="18" charset="0"/>
                                    </a:rPr>
                                    <m:t>−</m:t>
                                  </m:r>
                                  <m:r>
                                    <a:rPr lang="en-US" i="1">
                                      <a:latin typeface="Cambria Math" panose="02040503050406030204" pitchFamily="18" charset="0"/>
                                    </a:rPr>
                                    <m:t>1</m:t>
                                  </m:r>
                                  <m:r>
                                    <a:rPr lang="en-US" i="1">
                                      <a:latin typeface="Cambria Math" panose="02040503050406030204" pitchFamily="18" charset="0"/>
                                    </a:rPr>
                                    <m:t>−</m:t>
                                  </m:r>
                                  <m:r>
                                    <a:rPr lang="en-US" i="1">
                                      <a:latin typeface="Cambria Math" panose="02040503050406030204" pitchFamily="18" charset="0"/>
                                    </a:rPr>
                                    <m:t>𝑖</m:t>
                                  </m:r>
                                </m:sup>
                              </m:sSup>
                            </m:e>
                          </m:nary>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rPr>
                                <m:t>0</m:t>
                              </m:r>
                            </m:sub>
                          </m:sSub>
                          <m:sSup>
                            <m:sSupPr>
                              <m:ctrlPr>
                                <a:rPr lang="en-US" i="1">
                                  <a:latin typeface="Cambria Math" panose="02040503050406030204" pitchFamily="18" charset="0"/>
                                </a:rPr>
                              </m:ctrlPr>
                            </m:sSupPr>
                            <m:e>
                              <m:r>
                                <a:rPr lang="en-US" i="1">
                                  <a:latin typeface="Cambria Math" panose="02040503050406030204" pitchFamily="18" charset="0"/>
                                </a:rPr>
                                <m:t>𝐵</m:t>
                              </m:r>
                            </m:e>
                            <m:sup>
                              <m:r>
                                <a:rPr lang="en-US" i="1">
                                  <a:latin typeface="Cambria Math" panose="02040503050406030204" pitchFamily="18" charset="0"/>
                                </a:rPr>
                                <m:t>𝑘</m:t>
                              </m:r>
                              <m:r>
                                <a:rPr lang="en-US" i="1">
                                  <a:latin typeface="Cambria Math" panose="02040503050406030204" pitchFamily="18" charset="0"/>
                                </a:rPr>
                                <m:t>−</m:t>
                              </m:r>
                              <m:r>
                                <a:rPr lang="en-US" i="1">
                                  <a:latin typeface="Cambria Math" panose="02040503050406030204" pitchFamily="18" charset="0"/>
                                </a:rPr>
                                <m:t>1</m:t>
                              </m:r>
                            </m:sup>
                          </m:sSup>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rPr>
                                <m:t>𝑘</m:t>
                              </m:r>
                              <m:r>
                                <a:rPr lang="en-US" i="1">
                                  <a:latin typeface="Cambria Math" panose="02040503050406030204" pitchFamily="18" charset="0"/>
                                </a:rPr>
                                <m:t>−</m:t>
                              </m:r>
                              <m:r>
                                <a:rPr lang="en-US" i="1">
                                  <a:latin typeface="Cambria Math" panose="02040503050406030204" pitchFamily="18" charset="0"/>
                                </a:rPr>
                                <m:t>1</m:t>
                              </m:r>
                            </m:sub>
                          </m:sSub>
                          <m:sSup>
                            <m:sSupPr>
                              <m:ctrlPr>
                                <a:rPr lang="en-US" i="1">
                                  <a:latin typeface="Cambria Math" panose="02040503050406030204" pitchFamily="18" charset="0"/>
                                </a:rPr>
                              </m:ctrlPr>
                            </m:sSupPr>
                            <m:e>
                              <m:r>
                                <a:rPr lang="en-US" i="1">
                                  <a:latin typeface="Cambria Math" panose="02040503050406030204" pitchFamily="18" charset="0"/>
                                </a:rPr>
                                <m:t>𝐵</m:t>
                              </m:r>
                            </m:e>
                            <m:sup>
                              <m:r>
                                <a:rPr lang="en-US" i="1">
                                  <a:latin typeface="Cambria Math" panose="02040503050406030204" pitchFamily="18" charset="0"/>
                                </a:rPr>
                                <m:t>0</m:t>
                              </m:r>
                            </m:sup>
                          </m:sSup>
                          <m:r>
                            <a:rPr lang="en-US" b="0" i="1" smtClean="0">
                              <a:latin typeface="Cambria Math" panose="02040503050406030204" pitchFamily="18" charset="0"/>
                            </a:rPr>
                            <m:t>  </m:t>
                          </m:r>
                          <m:r>
                            <a:rPr lang="en-US" b="0" i="0" smtClean="0">
                              <a:latin typeface="Cambria Math" panose="02040503050406030204" pitchFamily="18" charset="0"/>
                            </a:rPr>
                            <m:t>|   </m:t>
                          </m:r>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w</m:t>
                              </m:r>
                            </m:e>
                            <m:sub>
                              <m:r>
                                <m:rPr>
                                  <m:sty m:val="p"/>
                                </m:rPr>
                                <a:rPr lang="en-US" b="0" i="0" smtClean="0">
                                  <a:latin typeface="Cambria Math" panose="02040503050406030204" pitchFamily="18" charset="0"/>
                                </a:rPr>
                                <m:t>i</m:t>
                              </m:r>
                            </m:sub>
                          </m:sSub>
                          <m:r>
                            <a:rPr lang="en-US" b="0" i="1" smtClean="0">
                              <a:latin typeface="Cambria Math" panose="02040503050406030204" pitchFamily="18" charset="0"/>
                            </a:rPr>
                            <m:t>∈</m:t>
                          </m:r>
                          <m:r>
                            <a:rPr lang="en-US" b="0" i="1" smtClean="0">
                              <a:latin typeface="Cambria Math" panose="02040503050406030204" pitchFamily="18" charset="0"/>
                            </a:rPr>
                            <m:t>𝑊</m:t>
                          </m:r>
                        </m:e>
                      </m:d>
                    </m:oMath>
                  </m:oMathPara>
                </a14:m>
                <a:endParaRPr lang="en-US" dirty="0"/>
              </a:p>
              <a:p>
                <a:pPr marL="0" indent="0" algn="ctr">
                  <a:buNone/>
                </a:pPr>
                <a:r>
                  <a:rPr lang="en-US" dirty="0"/>
                  <a:t>Where </a:t>
                </a:r>
                <a14:m>
                  <m:oMath xmlns:m="http://schemas.openxmlformats.org/officeDocument/2006/math">
                    <m:r>
                      <a:rPr lang="en-US" i="1">
                        <a:latin typeface="Cambria Math" panose="02040503050406030204" pitchFamily="18" charset="0"/>
                      </a:rPr>
                      <m:t>𝑘</m:t>
                    </m:r>
                    <m:r>
                      <a:rPr lang="en-US" i="1">
                        <a:latin typeface="Cambria Math" panose="02040503050406030204" pitchFamily="18" charset="0"/>
                      </a:rPr>
                      <m:t>=</m:t>
                    </m:r>
                    <m:d>
                      <m:dPr>
                        <m:begChr m:val="⌈"/>
                        <m:endChr m:val="⌉"/>
                        <m:ctrlPr>
                          <a:rPr lang="en-US" b="1" i="1" dirty="0" smtClean="0">
                            <a:solidFill>
                              <a:schemeClr val="tx1"/>
                            </a:solidFill>
                            <a:latin typeface="Cambria Math" panose="02040503050406030204" pitchFamily="18" charset="0"/>
                          </a:rPr>
                        </m:ctrlPr>
                      </m:dPr>
                      <m:e>
                        <m:func>
                          <m:funcPr>
                            <m:ctrlPr>
                              <a:rPr lang="en-US" b="1" i="1" dirty="0">
                                <a:solidFill>
                                  <a:schemeClr val="tx1"/>
                                </a:solidFill>
                                <a:latin typeface="Cambria Math" panose="02040503050406030204" pitchFamily="18" charset="0"/>
                              </a:rPr>
                            </m:ctrlPr>
                          </m:funcPr>
                          <m:fName>
                            <m:r>
                              <m:rPr>
                                <m:sty m:val="p"/>
                              </m:rPr>
                              <a:rPr lang="en-US" dirty="0">
                                <a:solidFill>
                                  <a:schemeClr val="tx1"/>
                                </a:solidFill>
                                <a:latin typeface="Cambria Math" panose="02040503050406030204" pitchFamily="18" charset="0"/>
                              </a:rPr>
                              <m:t>log</m:t>
                            </m:r>
                          </m:fName>
                          <m:e>
                            <m:d>
                              <m:dPr>
                                <m:ctrlPr>
                                  <a:rPr lang="en-US" b="1" i="1" dirty="0">
                                    <a:solidFill>
                                      <a:schemeClr val="tx1"/>
                                    </a:solidFill>
                                    <a:latin typeface="Cambria Math" panose="02040503050406030204" pitchFamily="18" charset="0"/>
                                  </a:rPr>
                                </m:ctrlPr>
                              </m:dPr>
                              <m:e>
                                <m:r>
                                  <a:rPr lang="en-US" b="1" i="1" dirty="0">
                                    <a:solidFill>
                                      <a:schemeClr val="tx1"/>
                                    </a:solidFill>
                                    <a:latin typeface="Cambria Math" panose="02040503050406030204" pitchFamily="18" charset="0"/>
                                  </a:rPr>
                                  <m:t>𝒏</m:t>
                                </m:r>
                              </m:e>
                            </m:d>
                          </m:e>
                        </m:func>
                      </m:e>
                    </m:d>
                    <m:r>
                      <a:rPr lang="en-US" b="1" i="1" dirty="0">
                        <a:solidFill>
                          <a:schemeClr val="tx1"/>
                        </a:solidFill>
                        <a:latin typeface="Cambria Math" panose="02040503050406030204" pitchFamily="18" charset="0"/>
                      </a:rPr>
                      <m:t>−</m:t>
                    </m:r>
                    <m:r>
                      <a:rPr lang="en-US" b="1" i="1" dirty="0">
                        <a:solidFill>
                          <a:schemeClr val="tx1"/>
                        </a:solidFill>
                        <a:latin typeface="Cambria Math" panose="02040503050406030204" pitchFamily="18" charset="0"/>
                      </a:rPr>
                      <m:t>𝟏</m:t>
                    </m:r>
                  </m:oMath>
                </a14:m>
                <a:endParaRPr lang="en-US" dirty="0">
                  <a:solidFill>
                    <a:schemeClr val="tx1"/>
                  </a:solidFill>
                </a:endParaRPr>
              </a:p>
              <a:p>
                <a:pPr marL="0" indent="0" algn="ctr">
                  <a:buNone/>
                </a:pPr>
                <a:endParaRPr lang="en-US" dirty="0"/>
              </a:p>
              <a:p>
                <a:pPr marL="0" indent="0" algn="ctr">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𝐵</m:t>
                      </m:r>
                      <m:r>
                        <a:rPr lang="en-US" i="1">
                          <a:latin typeface="Cambria Math" panose="02040503050406030204" pitchFamily="18" charset="0"/>
                        </a:rPr>
                        <m:t>&gt;</m:t>
                      </m:r>
                      <m:r>
                        <m:rPr>
                          <m:sty m:val="p"/>
                        </m:rPr>
                        <a:rPr lang="en-US">
                          <a:latin typeface="Cambria Math" panose="02040503050406030204" pitchFamily="18" charset="0"/>
                        </a:rPr>
                        <m:t>max</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rPr>
                            <m:t>𝑖</m:t>
                          </m:r>
                        </m:sub>
                      </m:sSub>
                      <m:r>
                        <a:rPr lang="en-US" i="1">
                          <a:latin typeface="Cambria Math" panose="02040503050406030204" pitchFamily="18" charset="0"/>
                        </a:rPr>
                        <m:t>(</m:t>
                      </m:r>
                      <m:r>
                        <a:rPr lang="en-US" i="1">
                          <a:latin typeface="Cambria Math" panose="02040503050406030204" pitchFamily="18" charset="0"/>
                        </a:rPr>
                        <m:t>𝐸</m:t>
                      </m:r>
                      <m:r>
                        <a:rPr lang="en-US" i="1">
                          <a:latin typeface="Cambria Math" panose="02040503050406030204" pitchFamily="18" charset="0"/>
                        </a:rPr>
                        <m:t>)|   </m:t>
                      </m:r>
                      <m:r>
                        <a:rPr lang="en-US" i="1">
                          <a:latin typeface="Cambria Math" panose="02040503050406030204" pitchFamily="18" charset="0"/>
                        </a:rPr>
                        <m:t>0</m:t>
                      </m:r>
                      <m:r>
                        <a:rPr lang="en-US" i="1">
                          <a:latin typeface="Cambria Math" panose="02040503050406030204" pitchFamily="18" charset="0"/>
                        </a:rPr>
                        <m:t>≤</m:t>
                      </m:r>
                      <m:r>
                        <a:rPr lang="en-US" i="1">
                          <a:latin typeface="Cambria Math" panose="02040503050406030204" pitchFamily="18" charset="0"/>
                        </a:rPr>
                        <m:t>𝑖</m:t>
                      </m:r>
                      <m:r>
                        <a:rPr lang="en-US" i="1">
                          <a:latin typeface="Cambria Math" panose="02040503050406030204" pitchFamily="18" charset="0"/>
                        </a:rPr>
                        <m:t>≤</m:t>
                      </m:r>
                      <m:r>
                        <a:rPr lang="en-US" i="1">
                          <a:latin typeface="Cambria Math" panose="02040503050406030204" pitchFamily="18" charset="0"/>
                        </a:rPr>
                        <m:t>𝑘</m:t>
                      </m:r>
                      <m:r>
                        <a:rPr lang="en-US" i="1">
                          <a:latin typeface="Cambria Math" panose="02040503050406030204" pitchFamily="18" charset="0"/>
                        </a:rPr>
                        <m:t>}</m:t>
                      </m:r>
                    </m:oMath>
                  </m:oMathPara>
                </a14:m>
                <a:endParaRPr lang="en-US" dirty="0" smtClean="0"/>
              </a:p>
              <a:p>
                <a:pPr marL="0" indent="0" algn="ctr">
                  <a:buNone/>
                </a:pPr>
                <a:endParaRPr lang="en-US" dirty="0" smtClean="0"/>
              </a:p>
              <a:p>
                <a:pPr marL="0" indent="0" algn="ctr">
                  <a:buNone/>
                </a:pPr>
                <a:r>
                  <a:rPr lang="en-US" sz="2400" b="1" dirty="0"/>
                  <a:t>We can see, by picking B in such way</a:t>
                </a:r>
                <a:r>
                  <a:rPr lang="en-US" sz="2400" b="1" dirty="0" smtClean="0"/>
                  <a:t>, for each </a:t>
                </a:r>
                <a14:m>
                  <m:oMath xmlns:m="http://schemas.openxmlformats.org/officeDocument/2006/math">
                    <m:r>
                      <a:rPr lang="en-US" sz="2400" b="1" i="1" smtClean="0">
                        <a:latin typeface="Cambria Math" panose="02040503050406030204" pitchFamily="18" charset="0"/>
                      </a:rPr>
                      <m:t>𝒘</m:t>
                    </m:r>
                    <m:r>
                      <a:rPr lang="en-US" sz="2400" b="1" i="1" smtClean="0">
                        <a:latin typeface="Cambria Math" panose="02040503050406030204" pitchFamily="18" charset="0"/>
                      </a:rPr>
                      <m:t>∈</m:t>
                    </m:r>
                    <m:sSub>
                      <m:sSubPr>
                        <m:ctrlPr>
                          <a:rPr lang="en-US" sz="2400" b="1" i="1" smtClean="0">
                            <a:latin typeface="Cambria Math" panose="02040503050406030204" pitchFamily="18" charset="0"/>
                          </a:rPr>
                        </m:ctrlPr>
                      </m:sSubPr>
                      <m:e>
                        <m:r>
                          <a:rPr lang="en-US" sz="2400" b="1" i="1" smtClean="0">
                            <a:latin typeface="Cambria Math" panose="02040503050406030204" pitchFamily="18" charset="0"/>
                          </a:rPr>
                          <m:t>𝑾</m:t>
                        </m:r>
                      </m:e>
                      <m:sub>
                        <m:r>
                          <a:rPr lang="en-US" sz="2400" b="1" i="1" smtClean="0">
                            <a:latin typeface="Cambria Math" panose="02040503050406030204" pitchFamily="18" charset="0"/>
                          </a:rPr>
                          <m:t>𝒇𝒊𝒏𝒂𝒍</m:t>
                        </m:r>
                      </m:sub>
                    </m:sSub>
                  </m:oMath>
                </a14:m>
                <a:r>
                  <a:rPr lang="en-US" sz="2400" b="1" dirty="0" smtClean="0"/>
                  <a:t>, given </a:t>
                </a:r>
                <a:r>
                  <a:rPr lang="en-US" sz="2400" b="1" dirty="0"/>
                  <a:t>input</a:t>
                </a:r>
                <a14:m>
                  <m:oMath xmlns:m="http://schemas.openxmlformats.org/officeDocument/2006/math">
                    <m:r>
                      <a:rPr lang="en-US" sz="2400" b="1" i="0" dirty="0" smtClean="0">
                        <a:latin typeface="Cambria Math" panose="02040503050406030204" pitchFamily="18" charset="0"/>
                      </a:rPr>
                      <m:t> </m:t>
                    </m:r>
                    <m:r>
                      <a:rPr lang="en-US" sz="2400" b="1" i="1" dirty="0" smtClean="0">
                        <a:latin typeface="Cambria Math" panose="02040503050406030204" pitchFamily="18" charset="0"/>
                      </a:rPr>
                      <m:t>𝑬</m:t>
                    </m:r>
                    <m:r>
                      <a:rPr lang="en-US" sz="2400" b="1" i="1" dirty="0" smtClean="0">
                        <a:latin typeface="Cambria Math" panose="02040503050406030204" pitchFamily="18" charset="0"/>
                      </a:rPr>
                      <m:t>′</m:t>
                    </m:r>
                    <m:r>
                      <a:rPr lang="en-US" sz="2400" b="1" i="1" dirty="0">
                        <a:latin typeface="Cambria Math" panose="02040503050406030204" pitchFamily="18" charset="0"/>
                      </a:rPr>
                      <m:t>⊆</m:t>
                    </m:r>
                    <m:r>
                      <a:rPr lang="en-US" sz="2400" b="1" i="1" dirty="0">
                        <a:latin typeface="Cambria Math" panose="02040503050406030204" pitchFamily="18" charset="0"/>
                      </a:rPr>
                      <m:t>𝑬</m:t>
                    </m:r>
                    <m:r>
                      <a:rPr lang="en-US" sz="2400" b="1" i="1" dirty="0">
                        <a:latin typeface="Cambria Math" panose="02040503050406030204" pitchFamily="18" charset="0"/>
                      </a:rPr>
                      <m:t>,       </m:t>
                    </m:r>
                  </m:oMath>
                </a14:m>
                <a:endParaRPr lang="en-US" sz="2400" b="1" i="1" dirty="0" smtClean="0">
                  <a:latin typeface="Cambria Math" panose="02040503050406030204" pitchFamily="18" charset="0"/>
                </a:endParaRPr>
              </a:p>
              <a:p>
                <a:pPr marL="0" indent="0" algn="ctr">
                  <a:buNone/>
                </a:pPr>
                <a14:m>
                  <m:oMath xmlns:m="http://schemas.openxmlformats.org/officeDocument/2006/math">
                    <m:r>
                      <a:rPr lang="en-US" sz="2400" b="1" i="1" dirty="0">
                        <a:latin typeface="Cambria Math" panose="02040503050406030204" pitchFamily="18" charset="0"/>
                      </a:rPr>
                      <m:t>𝒘</m:t>
                    </m:r>
                    <m:r>
                      <a:rPr lang="en-US" sz="2400" b="1" i="1" dirty="0">
                        <a:latin typeface="Cambria Math" panose="02040503050406030204" pitchFamily="18" charset="0"/>
                      </a:rPr>
                      <m:t>(</m:t>
                    </m:r>
                    <m:r>
                      <a:rPr lang="en-US" sz="2400" b="1" i="1" dirty="0">
                        <a:latin typeface="Cambria Math" panose="02040503050406030204" pitchFamily="18" charset="0"/>
                      </a:rPr>
                      <m:t>𝑬</m:t>
                    </m:r>
                    <m:r>
                      <a:rPr lang="en-US" sz="2400" b="1" i="1" dirty="0">
                        <a:latin typeface="Cambria Math" panose="02040503050406030204" pitchFamily="18" charset="0"/>
                      </a:rPr>
                      <m:t>′</m:t>
                    </m:r>
                    <m:r>
                      <a:rPr lang="en-US" sz="2400" b="1" i="1" dirty="0">
                        <a:latin typeface="Cambria Math" panose="02040503050406030204" pitchFamily="18" charset="0"/>
                      </a:rPr>
                      <m:t>)</m:t>
                    </m:r>
                  </m:oMath>
                </a14:m>
                <a:r>
                  <a:rPr lang="en-US" sz="2400" b="1" dirty="0" smtClean="0"/>
                  <a:t>  </a:t>
                </a:r>
                <a:r>
                  <a:rPr lang="en-US" sz="2400" b="1" dirty="0"/>
                  <a:t>is simply a number in base </a:t>
                </a:r>
                <a:r>
                  <a:rPr lang="en-US" sz="2400" b="1" dirty="0" smtClean="0"/>
                  <a:t>B:</a:t>
                </a:r>
              </a:p>
              <a:p>
                <a:pPr marL="0" indent="0" algn="ctr">
                  <a:buNone/>
                </a:pPr>
                <a:endParaRPr lang="en-US" sz="2400" b="1" dirty="0" smtClean="0"/>
              </a:p>
              <a:p>
                <a:pPr marL="0" indent="0" algn="ctr">
                  <a:buNone/>
                </a:pPr>
                <a14:m>
                  <m:oMathPara xmlns:m="http://schemas.openxmlformats.org/officeDocument/2006/math">
                    <m:oMathParaPr>
                      <m:jc m:val="centerGroup"/>
                    </m:oMathParaPr>
                    <m:oMath xmlns:m="http://schemas.openxmlformats.org/officeDocument/2006/math">
                      <m:d>
                        <m:dPr>
                          <m:begChr m:val="|"/>
                          <m:endChr m:val="|"/>
                          <m:ctrlPr>
                            <a:rPr lang="en-US" sz="2400" b="1" i="1" smtClean="0">
                              <a:latin typeface="Cambria Math" panose="02040503050406030204" pitchFamily="18" charset="0"/>
                            </a:rPr>
                          </m:ctrlPr>
                        </m:dPr>
                        <m:e>
                          <m:sSub>
                            <m:sSubPr>
                              <m:ctrlPr>
                                <a:rPr lang="en-US" sz="2400" b="1" i="1" smtClean="0">
                                  <a:latin typeface="Cambria Math" panose="02040503050406030204" pitchFamily="18" charset="0"/>
                                </a:rPr>
                              </m:ctrlPr>
                            </m:sSubPr>
                            <m:e>
                              <m:r>
                                <a:rPr lang="en-US" sz="2400" b="1" i="1" smtClean="0">
                                  <a:latin typeface="Cambria Math" panose="02040503050406030204" pitchFamily="18" charset="0"/>
                                </a:rPr>
                                <m:t>𝒘</m:t>
                              </m:r>
                            </m:e>
                            <m:sub>
                              <m:r>
                                <a:rPr lang="en-US" sz="2400" b="1" i="1" smtClean="0">
                                  <a:latin typeface="Cambria Math" panose="02040503050406030204" pitchFamily="18" charset="0"/>
                                </a:rPr>
                                <m:t>𝟎</m:t>
                              </m:r>
                            </m:sub>
                          </m:sSub>
                          <m:d>
                            <m:dPr>
                              <m:ctrlPr>
                                <a:rPr lang="en-US" sz="2400" b="1" i="1" smtClean="0">
                                  <a:latin typeface="Cambria Math" panose="02040503050406030204" pitchFamily="18" charset="0"/>
                                </a:rPr>
                              </m:ctrlPr>
                            </m:dPr>
                            <m:e>
                              <m:sSup>
                                <m:sSupPr>
                                  <m:ctrlPr>
                                    <a:rPr lang="en-US" sz="2400" b="1" i="1" smtClean="0">
                                      <a:latin typeface="Cambria Math" panose="02040503050406030204" pitchFamily="18" charset="0"/>
                                    </a:rPr>
                                  </m:ctrlPr>
                                </m:sSupPr>
                                <m:e>
                                  <m:r>
                                    <a:rPr lang="en-US" sz="2400" b="1" i="1" smtClean="0">
                                      <a:latin typeface="Cambria Math" panose="02040503050406030204" pitchFamily="18" charset="0"/>
                                    </a:rPr>
                                    <m:t>𝑬</m:t>
                                  </m:r>
                                </m:e>
                                <m:sup>
                                  <m:r>
                                    <a:rPr lang="en-US" sz="2400" b="1" i="1" smtClean="0">
                                      <a:latin typeface="Cambria Math" panose="02040503050406030204" pitchFamily="18" charset="0"/>
                                    </a:rPr>
                                    <m:t>′</m:t>
                                  </m:r>
                                </m:sup>
                              </m:sSup>
                            </m:e>
                          </m:d>
                        </m:e>
                      </m:d>
                      <m:sSub>
                        <m:sSubPr>
                          <m:ctrlPr>
                            <a:rPr lang="en-US" sz="2400" b="1" i="1" smtClean="0">
                              <a:latin typeface="Cambria Math" panose="02040503050406030204" pitchFamily="18" charset="0"/>
                            </a:rPr>
                          </m:ctrlPr>
                        </m:sSubPr>
                        <m:e>
                          <m:r>
                            <a:rPr lang="en-US" sz="2400" b="1" i="1" smtClean="0">
                              <a:latin typeface="Cambria Math" panose="02040503050406030204" pitchFamily="18" charset="0"/>
                            </a:rPr>
                            <m:t>𝒘</m:t>
                          </m:r>
                        </m:e>
                        <m:sub>
                          <m:r>
                            <a:rPr lang="en-US" sz="2400" b="1" i="1" smtClean="0">
                              <a:latin typeface="Cambria Math" panose="02040503050406030204" pitchFamily="18" charset="0"/>
                            </a:rPr>
                            <m:t>𝟏</m:t>
                          </m:r>
                        </m:sub>
                      </m:sSub>
                      <m:d>
                        <m:dPr>
                          <m:ctrlPr>
                            <a:rPr lang="en-US" sz="2400" b="1" i="1" smtClean="0">
                              <a:latin typeface="Cambria Math" panose="02040503050406030204" pitchFamily="18" charset="0"/>
                            </a:rPr>
                          </m:ctrlPr>
                        </m:dPr>
                        <m:e>
                          <m:sSup>
                            <m:sSupPr>
                              <m:ctrlPr>
                                <a:rPr lang="en-US" sz="2400" b="1" i="1" smtClean="0">
                                  <a:latin typeface="Cambria Math" panose="02040503050406030204" pitchFamily="18" charset="0"/>
                                </a:rPr>
                              </m:ctrlPr>
                            </m:sSupPr>
                            <m:e>
                              <m:r>
                                <a:rPr lang="en-US" sz="2400" b="1" i="1" smtClean="0">
                                  <a:latin typeface="Cambria Math" panose="02040503050406030204" pitchFamily="18" charset="0"/>
                                </a:rPr>
                                <m:t>𝑬</m:t>
                              </m:r>
                            </m:e>
                            <m:sup>
                              <m:r>
                                <a:rPr lang="en-US" sz="2400" b="1" i="1" smtClean="0">
                                  <a:latin typeface="Cambria Math" panose="02040503050406030204" pitchFamily="18" charset="0"/>
                                </a:rPr>
                                <m:t>′</m:t>
                              </m:r>
                            </m:sup>
                          </m:sSup>
                        </m:e>
                      </m:d>
                      <m:r>
                        <a:rPr lang="en-US" sz="2400" b="1" i="1" smtClean="0">
                          <a:latin typeface="Cambria Math" panose="02040503050406030204" pitchFamily="18" charset="0"/>
                        </a:rPr>
                        <m:t>|…|</m:t>
                      </m:r>
                      <m:sSub>
                        <m:sSubPr>
                          <m:ctrlPr>
                            <a:rPr lang="en-US" sz="2400" b="1" i="1" smtClean="0">
                              <a:latin typeface="Cambria Math" panose="02040503050406030204" pitchFamily="18" charset="0"/>
                            </a:rPr>
                          </m:ctrlPr>
                        </m:sSubPr>
                        <m:e>
                          <m:r>
                            <a:rPr lang="en-US" sz="2400" b="1" i="1" smtClean="0">
                              <a:latin typeface="Cambria Math" panose="02040503050406030204" pitchFamily="18" charset="0"/>
                            </a:rPr>
                            <m:t>𝒘</m:t>
                          </m:r>
                        </m:e>
                        <m:sub>
                          <m:r>
                            <a:rPr lang="en-US" sz="2400" b="1" i="1" smtClean="0">
                              <a:latin typeface="Cambria Math" panose="02040503050406030204" pitchFamily="18" charset="0"/>
                            </a:rPr>
                            <m:t>𝒌</m:t>
                          </m:r>
                          <m:r>
                            <a:rPr lang="en-US" sz="2400" b="1" i="1" smtClean="0">
                              <a:latin typeface="Cambria Math" panose="02040503050406030204" pitchFamily="18" charset="0"/>
                            </a:rPr>
                            <m:t>−</m:t>
                          </m:r>
                          <m:r>
                            <a:rPr lang="en-US" sz="2400" b="1" i="1" smtClean="0">
                              <a:latin typeface="Cambria Math" panose="02040503050406030204" pitchFamily="18" charset="0"/>
                            </a:rPr>
                            <m:t>𝟏</m:t>
                          </m:r>
                        </m:sub>
                      </m:sSub>
                      <m:d>
                        <m:dPr>
                          <m:ctrlPr>
                            <a:rPr lang="en-US" sz="2400" b="1" i="1" smtClean="0">
                              <a:latin typeface="Cambria Math" panose="02040503050406030204" pitchFamily="18" charset="0"/>
                            </a:rPr>
                          </m:ctrlPr>
                        </m:dPr>
                        <m:e>
                          <m:sSup>
                            <m:sSupPr>
                              <m:ctrlPr>
                                <a:rPr lang="en-US" sz="2400" b="1" i="1" smtClean="0">
                                  <a:latin typeface="Cambria Math" panose="02040503050406030204" pitchFamily="18" charset="0"/>
                                </a:rPr>
                              </m:ctrlPr>
                            </m:sSupPr>
                            <m:e>
                              <m:r>
                                <a:rPr lang="en-US" sz="2400" b="1" i="1" smtClean="0">
                                  <a:latin typeface="Cambria Math" panose="02040503050406030204" pitchFamily="18" charset="0"/>
                                </a:rPr>
                                <m:t>𝑬</m:t>
                              </m:r>
                            </m:e>
                            <m:sup>
                              <m:r>
                                <a:rPr lang="en-US" sz="2400" b="1" i="1" smtClean="0">
                                  <a:latin typeface="Cambria Math" panose="02040503050406030204" pitchFamily="18" charset="0"/>
                                </a:rPr>
                                <m:t>′</m:t>
                              </m:r>
                            </m:sup>
                          </m:sSup>
                        </m:e>
                      </m:d>
                      <m:r>
                        <a:rPr lang="en-US" sz="2400" b="1" i="1" smtClean="0">
                          <a:latin typeface="Cambria Math" panose="02040503050406030204" pitchFamily="18" charset="0"/>
                        </a:rPr>
                        <m:t>|</m:t>
                      </m:r>
                    </m:oMath>
                  </m:oMathPara>
                </a14:m>
                <a:endParaRPr lang="en-US" sz="2400" b="1" dirty="0" smtClean="0"/>
              </a:p>
              <a:p>
                <a:pPr marL="0" indent="0" algn="l">
                  <a:buNone/>
                </a:pPr>
                <a:endParaRPr lang="en-US" sz="2000" b="1" dirty="0" smtClean="0"/>
              </a:p>
              <a:p>
                <a:pPr marL="0" indent="0" algn="l">
                  <a:buNone/>
                </a:pPr>
                <a:r>
                  <a:rPr lang="en-US" b="1" dirty="0" smtClean="0"/>
                  <a:t>*</a:t>
                </a:r>
                <a:r>
                  <a:rPr lang="en-US" dirty="0" smtClean="0"/>
                  <a:t>an input can be either a single edge, or a set of edges </a:t>
                </a:r>
                <a:endParaRPr lang="en-US" b="1" dirty="0" smtClean="0"/>
              </a:p>
              <a:p>
                <a:pPr marL="0" indent="0" algn="ctr">
                  <a:buNone/>
                </a:pPr>
                <a:endParaRPr lang="en-US" dirty="0"/>
              </a:p>
              <a:p>
                <a:pPr marL="0" indent="0" algn="ctr">
                  <a:buNone/>
                </a:pPr>
                <a:endParaRPr lang="en-US" dirty="0"/>
              </a:p>
              <a:p>
                <a:pPr marL="0" indent="0" algn="l">
                  <a:buNone/>
                </a:pPr>
                <a:endParaRPr lang="he-IL" dirty="0"/>
              </a:p>
              <a:p>
                <a:pPr marL="0" indent="0" algn="l">
                  <a:buNone/>
                </a:pPr>
                <a:endParaRPr lang="en-US" dirty="0" smtClean="0"/>
              </a:p>
              <a:p>
                <a:pPr marL="0" indent="0" algn="l">
                  <a:buNone/>
                </a:pPr>
                <a:endParaRPr lang="en-US" dirty="0"/>
              </a:p>
              <a:p>
                <a:pPr marL="0" indent="0" algn="l">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592925" y="1905000"/>
                <a:ext cx="8915400" cy="4724400"/>
              </a:xfrm>
              <a:blipFill>
                <a:blip r:embed="rId2"/>
                <a:stretch>
                  <a:fillRect l="-1094" b="-22194"/>
                </a:stretch>
              </a:blipFill>
            </p:spPr>
            <p:txBody>
              <a:bodyPr/>
              <a:lstStyle/>
              <a:p>
                <a:r>
                  <a:rPr lang="he-IL">
                    <a:noFill/>
                  </a:rPr>
                  <a:t> </a:t>
                </a:r>
              </a:p>
            </p:txBody>
          </p:sp>
        </mc:Fallback>
      </mc:AlternateContent>
    </p:spTree>
    <p:extLst>
      <p:ext uri="{BB962C8B-B14F-4D97-AF65-F5344CB8AC3E}">
        <p14:creationId xmlns:p14="http://schemas.microsoft.com/office/powerpoint/2010/main" val="13926424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Final Weight Functions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lnSpcReduction="10000"/>
              </a:bodyPr>
              <a:lstStyle/>
              <a:p>
                <a:pPr marL="0" indent="0" algn="l">
                  <a:buNone/>
                </a:pPr>
                <a:r>
                  <a:rPr lang="en-US" sz="2400" dirty="0" smtClean="0"/>
                  <a:t>We will eventually prove the following: </a:t>
                </a:r>
              </a:p>
              <a:p>
                <a:pPr marL="0" indent="0" algn="l">
                  <a:buNone/>
                </a:pPr>
                <a:endParaRPr lang="en-US" sz="2400" dirty="0" smtClean="0"/>
              </a:p>
              <a:p>
                <a:pPr marL="0" indent="0" algn="l">
                  <a:buNone/>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𝐼𝑓</m:t>
                      </m:r>
                      <m:r>
                        <a:rPr lang="en-US" sz="2400" b="0" i="1" smtClean="0">
                          <a:latin typeface="Cambria Math" panose="02040503050406030204" pitchFamily="18" charset="0"/>
                        </a:rPr>
                        <m:t> </m:t>
                      </m:r>
                      <m:r>
                        <a:rPr lang="en-US" sz="2400" b="0" i="1" smtClean="0">
                          <a:latin typeface="Cambria Math" panose="02040503050406030204" pitchFamily="18" charset="0"/>
                        </a:rPr>
                        <m:t>𝐺</m:t>
                      </m:r>
                      <m:r>
                        <a:rPr lang="en-US" sz="2400" b="0" i="1" smtClean="0">
                          <a:latin typeface="Cambria Math" panose="02040503050406030204" pitchFamily="18" charset="0"/>
                        </a:rPr>
                        <m:t> </m:t>
                      </m:r>
                      <m:r>
                        <a:rPr lang="en-US" sz="2400" b="0" i="1" smtClean="0">
                          <a:latin typeface="Cambria Math" panose="02040503050406030204" pitchFamily="18" charset="0"/>
                        </a:rPr>
                        <m:t>h</m:t>
                      </m:r>
                      <m:r>
                        <a:rPr lang="en-US" sz="2400" b="0" i="1" smtClean="0">
                          <a:latin typeface="Cambria Math" panose="02040503050406030204" pitchFamily="18" charset="0"/>
                        </a:rPr>
                        <m:t>𝑎𝑠</m:t>
                      </m:r>
                      <m:r>
                        <a:rPr lang="en-US" sz="2400" b="0" i="1" smtClean="0">
                          <a:latin typeface="Cambria Math" panose="02040503050406030204" pitchFamily="18" charset="0"/>
                        </a:rPr>
                        <m:t> </m:t>
                      </m:r>
                      <m:r>
                        <a:rPr lang="en-US" sz="2400" b="0" i="1" smtClean="0">
                          <a:latin typeface="Cambria Math" panose="02040503050406030204" pitchFamily="18" charset="0"/>
                        </a:rPr>
                        <m:t>𝑎</m:t>
                      </m:r>
                      <m:r>
                        <a:rPr lang="en-US" sz="2400" b="0" i="1" smtClean="0">
                          <a:latin typeface="Cambria Math" panose="02040503050406030204" pitchFamily="18" charset="0"/>
                        </a:rPr>
                        <m:t> </m:t>
                      </m:r>
                      <m:r>
                        <a:rPr lang="en-US" sz="2400" b="0" i="1" smtClean="0">
                          <a:latin typeface="Cambria Math" panose="02040503050406030204" pitchFamily="18" charset="0"/>
                        </a:rPr>
                        <m:t>𝑃𝑀</m:t>
                      </m:r>
                      <m:r>
                        <a:rPr lang="en-US" sz="2400" b="0" i="1" smtClean="0">
                          <a:latin typeface="Cambria Math" panose="02040503050406030204" pitchFamily="18" charset="0"/>
                        </a:rPr>
                        <m:t>,  ∃</m:t>
                      </m:r>
                      <m:r>
                        <a:rPr lang="en-US" sz="2400" b="0" i="1" smtClean="0">
                          <a:latin typeface="Cambria Math" panose="02040503050406030204" pitchFamily="18" charset="0"/>
                        </a:rPr>
                        <m:t>𝑤</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𝑊</m:t>
                          </m:r>
                        </m:e>
                        <m:sub>
                          <m:r>
                            <a:rPr lang="en-US" sz="2400" b="0" i="1" smtClean="0">
                              <a:latin typeface="Cambria Math" panose="02040503050406030204" pitchFamily="18" charset="0"/>
                            </a:rPr>
                            <m:t>𝑓𝑖𝑛𝑎𝑙</m:t>
                          </m:r>
                        </m:sub>
                      </m:sSub>
                      <m:r>
                        <a:rPr lang="en-US" sz="2400" b="0" i="1" smtClean="0">
                          <a:latin typeface="Cambria Math" panose="02040503050406030204" pitchFamily="18" charset="0"/>
                        </a:rPr>
                        <m:t>.    </m:t>
                      </m:r>
                      <m:r>
                        <a:rPr lang="en-US" sz="2400" b="0" i="1" smtClean="0">
                          <a:latin typeface="Cambria Math" panose="02040503050406030204" pitchFamily="18" charset="0"/>
                        </a:rPr>
                        <m:t>𝑤</m:t>
                      </m:r>
                      <m:r>
                        <a:rPr lang="en-US" sz="2400" b="0" i="1" smtClean="0">
                          <a:latin typeface="Cambria Math" panose="02040503050406030204" pitchFamily="18" charset="0"/>
                        </a:rPr>
                        <m:t> </m:t>
                      </m:r>
                      <m:r>
                        <a:rPr lang="en-US" sz="2400" b="0" i="1" smtClean="0">
                          <a:latin typeface="Cambria Math" panose="02040503050406030204" pitchFamily="18" charset="0"/>
                        </a:rPr>
                        <m:t>𝑖𝑠</m:t>
                      </m:r>
                      <m:r>
                        <a:rPr lang="en-US" sz="2400" b="0" i="1" smtClean="0">
                          <a:latin typeface="Cambria Math" panose="02040503050406030204" pitchFamily="18" charset="0"/>
                        </a:rPr>
                        <m:t> </m:t>
                      </m:r>
                      <m:r>
                        <a:rPr lang="en-US" sz="2400" b="0" i="1" smtClean="0">
                          <a:latin typeface="Cambria Math" panose="02040503050406030204" pitchFamily="18" charset="0"/>
                        </a:rPr>
                        <m:t>𝑖𝑠𝑜𝑙𝑎𝑡𝑖𝑛𝑔</m:t>
                      </m:r>
                    </m:oMath>
                  </m:oMathPara>
                </a14:m>
                <a:endParaRPr lang="en-US" sz="2400" dirty="0" smtClean="0"/>
              </a:p>
              <a:p>
                <a:pPr marL="0" indent="0" algn="l">
                  <a:buNone/>
                </a:pPr>
                <a:endParaRPr lang="en-US" sz="2400" dirty="0" smtClean="0"/>
              </a:p>
              <a:p>
                <a:pPr marL="0" indent="0" algn="l">
                  <a:buNone/>
                </a:pPr>
                <a:r>
                  <a:rPr lang="en-US" sz="2400" dirty="0" smtClean="0"/>
                  <a:t>which is a property we want.</a:t>
                </a:r>
              </a:p>
              <a:p>
                <a:pPr marL="0" indent="0" algn="l">
                  <a:buNone/>
                </a:pPr>
                <a:r>
                  <a:rPr lang="en-US" sz="2400" dirty="0" smtClean="0"/>
                  <a:t>But as we’ll see, we will have to use</a:t>
                </a:r>
              </a:p>
              <a:p>
                <a:pPr marL="0" indent="0" algn="l">
                  <a:buNone/>
                </a:pPr>
                <a:r>
                  <a:rPr lang="en-US" sz="2400" dirty="0" smtClean="0"/>
                  <a:t>Quasi-Polynomial number of processors.</a:t>
                </a:r>
                <a:endParaRPr lang="en-US" sz="2400" dirty="0"/>
              </a:p>
              <a:p>
                <a:pPr marL="0" indent="0" algn="l">
                  <a:buNone/>
                </a:pPr>
                <a:r>
                  <a:rPr lang="en-US" sz="2400" dirty="0" smtClean="0"/>
                  <a:t>Finally, we will have a Quasi-NC algorithm:</a:t>
                </a:r>
                <a:endParaRPr lang="en-US"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26" t="-2258"/>
                </a:stretch>
              </a:blipFill>
            </p:spPr>
            <p:txBody>
              <a:bodyPr/>
              <a:lstStyle/>
              <a:p>
                <a:r>
                  <a:rPr lang="he-IL">
                    <a:noFill/>
                  </a:rPr>
                  <a:t> </a:t>
                </a:r>
              </a:p>
            </p:txBody>
          </p:sp>
        </mc:Fallback>
      </mc:AlternateContent>
    </p:spTree>
    <p:extLst>
      <p:ext uri="{BB962C8B-B14F-4D97-AF65-F5344CB8AC3E}">
        <p14:creationId xmlns:p14="http://schemas.microsoft.com/office/powerpoint/2010/main" val="8580638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Algorithm</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592925" y="1905000"/>
                <a:ext cx="8915400" cy="4458269"/>
              </a:xfrm>
            </p:spPr>
            <p:txBody>
              <a:bodyPr/>
              <a:lstStyle/>
              <a:p>
                <a:pPr marL="0" indent="0" algn="l">
                  <a:buNone/>
                </a:pPr>
                <a:r>
                  <a:rPr lang="en-US" sz="2000" b="1" dirty="0" smtClean="0"/>
                  <a:t>(1) </a:t>
                </a:r>
                <a:r>
                  <a:rPr lang="en-US" sz="2000" dirty="0" smtClean="0"/>
                  <a:t>Given </a:t>
                </a:r>
                <a:r>
                  <a:rPr lang="en-US" sz="2000" dirty="0"/>
                  <a:t>a bipartite graph </a:t>
                </a:r>
                <a14:m>
                  <m:oMath xmlns:m="http://schemas.openxmlformats.org/officeDocument/2006/math">
                    <m:r>
                      <a:rPr lang="en-US" sz="2000" i="1" dirty="0">
                        <a:latin typeface="Cambria Math" panose="02040503050406030204" pitchFamily="18" charset="0"/>
                      </a:rPr>
                      <m:t>𝐺</m:t>
                    </m:r>
                  </m:oMath>
                </a14:m>
                <a:r>
                  <a:rPr lang="en-US" sz="2000" dirty="0"/>
                  <a:t>.</a:t>
                </a:r>
              </a:p>
              <a:p>
                <a:pPr marL="0" indent="0" algn="l">
                  <a:buNone/>
                </a:pPr>
                <a:r>
                  <a:rPr lang="en-US" sz="2000" b="1" dirty="0" smtClean="0"/>
                  <a:t>(2) </a:t>
                </a:r>
                <a:r>
                  <a:rPr lang="en-US" sz="2000" dirty="0" smtClean="0"/>
                  <a:t>Construct, in </a:t>
                </a:r>
                <a14:m>
                  <m:oMath xmlns:m="http://schemas.openxmlformats.org/officeDocument/2006/math">
                    <m:r>
                      <a:rPr lang="en-US" sz="2000" i="1" dirty="0">
                        <a:latin typeface="Cambria Math" panose="02040503050406030204" pitchFamily="18" charset="0"/>
                      </a:rPr>
                      <m:t>𝑄𝑢𝑎𝑠𝑖</m:t>
                    </m:r>
                    <m:r>
                      <a:rPr lang="en-US" sz="2000" i="1" dirty="0">
                        <a:latin typeface="Cambria Math" panose="02040503050406030204" pitchFamily="18" charset="0"/>
                      </a:rPr>
                      <m:t>−</m:t>
                    </m:r>
                    <m:r>
                      <a:rPr lang="en-US" sz="2000" i="1" dirty="0">
                        <a:latin typeface="Cambria Math" panose="02040503050406030204" pitchFamily="18" charset="0"/>
                      </a:rPr>
                      <m:t>𝑁𝐶</m:t>
                    </m:r>
                  </m:oMath>
                </a14:m>
                <a:r>
                  <a:rPr lang="en-US" sz="2000" dirty="0" smtClean="0"/>
                  <a:t>,</a:t>
                </a:r>
                <a:r>
                  <a:rPr lang="en-US" sz="2000" dirty="0"/>
                  <a:t> the set of </a:t>
                </a:r>
                <a:r>
                  <a:rPr lang="en-US" sz="2000" b="1" dirty="0"/>
                  <a:t>final</a:t>
                </a:r>
                <a:r>
                  <a:rPr lang="en-US" sz="2000" dirty="0"/>
                  <a:t> weight functions</a:t>
                </a:r>
                <a:r>
                  <a:rPr lang="en-US" sz="2000" dirty="0" smtClean="0"/>
                  <a:t>, </a:t>
                </a:r>
                <a14:m>
                  <m:oMath xmlns:m="http://schemas.openxmlformats.org/officeDocument/2006/math">
                    <m:sSub>
                      <m:sSubPr>
                        <m:ctrlPr>
                          <a:rPr lang="en-US" sz="2000" b="1" i="1" dirty="0">
                            <a:latin typeface="Cambria Math" panose="02040503050406030204" pitchFamily="18" charset="0"/>
                          </a:rPr>
                        </m:ctrlPr>
                      </m:sSubPr>
                      <m:e>
                        <m:r>
                          <a:rPr lang="en-US" sz="2000" b="1" i="1" dirty="0">
                            <a:latin typeface="Cambria Math" panose="02040503050406030204" pitchFamily="18" charset="0"/>
                          </a:rPr>
                          <m:t>𝑾</m:t>
                        </m:r>
                      </m:e>
                      <m:sub>
                        <m:r>
                          <a:rPr lang="en-US" sz="2000" b="1" i="1" dirty="0">
                            <a:latin typeface="Cambria Math" panose="02040503050406030204" pitchFamily="18" charset="0"/>
                          </a:rPr>
                          <m:t>𝒇𝒊𝒏𝒂𝒍</m:t>
                        </m:r>
                      </m:sub>
                    </m:sSub>
                    <m:r>
                      <a:rPr lang="en-US" sz="2000" dirty="0">
                        <a:latin typeface="Cambria Math" panose="02040503050406030204" pitchFamily="18" charset="0"/>
                      </a:rPr>
                      <m:t>.</m:t>
                    </m:r>
                  </m:oMath>
                </a14:m>
                <a:endParaRPr lang="en-US" sz="2000" dirty="0" smtClean="0"/>
              </a:p>
              <a:p>
                <a:pPr marL="0" indent="0" algn="l">
                  <a:buNone/>
                </a:pPr>
                <a:r>
                  <a:rPr lang="en-US" sz="2000" dirty="0" smtClean="0"/>
                  <a:t>The set is Quasi-Polynomial sized, and the functions </a:t>
                </a:r>
                <a:r>
                  <a:rPr lang="en-US" sz="2000" dirty="0"/>
                  <a:t>weights </a:t>
                </a:r>
                <a:r>
                  <a:rPr lang="en-US" sz="2000" dirty="0" smtClean="0"/>
                  <a:t>would require </a:t>
                </a:r>
                <a14:m>
                  <m:oMath xmlns:m="http://schemas.openxmlformats.org/officeDocument/2006/math">
                    <m:r>
                      <a:rPr lang="en-US" sz="2000" b="0" i="1" smtClean="0">
                        <a:latin typeface="Cambria Math" panose="02040503050406030204" pitchFamily="18" charset="0"/>
                      </a:rPr>
                      <m:t>𝑂</m:t>
                    </m:r>
                    <m:r>
                      <a:rPr lang="en-US" sz="2000" b="0" i="1" smtClean="0">
                        <a:latin typeface="Cambria Math" panose="02040503050406030204" pitchFamily="18" charset="0"/>
                      </a:rPr>
                      <m:t>(</m:t>
                    </m:r>
                    <m:func>
                      <m:funcPr>
                        <m:ctrlPr>
                          <a:rPr lang="en-US" sz="2000" b="0" i="1" smtClean="0">
                            <a:latin typeface="Cambria Math" panose="02040503050406030204" pitchFamily="18" charset="0"/>
                          </a:rPr>
                        </m:ctrlPr>
                      </m:funcPr>
                      <m:fName>
                        <m:sSup>
                          <m:sSupPr>
                            <m:ctrlPr>
                              <a:rPr lang="en-US" sz="2000" b="0" i="1" smtClean="0">
                                <a:latin typeface="Cambria Math" panose="02040503050406030204" pitchFamily="18" charset="0"/>
                              </a:rPr>
                            </m:ctrlPr>
                          </m:sSupPr>
                          <m:e>
                            <m:r>
                              <m:rPr>
                                <m:sty m:val="p"/>
                              </m:rPr>
                              <a:rPr lang="en-US" sz="2000" b="0" i="0" smtClean="0">
                                <a:latin typeface="Cambria Math" panose="02040503050406030204" pitchFamily="18" charset="0"/>
                              </a:rPr>
                              <m:t>log</m:t>
                            </m:r>
                          </m:e>
                          <m:sup>
                            <m:r>
                              <a:rPr lang="en-US" sz="2000" b="0" i="1" smtClean="0">
                                <a:latin typeface="Cambria Math" panose="02040503050406030204" pitchFamily="18" charset="0"/>
                              </a:rPr>
                              <m:t>2</m:t>
                            </m:r>
                          </m:sup>
                        </m:sSup>
                      </m:fName>
                      <m:e>
                        <m:r>
                          <a:rPr lang="en-US" sz="2000" b="0" i="1" smtClean="0">
                            <a:latin typeface="Cambria Math" panose="02040503050406030204" pitchFamily="18" charset="0"/>
                          </a:rPr>
                          <m:t>(</m:t>
                        </m:r>
                        <m:r>
                          <a:rPr lang="en-US" sz="2000" b="0" i="1" smtClean="0">
                            <a:latin typeface="Cambria Math" panose="02040503050406030204" pitchFamily="18" charset="0"/>
                          </a:rPr>
                          <m:t>𝑛</m:t>
                        </m:r>
                        <m:r>
                          <a:rPr lang="en-US" sz="2000" b="0" i="1" smtClean="0">
                            <a:latin typeface="Cambria Math" panose="02040503050406030204" pitchFamily="18" charset="0"/>
                          </a:rPr>
                          <m:t>))</m:t>
                        </m:r>
                      </m:e>
                    </m:func>
                  </m:oMath>
                </a14:m>
                <a:r>
                  <a:rPr lang="en-US" sz="2000" dirty="0" smtClean="0"/>
                  <a:t> number of bits.</a:t>
                </a:r>
              </a:p>
              <a:p>
                <a:pPr marL="0" indent="0" algn="l">
                  <a:buNone/>
                </a:pPr>
                <a:r>
                  <a:rPr lang="en-US" sz="2000" b="1" dirty="0" smtClean="0"/>
                  <a:t>(3) </a:t>
                </a:r>
                <a:r>
                  <a:rPr lang="en-US" sz="2000" dirty="0" smtClean="0"/>
                  <a:t>Construct and calculate </a:t>
                </a:r>
                <a14:m>
                  <m:oMath xmlns:m="http://schemas.openxmlformats.org/officeDocument/2006/math">
                    <m:r>
                      <m:rPr>
                        <m:sty m:val="p"/>
                      </m:rPr>
                      <a:rPr lang="en-US" sz="2000" b="0" i="0" smtClean="0">
                        <a:latin typeface="Cambria Math" panose="02040503050406030204" pitchFamily="18" charset="0"/>
                      </a:rPr>
                      <m:t>det</m:t>
                    </m:r>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𝐴</m:t>
                        </m:r>
                      </m:e>
                      <m:sub>
                        <m:r>
                          <a:rPr lang="en-US" sz="2000" b="0" i="1" smtClean="0">
                            <a:latin typeface="Cambria Math" panose="02040503050406030204" pitchFamily="18" charset="0"/>
                          </a:rPr>
                          <m:t>𝑤</m:t>
                        </m:r>
                      </m:sub>
                    </m:sSub>
                    <m:r>
                      <a:rPr lang="en-US" sz="2000" b="0" i="1" smtClean="0">
                        <a:latin typeface="Cambria Math" panose="02040503050406030204" pitchFamily="18" charset="0"/>
                      </a:rPr>
                      <m:t>)</m:t>
                    </m:r>
                  </m:oMath>
                </a14:m>
                <a:r>
                  <a:rPr lang="en-US" sz="2000" dirty="0" smtClean="0"/>
                  <a:t> for each </a:t>
                </a:r>
                <a14:m>
                  <m:oMath xmlns:m="http://schemas.openxmlformats.org/officeDocument/2006/math">
                    <m:r>
                      <a:rPr lang="en-US" sz="2000" b="0" i="1" smtClean="0">
                        <a:latin typeface="Cambria Math" panose="02040503050406030204" pitchFamily="18" charset="0"/>
                      </a:rPr>
                      <m:t>𝑤</m:t>
                    </m:r>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𝑊</m:t>
                        </m:r>
                      </m:e>
                      <m:sub>
                        <m:r>
                          <a:rPr lang="en-US" sz="2000" b="0" i="1" smtClean="0">
                            <a:latin typeface="Cambria Math" panose="02040503050406030204" pitchFamily="18" charset="0"/>
                          </a:rPr>
                          <m:t>𝑓𝑖𝑛𝑎𝑙</m:t>
                        </m:r>
                      </m:sub>
                    </m:sSub>
                  </m:oMath>
                </a14:m>
                <a:r>
                  <a:rPr lang="en-US" sz="2000" dirty="0" smtClean="0"/>
                  <a:t> in parallel (as defined before). Notice that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𝐴</m:t>
                        </m:r>
                      </m:e>
                      <m:sub>
                        <m:r>
                          <a:rPr lang="en-US" sz="2000" i="1">
                            <a:latin typeface="Cambria Math" panose="02040503050406030204" pitchFamily="18" charset="0"/>
                          </a:rPr>
                          <m:t>𝑤</m:t>
                        </m:r>
                      </m:sub>
                    </m:sSub>
                  </m:oMath>
                </a14:m>
                <a:r>
                  <a:rPr lang="en-US" sz="2000" dirty="0" smtClean="0"/>
                  <a:t> entries </a:t>
                </a:r>
                <a:r>
                  <a:rPr lang="en-US" sz="2000" dirty="0"/>
                  <a:t>require Quasi-Polynomial </a:t>
                </a:r>
                <a:r>
                  <a:rPr lang="en-US" sz="2000" dirty="0" smtClean="0"/>
                  <a:t>number of bits.   </a:t>
                </a:r>
              </a:p>
              <a:p>
                <a:pPr marL="0" indent="0" algn="l">
                  <a:buNone/>
                </a:pPr>
                <a:r>
                  <a:rPr lang="en-US" sz="2000" b="1" dirty="0" smtClean="0"/>
                  <a:t>(4) </a:t>
                </a:r>
                <a:r>
                  <a:rPr lang="en-US" sz="2000" dirty="0" smtClean="0"/>
                  <a:t>If for some </a:t>
                </a:r>
                <a14:m>
                  <m:oMath xmlns:m="http://schemas.openxmlformats.org/officeDocument/2006/math">
                    <m:r>
                      <a:rPr lang="en-US" sz="2000" i="1">
                        <a:latin typeface="Cambria Math" panose="02040503050406030204" pitchFamily="18" charset="0"/>
                      </a:rPr>
                      <m:t>𝑤</m:t>
                    </m:r>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𝑊</m:t>
                        </m:r>
                      </m:e>
                      <m:sub>
                        <m:r>
                          <a:rPr lang="en-US" sz="2000" i="1">
                            <a:latin typeface="Cambria Math" panose="02040503050406030204" pitchFamily="18" charset="0"/>
                          </a:rPr>
                          <m:t>𝑓𝑖𝑛𝑎𝑙</m:t>
                        </m:r>
                      </m:sub>
                    </m:sSub>
                  </m:oMath>
                </a14:m>
                <a:r>
                  <a:rPr lang="en-US" sz="2000" dirty="0" smtClean="0"/>
                  <a:t>, </a:t>
                </a:r>
                <a14:m>
                  <m:oMath xmlns:m="http://schemas.openxmlformats.org/officeDocument/2006/math">
                    <m:func>
                      <m:funcPr>
                        <m:ctrlPr>
                          <a:rPr lang="en-US" sz="2000" i="1">
                            <a:latin typeface="Cambria Math" panose="02040503050406030204" pitchFamily="18" charset="0"/>
                          </a:rPr>
                        </m:ctrlPr>
                      </m:funcPr>
                      <m:fName>
                        <m:r>
                          <m:rPr>
                            <m:sty m:val="p"/>
                          </m:rPr>
                          <a:rPr lang="en-US" sz="2000">
                            <a:latin typeface="Cambria Math" panose="02040503050406030204" pitchFamily="18" charset="0"/>
                          </a:rPr>
                          <m:t>det</m:t>
                        </m:r>
                      </m:fName>
                      <m:e>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𝐴</m:t>
                                </m:r>
                              </m:e>
                              <m:sub>
                                <m:r>
                                  <a:rPr lang="en-US" sz="2000" i="1">
                                    <a:latin typeface="Cambria Math" panose="02040503050406030204" pitchFamily="18" charset="0"/>
                                  </a:rPr>
                                  <m:t>𝑤</m:t>
                                </m:r>
                              </m:sub>
                            </m:sSub>
                          </m:e>
                        </m:d>
                      </m:e>
                    </m:func>
                    <m:r>
                      <a:rPr lang="en-US" sz="2000" b="0" i="1" smtClean="0">
                        <a:latin typeface="Cambria Math" panose="02040503050406030204" pitchFamily="18" charset="0"/>
                      </a:rPr>
                      <m:t>≠</m:t>
                    </m:r>
                    <m:r>
                      <a:rPr lang="en-US" sz="2000" b="0" i="1" smtClean="0">
                        <a:latin typeface="Cambria Math" panose="02040503050406030204" pitchFamily="18" charset="0"/>
                      </a:rPr>
                      <m:t>0</m:t>
                    </m:r>
                  </m:oMath>
                </a14:m>
                <a:r>
                  <a:rPr lang="en-US" sz="2000" dirty="0" smtClean="0"/>
                  <a:t>, say “G has a PM”,</a:t>
                </a:r>
              </a:p>
              <a:p>
                <a:pPr marL="0" indent="0" algn="l">
                  <a:buNone/>
                </a:pPr>
                <a:r>
                  <a:rPr lang="en-US" sz="2000" dirty="0" smtClean="0"/>
                  <a:t>else “G doesn’t have a PM”.</a:t>
                </a:r>
              </a:p>
              <a:p>
                <a:pPr marL="0" indent="0" algn="l">
                  <a:buNone/>
                </a:pPr>
                <a:endParaRPr lang="en-US" sz="2000" dirty="0"/>
              </a:p>
              <a:p>
                <a:pPr marL="0" indent="0" algn="l">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592925" y="1905000"/>
                <a:ext cx="8915400" cy="4458269"/>
              </a:xfrm>
              <a:blipFill>
                <a:blip r:embed="rId2"/>
                <a:stretch>
                  <a:fillRect l="-615" t="-821"/>
                </a:stretch>
              </a:blipFill>
            </p:spPr>
            <p:txBody>
              <a:bodyPr/>
              <a:lstStyle/>
              <a:p>
                <a:r>
                  <a:rPr lang="he-IL">
                    <a:noFill/>
                  </a:rPr>
                  <a:t> </a:t>
                </a:r>
              </a:p>
            </p:txBody>
          </p:sp>
        </mc:Fallback>
      </mc:AlternateContent>
    </p:spTree>
    <p:extLst>
      <p:ext uri="{BB962C8B-B14F-4D97-AF65-F5344CB8AC3E}">
        <p14:creationId xmlns:p14="http://schemas.microsoft.com/office/powerpoint/2010/main" val="10766721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dirty="0" smtClean="0"/>
              <a:t>Bipartite Graph Perfect Matching is in QUASI-NC</a:t>
            </a:r>
            <a:endParaRPr lang="he-IL" dirty="0"/>
          </a:p>
        </p:txBody>
      </p:sp>
      <mc:AlternateContent xmlns:mc="http://schemas.openxmlformats.org/markup-compatibility/2006" xmlns:a14="http://schemas.microsoft.com/office/drawing/2010/main">
        <mc:Choice Requires="a14">
          <p:sp>
            <p:nvSpPr>
              <p:cNvPr id="3" name="מציין מיקום תוכן 2"/>
              <p:cNvSpPr>
                <a:spLocks noGrp="1"/>
              </p:cNvSpPr>
              <p:nvPr>
                <p:ph idx="1"/>
              </p:nvPr>
            </p:nvSpPr>
            <p:spPr/>
            <p:txBody>
              <a:bodyPr/>
              <a:lstStyle/>
              <a:p>
                <a:pPr algn="l" rtl="0">
                  <a:buFont typeface="Wingdings" panose="05000000000000000000" pitchFamily="2" charset="2"/>
                  <a:buChar char="Ø"/>
                </a:pPr>
                <a:r>
                  <a:rPr lang="en-US" dirty="0"/>
                  <a:t>GOAL: show that for </a:t>
                </a:r>
                <a:r>
                  <a:rPr lang="en-US" sz="2000" b="1" dirty="0"/>
                  <a:t>bipartite graphs</a:t>
                </a:r>
                <a:r>
                  <a:rPr lang="en-US" dirty="0"/>
                  <a:t>, the perfect matching problem is in </a:t>
                </a:r>
                <a:r>
                  <a:rPr lang="en-US" sz="2000" b="1" dirty="0"/>
                  <a:t>quasi-</a:t>
                </a:r>
                <a:r>
                  <a:rPr lang="en-US" sz="2000" b="1" dirty="0" err="1"/>
                  <a:t>nc</a:t>
                </a:r>
                <a:r>
                  <a:rPr lang="en-US" dirty="0"/>
                  <a:t>.</a:t>
                </a:r>
              </a:p>
              <a:p>
                <a:pPr algn="l" rtl="0">
                  <a:buFont typeface="Wingdings" panose="05000000000000000000" pitchFamily="2" charset="2"/>
                  <a:buChar char="Ø"/>
                </a:pPr>
                <a:r>
                  <a:rPr lang="en-US" dirty="0"/>
                  <a:t>So far, best bound </a:t>
                </a:r>
                <a:r>
                  <a:rPr lang="en-US" b="1" dirty="0"/>
                  <a:t>for poly logarithmic depth </a:t>
                </a:r>
                <a:r>
                  <a:rPr lang="en-US" dirty="0"/>
                  <a:t>bounded uniform circuits: </a:t>
                </a:r>
                <a14:m>
                  <m:oMath xmlns:m="http://schemas.openxmlformats.org/officeDocument/2006/math">
                    <m:r>
                      <a:rPr lang="en-US" b="1" i="1">
                        <a:latin typeface="Cambria Math" panose="02040503050406030204" pitchFamily="18" charset="0"/>
                      </a:rPr>
                      <m:t>𝑶</m:t>
                    </m:r>
                    <m:d>
                      <m:dPr>
                        <m:ctrlPr>
                          <a:rPr lang="en-US" b="1" i="1">
                            <a:latin typeface="Cambria Math" panose="02040503050406030204" pitchFamily="18" charset="0"/>
                          </a:rPr>
                        </m:ctrlPr>
                      </m:dPr>
                      <m:e>
                        <m:sSup>
                          <m:sSupPr>
                            <m:ctrlPr>
                              <a:rPr lang="en-US" b="1" i="1">
                                <a:latin typeface="Cambria Math" panose="02040503050406030204" pitchFamily="18" charset="0"/>
                              </a:rPr>
                            </m:ctrlPr>
                          </m:sSupPr>
                          <m:e>
                            <m:r>
                              <a:rPr lang="en-US" b="1" i="1">
                                <a:latin typeface="Cambria Math" panose="02040503050406030204" pitchFamily="18" charset="0"/>
                              </a:rPr>
                              <m:t>𝟐</m:t>
                            </m:r>
                          </m:e>
                          <m:sup>
                            <m:r>
                              <a:rPr lang="en-US" b="1" i="1">
                                <a:latin typeface="Cambria Math" panose="02040503050406030204" pitchFamily="18" charset="0"/>
                              </a:rPr>
                              <m:t>𝒏</m:t>
                            </m:r>
                          </m:sup>
                        </m:sSup>
                      </m:e>
                    </m:d>
                    <m:r>
                      <a:rPr lang="en-US" b="1" i="1">
                        <a:latin typeface="Cambria Math" panose="02040503050406030204" pitchFamily="18" charset="0"/>
                      </a:rPr>
                      <m:t> </m:t>
                    </m:r>
                    <m:r>
                      <a:rPr lang="en-US" b="1" i="1">
                        <a:latin typeface="Cambria Math" panose="02040503050406030204" pitchFamily="18" charset="0"/>
                      </a:rPr>
                      <m:t>𝒔𝒊𝒛𝒆</m:t>
                    </m:r>
                    <m:r>
                      <a:rPr lang="en-US" i="1">
                        <a:latin typeface="Cambria Math" panose="02040503050406030204" pitchFamily="18" charset="0"/>
                      </a:rPr>
                      <m:t>.</m:t>
                    </m:r>
                  </m:oMath>
                </a14:m>
                <a:endParaRPr lang="en-US" dirty="0"/>
              </a:p>
              <a:p>
                <a:pPr algn="l" rtl="0">
                  <a:buFont typeface="Wingdings" panose="05000000000000000000" pitchFamily="2" charset="2"/>
                  <a:buChar char="Ø"/>
                </a:pPr>
                <a:r>
                  <a:rPr lang="en-US" b="1" u="sng" dirty="0" smtClean="0"/>
                  <a:t>De-Randomization</a:t>
                </a:r>
                <a:r>
                  <a:rPr lang="en-US" b="0" dirty="0" smtClean="0"/>
                  <a:t>: solving a problem that uses random bits with almost no usage of random bits (</a:t>
                </a:r>
                <a:r>
                  <a:rPr lang="en-US" b="0" i="1" dirty="0" smtClean="0">
                    <a:solidFill>
                      <a:srgbClr val="C00000"/>
                    </a:solidFill>
                  </a:rPr>
                  <a:t>complete de-randomization</a:t>
                </a:r>
                <a:r>
                  <a:rPr lang="en-US" i="1" dirty="0" smtClean="0">
                    <a:solidFill>
                      <a:srgbClr val="C00000"/>
                    </a:solidFill>
                  </a:rPr>
                  <a:t> – O(log(n)) random bits</a:t>
                </a:r>
                <a:r>
                  <a:rPr lang="en-US" dirty="0" smtClean="0"/>
                  <a:t>)</a:t>
                </a:r>
                <a:endParaRPr lang="en-US" b="0" dirty="0" smtClean="0"/>
              </a:p>
            </p:txBody>
          </p:sp>
        </mc:Choice>
        <mc:Fallback xmlns="">
          <p:sp>
            <p:nvSpPr>
              <p:cNvPr id="3" name="מציין מיקום תוכן 2"/>
              <p:cNvSpPr>
                <a:spLocks noGrp="1" noRot="1" noChangeAspect="1" noMove="1" noResize="1" noEditPoints="1" noAdjustHandles="1" noChangeArrowheads="1" noChangeShapeType="1" noTextEdit="1"/>
              </p:cNvSpPr>
              <p:nvPr>
                <p:ph idx="1"/>
              </p:nvPr>
            </p:nvSpPr>
            <p:spPr>
              <a:blipFill rotWithShape="0">
                <a:blip r:embed="rId2"/>
                <a:stretch>
                  <a:fillRect l="-479" t="-806" r="-410"/>
                </a:stretch>
              </a:blipFill>
            </p:spPr>
            <p:txBody>
              <a:bodyPr/>
              <a:lstStyle/>
              <a:p>
                <a:r>
                  <a:rPr lang="he-IL">
                    <a:noFill/>
                  </a:rPr>
                  <a:t> </a:t>
                </a:r>
              </a:p>
            </p:txBody>
          </p:sp>
        </mc:Fallback>
      </mc:AlternateContent>
    </p:spTree>
    <p:extLst>
      <p:ext uri="{BB962C8B-B14F-4D97-AF65-F5344CB8AC3E}">
        <p14:creationId xmlns:p14="http://schemas.microsoft.com/office/powerpoint/2010/main" val="21536070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592924" y="1264554"/>
                <a:ext cx="8911687" cy="4999085"/>
              </a:xfrm>
            </p:spPr>
            <p:txBody>
              <a:bodyPr>
                <a:normAutofit fontScale="85000" lnSpcReduction="10000"/>
              </a:bodyPr>
              <a:lstStyle/>
              <a:p>
                <a:pPr marL="0" indent="0" algn="l">
                  <a:buNone/>
                </a:pPr>
                <a:r>
                  <a:rPr lang="en-US" sz="2800" b="1" dirty="0" smtClean="0"/>
                  <a:t>Recall,</a:t>
                </a:r>
                <a:r>
                  <a:rPr lang="en-US" sz="2800" dirty="0" smtClean="0"/>
                  <a:t> that now we want to prove that</a:t>
                </a:r>
              </a:p>
              <a:p>
                <a:pPr marL="0" indent="0" algn="l">
                  <a:buNone/>
                </a:pPr>
                <a:r>
                  <a:rPr lang="en-US" sz="2800" b="1" dirty="0" smtClean="0">
                    <a:solidFill>
                      <a:srgbClr val="FF0000"/>
                    </a:solidFill>
                  </a:rPr>
                  <a:t>(1)-</a:t>
                </a:r>
                <a:r>
                  <a:rPr lang="en-US" sz="2800" dirty="0" smtClean="0"/>
                  <a:t>Constructing </a:t>
                </a:r>
                <a14:m>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𝑊</m:t>
                        </m:r>
                      </m:e>
                      <m:sub>
                        <m:r>
                          <a:rPr lang="en-US" sz="2800" i="1">
                            <a:latin typeface="Cambria Math" panose="02040503050406030204" pitchFamily="18" charset="0"/>
                          </a:rPr>
                          <m:t>𝑓𝑖𝑛𝑎𝑙</m:t>
                        </m:r>
                      </m:sub>
                    </m:sSub>
                  </m:oMath>
                </a14:m>
                <a:r>
                  <a:rPr lang="en-US" sz="2800" dirty="0" smtClean="0"/>
                  <a:t> can be done in </a:t>
                </a:r>
                <a14:m>
                  <m:oMath xmlns:m="http://schemas.openxmlformats.org/officeDocument/2006/math">
                    <m:r>
                      <a:rPr lang="en-US" sz="2800" i="1" dirty="0">
                        <a:latin typeface="Cambria Math" panose="02040503050406030204" pitchFamily="18" charset="0"/>
                      </a:rPr>
                      <m:t>𝑄𝑢𝑎𝑠𝑖</m:t>
                    </m:r>
                    <m:r>
                      <a:rPr lang="en-US" sz="2800" i="1" dirty="0">
                        <a:latin typeface="Cambria Math" panose="02040503050406030204" pitchFamily="18" charset="0"/>
                      </a:rPr>
                      <m:t>−</m:t>
                    </m:r>
                    <m:r>
                      <a:rPr lang="en-US" sz="2800" i="1" dirty="0">
                        <a:latin typeface="Cambria Math" panose="02040503050406030204" pitchFamily="18" charset="0"/>
                      </a:rPr>
                      <m:t>𝑁𝐶</m:t>
                    </m:r>
                  </m:oMath>
                </a14:m>
                <a:r>
                  <a:rPr lang="en-US" sz="2800" dirty="0" smtClean="0"/>
                  <a:t> </a:t>
                </a:r>
                <a:endParaRPr lang="en-US" sz="2800" dirty="0"/>
              </a:p>
              <a:p>
                <a:pPr marL="0" indent="0" algn="l">
                  <a:buNone/>
                </a:pPr>
                <a:r>
                  <a:rPr lang="en-US" sz="2800" b="1" dirty="0" smtClean="0">
                    <a:solidFill>
                      <a:srgbClr val="FF0000"/>
                    </a:solidFill>
                  </a:rPr>
                  <a:t>(2)-</a:t>
                </a:r>
                <a14:m>
                  <m:oMath xmlns:m="http://schemas.openxmlformats.org/officeDocument/2006/math">
                    <m:r>
                      <a:rPr lang="en-US" sz="2800" i="1">
                        <a:latin typeface="Cambria Math" panose="02040503050406030204" pitchFamily="18" charset="0"/>
                      </a:rPr>
                      <m:t>𝐼𝑓</m:t>
                    </m:r>
                    <m:r>
                      <a:rPr lang="en-US" sz="2800" i="1">
                        <a:latin typeface="Cambria Math" panose="02040503050406030204" pitchFamily="18" charset="0"/>
                      </a:rPr>
                      <m:t> </m:t>
                    </m:r>
                    <m:r>
                      <a:rPr lang="en-US" sz="2800" i="1">
                        <a:latin typeface="Cambria Math" panose="02040503050406030204" pitchFamily="18" charset="0"/>
                      </a:rPr>
                      <m:t>𝐺</m:t>
                    </m:r>
                    <m:r>
                      <a:rPr lang="en-US" sz="2800" i="1">
                        <a:latin typeface="Cambria Math" panose="02040503050406030204" pitchFamily="18" charset="0"/>
                      </a:rPr>
                      <m:t> </m:t>
                    </m:r>
                    <m:r>
                      <a:rPr lang="en-US" sz="2800" i="1">
                        <a:latin typeface="Cambria Math" panose="02040503050406030204" pitchFamily="18" charset="0"/>
                      </a:rPr>
                      <m:t>h</m:t>
                    </m:r>
                    <m:r>
                      <a:rPr lang="en-US" sz="2800" i="1">
                        <a:latin typeface="Cambria Math" panose="02040503050406030204" pitchFamily="18" charset="0"/>
                      </a:rPr>
                      <m:t>𝑎𝑠</m:t>
                    </m:r>
                    <m:r>
                      <a:rPr lang="en-US" sz="2800" i="1">
                        <a:latin typeface="Cambria Math" panose="02040503050406030204" pitchFamily="18" charset="0"/>
                      </a:rPr>
                      <m:t> </m:t>
                    </m:r>
                    <m:r>
                      <a:rPr lang="en-US" sz="2800" i="1">
                        <a:latin typeface="Cambria Math" panose="02040503050406030204" pitchFamily="18" charset="0"/>
                      </a:rPr>
                      <m:t>𝑎</m:t>
                    </m:r>
                    <m:r>
                      <a:rPr lang="en-US" sz="2800" i="1">
                        <a:latin typeface="Cambria Math" panose="02040503050406030204" pitchFamily="18" charset="0"/>
                      </a:rPr>
                      <m:t> </m:t>
                    </m:r>
                    <m:r>
                      <a:rPr lang="en-US" sz="2800" i="1">
                        <a:latin typeface="Cambria Math" panose="02040503050406030204" pitchFamily="18" charset="0"/>
                      </a:rPr>
                      <m:t>𝑃𝑀</m:t>
                    </m:r>
                    <m:r>
                      <a:rPr lang="en-US" sz="2800" i="1">
                        <a:latin typeface="Cambria Math" panose="02040503050406030204" pitchFamily="18" charset="0"/>
                      </a:rPr>
                      <m:t>,  ∃</m:t>
                    </m:r>
                    <m:r>
                      <a:rPr lang="en-US" sz="2800" i="1">
                        <a:latin typeface="Cambria Math" panose="02040503050406030204" pitchFamily="18" charset="0"/>
                      </a:rPr>
                      <m:t>𝑤</m:t>
                    </m:r>
                    <m:r>
                      <a:rPr lang="en-US" sz="2800" i="1">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𝑊</m:t>
                        </m:r>
                      </m:e>
                      <m:sub>
                        <m:r>
                          <a:rPr lang="en-US" sz="2800" i="1">
                            <a:latin typeface="Cambria Math" panose="02040503050406030204" pitchFamily="18" charset="0"/>
                          </a:rPr>
                          <m:t>𝑓𝑖𝑛𝑎𝑙</m:t>
                        </m:r>
                      </m:sub>
                    </m:sSub>
                    <m:r>
                      <a:rPr lang="en-US" sz="2800" i="1">
                        <a:latin typeface="Cambria Math" panose="02040503050406030204" pitchFamily="18" charset="0"/>
                      </a:rPr>
                      <m:t>.    </m:t>
                    </m:r>
                    <m:r>
                      <a:rPr lang="en-US" sz="2800" i="1">
                        <a:latin typeface="Cambria Math" panose="02040503050406030204" pitchFamily="18" charset="0"/>
                      </a:rPr>
                      <m:t>𝑤</m:t>
                    </m:r>
                    <m:r>
                      <a:rPr lang="en-US" sz="2800" i="1">
                        <a:latin typeface="Cambria Math" panose="02040503050406030204" pitchFamily="18" charset="0"/>
                      </a:rPr>
                      <m:t> </m:t>
                    </m:r>
                    <m:r>
                      <a:rPr lang="en-US" sz="2800" i="1">
                        <a:latin typeface="Cambria Math" panose="02040503050406030204" pitchFamily="18" charset="0"/>
                      </a:rPr>
                      <m:t>𝑖𝑠</m:t>
                    </m:r>
                    <m:r>
                      <a:rPr lang="en-US" sz="2800" i="1">
                        <a:latin typeface="Cambria Math" panose="02040503050406030204" pitchFamily="18" charset="0"/>
                      </a:rPr>
                      <m:t> </m:t>
                    </m:r>
                    <m:r>
                      <a:rPr lang="en-US" sz="2800" i="1">
                        <a:latin typeface="Cambria Math" panose="02040503050406030204" pitchFamily="18" charset="0"/>
                      </a:rPr>
                      <m:t>𝑖𝑠𝑜𝑙𝑎𝑡𝑖𝑛𝑔</m:t>
                    </m:r>
                  </m:oMath>
                </a14:m>
                <a:endParaRPr lang="en-US" sz="2800" dirty="0" smtClean="0"/>
              </a:p>
              <a:p>
                <a:pPr marL="0" indent="0" algn="l">
                  <a:buNone/>
                </a:pPr>
                <a:endParaRPr lang="en-US" sz="2800" dirty="0"/>
              </a:p>
              <a:p>
                <a:pPr marL="0" indent="0" algn="l">
                  <a:buNone/>
                </a:pPr>
                <a:r>
                  <a:rPr lang="en-US" sz="2800" dirty="0" smtClean="0"/>
                  <a:t>We will use the </a:t>
                </a:r>
                <a:r>
                  <a:rPr lang="en-US" sz="2800" dirty="0"/>
                  <a:t>combination of </a:t>
                </a:r>
                <a:r>
                  <a:rPr lang="en-US" sz="2800" dirty="0" smtClean="0"/>
                  <a:t>the </a:t>
                </a:r>
                <a:r>
                  <a:rPr lang="en-US" sz="2800" b="1" dirty="0" smtClean="0"/>
                  <a:t>Doubling Lemma</a:t>
                </a:r>
                <a:r>
                  <a:rPr lang="en-US" sz="2800" dirty="0" smtClean="0"/>
                  <a:t>, the </a:t>
                </a:r>
                <a:r>
                  <a:rPr lang="en-US" sz="2800" b="1" dirty="0" smtClean="0"/>
                  <a:t>Feasible Lemma</a:t>
                </a:r>
                <a:r>
                  <a:rPr lang="en-US" sz="2800" dirty="0" smtClean="0"/>
                  <a:t>, and the </a:t>
                </a:r>
                <a:r>
                  <a:rPr lang="en-US" sz="2800" b="1" dirty="0" smtClean="0"/>
                  <a:t>Key Lemma </a:t>
                </a:r>
                <a:r>
                  <a:rPr lang="en-US" sz="2800" dirty="0" smtClean="0"/>
                  <a:t>which will be shortly introduced.</a:t>
                </a:r>
              </a:p>
              <a:p>
                <a:pPr marL="0" indent="0" algn="l">
                  <a:buNone/>
                </a:pPr>
                <a:r>
                  <a:rPr lang="en-US" sz="2800" b="1" dirty="0" smtClean="0"/>
                  <a:t>Eventually</a:t>
                </a:r>
                <a:r>
                  <a:rPr lang="en-US" sz="2800" dirty="0" smtClean="0"/>
                  <a:t>, we will see that the final construction captures some principles which ensure it satisfies the above.</a:t>
                </a:r>
              </a:p>
              <a:p>
                <a:pPr marL="0" indent="0" algn="l">
                  <a:buNone/>
                </a:pPr>
                <a:r>
                  <a:rPr lang="en-US" sz="2800" dirty="0" smtClean="0"/>
                  <a:t>We have a long way to go, so let’s first combine what we have so far.</a:t>
                </a:r>
              </a:p>
              <a:p>
                <a:pPr marL="0" indent="0" algn="l">
                  <a:buNone/>
                </a:pPr>
                <a:r>
                  <a:rPr lang="en-US" sz="2800" dirty="0" smtClean="0"/>
                  <a:t> </a:t>
                </a:r>
                <a:endParaRPr lang="en-US" sz="2800" b="1"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592924" y="1264554"/>
                <a:ext cx="8911687" cy="4999085"/>
              </a:xfrm>
              <a:blipFill>
                <a:blip r:embed="rId2"/>
                <a:stretch>
                  <a:fillRect l="-958" t="-1707" r="-274"/>
                </a:stretch>
              </a:blipFill>
            </p:spPr>
            <p:txBody>
              <a:bodyPr/>
              <a:lstStyle/>
              <a:p>
                <a:r>
                  <a:rPr lang="he-IL">
                    <a:noFill/>
                  </a:rPr>
                  <a:t> </a:t>
                </a:r>
              </a:p>
            </p:txBody>
          </p:sp>
        </mc:Fallback>
      </mc:AlternateContent>
    </p:spTree>
    <p:extLst>
      <p:ext uri="{BB962C8B-B14F-4D97-AF65-F5344CB8AC3E}">
        <p14:creationId xmlns:p14="http://schemas.microsoft.com/office/powerpoint/2010/main" val="27087772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we have so far</a:t>
            </a:r>
            <a:endParaRPr lang="he-IL"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85000" lnSpcReduction="10000"/>
              </a:bodyPr>
              <a:lstStyle/>
              <a:p>
                <a:pPr marL="0" indent="0" algn="l">
                  <a:buNone/>
                </a:pPr>
                <a:r>
                  <a:rPr lang="en-US" sz="2400" dirty="0" smtClean="0"/>
                  <a:t>Combining the </a:t>
                </a:r>
                <a:r>
                  <a:rPr lang="en-US" sz="2400" b="1" dirty="0" smtClean="0"/>
                  <a:t>Feasible</a:t>
                </a:r>
                <a:r>
                  <a:rPr lang="en-US" sz="2400" dirty="0" smtClean="0"/>
                  <a:t> and the </a:t>
                </a:r>
                <a:r>
                  <a:rPr lang="en-US" sz="2400" b="1" dirty="0" smtClean="0"/>
                  <a:t>Doubling</a:t>
                </a:r>
                <a:r>
                  <a:rPr lang="en-US" sz="2400" dirty="0" smtClean="0"/>
                  <a:t> lemmas, the idea, would work as following:</a:t>
                </a:r>
              </a:p>
              <a:p>
                <a:pPr marL="0" indent="0" algn="l">
                  <a:buNone/>
                </a:pPr>
                <a:r>
                  <a:rPr lang="en-US" sz="2400" b="1" dirty="0" smtClean="0"/>
                  <a:t>(1) </a:t>
                </a:r>
                <a:r>
                  <a:rPr lang="en-US" sz="2400" dirty="0" smtClean="0"/>
                  <a:t>We are given with a bipartite graph</a:t>
                </a:r>
                <a14:m>
                  <m:oMath xmlns:m="http://schemas.openxmlformats.org/officeDocument/2006/math">
                    <m:r>
                      <a:rPr lang="en-US" sz="2400" b="0" i="0" smtClean="0">
                        <a:latin typeface="Cambria Math" panose="02040503050406030204" pitchFamily="18" charset="0"/>
                      </a:rPr>
                      <m:t> </m:t>
                    </m:r>
                    <m:sSub>
                      <m:sSubPr>
                        <m:ctrlPr>
                          <a:rPr lang="en-US" sz="2400" b="0" i="1" smtClean="0">
                            <a:latin typeface="Cambria Math" panose="02040503050406030204" pitchFamily="18" charset="0"/>
                          </a:rPr>
                        </m:ctrlPr>
                      </m:sSubPr>
                      <m:e>
                        <m:r>
                          <m:rPr>
                            <m:sty m:val="p"/>
                          </m:rPr>
                          <a:rPr lang="en-US" sz="2400" b="0" i="0" smtClean="0">
                            <a:latin typeface="Cambria Math" panose="02040503050406030204" pitchFamily="18" charset="0"/>
                          </a:rPr>
                          <m:t>G</m:t>
                        </m:r>
                      </m:e>
                      <m:sub>
                        <m:r>
                          <a:rPr lang="en-US" sz="2400" b="0" i="0" smtClean="0">
                            <a:latin typeface="Cambria Math" panose="02040503050406030204" pitchFamily="18" charset="0"/>
                          </a:rPr>
                          <m:t>0</m:t>
                        </m:r>
                      </m:sub>
                    </m:sSub>
                    <m:r>
                      <a:rPr lang="en-US" sz="2400" b="0" i="0" smtClean="0">
                        <a:latin typeface="Cambria Math" panose="02040503050406030204" pitchFamily="18" charset="0"/>
                      </a:rPr>
                      <m:t>=</m:t>
                    </m:r>
                    <m:r>
                      <m:rPr>
                        <m:sty m:val="p"/>
                      </m:rPr>
                      <a:rPr lang="en-US" sz="2400" b="0" i="0" smtClean="0">
                        <a:latin typeface="Cambria Math" panose="02040503050406030204" pitchFamily="18" charset="0"/>
                      </a:rPr>
                      <m:t>G</m:t>
                    </m:r>
                    <m:r>
                      <a:rPr lang="en-US" sz="2400" b="0" i="0" smtClean="0">
                        <a:latin typeface="Cambria Math" panose="02040503050406030204" pitchFamily="18" charset="0"/>
                      </a:rPr>
                      <m:t>=</m:t>
                    </m:r>
                    <m:d>
                      <m:dPr>
                        <m:ctrlPr>
                          <a:rPr lang="en-US" sz="2400" b="0" i="1" smtClean="0">
                            <a:latin typeface="Cambria Math" panose="02040503050406030204" pitchFamily="18" charset="0"/>
                          </a:rPr>
                        </m:ctrlPr>
                      </m:dPr>
                      <m:e>
                        <m:r>
                          <m:rPr>
                            <m:sty m:val="p"/>
                          </m:rPr>
                          <a:rPr lang="en-US" sz="2400" b="0" i="0" smtClean="0">
                            <a:latin typeface="Cambria Math" panose="02040503050406030204" pitchFamily="18" charset="0"/>
                          </a:rPr>
                          <m:t>V</m:t>
                        </m:r>
                        <m:r>
                          <a:rPr lang="en-US" sz="2400" b="0" i="0" smtClean="0">
                            <a:latin typeface="Cambria Math" panose="02040503050406030204" pitchFamily="18" charset="0"/>
                          </a:rPr>
                          <m:t>,</m:t>
                        </m:r>
                        <m:r>
                          <m:rPr>
                            <m:sty m:val="p"/>
                          </m:rPr>
                          <a:rPr lang="en-US" sz="2400" b="0" i="0" smtClean="0">
                            <a:latin typeface="Cambria Math" panose="02040503050406030204" pitchFamily="18" charset="0"/>
                          </a:rPr>
                          <m:t>E</m:t>
                        </m:r>
                      </m:e>
                    </m:d>
                    <m:r>
                      <a:rPr lang="en-US" sz="2400" b="0" i="0" smtClean="0">
                        <a:latin typeface="Cambria Math" panose="02040503050406030204" pitchFamily="18" charset="0"/>
                      </a:rPr>
                      <m:t>,   </m:t>
                    </m:r>
                    <m:d>
                      <m:dPr>
                        <m:begChr m:val="|"/>
                        <m:endChr m:val="|"/>
                        <m:ctrlPr>
                          <a:rPr lang="en-US" sz="2400" b="0" i="1" smtClean="0">
                            <a:latin typeface="Cambria Math" panose="02040503050406030204" pitchFamily="18" charset="0"/>
                          </a:rPr>
                        </m:ctrlPr>
                      </m:dPr>
                      <m:e>
                        <m:r>
                          <m:rPr>
                            <m:sty m:val="p"/>
                          </m:rPr>
                          <a:rPr lang="en-US" sz="2400" b="0" i="0" smtClean="0">
                            <a:latin typeface="Cambria Math" panose="02040503050406030204" pitchFamily="18" charset="0"/>
                          </a:rPr>
                          <m:t>V</m:t>
                        </m:r>
                      </m:e>
                    </m:d>
                    <m:r>
                      <a:rPr lang="en-US" sz="2400" b="0" i="0" smtClean="0">
                        <a:latin typeface="Cambria Math" panose="02040503050406030204" pitchFamily="18" charset="0"/>
                      </a:rPr>
                      <m:t>=</m:t>
                    </m:r>
                    <m:r>
                      <m:rPr>
                        <m:sty m:val="p"/>
                      </m:rPr>
                      <a:rPr lang="en-US" sz="2400" b="0" i="0" smtClean="0">
                        <a:latin typeface="Cambria Math" panose="02040503050406030204" pitchFamily="18" charset="0"/>
                      </a:rPr>
                      <m:t>n</m:t>
                    </m:r>
                  </m:oMath>
                </a14:m>
                <a:r>
                  <a:rPr lang="en-US" sz="2400" dirty="0" smtClean="0"/>
                  <a:t>.</a:t>
                </a:r>
              </a:p>
              <a:p>
                <a:pPr marL="0" indent="0" algn="l">
                  <a:buNone/>
                </a:pPr>
                <a:r>
                  <a:rPr lang="en-US" sz="2400" b="1" dirty="0" smtClean="0"/>
                  <a:t>(2) </a:t>
                </a:r>
                <a:r>
                  <a:rPr lang="en-US" sz="2400" dirty="0" smtClean="0"/>
                  <a:t>We apply </a:t>
                </a:r>
                <a:r>
                  <a:rPr lang="en-US" sz="2400" dirty="0"/>
                  <a:t>the </a:t>
                </a:r>
                <a:r>
                  <a:rPr lang="en-US" sz="2400" b="1" dirty="0"/>
                  <a:t>Feasible </a:t>
                </a:r>
                <a:r>
                  <a:rPr lang="en-US" sz="2400" b="1" dirty="0" smtClean="0"/>
                  <a:t>Lemma</a:t>
                </a:r>
                <a:r>
                  <a:rPr lang="en-US" sz="2400" dirty="0" smtClean="0"/>
                  <a:t>:</a:t>
                </a:r>
              </a:p>
              <a:p>
                <a:pPr marL="0" indent="0" algn="l">
                  <a:buNone/>
                </a:pPr>
                <a:r>
                  <a:rPr lang="en-US" sz="2400" dirty="0" smtClean="0"/>
                  <a:t> -We fix a number </a:t>
                </a:r>
                <a14:m>
                  <m:oMath xmlns:m="http://schemas.openxmlformats.org/officeDocument/2006/math">
                    <m:r>
                      <a:rPr lang="en-US" sz="2400" b="1" i="1" dirty="0" smtClean="0">
                        <a:latin typeface="Cambria Math" panose="02040503050406030204" pitchFamily="18" charset="0"/>
                      </a:rPr>
                      <m:t>𝑺</m:t>
                    </m:r>
                    <m:r>
                      <a:rPr lang="en-US" sz="2400" b="1" i="1" dirty="0" smtClean="0">
                        <a:latin typeface="Cambria Math" panose="02040503050406030204" pitchFamily="18" charset="0"/>
                      </a:rPr>
                      <m:t>=</m:t>
                    </m:r>
                    <m:sSup>
                      <m:sSupPr>
                        <m:ctrlPr>
                          <a:rPr lang="en-US" sz="2400" b="1" i="1" dirty="0" smtClean="0">
                            <a:latin typeface="Cambria Math" panose="02040503050406030204" pitchFamily="18" charset="0"/>
                          </a:rPr>
                        </m:ctrlPr>
                      </m:sSupPr>
                      <m:e>
                        <m:r>
                          <a:rPr lang="en-US" sz="2400" b="1" i="1" dirty="0" smtClean="0">
                            <a:latin typeface="Cambria Math" panose="02040503050406030204" pitchFamily="18" charset="0"/>
                          </a:rPr>
                          <m:t>𝒏</m:t>
                        </m:r>
                      </m:e>
                      <m:sup>
                        <m:r>
                          <a:rPr lang="en-US" sz="2400" b="1" i="1" dirty="0" smtClean="0">
                            <a:latin typeface="Cambria Math" panose="02040503050406030204" pitchFamily="18" charset="0"/>
                          </a:rPr>
                          <m:t>𝟒</m:t>
                        </m:r>
                      </m:sup>
                    </m:sSup>
                  </m:oMath>
                </a14:m>
                <a:endParaRPr lang="en-US" sz="2400" dirty="0"/>
              </a:p>
              <a:p>
                <a:pPr marL="0" indent="0" algn="l">
                  <a:buNone/>
                </a:pPr>
                <a:r>
                  <a:rPr lang="en-US" sz="2400" dirty="0" smtClean="0"/>
                  <a:t>- In return, we get a “small” </a:t>
                </a:r>
                <a14:m>
                  <m:oMath xmlns:m="http://schemas.openxmlformats.org/officeDocument/2006/math">
                    <m:d>
                      <m:dPr>
                        <m:ctrlPr>
                          <a:rPr lang="en-US" sz="2400" b="0" i="1" smtClean="0">
                            <a:latin typeface="Cambria Math" panose="02040503050406030204" pitchFamily="18" charset="0"/>
                          </a:rPr>
                        </m:ctrlPr>
                      </m:dPr>
                      <m:e>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𝑛</m:t>
                            </m:r>
                          </m:e>
                          <m:sup>
                            <m:r>
                              <a:rPr lang="en-US" sz="2400" b="0" i="1" smtClean="0">
                                <a:latin typeface="Cambria Math" panose="02040503050406030204" pitchFamily="18" charset="0"/>
                              </a:rPr>
                              <m:t>6</m:t>
                            </m:r>
                          </m:sup>
                        </m:sSup>
                        <m:r>
                          <a:rPr lang="en-US" sz="2400" b="0" i="1" smtClean="0">
                            <a:latin typeface="Cambria Math" panose="02040503050406030204" pitchFamily="18" charset="0"/>
                          </a:rPr>
                          <m:t>−</m:t>
                        </m:r>
                        <m:r>
                          <a:rPr lang="en-US" sz="2400" b="0" i="1" smtClean="0">
                            <a:latin typeface="Cambria Math" panose="02040503050406030204" pitchFamily="18" charset="0"/>
                          </a:rPr>
                          <m:t>1</m:t>
                        </m:r>
                      </m:e>
                    </m:d>
                  </m:oMath>
                </a14:m>
                <a:r>
                  <a:rPr lang="en-US" sz="2400" dirty="0" smtClean="0"/>
                  <a:t> set </a:t>
                </a:r>
                <a:r>
                  <a:rPr lang="en-US" sz="2400" dirty="0"/>
                  <a:t>of </a:t>
                </a:r>
                <a:r>
                  <a:rPr lang="en-US" sz="2400" dirty="0" smtClean="0"/>
                  <a:t>weight functions, with          weights </a:t>
                </a:r>
                <a14:m>
                  <m:oMath xmlns:m="http://schemas.openxmlformats.org/officeDocument/2006/math">
                    <m:r>
                      <a:rPr lang="en-US" sz="2400" b="0" i="1" smtClean="0">
                        <a:latin typeface="Cambria Math" panose="02040503050406030204" pitchFamily="18" charset="0"/>
                      </a:rPr>
                      <m:t>≤</m:t>
                    </m:r>
                    <m:d>
                      <m:dPr>
                        <m:ctrlPr>
                          <a:rPr lang="en-US" sz="2400" i="1">
                            <a:latin typeface="Cambria Math" panose="02040503050406030204" pitchFamily="18" charset="0"/>
                          </a:rPr>
                        </m:ctrlPr>
                      </m:dPr>
                      <m:e>
                        <m:sSup>
                          <m:sSupPr>
                            <m:ctrlPr>
                              <a:rPr lang="en-US" sz="2400" i="1">
                                <a:latin typeface="Cambria Math" panose="02040503050406030204" pitchFamily="18" charset="0"/>
                              </a:rPr>
                            </m:ctrlPr>
                          </m:sSupPr>
                          <m:e>
                            <m:r>
                              <a:rPr lang="en-US" sz="2400" i="1">
                                <a:latin typeface="Cambria Math" panose="02040503050406030204" pitchFamily="18" charset="0"/>
                              </a:rPr>
                              <m:t>𝑛</m:t>
                            </m:r>
                          </m:e>
                          <m:sup>
                            <m:r>
                              <a:rPr lang="en-US" sz="2400" i="1">
                                <a:latin typeface="Cambria Math" panose="02040503050406030204" pitchFamily="18" charset="0"/>
                              </a:rPr>
                              <m:t>6</m:t>
                            </m:r>
                          </m:sup>
                        </m:sSup>
                        <m:r>
                          <a:rPr lang="en-US" sz="2400" i="1">
                            <a:latin typeface="Cambria Math" panose="02040503050406030204" pitchFamily="18" charset="0"/>
                          </a:rPr>
                          <m:t>−</m:t>
                        </m:r>
                        <m:r>
                          <a:rPr lang="en-US" sz="2400" i="1">
                            <a:latin typeface="Cambria Math" panose="02040503050406030204" pitchFamily="18" charset="0"/>
                          </a:rPr>
                          <m:t>1</m:t>
                        </m:r>
                      </m:e>
                    </m:d>
                  </m:oMath>
                </a14:m>
                <a:r>
                  <a:rPr lang="en-US" sz="2400" dirty="0" smtClean="0"/>
                  <a:t>. </a:t>
                </a:r>
                <a14:m>
                  <m:oMath xmlns:m="http://schemas.openxmlformats.org/officeDocument/2006/math">
                    <m:r>
                      <a:rPr lang="en-US" sz="2400" b="0" i="1" smtClean="0">
                        <a:latin typeface="Cambria Math" panose="02040503050406030204" pitchFamily="18" charset="0"/>
                      </a:rPr>
                      <m:t>𝑊</m:t>
                    </m:r>
                    <m:r>
                      <a:rPr lang="en-US" sz="2400" b="0" i="1" smtClean="0">
                        <a:latin typeface="Cambria Math" panose="02040503050406030204" pitchFamily="18" charset="0"/>
                      </a:rPr>
                      <m:t>=</m:t>
                    </m:r>
                    <m:d>
                      <m:dPr>
                        <m:begChr m:val="{"/>
                        <m:endChr m:val="}"/>
                        <m:ctrlPr>
                          <a:rPr lang="en-US" sz="2400" b="0" i="1" smtClean="0">
                            <a:latin typeface="Cambria Math" panose="02040503050406030204" pitchFamily="18" charset="0"/>
                          </a:rPr>
                        </m:ctrlPr>
                      </m:dPr>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𝑤</m:t>
                            </m:r>
                          </m:e>
                          <m:sub>
                            <m:r>
                              <a:rPr lang="en-US" sz="2400" b="0" i="1" smtClean="0">
                                <a:latin typeface="Cambria Math" panose="02040503050406030204" pitchFamily="18" charset="0"/>
                              </a:rPr>
                              <m:t>𝑡𝑟</m:t>
                            </m:r>
                          </m:sub>
                        </m:sSub>
                        <m:r>
                          <a:rPr lang="en-US" sz="2400" b="0" i="1" smtClean="0">
                            <a:latin typeface="Cambria Math" panose="02040503050406030204" pitchFamily="18" charset="0"/>
                          </a:rPr>
                          <m:t> </m:t>
                        </m:r>
                        <m:r>
                          <a:rPr lang="en-US" sz="2400" b="0" i="1" smtClean="0">
                            <a:latin typeface="Cambria Math" panose="02040503050406030204" pitchFamily="18" charset="0"/>
                          </a:rPr>
                          <m:t>𝑚𝑜𝑑𝑗</m:t>
                        </m:r>
                      </m:e>
                      <m:e>
                        <m:r>
                          <a:rPr lang="en-US" sz="2400" b="0" i="1" smtClean="0">
                            <a:latin typeface="Cambria Math" panose="02040503050406030204" pitchFamily="18" charset="0"/>
                          </a:rPr>
                          <m:t>2</m:t>
                        </m:r>
                        <m:r>
                          <a:rPr lang="en-US" sz="2400" b="0" i="1" smtClean="0">
                            <a:latin typeface="Cambria Math" panose="02040503050406030204" pitchFamily="18" charset="0"/>
                          </a:rPr>
                          <m:t>≤</m:t>
                        </m:r>
                        <m:r>
                          <a:rPr lang="en-US" sz="2400" b="0" i="1" smtClean="0">
                            <a:latin typeface="Cambria Math" panose="02040503050406030204" pitchFamily="18" charset="0"/>
                          </a:rPr>
                          <m:t>𝑗</m:t>
                        </m:r>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𝑛</m:t>
                            </m:r>
                          </m:e>
                          <m:sup>
                            <m:r>
                              <a:rPr lang="en-US" sz="2400" b="0" i="1" smtClean="0">
                                <a:latin typeface="Cambria Math" panose="02040503050406030204" pitchFamily="18" charset="0"/>
                              </a:rPr>
                              <m:t>2</m:t>
                            </m:r>
                          </m:sup>
                        </m:sSup>
                        <m:r>
                          <a:rPr lang="en-US" sz="2400" b="0" i="1" smtClean="0">
                            <a:latin typeface="Cambria Math" panose="02040503050406030204" pitchFamily="18" charset="0"/>
                          </a:rPr>
                          <m:t>𝑠</m:t>
                        </m:r>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𝑛</m:t>
                            </m:r>
                          </m:e>
                          <m:sup>
                            <m:r>
                              <a:rPr lang="en-US" sz="2400" b="0" i="1" smtClean="0">
                                <a:latin typeface="Cambria Math" panose="02040503050406030204" pitchFamily="18" charset="0"/>
                              </a:rPr>
                              <m:t>6</m:t>
                            </m:r>
                          </m:sup>
                        </m:sSup>
                      </m:e>
                    </m:d>
                    <m:r>
                      <a:rPr lang="en-US" sz="2400" b="0" i="1" smtClean="0">
                        <a:latin typeface="Cambria Math" panose="02040503050406030204" pitchFamily="18" charset="0"/>
                      </a:rPr>
                      <m:t> </m:t>
                    </m:r>
                  </m:oMath>
                </a14:m>
                <a:r>
                  <a:rPr lang="en-US" sz="2400" dirty="0" smtClean="0"/>
                  <a:t> </a:t>
                </a:r>
              </a:p>
              <a:p>
                <a:pPr marL="0" indent="0" algn="l">
                  <a:buNone/>
                </a:pPr>
                <a:r>
                  <a:rPr lang="en-US" sz="2400" dirty="0"/>
                  <a:t>-</a:t>
                </a:r>
                <a:r>
                  <a:rPr lang="en-US" sz="2400" dirty="0" smtClean="0"/>
                  <a:t> Now, for any set of </a:t>
                </a:r>
                <a14:m>
                  <m:oMath xmlns:m="http://schemas.openxmlformats.org/officeDocument/2006/math">
                    <m:r>
                      <a:rPr lang="en-US" sz="2400" b="0" i="0" dirty="0" smtClean="0">
                        <a:latin typeface="Cambria Math" panose="02040503050406030204" pitchFamily="18" charset="0"/>
                      </a:rPr>
                      <m:t>≤</m:t>
                    </m:r>
                    <m:r>
                      <a:rPr lang="en-US" sz="2400" b="1" i="1" dirty="0">
                        <a:latin typeface="Cambria Math" panose="02040503050406030204" pitchFamily="18" charset="0"/>
                      </a:rPr>
                      <m:t>𝑺</m:t>
                    </m:r>
                    <m:r>
                      <a:rPr lang="en-US" sz="2400" b="1" i="1" dirty="0">
                        <a:latin typeface="Cambria Math" panose="02040503050406030204" pitchFamily="18" charset="0"/>
                      </a:rPr>
                      <m:t>=</m:t>
                    </m:r>
                    <m:sSup>
                      <m:sSupPr>
                        <m:ctrlPr>
                          <a:rPr lang="en-US" sz="2400" b="1" i="1" dirty="0">
                            <a:latin typeface="Cambria Math" panose="02040503050406030204" pitchFamily="18" charset="0"/>
                          </a:rPr>
                        </m:ctrlPr>
                      </m:sSupPr>
                      <m:e>
                        <m:r>
                          <a:rPr lang="en-US" sz="2400" b="1" i="1" dirty="0">
                            <a:latin typeface="Cambria Math" panose="02040503050406030204" pitchFamily="18" charset="0"/>
                          </a:rPr>
                          <m:t>𝒏</m:t>
                        </m:r>
                      </m:e>
                      <m:sup>
                        <m:r>
                          <a:rPr lang="en-US" sz="2400" b="1" i="1" dirty="0">
                            <a:latin typeface="Cambria Math" panose="02040503050406030204" pitchFamily="18" charset="0"/>
                          </a:rPr>
                          <m:t>𝟒</m:t>
                        </m:r>
                      </m:sup>
                    </m:sSup>
                  </m:oMath>
                </a14:m>
                <a:r>
                  <a:rPr lang="en-US" sz="2400" dirty="0" smtClean="0"/>
                  <a:t> cycles in </a:t>
                </a:r>
                <a14:m>
                  <m:oMath xmlns:m="http://schemas.openxmlformats.org/officeDocument/2006/math">
                    <m:r>
                      <m:rPr>
                        <m:sty m:val="p"/>
                      </m:rPr>
                      <a:rPr lang="en-US" sz="2400">
                        <a:latin typeface="Cambria Math" panose="02040503050406030204" pitchFamily="18" charset="0"/>
                      </a:rPr>
                      <m:t>G</m:t>
                    </m:r>
                  </m:oMath>
                </a14:m>
                <a:r>
                  <a:rPr lang="en-US" sz="2400" dirty="0" smtClean="0"/>
                  <a:t>,  </a:t>
                </a:r>
                <a14:m>
                  <m:oMath xmlns:m="http://schemas.openxmlformats.org/officeDocument/2006/math">
                    <m:r>
                      <a:rPr lang="en-US" sz="2400" b="0" i="0" dirty="0" smtClean="0">
                        <a:latin typeface="Cambria Math" panose="02040503050406030204" pitchFamily="18" charset="0"/>
                      </a:rPr>
                      <m:t> </m:t>
                    </m:r>
                    <m:r>
                      <a:rPr lang="en-US" sz="2400" b="0" i="1" dirty="0" smtClean="0">
                        <a:latin typeface="Cambria Math" panose="02040503050406030204" pitchFamily="18" charset="0"/>
                      </a:rPr>
                      <m:t>∃</m:t>
                    </m:r>
                    <m:r>
                      <a:rPr lang="en-US" sz="2400" b="0" i="1" dirty="0" smtClean="0">
                        <a:latin typeface="Cambria Math" panose="02040503050406030204" pitchFamily="18" charset="0"/>
                      </a:rPr>
                      <m:t>𝑤</m:t>
                    </m:r>
                    <m:r>
                      <a:rPr lang="en-US" sz="2400" b="0" i="1" dirty="0" smtClean="0">
                        <a:latin typeface="Cambria Math" panose="02040503050406030204" pitchFamily="18" charset="0"/>
                      </a:rPr>
                      <m:t>∈</m:t>
                    </m:r>
                    <m:r>
                      <a:rPr lang="en-US" sz="2400" b="0" i="1" dirty="0" smtClean="0">
                        <a:latin typeface="Cambria Math" panose="02040503050406030204" pitchFamily="18" charset="0"/>
                      </a:rPr>
                      <m:t>𝑊</m:t>
                    </m:r>
                  </m:oMath>
                </a14:m>
                <a:r>
                  <a:rPr lang="en-US" sz="2400" dirty="0" smtClean="0"/>
                  <a:t>, which gives </a:t>
                </a:r>
                <a:r>
                  <a:rPr lang="en-US" sz="2400" dirty="0" err="1" smtClean="0"/>
                  <a:t>n.z.c</a:t>
                </a:r>
                <a:r>
                  <a:rPr lang="en-US" sz="2400" dirty="0" smtClean="0"/>
                  <a:t>. to all of the cycles in that set.</a:t>
                </a:r>
              </a:p>
              <a:p>
                <a:pPr marL="0" indent="0" algn="l">
                  <a:buNone/>
                </a:pPr>
                <a:r>
                  <a:rPr lang="en-US" sz="2400" b="1" dirty="0" smtClean="0"/>
                  <a:t>-</a:t>
                </a:r>
                <a:r>
                  <a:rPr lang="en-US" sz="2400" dirty="0" smtClean="0"/>
                  <a:t>So now we have a </a:t>
                </a:r>
                <a:r>
                  <a:rPr lang="en-US" sz="2400" b="1" dirty="0" smtClean="0"/>
                  <a:t>fixed</a:t>
                </a:r>
                <a:r>
                  <a:rPr lang="en-US" sz="2400" dirty="0" smtClean="0"/>
                  <a:t> set of weight functions, </a:t>
                </a:r>
                <a14:m>
                  <m:oMath xmlns:m="http://schemas.openxmlformats.org/officeDocument/2006/math">
                    <m:r>
                      <a:rPr lang="en-US" sz="2400" b="1" i="1" dirty="0" smtClean="0">
                        <a:latin typeface="Cambria Math" panose="02040503050406030204" pitchFamily="18" charset="0"/>
                      </a:rPr>
                      <m:t>𝑾</m:t>
                    </m:r>
                  </m:oMath>
                </a14:m>
                <a:r>
                  <a:rPr lang="en-US" sz="2400" dirty="0" smtClean="0"/>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684" t="-1613" r="-821"/>
                </a:stretch>
              </a:blipFill>
            </p:spPr>
            <p:txBody>
              <a:bodyPr/>
              <a:lstStyle/>
              <a:p>
                <a:r>
                  <a:rPr lang="he-IL">
                    <a:noFill/>
                  </a:rPr>
                  <a:t> </a:t>
                </a:r>
              </a:p>
            </p:txBody>
          </p:sp>
        </mc:Fallback>
      </mc:AlternateContent>
    </p:spTree>
    <p:extLst>
      <p:ext uri="{BB962C8B-B14F-4D97-AF65-F5344CB8AC3E}">
        <p14:creationId xmlns:p14="http://schemas.microsoft.com/office/powerpoint/2010/main" val="17822206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we have so far</a:t>
            </a:r>
            <a:endParaRPr lang="he-IL"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423160" y="1673352"/>
                <a:ext cx="9081452" cy="5184648"/>
              </a:xfrm>
            </p:spPr>
            <p:txBody>
              <a:bodyPr>
                <a:normAutofit/>
              </a:bodyPr>
              <a:lstStyle/>
              <a:p>
                <a:pPr marL="0" indent="0" algn="l">
                  <a:buNone/>
                </a:pPr>
                <a:r>
                  <a:rPr lang="en-US" sz="2000" b="1" dirty="0" smtClean="0"/>
                  <a:t>Having </a:t>
                </a:r>
                <a14:m>
                  <m:oMath xmlns:m="http://schemas.openxmlformats.org/officeDocument/2006/math">
                    <m:r>
                      <a:rPr lang="en-US" sz="2000" b="1" i="1" smtClean="0">
                        <a:latin typeface="Cambria Math" panose="02040503050406030204" pitchFamily="18" charset="0"/>
                      </a:rPr>
                      <m:t>𝑾</m:t>
                    </m:r>
                  </m:oMath>
                </a14:m>
                <a:endParaRPr lang="en-US" sz="2000" b="1" dirty="0" smtClean="0"/>
              </a:p>
              <a:p>
                <a:pPr marL="0" indent="0" algn="l">
                  <a:buNone/>
                </a:pPr>
                <a:r>
                  <a:rPr lang="en-US" sz="2000" b="1" dirty="0" smtClean="0"/>
                  <a:t>(A)- </a:t>
                </a:r>
                <a:r>
                  <a:rPr lang="en-US" sz="2000" dirty="0" smtClean="0"/>
                  <a:t>Start with the bipartite graph, </a:t>
                </a:r>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𝐺</m:t>
                        </m:r>
                      </m:e>
                      <m:sub>
                        <m:r>
                          <a:rPr lang="en-US" sz="2000" b="0" i="1" smtClean="0">
                            <a:latin typeface="Cambria Math" panose="02040503050406030204" pitchFamily="18" charset="0"/>
                          </a:rPr>
                          <m:t>0</m:t>
                        </m:r>
                      </m:sub>
                    </m:sSub>
                  </m:oMath>
                </a14:m>
                <a:r>
                  <a:rPr lang="en-US" sz="2000" dirty="0" smtClean="0"/>
                  <a:t>, which has a perfect match. We know it doesn’t have cycles of length </a:t>
                </a:r>
                <a14:m>
                  <m:oMath xmlns:m="http://schemas.openxmlformats.org/officeDocument/2006/math">
                    <m:r>
                      <a:rPr lang="en-US" sz="2000" b="0" i="1" dirty="0" smtClean="0">
                        <a:latin typeface="Cambria Math" panose="02040503050406030204" pitchFamily="18" charset="0"/>
                      </a:rPr>
                      <m:t>≤</m:t>
                    </m:r>
                    <m:r>
                      <a:rPr lang="en-US" sz="2000" i="1" dirty="0" smtClean="0">
                        <a:latin typeface="Cambria Math" panose="02040503050406030204" pitchFamily="18" charset="0"/>
                      </a:rPr>
                      <m:t>2</m:t>
                    </m:r>
                  </m:oMath>
                </a14:m>
                <a:r>
                  <a:rPr lang="en-US" sz="2000" dirty="0" smtClean="0"/>
                  <a:t>. The </a:t>
                </a:r>
                <a:r>
                  <a:rPr lang="en-US" sz="2000" b="1" dirty="0" smtClean="0"/>
                  <a:t>Doubling Lemma</a:t>
                </a:r>
                <a:r>
                  <a:rPr lang="en-US" sz="2000" dirty="0" smtClean="0"/>
                  <a:t> immediately tells us it has at most </a:t>
                </a:r>
                <a14:m>
                  <m:oMath xmlns:m="http://schemas.openxmlformats.org/officeDocument/2006/math">
                    <m:r>
                      <m:rPr>
                        <m:sty m:val="p"/>
                      </m:rPr>
                      <a:rPr lang="en-US" sz="2000" b="0" i="0" smtClean="0">
                        <a:latin typeface="Cambria Math" panose="02040503050406030204" pitchFamily="18" charset="0"/>
                      </a:rPr>
                      <m:t>s</m:t>
                    </m:r>
                    <m:r>
                      <a:rPr lang="en-US" sz="2000" b="0" i="0" smtClean="0">
                        <a:latin typeface="Cambria Math" panose="02040503050406030204" pitchFamily="18" charset="0"/>
                      </a:rPr>
                      <m:t>=</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𝑛</m:t>
                        </m:r>
                      </m:e>
                      <m:sup>
                        <m:r>
                          <a:rPr lang="en-US" sz="2000" b="0" i="1" smtClean="0">
                            <a:latin typeface="Cambria Math" panose="02040503050406030204" pitchFamily="18" charset="0"/>
                          </a:rPr>
                          <m:t>4</m:t>
                        </m:r>
                      </m:sup>
                    </m:sSup>
                  </m:oMath>
                </a14:m>
                <a:r>
                  <a:rPr lang="en-US" sz="2000" dirty="0" smtClean="0"/>
                  <a:t> cycles of length </a:t>
                </a:r>
                <a14:m>
                  <m:oMath xmlns:m="http://schemas.openxmlformats.org/officeDocument/2006/math">
                    <m:r>
                      <a:rPr lang="en-US" sz="2000" b="0" i="1" dirty="0" smtClean="0">
                        <a:latin typeface="Cambria Math" panose="02040503050406030204" pitchFamily="18" charset="0"/>
                      </a:rPr>
                      <m:t>≤</m:t>
                    </m:r>
                    <m:r>
                      <a:rPr lang="en-US" sz="2000" i="1" dirty="0" smtClean="0">
                        <a:latin typeface="Cambria Math" panose="02040503050406030204" pitchFamily="18" charset="0"/>
                      </a:rPr>
                      <m:t>4</m:t>
                    </m:r>
                  </m:oMath>
                </a14:m>
                <a:r>
                  <a:rPr lang="en-US" sz="2000" dirty="0" smtClean="0"/>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423160" y="1673352"/>
                <a:ext cx="9081452" cy="5184648"/>
              </a:xfrm>
              <a:blipFill>
                <a:blip r:embed="rId2"/>
                <a:stretch>
                  <a:fillRect l="-672" t="-706"/>
                </a:stretch>
              </a:blipFill>
            </p:spPr>
            <p:txBody>
              <a:bodyPr/>
              <a:lstStyle/>
              <a:p>
                <a:r>
                  <a:rPr lang="he-IL">
                    <a:noFill/>
                  </a:rPr>
                  <a:t> </a:t>
                </a:r>
              </a:p>
            </p:txBody>
          </p:sp>
        </mc:Fallback>
      </mc:AlternateContent>
    </p:spTree>
    <p:extLst>
      <p:ext uri="{BB962C8B-B14F-4D97-AF65-F5344CB8AC3E}">
        <p14:creationId xmlns:p14="http://schemas.microsoft.com/office/powerpoint/2010/main" val="7476105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we have so far</a:t>
            </a:r>
            <a:endParaRPr lang="he-IL"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423160" y="1673352"/>
                <a:ext cx="9081452" cy="5184648"/>
              </a:xfrm>
            </p:spPr>
            <p:txBody>
              <a:bodyPr>
                <a:normAutofit/>
              </a:bodyPr>
              <a:lstStyle/>
              <a:p>
                <a:pPr marL="0" indent="0" algn="l">
                  <a:buNone/>
                </a:pPr>
                <a:r>
                  <a:rPr lang="en-US" sz="2000" b="1" dirty="0" smtClean="0"/>
                  <a:t>Having </a:t>
                </a:r>
                <a14:m>
                  <m:oMath xmlns:m="http://schemas.openxmlformats.org/officeDocument/2006/math">
                    <m:r>
                      <a:rPr lang="en-US" sz="2000" b="1" i="1" smtClean="0">
                        <a:latin typeface="Cambria Math" panose="02040503050406030204" pitchFamily="18" charset="0"/>
                      </a:rPr>
                      <m:t>𝑾</m:t>
                    </m:r>
                  </m:oMath>
                </a14:m>
                <a:endParaRPr lang="en-US" sz="2000" b="1" dirty="0" smtClean="0"/>
              </a:p>
              <a:p>
                <a:pPr marL="0" indent="0" algn="l">
                  <a:buNone/>
                </a:pPr>
                <a:r>
                  <a:rPr lang="en-US" sz="2000" b="1" dirty="0" smtClean="0"/>
                  <a:t>(A)- </a:t>
                </a:r>
                <a:r>
                  <a:rPr lang="en-US" sz="2000" dirty="0" smtClean="0"/>
                  <a:t>Start with the bipartite graph, </a:t>
                </a:r>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𝐺</m:t>
                        </m:r>
                      </m:e>
                      <m:sub>
                        <m:r>
                          <a:rPr lang="en-US" sz="2000" b="0" i="1" smtClean="0">
                            <a:latin typeface="Cambria Math" panose="02040503050406030204" pitchFamily="18" charset="0"/>
                          </a:rPr>
                          <m:t>0</m:t>
                        </m:r>
                      </m:sub>
                    </m:sSub>
                  </m:oMath>
                </a14:m>
                <a:r>
                  <a:rPr lang="en-US" sz="2000" dirty="0" smtClean="0"/>
                  <a:t>, which has a perfect match. We know it doesn’t have cycles of length </a:t>
                </a:r>
                <a14:m>
                  <m:oMath xmlns:m="http://schemas.openxmlformats.org/officeDocument/2006/math">
                    <m:r>
                      <a:rPr lang="en-US" sz="2000" b="0" i="1" dirty="0" smtClean="0">
                        <a:latin typeface="Cambria Math" panose="02040503050406030204" pitchFamily="18" charset="0"/>
                      </a:rPr>
                      <m:t>≤</m:t>
                    </m:r>
                    <m:r>
                      <a:rPr lang="en-US" sz="2000" i="1" dirty="0" smtClean="0">
                        <a:latin typeface="Cambria Math" panose="02040503050406030204" pitchFamily="18" charset="0"/>
                      </a:rPr>
                      <m:t>2</m:t>
                    </m:r>
                  </m:oMath>
                </a14:m>
                <a:r>
                  <a:rPr lang="en-US" sz="2000" dirty="0" smtClean="0"/>
                  <a:t>. The </a:t>
                </a:r>
                <a:r>
                  <a:rPr lang="en-US" sz="2000" b="1" dirty="0" smtClean="0"/>
                  <a:t>Doubling Lemma</a:t>
                </a:r>
                <a:r>
                  <a:rPr lang="en-US" sz="2000" dirty="0" smtClean="0"/>
                  <a:t> immediately tells us it has at most </a:t>
                </a:r>
                <a14:m>
                  <m:oMath xmlns:m="http://schemas.openxmlformats.org/officeDocument/2006/math">
                    <m:r>
                      <m:rPr>
                        <m:sty m:val="p"/>
                      </m:rPr>
                      <a:rPr lang="en-US" sz="2000" b="0" i="0" smtClean="0">
                        <a:latin typeface="Cambria Math" panose="02040503050406030204" pitchFamily="18" charset="0"/>
                      </a:rPr>
                      <m:t>s</m:t>
                    </m:r>
                    <m:r>
                      <a:rPr lang="en-US" sz="2000" b="0" i="0" smtClean="0">
                        <a:latin typeface="Cambria Math" panose="02040503050406030204" pitchFamily="18" charset="0"/>
                      </a:rPr>
                      <m:t>=</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𝑛</m:t>
                        </m:r>
                      </m:e>
                      <m:sup>
                        <m:r>
                          <a:rPr lang="en-US" sz="2000" b="0" i="1" smtClean="0">
                            <a:latin typeface="Cambria Math" panose="02040503050406030204" pitchFamily="18" charset="0"/>
                          </a:rPr>
                          <m:t>4</m:t>
                        </m:r>
                      </m:sup>
                    </m:sSup>
                  </m:oMath>
                </a14:m>
                <a:r>
                  <a:rPr lang="en-US" sz="2000" dirty="0" smtClean="0"/>
                  <a:t> cycles of length </a:t>
                </a:r>
                <a14:m>
                  <m:oMath xmlns:m="http://schemas.openxmlformats.org/officeDocument/2006/math">
                    <m:r>
                      <a:rPr lang="en-US" sz="2000" b="0" i="1" dirty="0" smtClean="0">
                        <a:latin typeface="Cambria Math" panose="02040503050406030204" pitchFamily="18" charset="0"/>
                      </a:rPr>
                      <m:t>≤</m:t>
                    </m:r>
                    <m:r>
                      <a:rPr lang="en-US" sz="2000" i="1" dirty="0" smtClean="0">
                        <a:latin typeface="Cambria Math" panose="02040503050406030204" pitchFamily="18" charset="0"/>
                      </a:rPr>
                      <m:t>4</m:t>
                    </m:r>
                  </m:oMath>
                </a14:m>
                <a:r>
                  <a:rPr lang="en-US" sz="2000" dirty="0" smtClean="0"/>
                  <a:t>.</a:t>
                </a:r>
              </a:p>
              <a:p>
                <a:pPr marL="0" indent="0" algn="l">
                  <a:buNone/>
                </a:pPr>
                <a:r>
                  <a:rPr lang="en-US" sz="2000" b="1" dirty="0" smtClean="0"/>
                  <a:t>(B)- </a:t>
                </a:r>
                <a:r>
                  <a:rPr lang="en-US" sz="2000" dirty="0" smtClean="0"/>
                  <a:t>Hence, we know there’s a weight function  </a:t>
                </a:r>
                <a14:m>
                  <m:oMath xmlns:m="http://schemas.openxmlformats.org/officeDocument/2006/math">
                    <m:sSub>
                      <m:sSubPr>
                        <m:ctrlPr>
                          <a:rPr lang="en-US" sz="2000" b="0" i="1" smtClean="0">
                            <a:latin typeface="Cambria Math" panose="02040503050406030204" pitchFamily="18" charset="0"/>
                          </a:rPr>
                        </m:ctrlPr>
                      </m:sSubPr>
                      <m:e>
                        <m:r>
                          <m:rPr>
                            <m:sty m:val="p"/>
                          </m:rPr>
                          <a:rPr lang="en-US" sz="2000" b="0" i="0" smtClean="0">
                            <a:latin typeface="Cambria Math" panose="02040503050406030204" pitchFamily="18" charset="0"/>
                          </a:rPr>
                          <m:t>w</m:t>
                        </m:r>
                      </m:e>
                      <m:sub>
                        <m:r>
                          <a:rPr lang="en-US" sz="2000" b="0" i="0" smtClean="0">
                            <a:latin typeface="Cambria Math" panose="02040503050406030204" pitchFamily="18" charset="0"/>
                          </a:rPr>
                          <m:t>0</m:t>
                        </m:r>
                      </m:sub>
                    </m:sSub>
                    <m:r>
                      <a:rPr lang="en-US" sz="2000" b="0" i="1" smtClean="0">
                        <a:latin typeface="Cambria Math" panose="02040503050406030204" pitchFamily="18" charset="0"/>
                      </a:rPr>
                      <m:t>∈</m:t>
                    </m:r>
                    <m:r>
                      <a:rPr lang="en-US" sz="2000" b="1" i="1">
                        <a:latin typeface="Cambria Math" panose="02040503050406030204" pitchFamily="18" charset="0"/>
                      </a:rPr>
                      <m:t>𝑾</m:t>
                    </m:r>
                  </m:oMath>
                </a14:m>
                <a:r>
                  <a:rPr lang="en-US" sz="2000" dirty="0" smtClean="0"/>
                  <a:t>, forcing </a:t>
                </a:r>
                <a:r>
                  <a:rPr lang="en-US" sz="2000" dirty="0" err="1" smtClean="0"/>
                  <a:t>n.z.c</a:t>
                </a:r>
                <a:r>
                  <a:rPr lang="en-US" sz="2000" dirty="0" smtClean="0"/>
                  <a:t>. to all of those cycles (</a:t>
                </a:r>
                <a:r>
                  <a:rPr lang="en-US" sz="2000" b="1" dirty="0" smtClean="0"/>
                  <a:t>The Feasible Lemma</a:t>
                </a:r>
                <a:r>
                  <a:rPr lang="en-US" sz="2000" dirty="0" smtClean="0"/>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423160" y="1673352"/>
                <a:ext cx="9081452" cy="5184648"/>
              </a:xfrm>
              <a:blipFill>
                <a:blip r:embed="rId2"/>
                <a:stretch>
                  <a:fillRect l="-672" t="-706" r="-134"/>
                </a:stretch>
              </a:blipFill>
            </p:spPr>
            <p:txBody>
              <a:bodyPr/>
              <a:lstStyle/>
              <a:p>
                <a:r>
                  <a:rPr lang="he-IL">
                    <a:noFill/>
                  </a:rPr>
                  <a:t> </a:t>
                </a:r>
              </a:p>
            </p:txBody>
          </p:sp>
        </mc:Fallback>
      </mc:AlternateContent>
    </p:spTree>
    <p:extLst>
      <p:ext uri="{BB962C8B-B14F-4D97-AF65-F5344CB8AC3E}">
        <p14:creationId xmlns:p14="http://schemas.microsoft.com/office/powerpoint/2010/main" val="10280328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we have so far</a:t>
            </a:r>
            <a:endParaRPr lang="he-IL"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423160" y="1673352"/>
                <a:ext cx="9081452" cy="5184648"/>
              </a:xfrm>
            </p:spPr>
            <p:txBody>
              <a:bodyPr>
                <a:normAutofit/>
              </a:bodyPr>
              <a:lstStyle/>
              <a:p>
                <a:pPr marL="0" indent="0" algn="l">
                  <a:buNone/>
                </a:pPr>
                <a:r>
                  <a:rPr lang="en-US" sz="2000" b="1" dirty="0" smtClean="0"/>
                  <a:t>Having </a:t>
                </a:r>
                <a14:m>
                  <m:oMath xmlns:m="http://schemas.openxmlformats.org/officeDocument/2006/math">
                    <m:r>
                      <a:rPr lang="en-US" sz="2000" b="1" i="1" smtClean="0">
                        <a:latin typeface="Cambria Math" panose="02040503050406030204" pitchFamily="18" charset="0"/>
                      </a:rPr>
                      <m:t>𝑾</m:t>
                    </m:r>
                  </m:oMath>
                </a14:m>
                <a:endParaRPr lang="en-US" sz="2000" b="1" dirty="0" smtClean="0"/>
              </a:p>
              <a:p>
                <a:pPr marL="0" indent="0" algn="l">
                  <a:buNone/>
                </a:pPr>
                <a:r>
                  <a:rPr lang="en-US" sz="2000" b="1" dirty="0" smtClean="0"/>
                  <a:t>(A)- </a:t>
                </a:r>
                <a:r>
                  <a:rPr lang="en-US" sz="2000" dirty="0" smtClean="0"/>
                  <a:t>Start with the bipartite graph, </a:t>
                </a:r>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𝐺</m:t>
                        </m:r>
                      </m:e>
                      <m:sub>
                        <m:r>
                          <a:rPr lang="en-US" sz="2000" b="0" i="1" smtClean="0">
                            <a:latin typeface="Cambria Math" panose="02040503050406030204" pitchFamily="18" charset="0"/>
                          </a:rPr>
                          <m:t>0</m:t>
                        </m:r>
                      </m:sub>
                    </m:sSub>
                  </m:oMath>
                </a14:m>
                <a:r>
                  <a:rPr lang="en-US" sz="2000" dirty="0" smtClean="0"/>
                  <a:t>, which has a perfect match. We know it doesn’t have cycles of length </a:t>
                </a:r>
                <a14:m>
                  <m:oMath xmlns:m="http://schemas.openxmlformats.org/officeDocument/2006/math">
                    <m:r>
                      <a:rPr lang="en-US" sz="2000" b="0" i="1" dirty="0" smtClean="0">
                        <a:latin typeface="Cambria Math" panose="02040503050406030204" pitchFamily="18" charset="0"/>
                      </a:rPr>
                      <m:t>≤</m:t>
                    </m:r>
                    <m:r>
                      <a:rPr lang="en-US" sz="2000" i="1" dirty="0" smtClean="0">
                        <a:latin typeface="Cambria Math" panose="02040503050406030204" pitchFamily="18" charset="0"/>
                      </a:rPr>
                      <m:t>2</m:t>
                    </m:r>
                  </m:oMath>
                </a14:m>
                <a:r>
                  <a:rPr lang="en-US" sz="2000" dirty="0" smtClean="0"/>
                  <a:t>. The </a:t>
                </a:r>
                <a:r>
                  <a:rPr lang="en-US" sz="2000" b="1" dirty="0" smtClean="0"/>
                  <a:t>Doubling Lemma</a:t>
                </a:r>
                <a:r>
                  <a:rPr lang="en-US" sz="2000" dirty="0" smtClean="0"/>
                  <a:t> immediately tells us it has at most </a:t>
                </a:r>
                <a14:m>
                  <m:oMath xmlns:m="http://schemas.openxmlformats.org/officeDocument/2006/math">
                    <m:r>
                      <m:rPr>
                        <m:sty m:val="p"/>
                      </m:rPr>
                      <a:rPr lang="en-US" sz="2000" b="0" i="0" smtClean="0">
                        <a:latin typeface="Cambria Math" panose="02040503050406030204" pitchFamily="18" charset="0"/>
                      </a:rPr>
                      <m:t>s</m:t>
                    </m:r>
                    <m:r>
                      <a:rPr lang="en-US" sz="2000" b="0" i="0" smtClean="0">
                        <a:latin typeface="Cambria Math" panose="02040503050406030204" pitchFamily="18" charset="0"/>
                      </a:rPr>
                      <m:t>=</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𝑛</m:t>
                        </m:r>
                      </m:e>
                      <m:sup>
                        <m:r>
                          <a:rPr lang="en-US" sz="2000" b="0" i="1" smtClean="0">
                            <a:latin typeface="Cambria Math" panose="02040503050406030204" pitchFamily="18" charset="0"/>
                          </a:rPr>
                          <m:t>4</m:t>
                        </m:r>
                      </m:sup>
                    </m:sSup>
                  </m:oMath>
                </a14:m>
                <a:r>
                  <a:rPr lang="en-US" sz="2000" dirty="0" smtClean="0"/>
                  <a:t> cycles of length </a:t>
                </a:r>
                <a14:m>
                  <m:oMath xmlns:m="http://schemas.openxmlformats.org/officeDocument/2006/math">
                    <m:r>
                      <a:rPr lang="en-US" sz="2000" b="0" i="1" dirty="0" smtClean="0">
                        <a:latin typeface="Cambria Math" panose="02040503050406030204" pitchFamily="18" charset="0"/>
                      </a:rPr>
                      <m:t>≤</m:t>
                    </m:r>
                    <m:r>
                      <a:rPr lang="en-US" sz="2000" i="1" dirty="0" smtClean="0">
                        <a:latin typeface="Cambria Math" panose="02040503050406030204" pitchFamily="18" charset="0"/>
                      </a:rPr>
                      <m:t>4</m:t>
                    </m:r>
                  </m:oMath>
                </a14:m>
                <a:r>
                  <a:rPr lang="en-US" sz="2000" dirty="0" smtClean="0"/>
                  <a:t>.</a:t>
                </a:r>
              </a:p>
              <a:p>
                <a:pPr marL="0" indent="0" algn="l">
                  <a:buNone/>
                </a:pPr>
                <a:r>
                  <a:rPr lang="en-US" sz="2000" b="1" dirty="0" smtClean="0"/>
                  <a:t>(B)- </a:t>
                </a:r>
                <a:r>
                  <a:rPr lang="en-US" sz="2000" dirty="0" smtClean="0"/>
                  <a:t>Hence, we know there’s a weight function  </a:t>
                </a:r>
                <a14:m>
                  <m:oMath xmlns:m="http://schemas.openxmlformats.org/officeDocument/2006/math">
                    <m:sSub>
                      <m:sSubPr>
                        <m:ctrlPr>
                          <a:rPr lang="en-US" sz="2000" b="0" i="1" smtClean="0">
                            <a:latin typeface="Cambria Math" panose="02040503050406030204" pitchFamily="18" charset="0"/>
                          </a:rPr>
                        </m:ctrlPr>
                      </m:sSubPr>
                      <m:e>
                        <m:r>
                          <m:rPr>
                            <m:sty m:val="p"/>
                          </m:rPr>
                          <a:rPr lang="en-US" sz="2000" b="0" i="0" smtClean="0">
                            <a:latin typeface="Cambria Math" panose="02040503050406030204" pitchFamily="18" charset="0"/>
                          </a:rPr>
                          <m:t>w</m:t>
                        </m:r>
                      </m:e>
                      <m:sub>
                        <m:r>
                          <a:rPr lang="en-US" sz="2000" b="0" i="0" smtClean="0">
                            <a:latin typeface="Cambria Math" panose="02040503050406030204" pitchFamily="18" charset="0"/>
                          </a:rPr>
                          <m:t>0</m:t>
                        </m:r>
                      </m:sub>
                    </m:sSub>
                    <m:r>
                      <a:rPr lang="en-US" sz="2000" b="0" i="1" smtClean="0">
                        <a:latin typeface="Cambria Math" panose="02040503050406030204" pitchFamily="18" charset="0"/>
                      </a:rPr>
                      <m:t>∈</m:t>
                    </m:r>
                    <m:r>
                      <a:rPr lang="en-US" sz="2000" b="1" i="1">
                        <a:latin typeface="Cambria Math" panose="02040503050406030204" pitchFamily="18" charset="0"/>
                      </a:rPr>
                      <m:t>𝑾</m:t>
                    </m:r>
                  </m:oMath>
                </a14:m>
                <a:r>
                  <a:rPr lang="en-US" sz="2000" dirty="0" smtClean="0"/>
                  <a:t>, forcing </a:t>
                </a:r>
                <a:r>
                  <a:rPr lang="en-US" sz="2000" dirty="0" err="1" smtClean="0"/>
                  <a:t>n.z.c</a:t>
                </a:r>
                <a:r>
                  <a:rPr lang="en-US" sz="2000" dirty="0" smtClean="0"/>
                  <a:t>. to all of those cycles (</a:t>
                </a:r>
                <a:r>
                  <a:rPr lang="en-US" sz="2000" b="1" dirty="0" smtClean="0"/>
                  <a:t>The Feasible Lemma</a:t>
                </a:r>
                <a:r>
                  <a:rPr lang="en-US" sz="2000" dirty="0" smtClean="0"/>
                  <a:t>).</a:t>
                </a:r>
              </a:p>
              <a:p>
                <a:pPr marL="0" indent="0" algn="l">
                  <a:buNone/>
                </a:pPr>
                <a:r>
                  <a:rPr lang="en-US" sz="2000" b="1" dirty="0" smtClean="0"/>
                  <a:t>(C)- </a:t>
                </a:r>
                <a:r>
                  <a:rPr lang="en-US" sz="2000" dirty="0" smtClean="0"/>
                  <a:t>Now, assume there’s a black box, that given </a:t>
                </a:r>
                <a14:m>
                  <m:oMath xmlns:m="http://schemas.openxmlformats.org/officeDocument/2006/math">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𝐺</m:t>
                        </m:r>
                      </m:e>
                      <m:sub>
                        <m:r>
                          <a:rPr lang="en-US" sz="2000" i="1">
                            <a:latin typeface="Cambria Math" panose="02040503050406030204" pitchFamily="18" charset="0"/>
                          </a:rPr>
                          <m:t>0</m:t>
                        </m:r>
                      </m:sub>
                    </m:sSub>
                    <m:r>
                      <a:rPr lang="en-US" sz="2000" i="1">
                        <a:latin typeface="Cambria Math" panose="02040503050406030204" pitchFamily="18" charset="0"/>
                      </a:rPr>
                      <m:t>, </m:t>
                    </m:r>
                    <m:sSub>
                      <m:sSubPr>
                        <m:ctrlPr>
                          <a:rPr lang="en-US" sz="2000" i="1">
                            <a:latin typeface="Cambria Math" panose="02040503050406030204" pitchFamily="18" charset="0"/>
                          </a:rPr>
                        </m:ctrlPr>
                      </m:sSubPr>
                      <m:e>
                        <m:r>
                          <a:rPr lang="en-US" sz="2000" i="1">
                            <a:latin typeface="Cambria Math" panose="02040503050406030204" pitchFamily="18" charset="0"/>
                          </a:rPr>
                          <m:t>𝑤</m:t>
                        </m:r>
                      </m:e>
                      <m:sub>
                        <m:r>
                          <a:rPr lang="en-US" sz="2000" i="1">
                            <a:latin typeface="Cambria Math" panose="02040503050406030204" pitchFamily="18" charset="0"/>
                          </a:rPr>
                          <m:t>0</m:t>
                        </m:r>
                      </m:sub>
                    </m:sSub>
                    <m:r>
                      <a:rPr lang="en-US" sz="2000" i="1">
                        <a:latin typeface="Cambria Math" panose="02040503050406030204" pitchFamily="18" charset="0"/>
                      </a:rPr>
                      <m:t>)</m:t>
                    </m:r>
                  </m:oMath>
                </a14:m>
                <a:r>
                  <a:rPr lang="en-US" sz="2000" dirty="0" smtClean="0"/>
                  <a:t> outputs a new graph, </a:t>
                </a:r>
                <a14:m>
                  <m:oMath xmlns:m="http://schemas.openxmlformats.org/officeDocument/2006/math">
                    <m:sSub>
                      <m:sSubPr>
                        <m:ctrlPr>
                          <a:rPr lang="en-US" sz="2000" b="1" i="1">
                            <a:latin typeface="Cambria Math" panose="02040503050406030204" pitchFamily="18" charset="0"/>
                          </a:rPr>
                        </m:ctrlPr>
                      </m:sSubPr>
                      <m:e>
                        <m:r>
                          <a:rPr lang="en-US" sz="2000" b="1" i="1">
                            <a:latin typeface="Cambria Math" panose="02040503050406030204" pitchFamily="18" charset="0"/>
                          </a:rPr>
                          <m:t>𝑮</m:t>
                        </m:r>
                      </m:e>
                      <m:sub>
                        <m:r>
                          <a:rPr lang="en-US" sz="2000" b="1" i="1" smtClean="0">
                            <a:latin typeface="Cambria Math" panose="02040503050406030204" pitchFamily="18" charset="0"/>
                          </a:rPr>
                          <m:t>𝟏</m:t>
                        </m:r>
                      </m:sub>
                    </m:sSub>
                  </m:oMath>
                </a14:m>
                <a:r>
                  <a:rPr lang="en-US" sz="2000" dirty="0" smtClean="0"/>
                  <a:t>, without those cycles, while preserving the existence of some Perfect Matching.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423160" y="1673352"/>
                <a:ext cx="9081452" cy="5184648"/>
              </a:xfrm>
              <a:blipFill>
                <a:blip r:embed="rId2"/>
                <a:stretch>
                  <a:fillRect l="-672" t="-706" r="-134"/>
                </a:stretch>
              </a:blipFill>
            </p:spPr>
            <p:txBody>
              <a:bodyPr/>
              <a:lstStyle/>
              <a:p>
                <a:r>
                  <a:rPr lang="he-IL">
                    <a:noFill/>
                  </a:rPr>
                  <a:t> </a:t>
                </a:r>
              </a:p>
            </p:txBody>
          </p:sp>
        </mc:Fallback>
      </mc:AlternateContent>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7849" y="4029456"/>
            <a:ext cx="809611" cy="652085"/>
          </a:xfrm>
          <a:prstGeom prst="rect">
            <a:avLst/>
          </a:prstGeom>
        </p:spPr>
      </p:pic>
    </p:spTree>
    <p:extLst>
      <p:ext uri="{BB962C8B-B14F-4D97-AF65-F5344CB8AC3E}">
        <p14:creationId xmlns:p14="http://schemas.microsoft.com/office/powerpoint/2010/main" val="41686646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we have so far</a:t>
            </a:r>
            <a:endParaRPr lang="he-IL"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423160" y="1673352"/>
                <a:ext cx="9081452" cy="5184648"/>
              </a:xfrm>
            </p:spPr>
            <p:txBody>
              <a:bodyPr>
                <a:normAutofit/>
              </a:bodyPr>
              <a:lstStyle/>
              <a:p>
                <a:pPr marL="0" indent="0" algn="l">
                  <a:buNone/>
                </a:pPr>
                <a:r>
                  <a:rPr lang="en-US" sz="2000" b="1" dirty="0" smtClean="0"/>
                  <a:t>Having </a:t>
                </a:r>
                <a14:m>
                  <m:oMath xmlns:m="http://schemas.openxmlformats.org/officeDocument/2006/math">
                    <m:r>
                      <a:rPr lang="en-US" sz="2000" b="1" i="1" smtClean="0">
                        <a:latin typeface="Cambria Math" panose="02040503050406030204" pitchFamily="18" charset="0"/>
                      </a:rPr>
                      <m:t>𝑾</m:t>
                    </m:r>
                  </m:oMath>
                </a14:m>
                <a:endParaRPr lang="en-US" sz="2000" b="1" dirty="0" smtClean="0"/>
              </a:p>
              <a:p>
                <a:pPr marL="0" indent="0" algn="l">
                  <a:buNone/>
                </a:pPr>
                <a:r>
                  <a:rPr lang="en-US" sz="2000" b="1" dirty="0" smtClean="0"/>
                  <a:t>(A)- </a:t>
                </a:r>
                <a:r>
                  <a:rPr lang="en-US" sz="2000" dirty="0" smtClean="0"/>
                  <a:t>Start with the bipartite graph, </a:t>
                </a:r>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𝐺</m:t>
                        </m:r>
                      </m:e>
                      <m:sub>
                        <m:r>
                          <a:rPr lang="en-US" sz="2000" b="0" i="1" smtClean="0">
                            <a:latin typeface="Cambria Math" panose="02040503050406030204" pitchFamily="18" charset="0"/>
                          </a:rPr>
                          <m:t>0</m:t>
                        </m:r>
                      </m:sub>
                    </m:sSub>
                  </m:oMath>
                </a14:m>
                <a:r>
                  <a:rPr lang="en-US" sz="2000" dirty="0" smtClean="0"/>
                  <a:t>, which has a perfect match. We know it doesn’t have cycles of length </a:t>
                </a:r>
                <a14:m>
                  <m:oMath xmlns:m="http://schemas.openxmlformats.org/officeDocument/2006/math">
                    <m:r>
                      <a:rPr lang="en-US" sz="2000" b="0" i="1" dirty="0" smtClean="0">
                        <a:latin typeface="Cambria Math" panose="02040503050406030204" pitchFamily="18" charset="0"/>
                      </a:rPr>
                      <m:t>≤</m:t>
                    </m:r>
                    <m:r>
                      <a:rPr lang="en-US" sz="2000" i="1" dirty="0" smtClean="0">
                        <a:latin typeface="Cambria Math" panose="02040503050406030204" pitchFamily="18" charset="0"/>
                      </a:rPr>
                      <m:t>2</m:t>
                    </m:r>
                  </m:oMath>
                </a14:m>
                <a:r>
                  <a:rPr lang="en-US" sz="2000" dirty="0" smtClean="0"/>
                  <a:t>. The </a:t>
                </a:r>
                <a:r>
                  <a:rPr lang="en-US" sz="2000" b="1" dirty="0" smtClean="0"/>
                  <a:t>Doubling Lemma</a:t>
                </a:r>
                <a:r>
                  <a:rPr lang="en-US" sz="2000" dirty="0" smtClean="0"/>
                  <a:t> immediately tells us it has at most </a:t>
                </a:r>
                <a14:m>
                  <m:oMath xmlns:m="http://schemas.openxmlformats.org/officeDocument/2006/math">
                    <m:r>
                      <m:rPr>
                        <m:sty m:val="p"/>
                      </m:rPr>
                      <a:rPr lang="en-US" sz="2000" b="0" i="0" smtClean="0">
                        <a:latin typeface="Cambria Math" panose="02040503050406030204" pitchFamily="18" charset="0"/>
                      </a:rPr>
                      <m:t>s</m:t>
                    </m:r>
                    <m:r>
                      <a:rPr lang="en-US" sz="2000" b="0" i="0" smtClean="0">
                        <a:latin typeface="Cambria Math" panose="02040503050406030204" pitchFamily="18" charset="0"/>
                      </a:rPr>
                      <m:t>=</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𝑛</m:t>
                        </m:r>
                      </m:e>
                      <m:sup>
                        <m:r>
                          <a:rPr lang="en-US" sz="2000" b="0" i="1" smtClean="0">
                            <a:latin typeface="Cambria Math" panose="02040503050406030204" pitchFamily="18" charset="0"/>
                          </a:rPr>
                          <m:t>4</m:t>
                        </m:r>
                      </m:sup>
                    </m:sSup>
                  </m:oMath>
                </a14:m>
                <a:r>
                  <a:rPr lang="en-US" sz="2000" dirty="0" smtClean="0"/>
                  <a:t> cycles of length </a:t>
                </a:r>
                <a14:m>
                  <m:oMath xmlns:m="http://schemas.openxmlformats.org/officeDocument/2006/math">
                    <m:r>
                      <a:rPr lang="en-US" sz="2000" b="0" i="1" dirty="0" smtClean="0">
                        <a:latin typeface="Cambria Math" panose="02040503050406030204" pitchFamily="18" charset="0"/>
                      </a:rPr>
                      <m:t>≤</m:t>
                    </m:r>
                    <m:r>
                      <a:rPr lang="en-US" sz="2000" i="1" dirty="0" smtClean="0">
                        <a:latin typeface="Cambria Math" panose="02040503050406030204" pitchFamily="18" charset="0"/>
                      </a:rPr>
                      <m:t>4</m:t>
                    </m:r>
                  </m:oMath>
                </a14:m>
                <a:r>
                  <a:rPr lang="en-US" sz="2000" dirty="0" smtClean="0"/>
                  <a:t>.</a:t>
                </a:r>
              </a:p>
              <a:p>
                <a:pPr marL="0" indent="0" algn="l">
                  <a:buNone/>
                </a:pPr>
                <a:r>
                  <a:rPr lang="en-US" sz="2000" b="1" dirty="0" smtClean="0"/>
                  <a:t>(B)- </a:t>
                </a:r>
                <a:r>
                  <a:rPr lang="en-US" sz="2000" dirty="0" smtClean="0"/>
                  <a:t>Hence, we know there’s a weight function  </a:t>
                </a:r>
                <a14:m>
                  <m:oMath xmlns:m="http://schemas.openxmlformats.org/officeDocument/2006/math">
                    <m:sSub>
                      <m:sSubPr>
                        <m:ctrlPr>
                          <a:rPr lang="en-US" sz="2000" b="0" i="1" smtClean="0">
                            <a:latin typeface="Cambria Math" panose="02040503050406030204" pitchFamily="18" charset="0"/>
                          </a:rPr>
                        </m:ctrlPr>
                      </m:sSubPr>
                      <m:e>
                        <m:r>
                          <m:rPr>
                            <m:sty m:val="p"/>
                          </m:rPr>
                          <a:rPr lang="en-US" sz="2000" b="0" i="0" smtClean="0">
                            <a:latin typeface="Cambria Math" panose="02040503050406030204" pitchFamily="18" charset="0"/>
                          </a:rPr>
                          <m:t>w</m:t>
                        </m:r>
                      </m:e>
                      <m:sub>
                        <m:r>
                          <a:rPr lang="en-US" sz="2000" b="0" i="0" smtClean="0">
                            <a:latin typeface="Cambria Math" panose="02040503050406030204" pitchFamily="18" charset="0"/>
                          </a:rPr>
                          <m:t>0</m:t>
                        </m:r>
                      </m:sub>
                    </m:sSub>
                    <m:r>
                      <a:rPr lang="en-US" sz="2000" b="0" i="1" smtClean="0">
                        <a:latin typeface="Cambria Math" panose="02040503050406030204" pitchFamily="18" charset="0"/>
                      </a:rPr>
                      <m:t>∈</m:t>
                    </m:r>
                    <m:r>
                      <a:rPr lang="en-US" sz="2000" b="1" i="1">
                        <a:latin typeface="Cambria Math" panose="02040503050406030204" pitchFamily="18" charset="0"/>
                      </a:rPr>
                      <m:t>𝑾</m:t>
                    </m:r>
                  </m:oMath>
                </a14:m>
                <a:r>
                  <a:rPr lang="en-US" sz="2000" dirty="0" smtClean="0"/>
                  <a:t>, forcing </a:t>
                </a:r>
                <a:r>
                  <a:rPr lang="en-US" sz="2000" dirty="0" err="1" smtClean="0"/>
                  <a:t>n.z.c</a:t>
                </a:r>
                <a:r>
                  <a:rPr lang="en-US" sz="2000" dirty="0" smtClean="0"/>
                  <a:t>. to all of those cycles (</a:t>
                </a:r>
                <a:r>
                  <a:rPr lang="en-US" sz="2000" b="1" dirty="0" smtClean="0"/>
                  <a:t>The Feasible Lemma</a:t>
                </a:r>
                <a:r>
                  <a:rPr lang="en-US" sz="2000" dirty="0" smtClean="0"/>
                  <a:t>).</a:t>
                </a:r>
              </a:p>
              <a:p>
                <a:pPr marL="0" indent="0" algn="l">
                  <a:buNone/>
                </a:pPr>
                <a:r>
                  <a:rPr lang="en-US" sz="2000" b="1" dirty="0"/>
                  <a:t>(C)- </a:t>
                </a:r>
                <a:r>
                  <a:rPr lang="en-US" sz="2000" dirty="0"/>
                  <a:t>Now, assume there’s a black box, that given</a:t>
                </a:r>
                <a14:m>
                  <m:oMath xmlns:m="http://schemas.openxmlformats.org/officeDocument/2006/math">
                    <m:r>
                      <a:rPr lang="en-US" sz="2000" i="1">
                        <a:latin typeface="Cambria Math" panose="02040503050406030204" pitchFamily="18" charset="0"/>
                      </a:rPr>
                      <m:t> </m:t>
                    </m:r>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𝐺</m:t>
                        </m:r>
                      </m:e>
                      <m:sub>
                        <m:r>
                          <a:rPr lang="en-US" sz="2000" i="1">
                            <a:latin typeface="Cambria Math" panose="02040503050406030204" pitchFamily="18" charset="0"/>
                          </a:rPr>
                          <m:t>0</m:t>
                        </m:r>
                      </m:sub>
                    </m:sSub>
                    <m:r>
                      <a:rPr lang="en-US" sz="2000" i="1">
                        <a:latin typeface="Cambria Math" panose="02040503050406030204" pitchFamily="18" charset="0"/>
                      </a:rPr>
                      <m:t>, </m:t>
                    </m:r>
                    <m:sSub>
                      <m:sSubPr>
                        <m:ctrlPr>
                          <a:rPr lang="en-US" sz="2000" i="1">
                            <a:latin typeface="Cambria Math" panose="02040503050406030204" pitchFamily="18" charset="0"/>
                          </a:rPr>
                        </m:ctrlPr>
                      </m:sSubPr>
                      <m:e>
                        <m:r>
                          <a:rPr lang="en-US" sz="2000" i="1">
                            <a:latin typeface="Cambria Math" panose="02040503050406030204" pitchFamily="18" charset="0"/>
                          </a:rPr>
                          <m:t>𝑤</m:t>
                        </m:r>
                      </m:e>
                      <m:sub>
                        <m:r>
                          <a:rPr lang="en-US" sz="2000" i="1">
                            <a:latin typeface="Cambria Math" panose="02040503050406030204" pitchFamily="18" charset="0"/>
                          </a:rPr>
                          <m:t>0</m:t>
                        </m:r>
                      </m:sub>
                    </m:sSub>
                    <m:r>
                      <a:rPr lang="en-US" sz="2000" b="0" i="1" smtClean="0">
                        <a:latin typeface="Cambria Math" panose="02040503050406030204" pitchFamily="18" charset="0"/>
                      </a:rPr>
                      <m:t>)</m:t>
                    </m:r>
                  </m:oMath>
                </a14:m>
                <a:r>
                  <a:rPr lang="en-US" sz="2000" dirty="0"/>
                  <a:t> outputs a new graph, </a:t>
                </a:r>
                <a14:m>
                  <m:oMath xmlns:m="http://schemas.openxmlformats.org/officeDocument/2006/math">
                    <m:sSub>
                      <m:sSubPr>
                        <m:ctrlPr>
                          <a:rPr lang="en-US" sz="2000" b="1" i="1">
                            <a:latin typeface="Cambria Math" panose="02040503050406030204" pitchFamily="18" charset="0"/>
                          </a:rPr>
                        </m:ctrlPr>
                      </m:sSubPr>
                      <m:e>
                        <m:r>
                          <a:rPr lang="en-US" sz="2000" b="1" i="1">
                            <a:latin typeface="Cambria Math" panose="02040503050406030204" pitchFamily="18" charset="0"/>
                          </a:rPr>
                          <m:t>𝑮</m:t>
                        </m:r>
                      </m:e>
                      <m:sub>
                        <m:r>
                          <a:rPr lang="en-US" sz="2000" b="1" i="1">
                            <a:latin typeface="Cambria Math" panose="02040503050406030204" pitchFamily="18" charset="0"/>
                          </a:rPr>
                          <m:t>𝟏</m:t>
                        </m:r>
                      </m:sub>
                    </m:sSub>
                  </m:oMath>
                </a14:m>
                <a:r>
                  <a:rPr lang="en-US" sz="2000" dirty="0"/>
                  <a:t>, without those cycles, while preserving the existence of some Perfect Matching. </a:t>
                </a:r>
              </a:p>
              <a:p>
                <a:pPr marL="0" indent="0" algn="l">
                  <a:buNone/>
                </a:pPr>
                <a:r>
                  <a:rPr lang="en-US" sz="2000" b="1" dirty="0" smtClean="0"/>
                  <a:t>(D)- </a:t>
                </a:r>
                <a:r>
                  <a:rPr lang="en-US" sz="2000" dirty="0" smtClean="0"/>
                  <a:t>We achieve a new graph, </a:t>
                </a:r>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𝐺</m:t>
                        </m:r>
                      </m:e>
                      <m:sub>
                        <m:r>
                          <a:rPr lang="en-US" sz="2000" b="0" i="1" smtClean="0">
                            <a:latin typeface="Cambria Math" panose="02040503050406030204" pitchFamily="18" charset="0"/>
                          </a:rPr>
                          <m:t>1</m:t>
                        </m:r>
                      </m:sub>
                    </m:sSub>
                  </m:oMath>
                </a14:m>
                <a:r>
                  <a:rPr lang="en-US" sz="2000" dirty="0" smtClean="0"/>
                  <a:t>, with no cycles of length </a:t>
                </a:r>
                <a14:m>
                  <m:oMath xmlns:m="http://schemas.openxmlformats.org/officeDocument/2006/math">
                    <m:r>
                      <a:rPr lang="en-US" sz="2000" b="0" i="1" dirty="0" smtClean="0">
                        <a:latin typeface="Cambria Math" panose="02040503050406030204" pitchFamily="18" charset="0"/>
                      </a:rPr>
                      <m:t>≤</m:t>
                    </m:r>
                    <m:r>
                      <a:rPr lang="en-US" sz="2000" i="1" dirty="0" smtClean="0">
                        <a:latin typeface="Cambria Math" panose="02040503050406030204" pitchFamily="18" charset="0"/>
                      </a:rPr>
                      <m:t>4</m:t>
                    </m:r>
                  </m:oMath>
                </a14:m>
                <a:r>
                  <a:rPr lang="en-US" sz="2000" dirty="0" smtClean="0"/>
                  <a:t>, which still has a perfect match.</a:t>
                </a:r>
              </a:p>
              <a:p>
                <a:pPr marL="0" indent="0" algn="l">
                  <a:buNone/>
                </a:pPr>
                <a:endParaRPr lang="en-US" sz="2000" dirty="0"/>
              </a:p>
              <a:p>
                <a:pPr marL="0" indent="0" algn="l">
                  <a:buNone/>
                </a:pPr>
                <a:r>
                  <a:rPr lang="en-US" sz="2000" dirty="0" smtClean="0"/>
                  <a:t>Can you see how to continue from here?</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423160" y="1673352"/>
                <a:ext cx="9081452" cy="5184648"/>
              </a:xfrm>
              <a:blipFill>
                <a:blip r:embed="rId2"/>
                <a:stretch>
                  <a:fillRect l="-672" t="-706" r="-134"/>
                </a:stretch>
              </a:blipFill>
            </p:spPr>
            <p:txBody>
              <a:bodyPr/>
              <a:lstStyle/>
              <a:p>
                <a:r>
                  <a:rPr lang="he-IL">
                    <a:noFill/>
                  </a:rPr>
                  <a:t> </a:t>
                </a:r>
              </a:p>
            </p:txBody>
          </p:sp>
        </mc:Fallback>
      </mc:AlternateContent>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7849" y="4029456"/>
            <a:ext cx="809611" cy="652085"/>
          </a:xfrm>
          <a:prstGeom prst="rect">
            <a:avLst/>
          </a:prstGeom>
        </p:spPr>
      </p:pic>
    </p:spTree>
    <p:extLst>
      <p:ext uri="{BB962C8B-B14F-4D97-AF65-F5344CB8AC3E}">
        <p14:creationId xmlns:p14="http://schemas.microsoft.com/office/powerpoint/2010/main" val="29754747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we have so far</a:t>
            </a:r>
            <a:endParaRPr lang="he-IL"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423160" y="1673352"/>
                <a:ext cx="9081452" cy="5184648"/>
              </a:xfrm>
            </p:spPr>
            <p:txBody>
              <a:bodyPr>
                <a:normAutofit/>
              </a:bodyPr>
              <a:lstStyle/>
              <a:p>
                <a:pPr marL="0" indent="0" algn="l">
                  <a:buNone/>
                </a:pPr>
                <a:r>
                  <a:rPr lang="en-US" sz="2000" b="1" dirty="0" smtClean="0"/>
                  <a:t>Having </a:t>
                </a:r>
                <a14:m>
                  <m:oMath xmlns:m="http://schemas.openxmlformats.org/officeDocument/2006/math">
                    <m:r>
                      <a:rPr lang="en-US" sz="2000" b="1" i="1" smtClean="0">
                        <a:latin typeface="Cambria Math" panose="02040503050406030204" pitchFamily="18" charset="0"/>
                      </a:rPr>
                      <m:t>𝑾</m:t>
                    </m:r>
                  </m:oMath>
                </a14:m>
                <a:r>
                  <a:rPr lang="en-US" sz="2000" b="1" dirty="0" smtClean="0"/>
                  <a:t>, </a:t>
                </a:r>
                <a:r>
                  <a:rPr lang="en-US" sz="2000" b="1" dirty="0" smtClean="0">
                    <a:solidFill>
                      <a:srgbClr val="FF0000"/>
                    </a:solidFill>
                  </a:rPr>
                  <a:t>for round </a:t>
                </a:r>
                <a14:m>
                  <m:oMath xmlns:m="http://schemas.openxmlformats.org/officeDocument/2006/math">
                    <m:r>
                      <a:rPr lang="en-US" sz="2000" b="1" i="1" dirty="0" smtClean="0">
                        <a:solidFill>
                          <a:srgbClr val="FF0000"/>
                        </a:solidFill>
                        <a:latin typeface="Cambria Math" panose="02040503050406030204" pitchFamily="18" charset="0"/>
                      </a:rPr>
                      <m:t>𝒊</m:t>
                    </m:r>
                  </m:oMath>
                </a14:m>
                <a:r>
                  <a:rPr lang="en-US" sz="2000" b="1" dirty="0" smtClean="0">
                    <a:solidFill>
                      <a:srgbClr val="FF0000"/>
                    </a:solidFill>
                  </a:rPr>
                  <a:t> in range </a:t>
                </a:r>
                <a14:m>
                  <m:oMath xmlns:m="http://schemas.openxmlformats.org/officeDocument/2006/math">
                    <m:r>
                      <a:rPr lang="en-US" sz="2000" b="1" i="1" dirty="0" smtClean="0">
                        <a:solidFill>
                          <a:srgbClr val="FF0000"/>
                        </a:solidFill>
                        <a:latin typeface="Cambria Math" panose="02040503050406030204" pitchFamily="18" charset="0"/>
                      </a:rPr>
                      <m:t>(</m:t>
                    </m:r>
                    <m:r>
                      <a:rPr lang="en-US" sz="2000" b="1" i="1" dirty="0" smtClean="0">
                        <a:solidFill>
                          <a:srgbClr val="FF0000"/>
                        </a:solidFill>
                        <a:latin typeface="Cambria Math" panose="02040503050406030204" pitchFamily="18" charset="0"/>
                      </a:rPr>
                      <m:t>𝟎</m:t>
                    </m:r>
                    <m:r>
                      <a:rPr lang="en-US" sz="2000" b="1" i="1" dirty="0" smtClean="0">
                        <a:solidFill>
                          <a:srgbClr val="FF0000"/>
                        </a:solidFill>
                        <a:latin typeface="Cambria Math" panose="02040503050406030204" pitchFamily="18" charset="0"/>
                      </a:rPr>
                      <m:t>, </m:t>
                    </m:r>
                    <m:r>
                      <a:rPr lang="en-US" sz="2000" b="1" i="1" dirty="0" smtClean="0">
                        <a:solidFill>
                          <a:srgbClr val="FF0000"/>
                        </a:solidFill>
                        <a:latin typeface="Cambria Math" panose="02040503050406030204" pitchFamily="18" charset="0"/>
                      </a:rPr>
                      <m:t>𝒌</m:t>
                    </m:r>
                    <m:r>
                      <a:rPr lang="en-US" sz="2000" b="1" i="1" dirty="0" smtClean="0">
                        <a:solidFill>
                          <a:srgbClr val="FF0000"/>
                        </a:solidFill>
                        <a:latin typeface="Cambria Math" panose="02040503050406030204" pitchFamily="18" charset="0"/>
                      </a:rPr>
                      <m:t>)</m:t>
                    </m:r>
                  </m:oMath>
                </a14:m>
                <a:r>
                  <a:rPr lang="en-US" sz="2000" b="1" dirty="0" smtClean="0">
                    <a:solidFill>
                      <a:srgbClr val="FF0000"/>
                    </a:solidFill>
                  </a:rPr>
                  <a:t>: </a:t>
                </a:r>
                <a:r>
                  <a:rPr lang="en-US" sz="2000" b="1" dirty="0" smtClean="0">
                    <a:solidFill>
                      <a:schemeClr val="tx1"/>
                    </a:solidFill>
                  </a:rPr>
                  <a:t>(Python like, we don’t reach </a:t>
                </a:r>
                <a14:m>
                  <m:oMath xmlns:m="http://schemas.openxmlformats.org/officeDocument/2006/math">
                    <m:r>
                      <a:rPr lang="en-US" sz="2000" b="1" i="1" smtClean="0">
                        <a:solidFill>
                          <a:schemeClr val="tx1"/>
                        </a:solidFill>
                        <a:latin typeface="Cambria Math" panose="02040503050406030204" pitchFamily="18" charset="0"/>
                      </a:rPr>
                      <m:t>𝒌</m:t>
                    </m:r>
                  </m:oMath>
                </a14:m>
                <a:r>
                  <a:rPr lang="en-US" sz="2000" b="1" dirty="0" smtClean="0"/>
                  <a:t>)</a:t>
                </a:r>
              </a:p>
              <a:p>
                <a:pPr marL="0" indent="0" algn="l">
                  <a:buNone/>
                </a:pPr>
                <a:r>
                  <a:rPr lang="en-US" sz="2000" b="1" dirty="0" smtClean="0"/>
                  <a:t>(A)- </a:t>
                </a:r>
                <a:r>
                  <a:rPr lang="en-US" sz="2000" dirty="0" smtClean="0"/>
                  <a:t>Start with the bipartite graph, </a:t>
                </a:r>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𝐺</m:t>
                        </m:r>
                      </m:e>
                      <m:sub>
                        <m:r>
                          <a:rPr lang="en-US" sz="2000" b="0" i="1" smtClean="0">
                            <a:latin typeface="Cambria Math" panose="02040503050406030204" pitchFamily="18" charset="0"/>
                          </a:rPr>
                          <m:t>𝑖</m:t>
                        </m:r>
                      </m:sub>
                    </m:sSub>
                  </m:oMath>
                </a14:m>
                <a:r>
                  <a:rPr lang="en-US" sz="2000" dirty="0" smtClean="0"/>
                  <a:t>, which has a perfect match. We know it doesn’t have cycles of length </a:t>
                </a:r>
                <a14:m>
                  <m:oMath xmlns:m="http://schemas.openxmlformats.org/officeDocument/2006/math">
                    <m:r>
                      <a:rPr lang="en-US" sz="2000" b="0" i="1" dirty="0" smtClean="0">
                        <a:latin typeface="Cambria Math" panose="02040503050406030204" pitchFamily="18" charset="0"/>
                      </a:rPr>
                      <m:t>≤</m:t>
                    </m:r>
                    <m:sSup>
                      <m:sSupPr>
                        <m:ctrlPr>
                          <a:rPr lang="en-US" sz="2000" b="0" i="1" dirty="0" smtClean="0">
                            <a:latin typeface="Cambria Math" panose="02040503050406030204" pitchFamily="18" charset="0"/>
                          </a:rPr>
                        </m:ctrlPr>
                      </m:sSupPr>
                      <m:e>
                        <m:r>
                          <a:rPr lang="en-US" sz="2000" i="1" dirty="0" smtClean="0">
                            <a:latin typeface="Cambria Math" panose="02040503050406030204" pitchFamily="18" charset="0"/>
                          </a:rPr>
                          <m:t>2</m:t>
                        </m:r>
                      </m:e>
                      <m:sup>
                        <m:r>
                          <a:rPr lang="en-US" sz="2000" b="0" i="1" dirty="0" smtClean="0">
                            <a:latin typeface="Cambria Math" panose="02040503050406030204" pitchFamily="18" charset="0"/>
                          </a:rPr>
                          <m:t>𝑖</m:t>
                        </m:r>
                        <m:r>
                          <a:rPr lang="en-US" sz="2000" b="0" i="1" dirty="0" smtClean="0">
                            <a:latin typeface="Cambria Math" panose="02040503050406030204" pitchFamily="18" charset="0"/>
                          </a:rPr>
                          <m:t>+</m:t>
                        </m:r>
                        <m:r>
                          <a:rPr lang="en-US" sz="2000" b="0" i="1" dirty="0" smtClean="0">
                            <a:latin typeface="Cambria Math" panose="02040503050406030204" pitchFamily="18" charset="0"/>
                          </a:rPr>
                          <m:t>1</m:t>
                        </m:r>
                      </m:sup>
                    </m:sSup>
                  </m:oMath>
                </a14:m>
                <a:r>
                  <a:rPr lang="en-US" sz="2000" dirty="0" smtClean="0"/>
                  <a:t>. The </a:t>
                </a:r>
                <a:r>
                  <a:rPr lang="en-US" sz="2000" b="1" dirty="0" smtClean="0"/>
                  <a:t>Doubling Lemma</a:t>
                </a:r>
                <a:r>
                  <a:rPr lang="en-US" sz="2000" dirty="0" smtClean="0"/>
                  <a:t> immediately tells us it has at most </a:t>
                </a:r>
                <a14:m>
                  <m:oMath xmlns:m="http://schemas.openxmlformats.org/officeDocument/2006/math">
                    <m:r>
                      <m:rPr>
                        <m:sty m:val="p"/>
                      </m:rPr>
                      <a:rPr lang="en-US" sz="2000" b="0" i="0" smtClean="0">
                        <a:latin typeface="Cambria Math" panose="02040503050406030204" pitchFamily="18" charset="0"/>
                      </a:rPr>
                      <m:t>s</m:t>
                    </m:r>
                    <m:r>
                      <a:rPr lang="en-US" sz="2000" b="0" i="0" smtClean="0">
                        <a:latin typeface="Cambria Math" panose="02040503050406030204" pitchFamily="18" charset="0"/>
                      </a:rPr>
                      <m:t>=</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𝑛</m:t>
                        </m:r>
                      </m:e>
                      <m:sup>
                        <m:r>
                          <a:rPr lang="en-US" sz="2000" b="0" i="1" smtClean="0">
                            <a:latin typeface="Cambria Math" panose="02040503050406030204" pitchFamily="18" charset="0"/>
                          </a:rPr>
                          <m:t>4</m:t>
                        </m:r>
                      </m:sup>
                    </m:sSup>
                  </m:oMath>
                </a14:m>
                <a:r>
                  <a:rPr lang="en-US" sz="2000" dirty="0" smtClean="0"/>
                  <a:t> cycles of length </a:t>
                </a:r>
                <a14:m>
                  <m:oMath xmlns:m="http://schemas.openxmlformats.org/officeDocument/2006/math">
                    <m:r>
                      <a:rPr lang="en-US" sz="2000" b="0" i="1" dirty="0" smtClean="0">
                        <a:latin typeface="Cambria Math" panose="02040503050406030204" pitchFamily="18" charset="0"/>
                      </a:rPr>
                      <m:t>≤</m:t>
                    </m:r>
                    <m:sSup>
                      <m:sSupPr>
                        <m:ctrlPr>
                          <a:rPr lang="en-US" sz="2000" b="0" i="1" dirty="0" smtClean="0">
                            <a:latin typeface="Cambria Math" panose="02040503050406030204" pitchFamily="18" charset="0"/>
                          </a:rPr>
                        </m:ctrlPr>
                      </m:sSupPr>
                      <m:e>
                        <m:r>
                          <a:rPr lang="en-US" sz="2000" b="0" i="1" dirty="0" smtClean="0">
                            <a:latin typeface="Cambria Math" panose="02040503050406030204" pitchFamily="18" charset="0"/>
                          </a:rPr>
                          <m:t>2</m:t>
                        </m:r>
                      </m:e>
                      <m:sup>
                        <m:r>
                          <a:rPr lang="en-US" sz="2000" b="0" i="1" dirty="0" smtClean="0">
                            <a:latin typeface="Cambria Math" panose="02040503050406030204" pitchFamily="18" charset="0"/>
                          </a:rPr>
                          <m:t>𝑖</m:t>
                        </m:r>
                        <m:r>
                          <a:rPr lang="en-US" sz="2000" b="0" i="1" dirty="0" smtClean="0">
                            <a:latin typeface="Cambria Math" panose="02040503050406030204" pitchFamily="18" charset="0"/>
                          </a:rPr>
                          <m:t>+</m:t>
                        </m:r>
                        <m:r>
                          <a:rPr lang="en-US" sz="2000" b="0" i="1" dirty="0" smtClean="0">
                            <a:latin typeface="Cambria Math" panose="02040503050406030204" pitchFamily="18" charset="0"/>
                          </a:rPr>
                          <m:t>2</m:t>
                        </m:r>
                      </m:sup>
                    </m:sSup>
                  </m:oMath>
                </a14:m>
                <a:r>
                  <a:rPr lang="en-US" sz="2000" dirty="0" smtClean="0"/>
                  <a:t>.</a:t>
                </a:r>
              </a:p>
              <a:p>
                <a:pPr marL="0" indent="0" algn="l">
                  <a:buNone/>
                </a:pPr>
                <a:r>
                  <a:rPr lang="en-US" sz="2000" b="1" dirty="0" smtClean="0"/>
                  <a:t>(B)- </a:t>
                </a:r>
                <a:r>
                  <a:rPr lang="en-US" sz="2000" dirty="0" smtClean="0"/>
                  <a:t>Hence, we know there’s a weight function  </a:t>
                </a:r>
                <a14:m>
                  <m:oMath xmlns:m="http://schemas.openxmlformats.org/officeDocument/2006/math">
                    <m:sSub>
                      <m:sSubPr>
                        <m:ctrlPr>
                          <a:rPr lang="en-US" sz="2000" b="0" i="1" smtClean="0">
                            <a:latin typeface="Cambria Math" panose="02040503050406030204" pitchFamily="18" charset="0"/>
                          </a:rPr>
                        </m:ctrlPr>
                      </m:sSubPr>
                      <m:e>
                        <m:r>
                          <m:rPr>
                            <m:sty m:val="p"/>
                          </m:rPr>
                          <a:rPr lang="en-US" sz="2000" b="0" i="0" smtClean="0">
                            <a:latin typeface="Cambria Math" panose="02040503050406030204" pitchFamily="18" charset="0"/>
                          </a:rPr>
                          <m:t>w</m:t>
                        </m:r>
                      </m:e>
                      <m:sub>
                        <m:r>
                          <m:rPr>
                            <m:sty m:val="p"/>
                          </m:rPr>
                          <a:rPr lang="en-US" sz="2000" b="0" i="0" smtClean="0">
                            <a:latin typeface="Cambria Math" panose="02040503050406030204" pitchFamily="18" charset="0"/>
                          </a:rPr>
                          <m:t>i</m:t>
                        </m:r>
                      </m:sub>
                    </m:sSub>
                    <m:r>
                      <a:rPr lang="en-US" sz="2000" b="0" i="1" smtClean="0">
                        <a:latin typeface="Cambria Math" panose="02040503050406030204" pitchFamily="18" charset="0"/>
                      </a:rPr>
                      <m:t>∈</m:t>
                    </m:r>
                    <m:r>
                      <a:rPr lang="en-US" sz="2000" b="1" i="1">
                        <a:latin typeface="Cambria Math" panose="02040503050406030204" pitchFamily="18" charset="0"/>
                      </a:rPr>
                      <m:t>𝑾</m:t>
                    </m:r>
                  </m:oMath>
                </a14:m>
                <a:r>
                  <a:rPr lang="en-US" sz="2000" dirty="0" smtClean="0"/>
                  <a:t>, forcing </a:t>
                </a:r>
                <a:r>
                  <a:rPr lang="en-US" sz="2000" dirty="0" err="1" smtClean="0"/>
                  <a:t>n.z.c</a:t>
                </a:r>
                <a:r>
                  <a:rPr lang="en-US" sz="2000" dirty="0" smtClean="0"/>
                  <a:t>. to all of those cycles (</a:t>
                </a:r>
                <a:r>
                  <a:rPr lang="en-US" sz="2000" b="1" dirty="0" smtClean="0"/>
                  <a:t>The Feasible Lemma</a:t>
                </a:r>
                <a:r>
                  <a:rPr lang="en-US" sz="2000" dirty="0" smtClean="0"/>
                  <a:t>).</a:t>
                </a:r>
              </a:p>
              <a:p>
                <a:pPr marL="0" indent="0" algn="l">
                  <a:buNone/>
                </a:pPr>
                <a:r>
                  <a:rPr lang="en-US" sz="2000" b="1" dirty="0"/>
                  <a:t>(C)- </a:t>
                </a:r>
                <a:r>
                  <a:rPr lang="en-US" sz="2000" dirty="0"/>
                  <a:t>Now, assume there’s a black box, that given</a:t>
                </a:r>
                <a14:m>
                  <m:oMath xmlns:m="http://schemas.openxmlformats.org/officeDocument/2006/math">
                    <m:r>
                      <a:rPr lang="en-US" sz="2000" i="1">
                        <a:latin typeface="Cambria Math" panose="02040503050406030204" pitchFamily="18" charset="0"/>
                      </a:rPr>
                      <m:t> </m:t>
                    </m:r>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𝐺</m:t>
                        </m:r>
                      </m:e>
                      <m:sub>
                        <m:r>
                          <a:rPr lang="en-US" sz="2000" b="0" i="1" smtClean="0">
                            <a:latin typeface="Cambria Math" panose="02040503050406030204" pitchFamily="18" charset="0"/>
                          </a:rPr>
                          <m:t>𝑖</m:t>
                        </m:r>
                      </m:sub>
                    </m:sSub>
                    <m:r>
                      <a:rPr lang="en-US" sz="2000" i="1">
                        <a:latin typeface="Cambria Math" panose="02040503050406030204" pitchFamily="18" charset="0"/>
                      </a:rPr>
                      <m:t>, </m:t>
                    </m:r>
                    <m:sSub>
                      <m:sSubPr>
                        <m:ctrlPr>
                          <a:rPr lang="en-US" sz="2000" i="1">
                            <a:latin typeface="Cambria Math" panose="02040503050406030204" pitchFamily="18" charset="0"/>
                          </a:rPr>
                        </m:ctrlPr>
                      </m:sSubPr>
                      <m:e>
                        <m:r>
                          <a:rPr lang="en-US" sz="2000" i="1">
                            <a:latin typeface="Cambria Math" panose="02040503050406030204" pitchFamily="18" charset="0"/>
                          </a:rPr>
                          <m:t>𝑤</m:t>
                        </m:r>
                      </m:e>
                      <m:sub>
                        <m:r>
                          <a:rPr lang="en-US" sz="2000" b="0" i="1" smtClean="0">
                            <a:latin typeface="Cambria Math" panose="02040503050406030204" pitchFamily="18" charset="0"/>
                          </a:rPr>
                          <m:t>𝑖</m:t>
                        </m:r>
                      </m:sub>
                    </m:sSub>
                    <m:r>
                      <a:rPr lang="en-US" sz="2000" b="0" i="1" smtClean="0">
                        <a:latin typeface="Cambria Math" panose="02040503050406030204" pitchFamily="18" charset="0"/>
                      </a:rPr>
                      <m:t>)</m:t>
                    </m:r>
                  </m:oMath>
                </a14:m>
                <a:r>
                  <a:rPr lang="en-US" sz="2000" dirty="0"/>
                  <a:t> outputs a new graph, </a:t>
                </a:r>
                <a14:m>
                  <m:oMath xmlns:m="http://schemas.openxmlformats.org/officeDocument/2006/math">
                    <m:sSub>
                      <m:sSubPr>
                        <m:ctrlPr>
                          <a:rPr lang="en-US" sz="2000" b="1" i="1">
                            <a:latin typeface="Cambria Math" panose="02040503050406030204" pitchFamily="18" charset="0"/>
                          </a:rPr>
                        </m:ctrlPr>
                      </m:sSubPr>
                      <m:e>
                        <m:r>
                          <a:rPr lang="en-US" sz="2000" b="1" i="1">
                            <a:latin typeface="Cambria Math" panose="02040503050406030204" pitchFamily="18" charset="0"/>
                          </a:rPr>
                          <m:t>𝑮</m:t>
                        </m:r>
                      </m:e>
                      <m:sub>
                        <m:r>
                          <a:rPr lang="en-US" sz="2000" b="1" i="1" smtClean="0">
                            <a:latin typeface="Cambria Math" panose="02040503050406030204" pitchFamily="18" charset="0"/>
                          </a:rPr>
                          <m:t>𝒊</m:t>
                        </m:r>
                        <m:r>
                          <a:rPr lang="en-US" sz="2000" b="1" i="1" smtClean="0">
                            <a:latin typeface="Cambria Math" panose="02040503050406030204" pitchFamily="18" charset="0"/>
                          </a:rPr>
                          <m:t>+</m:t>
                        </m:r>
                        <m:r>
                          <a:rPr lang="en-US" sz="2000" b="1" i="1" smtClean="0">
                            <a:latin typeface="Cambria Math" panose="02040503050406030204" pitchFamily="18" charset="0"/>
                          </a:rPr>
                          <m:t>𝟏</m:t>
                        </m:r>
                      </m:sub>
                    </m:sSub>
                  </m:oMath>
                </a14:m>
                <a:r>
                  <a:rPr lang="en-US" sz="2000" dirty="0"/>
                  <a:t>, without those cycles, while preserving the existence of some Perfect Matching. </a:t>
                </a:r>
              </a:p>
              <a:p>
                <a:pPr marL="0" indent="0" algn="l">
                  <a:buNone/>
                </a:pPr>
                <a:r>
                  <a:rPr lang="en-US" sz="2000" b="1" dirty="0" smtClean="0"/>
                  <a:t>(D)- </a:t>
                </a:r>
                <a:r>
                  <a:rPr lang="en-US" sz="2000" dirty="0" smtClean="0"/>
                  <a:t>We achieve a new graph, </a:t>
                </a:r>
                <a14:m>
                  <m:oMath xmlns:m="http://schemas.openxmlformats.org/officeDocument/2006/math">
                    <m:sSub>
                      <m:sSubPr>
                        <m:ctrlPr>
                          <a:rPr lang="en-US" sz="2000" b="1" i="1">
                            <a:latin typeface="Cambria Math" panose="02040503050406030204" pitchFamily="18" charset="0"/>
                          </a:rPr>
                        </m:ctrlPr>
                      </m:sSubPr>
                      <m:e>
                        <m:r>
                          <a:rPr lang="en-US" sz="2000" b="1" i="1">
                            <a:latin typeface="Cambria Math" panose="02040503050406030204" pitchFamily="18" charset="0"/>
                          </a:rPr>
                          <m:t>𝑮</m:t>
                        </m:r>
                      </m:e>
                      <m:sub>
                        <m:r>
                          <a:rPr lang="en-US" sz="2000" b="1" i="1">
                            <a:latin typeface="Cambria Math" panose="02040503050406030204" pitchFamily="18" charset="0"/>
                          </a:rPr>
                          <m:t>𝒊</m:t>
                        </m:r>
                        <m:r>
                          <a:rPr lang="en-US" sz="2000" b="1" i="1">
                            <a:latin typeface="Cambria Math" panose="02040503050406030204" pitchFamily="18" charset="0"/>
                          </a:rPr>
                          <m:t>+</m:t>
                        </m:r>
                        <m:r>
                          <a:rPr lang="en-US" sz="2000" b="1" i="1">
                            <a:latin typeface="Cambria Math" panose="02040503050406030204" pitchFamily="18" charset="0"/>
                          </a:rPr>
                          <m:t>𝟏</m:t>
                        </m:r>
                      </m:sub>
                    </m:sSub>
                  </m:oMath>
                </a14:m>
                <a:r>
                  <a:rPr lang="en-US" sz="2000" dirty="0" smtClean="0"/>
                  <a:t>,  with no cycles of length </a:t>
                </a:r>
                <a14:m>
                  <m:oMath xmlns:m="http://schemas.openxmlformats.org/officeDocument/2006/math">
                    <m:r>
                      <a:rPr lang="en-US" sz="2000" b="0" i="1" dirty="0" smtClean="0">
                        <a:latin typeface="Cambria Math" panose="02040503050406030204" pitchFamily="18" charset="0"/>
                      </a:rPr>
                      <m:t>≤</m:t>
                    </m:r>
                    <m:sSup>
                      <m:sSupPr>
                        <m:ctrlPr>
                          <a:rPr lang="en-US" sz="2000" b="0" i="1" dirty="0" smtClean="0">
                            <a:latin typeface="Cambria Math" panose="02040503050406030204" pitchFamily="18" charset="0"/>
                          </a:rPr>
                        </m:ctrlPr>
                      </m:sSupPr>
                      <m:e>
                        <m:r>
                          <a:rPr lang="en-US" sz="2000" b="0" i="1" dirty="0" smtClean="0">
                            <a:latin typeface="Cambria Math" panose="02040503050406030204" pitchFamily="18" charset="0"/>
                          </a:rPr>
                          <m:t>2</m:t>
                        </m:r>
                      </m:e>
                      <m:sup>
                        <m:r>
                          <a:rPr lang="en-US" sz="2000" b="0" i="1" dirty="0" smtClean="0">
                            <a:latin typeface="Cambria Math" panose="02040503050406030204" pitchFamily="18" charset="0"/>
                          </a:rPr>
                          <m:t>𝑖</m:t>
                        </m:r>
                        <m:r>
                          <a:rPr lang="en-US" sz="2000" b="0" i="1" dirty="0" smtClean="0">
                            <a:latin typeface="Cambria Math" panose="02040503050406030204" pitchFamily="18" charset="0"/>
                          </a:rPr>
                          <m:t>+</m:t>
                        </m:r>
                        <m:r>
                          <a:rPr lang="en-US" sz="2000" b="0" i="1" dirty="0" smtClean="0">
                            <a:latin typeface="Cambria Math" panose="02040503050406030204" pitchFamily="18" charset="0"/>
                          </a:rPr>
                          <m:t>2</m:t>
                        </m:r>
                      </m:sup>
                    </m:sSup>
                  </m:oMath>
                </a14:m>
                <a:r>
                  <a:rPr lang="en-US" sz="2000" dirty="0" smtClean="0"/>
                  <a:t>, which still has a perfect match.</a:t>
                </a:r>
              </a:p>
              <a:p>
                <a:pPr marL="0" indent="0" algn="l">
                  <a:buNone/>
                </a:pPr>
                <a:endParaRPr lang="en-US" sz="2000" dirty="0"/>
              </a:p>
              <a:p>
                <a:pPr marL="0" indent="0" algn="l">
                  <a:buNone/>
                </a:pPr>
                <a:endParaRPr lang="en-US" sz="2000" dirty="0"/>
              </a:p>
              <a:p>
                <a:pPr marL="0" indent="0" algn="l">
                  <a:buNone/>
                </a:pPr>
                <a:endParaRPr lang="en-US" sz="2000"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423160" y="1673352"/>
                <a:ext cx="9081452" cy="5184648"/>
              </a:xfrm>
              <a:blipFill>
                <a:blip r:embed="rId2"/>
                <a:stretch>
                  <a:fillRect l="-672" t="-706"/>
                </a:stretch>
              </a:blipFill>
            </p:spPr>
            <p:txBody>
              <a:bodyPr/>
              <a:lstStyle/>
              <a:p>
                <a:r>
                  <a:rPr lang="he-IL">
                    <a:noFill/>
                  </a:rPr>
                  <a:t> </a:t>
                </a:r>
              </a:p>
            </p:txBody>
          </p:sp>
        </mc:Fallback>
      </mc:AlternateContent>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7849" y="4029456"/>
            <a:ext cx="809611" cy="652085"/>
          </a:xfrm>
          <a:prstGeom prst="rect">
            <a:avLst/>
          </a:prstGeom>
        </p:spPr>
      </p:pic>
      <p:cxnSp>
        <p:nvCxnSpPr>
          <p:cNvPr id="8" name="Straight Connector 7"/>
          <p:cNvCxnSpPr/>
          <p:nvPr/>
        </p:nvCxnSpPr>
        <p:spPr>
          <a:xfrm flipH="1">
            <a:off x="1231271" y="5178582"/>
            <a:ext cx="119188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1222218" y="2290527"/>
            <a:ext cx="36214" cy="2879002"/>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1231271" y="2272420"/>
            <a:ext cx="1191889" cy="90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55778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All Cycles Disappear</a:t>
            </a:r>
            <a:endParaRPr lang="he-IL"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589212" y="2133600"/>
                <a:ext cx="8915400" cy="4578096"/>
              </a:xfrm>
            </p:spPr>
            <p:txBody>
              <a:bodyPr>
                <a:normAutofit lnSpcReduction="10000"/>
              </a:bodyPr>
              <a:lstStyle/>
              <a:p>
                <a:pPr marL="0" indent="0" algn="l">
                  <a:buNone/>
                </a:pPr>
                <a:r>
                  <a:rPr lang="en-US" sz="2400" dirty="0" smtClean="0"/>
                  <a:t>For </a:t>
                </a:r>
                <a14:m>
                  <m:oMath xmlns:m="http://schemas.openxmlformats.org/officeDocument/2006/math">
                    <m:r>
                      <a:rPr lang="en-US" sz="2400" b="1" i="1" dirty="0">
                        <a:solidFill>
                          <a:srgbClr val="FF0000"/>
                        </a:solidFill>
                        <a:latin typeface="Cambria Math" panose="02040503050406030204" pitchFamily="18" charset="0"/>
                      </a:rPr>
                      <m:t>𝒌</m:t>
                    </m:r>
                    <m:r>
                      <a:rPr lang="en-US" sz="2400" b="1" i="1" dirty="0">
                        <a:solidFill>
                          <a:srgbClr val="FF0000"/>
                        </a:solidFill>
                        <a:latin typeface="Cambria Math" panose="02040503050406030204" pitchFamily="18" charset="0"/>
                      </a:rPr>
                      <m:t>=</m:t>
                    </m:r>
                    <m:d>
                      <m:dPr>
                        <m:begChr m:val="⌈"/>
                        <m:endChr m:val="⌉"/>
                        <m:ctrlPr>
                          <a:rPr lang="en-US" sz="2400" b="1" i="1" dirty="0">
                            <a:solidFill>
                              <a:srgbClr val="FF0000"/>
                            </a:solidFill>
                            <a:latin typeface="Cambria Math" panose="02040503050406030204" pitchFamily="18" charset="0"/>
                          </a:rPr>
                        </m:ctrlPr>
                      </m:dPr>
                      <m:e>
                        <m:func>
                          <m:funcPr>
                            <m:ctrlPr>
                              <a:rPr lang="en-US" sz="2400" b="1" i="1" dirty="0">
                                <a:solidFill>
                                  <a:srgbClr val="FF0000"/>
                                </a:solidFill>
                                <a:latin typeface="Cambria Math" panose="02040503050406030204" pitchFamily="18" charset="0"/>
                              </a:rPr>
                            </m:ctrlPr>
                          </m:funcPr>
                          <m:fName>
                            <m:r>
                              <m:rPr>
                                <m:sty m:val="p"/>
                              </m:rPr>
                              <a:rPr lang="en-US" sz="2400" dirty="0">
                                <a:solidFill>
                                  <a:srgbClr val="FF0000"/>
                                </a:solidFill>
                                <a:latin typeface="Cambria Math" panose="02040503050406030204" pitchFamily="18" charset="0"/>
                              </a:rPr>
                              <m:t>log</m:t>
                            </m:r>
                          </m:fName>
                          <m:e>
                            <m:d>
                              <m:dPr>
                                <m:ctrlPr>
                                  <a:rPr lang="en-US" sz="2400" b="1" i="1" dirty="0">
                                    <a:solidFill>
                                      <a:srgbClr val="FF0000"/>
                                    </a:solidFill>
                                    <a:latin typeface="Cambria Math" panose="02040503050406030204" pitchFamily="18" charset="0"/>
                                  </a:rPr>
                                </m:ctrlPr>
                              </m:dPr>
                              <m:e>
                                <m:r>
                                  <a:rPr lang="en-US" sz="2400" b="1" i="1" dirty="0">
                                    <a:solidFill>
                                      <a:srgbClr val="FF0000"/>
                                    </a:solidFill>
                                    <a:latin typeface="Cambria Math" panose="02040503050406030204" pitchFamily="18" charset="0"/>
                                  </a:rPr>
                                  <m:t>𝒏</m:t>
                                </m:r>
                              </m:e>
                            </m:d>
                          </m:e>
                        </m:func>
                      </m:e>
                    </m:d>
                    <m:r>
                      <a:rPr lang="en-US" sz="2400" b="1" i="1" dirty="0" smtClean="0">
                        <a:solidFill>
                          <a:srgbClr val="FF0000"/>
                        </a:solidFill>
                        <a:latin typeface="Cambria Math" panose="02040503050406030204" pitchFamily="18" charset="0"/>
                      </a:rPr>
                      <m:t>−</m:t>
                    </m:r>
                    <m:r>
                      <a:rPr lang="en-US" sz="2400" b="1" i="1" dirty="0">
                        <a:solidFill>
                          <a:srgbClr val="FF0000"/>
                        </a:solidFill>
                        <a:latin typeface="Cambria Math" panose="02040503050406030204" pitchFamily="18" charset="0"/>
                      </a:rPr>
                      <m:t>𝟏</m:t>
                    </m:r>
                  </m:oMath>
                </a14:m>
                <a:r>
                  <a:rPr lang="en-US" sz="2400" dirty="0"/>
                  <a:t>, we get </a:t>
                </a:r>
                <a:r>
                  <a:rPr lang="en-US" sz="2400" dirty="0" smtClean="0"/>
                  <a:t>that in </a:t>
                </a:r>
                <a14:m>
                  <m:oMath xmlns:m="http://schemas.openxmlformats.org/officeDocument/2006/math">
                    <m:r>
                      <a:rPr lang="en-US" sz="2400" b="0" i="1" smtClean="0">
                        <a:latin typeface="Cambria Math" panose="02040503050406030204" pitchFamily="18" charset="0"/>
                      </a:rPr>
                      <m:t>𝑖</m:t>
                    </m:r>
                    <m:r>
                      <a:rPr lang="en-US" sz="2400" b="0" i="1" smtClean="0">
                        <a:latin typeface="Cambria Math" panose="02040503050406030204" pitchFamily="18" charset="0"/>
                      </a:rPr>
                      <m:t>=</m:t>
                    </m:r>
                    <m:r>
                      <a:rPr lang="en-US" sz="2400" b="0" i="1" smtClean="0">
                        <a:latin typeface="Cambria Math" panose="02040503050406030204" pitchFamily="18" charset="0"/>
                      </a:rPr>
                      <m:t>𝑘</m:t>
                    </m:r>
                    <m:r>
                      <a:rPr lang="en-US" sz="2400" b="0" i="1" smtClean="0">
                        <a:latin typeface="Cambria Math" panose="02040503050406030204" pitchFamily="18" charset="0"/>
                      </a:rPr>
                      <m:t>−</m:t>
                    </m:r>
                    <m:r>
                      <a:rPr lang="en-US" sz="2400" b="0" i="1" smtClean="0">
                        <a:latin typeface="Cambria Math" panose="02040503050406030204" pitchFamily="18" charset="0"/>
                      </a:rPr>
                      <m:t>1</m:t>
                    </m:r>
                  </m:oMath>
                </a14:m>
                <a:r>
                  <a:rPr lang="en-US" sz="2400" dirty="0" smtClean="0"/>
                  <a:t>:</a:t>
                </a:r>
              </a:p>
              <a:p>
                <a:pPr marL="0" indent="0" algn="l">
                  <a:buNone/>
                </a:pPr>
                <a:endParaRPr lang="en-US" sz="2400" dirty="0" smtClean="0"/>
              </a:p>
              <a:p>
                <a:pPr marL="0" indent="0" algn="l">
                  <a:buNone/>
                </a:pPr>
                <a:r>
                  <a:rPr lang="en-US" sz="2400" b="1" dirty="0"/>
                  <a:t>(D)- </a:t>
                </a:r>
                <a:r>
                  <a:rPr lang="en-US" sz="2400" dirty="0"/>
                  <a:t>We achieve a new graph, </a:t>
                </a:r>
                <a14:m>
                  <m:oMath xmlns:m="http://schemas.openxmlformats.org/officeDocument/2006/math">
                    <m:sSub>
                      <m:sSubPr>
                        <m:ctrlPr>
                          <a:rPr lang="en-US" sz="2400" b="1" i="1">
                            <a:latin typeface="Cambria Math" panose="02040503050406030204" pitchFamily="18" charset="0"/>
                          </a:rPr>
                        </m:ctrlPr>
                      </m:sSubPr>
                      <m:e>
                        <m:r>
                          <a:rPr lang="en-US" sz="2400" b="1" i="1">
                            <a:latin typeface="Cambria Math" panose="02040503050406030204" pitchFamily="18" charset="0"/>
                          </a:rPr>
                          <m:t>𝑮</m:t>
                        </m:r>
                      </m:e>
                      <m:sub>
                        <m:r>
                          <a:rPr lang="en-US" sz="2400" b="1" i="1" smtClean="0">
                            <a:latin typeface="Cambria Math" panose="02040503050406030204" pitchFamily="18" charset="0"/>
                          </a:rPr>
                          <m:t>𝒌</m:t>
                        </m:r>
                      </m:sub>
                    </m:sSub>
                  </m:oMath>
                </a14:m>
                <a:r>
                  <a:rPr lang="en-US" sz="2400" dirty="0" smtClean="0"/>
                  <a:t>:</a:t>
                </a:r>
              </a:p>
              <a:p>
                <a:pPr marL="0" indent="0" algn="l">
                  <a:buNone/>
                </a:pPr>
                <a:r>
                  <a:rPr lang="en-US" sz="2400" dirty="0" smtClean="0"/>
                  <a:t>with </a:t>
                </a:r>
                <a:r>
                  <a:rPr lang="en-US" sz="2400" dirty="0"/>
                  <a:t>no cycles of length </a:t>
                </a:r>
                <a14:m>
                  <m:oMath xmlns:m="http://schemas.openxmlformats.org/officeDocument/2006/math">
                    <m:r>
                      <a:rPr lang="en-US" sz="2400" i="1" dirty="0">
                        <a:latin typeface="Cambria Math" panose="02040503050406030204" pitchFamily="18" charset="0"/>
                      </a:rPr>
                      <m:t>≤</m:t>
                    </m:r>
                    <m:sSup>
                      <m:sSupPr>
                        <m:ctrlPr>
                          <a:rPr lang="en-US" sz="2400" i="1" dirty="0">
                            <a:latin typeface="Cambria Math" panose="02040503050406030204" pitchFamily="18" charset="0"/>
                          </a:rPr>
                        </m:ctrlPr>
                      </m:sSupPr>
                      <m:e>
                        <m:r>
                          <a:rPr lang="en-US" sz="2400" i="1" dirty="0">
                            <a:latin typeface="Cambria Math" panose="02040503050406030204" pitchFamily="18" charset="0"/>
                          </a:rPr>
                          <m:t>2</m:t>
                        </m:r>
                      </m:e>
                      <m:sup>
                        <m:r>
                          <a:rPr lang="en-US" sz="2400" b="0" i="1" dirty="0" smtClean="0">
                            <a:latin typeface="Cambria Math" panose="02040503050406030204" pitchFamily="18" charset="0"/>
                          </a:rPr>
                          <m:t>𝑘</m:t>
                        </m:r>
                        <m:r>
                          <a:rPr lang="en-US" sz="2400" i="1" dirty="0">
                            <a:latin typeface="Cambria Math" panose="02040503050406030204" pitchFamily="18" charset="0"/>
                          </a:rPr>
                          <m:t>+</m:t>
                        </m:r>
                        <m:r>
                          <a:rPr lang="en-US" sz="2400" b="0" i="1" dirty="0" smtClean="0">
                            <a:latin typeface="Cambria Math" panose="02040503050406030204" pitchFamily="18" charset="0"/>
                          </a:rPr>
                          <m:t>1</m:t>
                        </m:r>
                      </m:sup>
                    </m:sSup>
                    <m:r>
                      <a:rPr lang="en-US" sz="2400" b="0" i="1" dirty="0" smtClean="0">
                        <a:latin typeface="Cambria Math" panose="02040503050406030204" pitchFamily="18" charset="0"/>
                      </a:rPr>
                      <m:t>=</m:t>
                    </m:r>
                    <m:sSup>
                      <m:sSupPr>
                        <m:ctrlPr>
                          <a:rPr lang="en-US" sz="2400" b="0" i="1" dirty="0" smtClean="0">
                            <a:latin typeface="Cambria Math" panose="02040503050406030204" pitchFamily="18" charset="0"/>
                          </a:rPr>
                        </m:ctrlPr>
                      </m:sSupPr>
                      <m:e>
                        <m:r>
                          <a:rPr lang="en-US" sz="2400" b="0" i="1" dirty="0" smtClean="0">
                            <a:latin typeface="Cambria Math" panose="02040503050406030204" pitchFamily="18" charset="0"/>
                          </a:rPr>
                          <m:t>2</m:t>
                        </m:r>
                      </m:e>
                      <m:sup>
                        <m:d>
                          <m:dPr>
                            <m:begChr m:val="⌈"/>
                            <m:endChr m:val="⌉"/>
                            <m:ctrlPr>
                              <a:rPr lang="en-US" sz="2400" b="0" i="1" dirty="0" smtClean="0">
                                <a:latin typeface="Cambria Math" panose="02040503050406030204" pitchFamily="18" charset="0"/>
                              </a:rPr>
                            </m:ctrlPr>
                          </m:dPr>
                          <m:e>
                            <m:func>
                              <m:funcPr>
                                <m:ctrlPr>
                                  <a:rPr lang="en-US" sz="2400" b="0" i="1" dirty="0" smtClean="0">
                                    <a:latin typeface="Cambria Math" panose="02040503050406030204" pitchFamily="18" charset="0"/>
                                  </a:rPr>
                                </m:ctrlPr>
                              </m:funcPr>
                              <m:fName>
                                <m:r>
                                  <m:rPr>
                                    <m:sty m:val="p"/>
                                  </m:rPr>
                                  <a:rPr lang="en-US" sz="2400" b="0" i="0" dirty="0" smtClean="0">
                                    <a:latin typeface="Cambria Math" panose="02040503050406030204" pitchFamily="18" charset="0"/>
                                  </a:rPr>
                                  <m:t>log</m:t>
                                </m:r>
                              </m:fName>
                              <m:e>
                                <m:d>
                                  <m:dPr>
                                    <m:ctrlPr>
                                      <a:rPr lang="en-US" sz="2400" b="0" i="1" dirty="0" smtClean="0">
                                        <a:latin typeface="Cambria Math" panose="02040503050406030204" pitchFamily="18" charset="0"/>
                                      </a:rPr>
                                    </m:ctrlPr>
                                  </m:dPr>
                                  <m:e>
                                    <m:r>
                                      <a:rPr lang="en-US" sz="2400" b="0" i="1" dirty="0" smtClean="0">
                                        <a:latin typeface="Cambria Math" panose="02040503050406030204" pitchFamily="18" charset="0"/>
                                      </a:rPr>
                                      <m:t>𝑛</m:t>
                                    </m:r>
                                  </m:e>
                                </m:d>
                              </m:e>
                            </m:func>
                          </m:e>
                        </m:d>
                      </m:sup>
                    </m:sSup>
                    <m:r>
                      <a:rPr lang="en-US" sz="2400" b="0" i="0" dirty="0" smtClean="0">
                        <a:latin typeface="Cambria Math" panose="02040503050406030204" pitchFamily="18" charset="0"/>
                      </a:rPr>
                      <m:t>=</m:t>
                    </m:r>
                    <m:sSup>
                      <m:sSupPr>
                        <m:ctrlPr>
                          <a:rPr lang="en-US" sz="2400" b="0" i="1" dirty="0" smtClean="0">
                            <a:latin typeface="Cambria Math" panose="02040503050406030204" pitchFamily="18" charset="0"/>
                          </a:rPr>
                        </m:ctrlPr>
                      </m:sSupPr>
                      <m:e>
                        <m:r>
                          <a:rPr lang="en-US" sz="2400" b="0" i="0" dirty="0" smtClean="0">
                            <a:latin typeface="Cambria Math" panose="02040503050406030204" pitchFamily="18" charset="0"/>
                          </a:rPr>
                          <m:t>2</m:t>
                        </m:r>
                      </m:e>
                      <m:sup>
                        <m:d>
                          <m:dPr>
                            <m:begChr m:val="⌊"/>
                            <m:endChr m:val="⌋"/>
                            <m:ctrlPr>
                              <a:rPr lang="en-US" sz="2400" b="0" i="1" dirty="0" smtClean="0">
                                <a:latin typeface="Cambria Math" panose="02040503050406030204" pitchFamily="18" charset="0"/>
                              </a:rPr>
                            </m:ctrlPr>
                          </m:dPr>
                          <m:e>
                            <m:func>
                              <m:funcPr>
                                <m:ctrlPr>
                                  <a:rPr lang="en-US" sz="2400" b="0" i="1" dirty="0" smtClean="0">
                                    <a:latin typeface="Cambria Math" panose="02040503050406030204" pitchFamily="18" charset="0"/>
                                  </a:rPr>
                                </m:ctrlPr>
                              </m:funcPr>
                              <m:fName>
                                <m:r>
                                  <m:rPr>
                                    <m:sty m:val="p"/>
                                  </m:rPr>
                                  <a:rPr lang="en-US" sz="2400" b="0" i="0" dirty="0" smtClean="0">
                                    <a:latin typeface="Cambria Math" panose="02040503050406030204" pitchFamily="18" charset="0"/>
                                  </a:rPr>
                                  <m:t>log</m:t>
                                </m:r>
                              </m:fName>
                              <m:e>
                                <m:d>
                                  <m:dPr>
                                    <m:ctrlPr>
                                      <a:rPr lang="en-US" sz="2400" b="0" i="1" dirty="0" smtClean="0">
                                        <a:latin typeface="Cambria Math" panose="02040503050406030204" pitchFamily="18" charset="0"/>
                                      </a:rPr>
                                    </m:ctrlPr>
                                  </m:dPr>
                                  <m:e>
                                    <m:r>
                                      <a:rPr lang="en-US" sz="2400" b="0" i="1" dirty="0" smtClean="0">
                                        <a:latin typeface="Cambria Math" panose="02040503050406030204" pitchFamily="18" charset="0"/>
                                      </a:rPr>
                                      <m:t>𝑛</m:t>
                                    </m:r>
                                  </m:e>
                                </m:d>
                              </m:e>
                            </m:func>
                          </m:e>
                        </m:d>
                        <m:r>
                          <a:rPr lang="en-US" sz="2400" b="0" i="1" dirty="0" smtClean="0">
                            <a:latin typeface="Cambria Math" panose="02040503050406030204" pitchFamily="18" charset="0"/>
                          </a:rPr>
                          <m:t>+</m:t>
                        </m:r>
                        <m:r>
                          <a:rPr lang="en-US" sz="2400" b="0" i="1" dirty="0" smtClean="0">
                            <a:latin typeface="Cambria Math" panose="02040503050406030204" pitchFamily="18" charset="0"/>
                          </a:rPr>
                          <m:t>1</m:t>
                        </m:r>
                      </m:sup>
                    </m:sSup>
                    <m:r>
                      <a:rPr lang="en-US" sz="2400" b="0" i="0" dirty="0" smtClean="0">
                        <a:latin typeface="Cambria Math" panose="02040503050406030204" pitchFamily="18" charset="0"/>
                      </a:rPr>
                      <m:t>≤</m:t>
                    </m:r>
                    <m:r>
                      <a:rPr lang="en-US" sz="2400" b="0" i="0" dirty="0" smtClean="0">
                        <a:latin typeface="Cambria Math" panose="02040503050406030204" pitchFamily="18" charset="0"/>
                      </a:rPr>
                      <m:t>2</m:t>
                    </m:r>
                    <m:r>
                      <m:rPr>
                        <m:sty m:val="p"/>
                      </m:rPr>
                      <a:rPr lang="en-US" sz="2400" b="0" i="0" dirty="0" smtClean="0">
                        <a:latin typeface="Cambria Math" panose="02040503050406030204" pitchFamily="18" charset="0"/>
                      </a:rPr>
                      <m:t>n</m:t>
                    </m:r>
                  </m:oMath>
                </a14:m>
                <a:r>
                  <a:rPr lang="en-US" sz="2400" dirty="0" smtClean="0"/>
                  <a:t>, </a:t>
                </a:r>
              </a:p>
              <a:p>
                <a:pPr marL="0" indent="0" algn="l">
                  <a:buNone/>
                </a:pPr>
                <a:r>
                  <a:rPr lang="en-US" sz="2400" dirty="0" smtClean="0"/>
                  <a:t>which </a:t>
                </a:r>
                <a:r>
                  <a:rPr lang="en-US" sz="2400" dirty="0"/>
                  <a:t>still has a perfect match</a:t>
                </a:r>
                <a:r>
                  <a:rPr lang="en-US" sz="2400" dirty="0" smtClean="0"/>
                  <a:t>.</a:t>
                </a:r>
              </a:p>
              <a:p>
                <a:pPr marL="0" indent="0" algn="l">
                  <a:buNone/>
                </a:pPr>
                <a:endParaRPr lang="en-US" sz="2400" dirty="0" smtClean="0"/>
              </a:p>
              <a:p>
                <a:pPr marL="0" indent="0" algn="l">
                  <a:buNone/>
                </a:pPr>
                <a:r>
                  <a:rPr lang="en-US" sz="2400" dirty="0" smtClean="0"/>
                  <a:t>But since cycles are of at most length </a:t>
                </a:r>
                <a14:m>
                  <m:oMath xmlns:m="http://schemas.openxmlformats.org/officeDocument/2006/math">
                    <m:r>
                      <a:rPr lang="en-US" sz="2400" i="1" dirty="0">
                        <a:latin typeface="Cambria Math" panose="02040503050406030204" pitchFamily="18" charset="0"/>
                      </a:rPr>
                      <m:t>𝑛</m:t>
                    </m:r>
                  </m:oMath>
                </a14:m>
                <a:r>
                  <a:rPr lang="en-US" sz="2400" dirty="0" smtClean="0"/>
                  <a:t>, </a:t>
                </a:r>
                <a14:m>
                  <m:oMath xmlns:m="http://schemas.openxmlformats.org/officeDocument/2006/math">
                    <m:sSub>
                      <m:sSubPr>
                        <m:ctrlPr>
                          <a:rPr lang="en-US" sz="2400" b="1" i="1">
                            <a:latin typeface="Cambria Math" panose="02040503050406030204" pitchFamily="18" charset="0"/>
                          </a:rPr>
                        </m:ctrlPr>
                      </m:sSubPr>
                      <m:e>
                        <m:r>
                          <a:rPr lang="en-US" sz="2400" b="1" i="1">
                            <a:latin typeface="Cambria Math" panose="02040503050406030204" pitchFamily="18" charset="0"/>
                          </a:rPr>
                          <m:t>𝑮</m:t>
                        </m:r>
                      </m:e>
                      <m:sub>
                        <m:r>
                          <a:rPr lang="en-US" sz="2400" b="1" i="1">
                            <a:latin typeface="Cambria Math" panose="02040503050406030204" pitchFamily="18" charset="0"/>
                          </a:rPr>
                          <m:t>𝒌</m:t>
                        </m:r>
                      </m:sub>
                    </m:sSub>
                  </m:oMath>
                </a14:m>
                <a:r>
                  <a:rPr lang="en-US" sz="2400" dirty="0" smtClean="0"/>
                  <a:t> has no cycles </a:t>
                </a:r>
                <a:r>
                  <a:rPr lang="en-US" sz="2400" b="1" dirty="0" smtClean="0"/>
                  <a:t>at all,</a:t>
                </a:r>
                <a:r>
                  <a:rPr lang="en-US" sz="2400" dirty="0" smtClean="0"/>
                  <a:t> but still has a perfect match, hence it is a </a:t>
                </a:r>
                <a:r>
                  <a:rPr lang="en-US" sz="2400" b="1" dirty="0" smtClean="0"/>
                  <a:t>unique perfect match</a:t>
                </a:r>
                <a:r>
                  <a:rPr lang="en-US" sz="2400" dirty="0" smtClean="0"/>
                  <a:t>.</a:t>
                </a:r>
              </a:p>
              <a:p>
                <a:pPr marL="0" indent="0" algn="l">
                  <a:buNone/>
                </a:pPr>
                <a:r>
                  <a:rPr lang="en-US" sz="2400" dirty="0" smtClean="0">
                    <a:solidFill>
                      <a:srgbClr val="002060"/>
                    </a:solidFill>
                  </a:rPr>
                  <a:t>But we now need to find that black box</a:t>
                </a:r>
              </a:p>
              <a:p>
                <a:pPr marL="0" indent="0" algn="l">
                  <a:buNone/>
                </a:pPr>
                <a:endParaRPr lang="en-US" dirty="0" smtClean="0"/>
              </a:p>
              <a:p>
                <a:pPr marL="0" indent="0" algn="l">
                  <a:buNone/>
                </a:pPr>
                <a:endParaRPr lang="en-US" dirty="0"/>
              </a:p>
              <a:p>
                <a:pPr marL="0" indent="0" algn="l">
                  <a:buNone/>
                </a:pPr>
                <a:endParaRPr lang="en-US" dirty="0" smtClean="0"/>
              </a:p>
              <a:p>
                <a:pPr marL="0" indent="0" algn="l">
                  <a:buNone/>
                </a:pPr>
                <a:endParaRPr lang="en-US" dirty="0"/>
              </a:p>
              <a:p>
                <a:pPr marL="0" indent="0" algn="l">
                  <a:buNone/>
                </a:pPr>
                <a:endParaRPr lang="he-IL"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589212" y="2133600"/>
                <a:ext cx="8915400" cy="4578096"/>
              </a:xfrm>
              <a:blipFill>
                <a:blip r:embed="rId2"/>
                <a:stretch>
                  <a:fillRect l="-1300" t="-1864" b="-36751"/>
                </a:stretch>
              </a:blipFill>
            </p:spPr>
            <p:txBody>
              <a:bodyPr/>
              <a:lstStyle/>
              <a:p>
                <a:r>
                  <a:rPr lang="he-IL">
                    <a:noFill/>
                  </a:rPr>
                  <a:t> </a:t>
                </a:r>
              </a:p>
            </p:txBody>
          </p:sp>
        </mc:Fallback>
      </mc:AlternateContent>
    </p:spTree>
    <p:extLst>
      <p:ext uri="{BB962C8B-B14F-4D97-AF65-F5344CB8AC3E}">
        <p14:creationId xmlns:p14="http://schemas.microsoft.com/office/powerpoint/2010/main" val="33598433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Approaching the Key Lemma</a:t>
            </a:r>
            <a:endParaRPr lang="he-IL" dirty="0"/>
          </a:p>
        </p:txBody>
      </p:sp>
      <p:sp>
        <p:nvSpPr>
          <p:cNvPr id="3" name="Content Placeholder 2"/>
          <p:cNvSpPr>
            <a:spLocks noGrp="1"/>
          </p:cNvSpPr>
          <p:nvPr>
            <p:ph idx="1"/>
          </p:nvPr>
        </p:nvSpPr>
        <p:spPr/>
        <p:txBody>
          <a:bodyPr/>
          <a:lstStyle/>
          <a:p>
            <a:pPr marL="0" indent="0" algn="l">
              <a:buNone/>
            </a:pPr>
            <a:r>
              <a:rPr lang="en-US" sz="2400" dirty="0" smtClean="0"/>
              <a:t>The existence of such </a:t>
            </a:r>
            <a:r>
              <a:rPr lang="en-US" sz="2400" b="1" dirty="0" smtClean="0"/>
              <a:t>black box</a:t>
            </a:r>
            <a:r>
              <a:rPr lang="en-US" sz="2400" dirty="0" smtClean="0"/>
              <a:t>, that kills the </a:t>
            </a:r>
            <a:r>
              <a:rPr lang="en-US" sz="2400" dirty="0" err="1" smtClean="0"/>
              <a:t>n.z.c</a:t>
            </a:r>
            <a:r>
              <a:rPr lang="en-US" sz="2400" dirty="0" smtClean="0"/>
              <a:t>. cycles and keeps the existence of a PM,  is the motivation for the </a:t>
            </a:r>
            <a:r>
              <a:rPr lang="en-US" sz="2400" b="1" dirty="0" smtClean="0"/>
              <a:t>Key Lemma</a:t>
            </a:r>
            <a:r>
              <a:rPr lang="en-US" sz="2400" dirty="0" smtClean="0"/>
              <a:t>, which helps us connecting all the ingredients together.</a:t>
            </a:r>
          </a:p>
          <a:p>
            <a:pPr marL="0" indent="0" algn="l">
              <a:buNone/>
            </a:pPr>
            <a:endParaRPr lang="en-US" sz="2400" dirty="0"/>
          </a:p>
          <a:p>
            <a:pPr marL="0" indent="0" algn="l">
              <a:buNone/>
            </a:pPr>
            <a:r>
              <a:rPr lang="en-US" sz="2400" dirty="0" smtClean="0"/>
              <a:t>In order to correctly use that key lemma, we have to introduce a new object first, named “</a:t>
            </a:r>
            <a:r>
              <a:rPr lang="en-US" sz="2400" b="1" dirty="0" smtClean="0"/>
              <a:t>The Derived Graph</a:t>
            </a:r>
            <a:r>
              <a:rPr lang="en-US" sz="2400" dirty="0" smtClean="0"/>
              <a:t>”. </a:t>
            </a:r>
            <a:endParaRPr lang="he-IL" sz="2400" dirty="0"/>
          </a:p>
          <a:p>
            <a:pPr marL="0" indent="0">
              <a:buNone/>
            </a:pPr>
            <a:endParaRPr lang="he-IL" dirty="0"/>
          </a:p>
        </p:txBody>
      </p:sp>
    </p:spTree>
    <p:extLst>
      <p:ext uri="{BB962C8B-B14F-4D97-AF65-F5344CB8AC3E}">
        <p14:creationId xmlns:p14="http://schemas.microsoft.com/office/powerpoint/2010/main" val="11713101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Union of minimum weight perfect matches</a:t>
            </a:r>
            <a:r>
              <a:rPr lang="en-US" dirty="0"/>
              <a:t/>
            </a:r>
            <a:br>
              <a:rPr lang="en-US" dirty="0"/>
            </a:br>
            <a:endParaRPr lang="he-IL"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592925" y="1905000"/>
                <a:ext cx="8915400" cy="4486656"/>
              </a:xfrm>
            </p:spPr>
            <p:txBody>
              <a:bodyPr>
                <a:noAutofit/>
              </a:bodyPr>
              <a:lstStyle/>
              <a:p>
                <a:pPr marL="0" indent="0" algn="l">
                  <a:buNone/>
                </a:pPr>
                <a:r>
                  <a:rPr lang="en-US" sz="2400" dirty="0" smtClean="0"/>
                  <a:t>Consider a bipartite graph which has perfect matching, </a:t>
                </a:r>
                <a14:m>
                  <m:oMath xmlns:m="http://schemas.openxmlformats.org/officeDocument/2006/math">
                    <m:r>
                      <a:rPr lang="en-US" sz="2400" b="0" i="1" smtClean="0">
                        <a:latin typeface="Cambria Math" panose="02040503050406030204" pitchFamily="18" charset="0"/>
                      </a:rPr>
                      <m:t>𝐺</m:t>
                    </m:r>
                  </m:oMath>
                </a14:m>
                <a:r>
                  <a:rPr lang="en-US" sz="2400" dirty="0" smtClean="0"/>
                  <a:t>, with some weight function </a:t>
                </a:r>
                <a14:m>
                  <m:oMath xmlns:m="http://schemas.openxmlformats.org/officeDocument/2006/math">
                    <m:r>
                      <a:rPr lang="en-US" sz="2400" b="0" i="1" smtClean="0">
                        <a:latin typeface="Cambria Math" panose="02040503050406030204" pitchFamily="18" charset="0"/>
                      </a:rPr>
                      <m:t>𝑤</m:t>
                    </m:r>
                  </m:oMath>
                </a14:m>
                <a:r>
                  <a:rPr lang="en-US" sz="2400" dirty="0" smtClean="0"/>
                  <a:t>.</a:t>
                </a:r>
              </a:p>
              <a:p>
                <a:pPr marL="0" indent="0" algn="l">
                  <a:buNone/>
                </a:pPr>
                <a:endParaRPr lang="en-US" sz="2400" dirty="0"/>
              </a:p>
              <a:p>
                <a:pPr marL="0" indent="0" algn="l">
                  <a:buNone/>
                </a:pPr>
                <a:r>
                  <a:rPr lang="en-US" sz="2400" dirty="0" smtClean="0"/>
                  <a:t>We can think of a new graph, </a:t>
                </a:r>
                <a14:m>
                  <m:oMath xmlns:m="http://schemas.openxmlformats.org/officeDocument/2006/math">
                    <m:sSup>
                      <m:sSupPr>
                        <m:ctrlPr>
                          <a:rPr lang="en-US" sz="2400" b="1" i="1" smtClean="0">
                            <a:latin typeface="Cambria Math" panose="02040503050406030204" pitchFamily="18" charset="0"/>
                          </a:rPr>
                        </m:ctrlPr>
                      </m:sSupPr>
                      <m:e>
                        <m:r>
                          <a:rPr lang="en-US" sz="2400" b="1" i="1" smtClean="0">
                            <a:latin typeface="Cambria Math" panose="02040503050406030204" pitchFamily="18" charset="0"/>
                          </a:rPr>
                          <m:t>𝑮</m:t>
                        </m:r>
                      </m:e>
                      <m:sup>
                        <m:r>
                          <a:rPr lang="en-US" sz="2400" b="1" i="1" smtClean="0">
                            <a:latin typeface="Cambria Math" panose="02040503050406030204" pitchFamily="18" charset="0"/>
                          </a:rPr>
                          <m:t>′</m:t>
                        </m:r>
                      </m:sup>
                    </m:sSup>
                    <m:r>
                      <a:rPr lang="en-US" sz="2400" b="1" i="1" smtClean="0">
                        <a:latin typeface="Cambria Math" panose="02040503050406030204" pitchFamily="18" charset="0"/>
                      </a:rPr>
                      <m:t>=</m:t>
                    </m:r>
                    <m:r>
                      <a:rPr lang="en-US" sz="2400" b="1" i="1" smtClean="0">
                        <a:latin typeface="Cambria Math" panose="02040503050406030204" pitchFamily="18" charset="0"/>
                      </a:rPr>
                      <m:t>𝑫𝒆𝒓𝒊𝒗𝒆𝒅</m:t>
                    </m:r>
                    <m:r>
                      <a:rPr lang="en-US" sz="2400" b="1" i="1" smtClean="0">
                        <a:latin typeface="Cambria Math" panose="02040503050406030204" pitchFamily="18" charset="0"/>
                      </a:rPr>
                      <m:t>(</m:t>
                    </m:r>
                    <m:r>
                      <a:rPr lang="en-US" sz="2400" b="1" i="1" smtClean="0">
                        <a:latin typeface="Cambria Math" panose="02040503050406030204" pitchFamily="18" charset="0"/>
                      </a:rPr>
                      <m:t>𝑮</m:t>
                    </m:r>
                    <m:r>
                      <a:rPr lang="en-US" sz="2400" b="1" i="1" smtClean="0">
                        <a:latin typeface="Cambria Math" panose="02040503050406030204" pitchFamily="18" charset="0"/>
                      </a:rPr>
                      <m:t>,</m:t>
                    </m:r>
                    <m:r>
                      <a:rPr lang="en-US" sz="2400" b="1" i="1" smtClean="0">
                        <a:latin typeface="Cambria Math" panose="02040503050406030204" pitchFamily="18" charset="0"/>
                      </a:rPr>
                      <m:t>𝒘</m:t>
                    </m:r>
                    <m:r>
                      <a:rPr lang="en-US" sz="2400" b="1" i="1" smtClean="0">
                        <a:latin typeface="Cambria Math" panose="02040503050406030204" pitchFamily="18" charset="0"/>
                      </a:rPr>
                      <m:t>)</m:t>
                    </m:r>
                  </m:oMath>
                </a14:m>
                <a:endParaRPr lang="en-US" sz="2400" dirty="0" smtClean="0"/>
              </a:p>
              <a:p>
                <a:pPr marL="0" indent="0" algn="l">
                  <a:buNone/>
                </a:pPr>
                <a:r>
                  <a:rPr lang="en-US" sz="2400" dirty="0" smtClean="0"/>
                  <a:t>which is the union of the minimal weight perfect matches in </a:t>
                </a:r>
                <a14:m>
                  <m:oMath xmlns:m="http://schemas.openxmlformats.org/officeDocument/2006/math">
                    <m:r>
                      <a:rPr lang="en-US" sz="2400" i="1">
                        <a:latin typeface="Cambria Math" panose="02040503050406030204" pitchFamily="18" charset="0"/>
                      </a:rPr>
                      <m:t>𝐺</m:t>
                    </m:r>
                  </m:oMath>
                </a14:m>
                <a:r>
                  <a:rPr lang="en-US" sz="2400" dirty="0" smtClean="0"/>
                  <a:t> with respect to </a:t>
                </a:r>
                <a14:m>
                  <m:oMath xmlns:m="http://schemas.openxmlformats.org/officeDocument/2006/math">
                    <m:r>
                      <a:rPr lang="en-US" sz="2400" b="0" i="1" smtClean="0">
                        <a:latin typeface="Cambria Math" panose="02040503050406030204" pitchFamily="18" charset="0"/>
                      </a:rPr>
                      <m:t>𝑤</m:t>
                    </m:r>
                  </m:oMath>
                </a14:m>
                <a:r>
                  <a:rPr lang="en-US" sz="2400" dirty="0"/>
                  <a:t>. </a:t>
                </a:r>
                <a:endParaRPr lang="en-US" sz="2400" dirty="0" smtClean="0"/>
              </a:p>
              <a:p>
                <a:pPr marL="0" indent="0" algn="l">
                  <a:buNone/>
                </a:pPr>
                <a:r>
                  <a:rPr lang="en-US" sz="2400" b="1" dirty="0" smtClean="0"/>
                  <a:t>(example </a:t>
                </a:r>
                <a:r>
                  <a:rPr lang="en-US" sz="2400" b="1" dirty="0"/>
                  <a:t>on board)</a:t>
                </a:r>
              </a:p>
              <a:p>
                <a:pPr marL="0" indent="0" algn="l">
                  <a:buNone/>
                </a:pPr>
                <a:endParaRPr lang="en-US" sz="2400" dirty="0" smtClean="0"/>
              </a:p>
              <a:p>
                <a:pPr marL="0" indent="0" algn="l">
                  <a:buNone/>
                </a:pPr>
                <a:r>
                  <a:rPr lang="en-US" sz="2400" dirty="0" smtClean="0"/>
                  <a:t>We will call that graph from now on the “</a:t>
                </a:r>
                <a:r>
                  <a:rPr lang="en-US" sz="2400" b="1" dirty="0" smtClean="0"/>
                  <a:t>derived graph</a:t>
                </a:r>
                <a:r>
                  <a:rPr lang="en-US" sz="2400" dirty="0" smtClean="0"/>
                  <a:t>”.</a:t>
                </a:r>
              </a:p>
              <a:p>
                <a:pPr marL="0" indent="0" algn="l">
                  <a:buNone/>
                </a:pPr>
                <a:endParaRPr lang="en-US" sz="2400" dirty="0"/>
              </a:p>
              <a:p>
                <a:pPr marL="0" indent="0" algn="l">
                  <a:buNone/>
                </a:pPr>
                <a:endParaRPr lang="he-IL"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592925" y="1905000"/>
                <a:ext cx="8915400" cy="4486656"/>
              </a:xfrm>
              <a:blipFill>
                <a:blip r:embed="rId2"/>
                <a:stretch>
                  <a:fillRect l="-1982" t="-1087" r="-889" b="-17255"/>
                </a:stretch>
              </a:blipFill>
            </p:spPr>
            <p:txBody>
              <a:bodyPr/>
              <a:lstStyle/>
              <a:p>
                <a:r>
                  <a:rPr lang="he-IL">
                    <a:noFill/>
                  </a:rPr>
                  <a:t> </a:t>
                </a:r>
              </a:p>
            </p:txBody>
          </p:sp>
        </mc:Fallback>
      </mc:AlternateContent>
    </p:spTree>
    <p:extLst>
      <p:ext uri="{BB962C8B-B14F-4D97-AF65-F5344CB8AC3E}">
        <p14:creationId xmlns:p14="http://schemas.microsoft.com/office/powerpoint/2010/main" val="5299875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עשן מתפתל">
  <a:themeElements>
    <a:clrScheme name="עשן מתפתל">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עשן מתפתל">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עשן מתפתל">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ppt/theme/theme2.xml><?xml version="1.0" encoding="utf-8"?>
<a:theme xmlns:a="http://schemas.openxmlformats.org/drawingml/2006/main" name="Wisp">
  <a:themeElements>
    <a:clrScheme name="Wisp">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docProps/app.xml><?xml version="1.0" encoding="utf-8"?>
<Properties xmlns="http://schemas.openxmlformats.org/officeDocument/2006/extended-properties" xmlns:vt="http://schemas.openxmlformats.org/officeDocument/2006/docPropsVTypes">
  <Template>Wisp</Template>
  <TotalTime>6574</TotalTime>
  <Words>7348</Words>
  <Application>Microsoft Office PowerPoint</Application>
  <PresentationFormat>מסך רחב</PresentationFormat>
  <Paragraphs>1825</Paragraphs>
  <Slides>258</Slides>
  <Notes>0</Notes>
  <HiddenSlides>15</HiddenSlides>
  <MMClips>0</MMClips>
  <ScaleCrop>false</ScaleCrop>
  <HeadingPairs>
    <vt:vector size="6" baseType="variant">
      <vt:variant>
        <vt:lpstr>גופנים בשימוש</vt:lpstr>
      </vt:variant>
      <vt:variant>
        <vt:i4>6</vt:i4>
      </vt:variant>
      <vt:variant>
        <vt:lpstr>ערכת נושא</vt:lpstr>
      </vt:variant>
      <vt:variant>
        <vt:i4>2</vt:i4>
      </vt:variant>
      <vt:variant>
        <vt:lpstr>כותרות שקופיות</vt:lpstr>
      </vt:variant>
      <vt:variant>
        <vt:i4>258</vt:i4>
      </vt:variant>
    </vt:vector>
  </HeadingPairs>
  <TitlesOfParts>
    <vt:vector size="266" baseType="lpstr">
      <vt:lpstr>Arial</vt:lpstr>
      <vt:lpstr>Cambria Math</vt:lpstr>
      <vt:lpstr>Century Gothic</vt:lpstr>
      <vt:lpstr>Gisha</vt:lpstr>
      <vt:lpstr>Wingdings</vt:lpstr>
      <vt:lpstr>Wingdings 3</vt:lpstr>
      <vt:lpstr>עשן מתפתל</vt:lpstr>
      <vt:lpstr>Wisp</vt:lpstr>
      <vt:lpstr>מצגת של PowerPoint</vt:lpstr>
      <vt:lpstr>NC</vt:lpstr>
      <vt:lpstr>NC</vt:lpstr>
      <vt:lpstr>NC^i</vt:lpstr>
      <vt:lpstr>RNC</vt:lpstr>
      <vt:lpstr>Quasi-NC</vt:lpstr>
      <vt:lpstr>Bipartite Graph Perfect Matching is in QUASI-NC</vt:lpstr>
      <vt:lpstr>Bipartite Graph Perfect Matching is in QUASI-NC</vt:lpstr>
      <vt:lpstr>Bipartite Graph Perfect Matching is in QUASI-NC</vt:lpstr>
      <vt:lpstr>Bipartite Graph Perfect Matching is in QUASI-NC</vt:lpstr>
      <vt:lpstr>Bipartite Graph Perfect Matching is in QUASI-NC</vt:lpstr>
      <vt:lpstr>Lemma 1.1 (Isolation Lemma)</vt:lpstr>
      <vt:lpstr>Lemma 1.1 (Isolation Lemma)</vt:lpstr>
      <vt:lpstr>RNC algorithm for Search-PM  (Mulmuley, Vazirani &amp; Vazirani)</vt:lpstr>
      <vt:lpstr>RNC algorithm for Search-PM  (Mulmuley, Vazirani &amp; Vazirani)</vt:lpstr>
      <vt:lpstr>RNC algorithm for Search-PM  (Mulmuley, Vazirani &amp; Vazirani)</vt:lpstr>
      <vt:lpstr>RNC algorithm for Search-PM  (Mulmuley, Vazirani &amp; Vazirani)</vt:lpstr>
      <vt:lpstr>RNC algorithm for Search-PM  (Mulmuley, Vazirani &amp; Vazirani)</vt:lpstr>
      <vt:lpstr>RNC algorithm for Search-PM  (Mulmuley, Vazirani &amp; Vazirani)</vt:lpstr>
      <vt:lpstr>RNC algorithm for Search-PM  (Mulmuley, Vazirani &amp; Vazirani)</vt:lpstr>
      <vt:lpstr>מצגת של PowerPoint</vt:lpstr>
      <vt:lpstr>RNC algorithm for Search-PM  (Mulmuley, Vazirani &amp; Vazirani)</vt:lpstr>
      <vt:lpstr>RNC algorithm for Search-PM  (Mulmuley, Vazirani &amp; Vazirani)</vt:lpstr>
      <vt:lpstr>RNC algorithm for Search-PM  (Mulmuley, Vazirani &amp; Vazirani)</vt:lpstr>
      <vt:lpstr>Isolating Weight Function</vt:lpstr>
      <vt:lpstr>RNC algorithm for Search-PM  (Mulmuley, Vazirani &amp; Vazirani)</vt:lpstr>
      <vt:lpstr>RNC algorithm for Search-PM  (Mulmuley, Vazirani &amp; Vazirani)</vt:lpstr>
      <vt:lpstr>RNC algorithm for Search-PM  (Mulmuley, Vazirani &amp; Vazirani)</vt:lpstr>
      <vt:lpstr>RNC algorithm for Search-PM  (Mulmuley, Vazirani &amp; Vazirani)</vt:lpstr>
      <vt:lpstr>RNC algorithm for Search-PM  (Mulmuley, Vazirani &amp; Vazirani)</vt:lpstr>
      <vt:lpstr>RNC algorithm for Search-PM  (Mulmuley, Vazirani &amp; Vazirani)</vt:lpstr>
      <vt:lpstr>RNC algorithm for Search-PM  (Mulmuley, Vazirani &amp; Vazirani)</vt:lpstr>
      <vt:lpstr>RNC algorithm for Search-PM  (Mulmuley, Vazirani &amp; Vazirani)</vt:lpstr>
      <vt:lpstr>RNC algorithm for Search-PM  (Mulmuley, Vazirani &amp; Vazirani)</vt:lpstr>
      <vt:lpstr>RNC algorithm for Search-PM  (Mulmuley, Vazirani &amp; Vazirani)</vt:lpstr>
      <vt:lpstr>RNC algorithm for Search-PM  (Mulmuley, Vazirani &amp; Vazirani)</vt:lpstr>
      <vt:lpstr>RNC algorithm for Search-PM  (Mulmuley, Vazirani &amp; Vazirani)</vt:lpstr>
      <vt:lpstr>מצגת של PowerPoint</vt:lpstr>
      <vt:lpstr>De-Randomizing the Isolation Lemma</vt:lpstr>
      <vt:lpstr>De-Randomizing the Isolation Lemma</vt:lpstr>
      <vt:lpstr>De-Randomizing the Isolation Lemma</vt:lpstr>
      <vt:lpstr>מצגת של PowerPoint</vt:lpstr>
      <vt:lpstr>Circulation</vt:lpstr>
      <vt:lpstr>Circulation</vt:lpstr>
      <vt:lpstr>Circulation</vt:lpstr>
      <vt:lpstr>Circulation</vt:lpstr>
      <vt:lpstr>Circulation</vt:lpstr>
      <vt:lpstr>Circulation</vt:lpstr>
      <vt:lpstr>Circulation</vt:lpstr>
      <vt:lpstr>Circulation</vt:lpstr>
      <vt:lpstr>Circulation</vt:lpstr>
      <vt:lpstr>Circulation</vt:lpstr>
      <vt:lpstr>Circulation</vt:lpstr>
      <vt:lpstr>Circulation</vt:lpstr>
      <vt:lpstr>Circulation</vt:lpstr>
      <vt:lpstr>Circulation</vt:lpstr>
      <vt:lpstr>Forcing nonzero circulation</vt:lpstr>
      <vt:lpstr>Forcing nonzero circulation</vt:lpstr>
      <vt:lpstr>Forcing nonzero circulation</vt:lpstr>
      <vt:lpstr>Forcing nonzero circulation</vt:lpstr>
      <vt:lpstr>Forcing nonzero circulation</vt:lpstr>
      <vt:lpstr>Forcing nonzero circulation</vt:lpstr>
      <vt:lpstr>Forcing nonzero circulation</vt:lpstr>
      <vt:lpstr>Forcing nonzero circulation</vt:lpstr>
      <vt:lpstr>Forcing nonzero circulation</vt:lpstr>
      <vt:lpstr>Bound on number of small cycles in a graph</vt:lpstr>
      <vt:lpstr>Bound on number of small cycles in a graph</vt:lpstr>
      <vt:lpstr>Bound on number of small cycles in a graph</vt:lpstr>
      <vt:lpstr>How Many “Small” Cycles Does G Have?</vt:lpstr>
      <vt:lpstr>How Many “Small” Cycles Does G Have?</vt:lpstr>
      <vt:lpstr>How Many “Small” Cycles Does G Have?</vt:lpstr>
      <vt:lpstr>How Many “Small” Cycles Does G Have?</vt:lpstr>
      <vt:lpstr>How Many “Small” Cycles Does G Have?</vt:lpstr>
      <vt:lpstr>How Many “Small” Cycles Does G Have?</vt:lpstr>
      <vt:lpstr>How Many “Small” Cycles Does G Have?</vt:lpstr>
      <vt:lpstr>Bound on number of small cycles in a graph</vt:lpstr>
      <vt:lpstr>Bound on number of small cycles in a graph</vt:lpstr>
      <vt:lpstr>Bound on number of small cycles in a graph</vt:lpstr>
      <vt:lpstr>Bound on number of small cycles in a graph</vt:lpstr>
      <vt:lpstr>Bound on number of small cycles in a graph</vt:lpstr>
      <vt:lpstr>Bound on number of small cycles in a graph</vt:lpstr>
      <vt:lpstr>Bound on number of small cycles in a graph</vt:lpstr>
      <vt:lpstr>Relevant conclusions from what we have seen so far</vt:lpstr>
      <vt:lpstr>Relevant conclusions from what we have seen so far (cont.)</vt:lpstr>
      <vt:lpstr>Motivation</vt:lpstr>
      <vt:lpstr>The Final Weight Functions</vt:lpstr>
      <vt:lpstr>The Final Weight Functions</vt:lpstr>
      <vt:lpstr>The Final Weight Functions</vt:lpstr>
      <vt:lpstr>The Algorithm</vt:lpstr>
      <vt:lpstr>מצגת של PowerPoint</vt:lpstr>
      <vt:lpstr>What we have so far</vt:lpstr>
      <vt:lpstr>What we have so far</vt:lpstr>
      <vt:lpstr>What we have so far</vt:lpstr>
      <vt:lpstr>What we have so far</vt:lpstr>
      <vt:lpstr>What we have so far</vt:lpstr>
      <vt:lpstr>What we have so far</vt:lpstr>
      <vt:lpstr>All Cycles Disappear</vt:lpstr>
      <vt:lpstr>Approaching the Key Lemma</vt:lpstr>
      <vt:lpstr>Union of minimum weight perfect matches </vt:lpstr>
      <vt:lpstr>The derived graph in bipartite graph</vt:lpstr>
      <vt:lpstr>Lemma 3.2- The Key Lemma </vt:lpstr>
      <vt:lpstr>Corollary 3.3</vt:lpstr>
      <vt:lpstr>Corollary 3.3 - Proof</vt:lpstr>
      <vt:lpstr>Lemma 3.2- The Key Lemma  Notes </vt:lpstr>
      <vt:lpstr>The Bipartite Requirement</vt:lpstr>
      <vt:lpstr>The Bipartite Requirement (cont.)</vt:lpstr>
      <vt:lpstr>Recall with our previous idea</vt:lpstr>
      <vt:lpstr>The Complete Idea</vt:lpstr>
      <vt:lpstr>Dream formed into… weight function</vt:lpstr>
      <vt:lpstr>Dream formed into… weight function</vt:lpstr>
      <vt:lpstr>Dream formed into… weight function (cont.)</vt:lpstr>
      <vt:lpstr>Dream formed into… weight function (cont.)</vt:lpstr>
      <vt:lpstr>Dream formed into… weight function (cont.).</vt:lpstr>
      <vt:lpstr>Dream formed into… weight function (cont.)</vt:lpstr>
      <vt:lpstr>     The Motivation- Sum Up</vt:lpstr>
      <vt:lpstr>The Motivation</vt:lpstr>
      <vt:lpstr>The Motivation</vt:lpstr>
      <vt:lpstr>     The Motivation- Sum Up</vt:lpstr>
      <vt:lpstr>מצגת של PowerPoint</vt:lpstr>
      <vt:lpstr>Correctness of construction</vt:lpstr>
      <vt:lpstr>Correctness of construction</vt:lpstr>
      <vt:lpstr>Correctness of construction</vt:lpstr>
      <vt:lpstr>Correctness of construction (cont.) </vt:lpstr>
      <vt:lpstr>Correctness of construction (cont.) </vt:lpstr>
      <vt:lpstr>Correctness of construction (cont.) </vt:lpstr>
      <vt:lpstr>Correctness of construction (cont.)</vt:lpstr>
      <vt:lpstr>מצגת של PowerPoint</vt:lpstr>
      <vt:lpstr>Theorem 3.1: Parameter set PM and Search-PM are in Quasi-NC^2</vt:lpstr>
      <vt:lpstr>Theorem 3.1: Parameter set PM and Search-PM are in Quasi-NC^2</vt:lpstr>
      <vt:lpstr>Theorem 3.1 (cont.): parallelization  PM and Search-PM are in Quasi-NC^2</vt:lpstr>
      <vt:lpstr>Theorem 3.1 (cont.):   PM and Search-PM are in Quasi-NC^2</vt:lpstr>
      <vt:lpstr>Theorem 3.1 (cont.): The Algorithm PM and Search-PM are in Quasi-NC^2</vt:lpstr>
      <vt:lpstr>Theorem 3.1 (cont.): PM ↔Det≠0 PM and Search-PM are in Quasi-NC^2</vt:lpstr>
      <vt:lpstr>Complexity Analysis For PM - Summary</vt:lpstr>
      <vt:lpstr>Search PM</vt:lpstr>
      <vt:lpstr>Search PM (cont.)</vt:lpstr>
      <vt:lpstr>Search PM Complexity</vt:lpstr>
      <vt:lpstr>The Key Lemma Proof- Start</vt:lpstr>
      <vt:lpstr>Ground Preparation For The Key Lemma</vt:lpstr>
      <vt:lpstr>Polytope</vt:lpstr>
      <vt:lpstr>Matching Polytope</vt:lpstr>
      <vt:lpstr>Perfect Matching Polytope</vt:lpstr>
      <vt:lpstr>Lemma 2.1  Perfect Matching Polytope Attribute</vt:lpstr>
      <vt:lpstr>Lemma 3.2 Proof</vt:lpstr>
      <vt:lpstr>Lemma 3.2 proof (cont.)</vt:lpstr>
      <vt:lpstr>Lemma 3.2 proof (cont.)</vt:lpstr>
      <vt:lpstr>Lemma 3.2 proof (cont.)</vt:lpstr>
      <vt:lpstr>Lemma 3.2 proof (cont.)</vt:lpstr>
      <vt:lpstr>Lemma 3.2 proof (cont.)</vt:lpstr>
      <vt:lpstr>Lemma 3.2 proof (cont.)</vt:lpstr>
      <vt:lpstr>Lemma 3.2 proof (cont.)</vt:lpstr>
      <vt:lpstr>Lemma 3.2 proof (cont.)</vt:lpstr>
      <vt:lpstr>Lemma 3.2 proof (cont.)</vt:lpstr>
      <vt:lpstr>Lemma 3.2 proof (cont.)</vt:lpstr>
      <vt:lpstr>An RNC algorithm for DECISION and SEARCH PM with few random bits</vt:lpstr>
      <vt:lpstr>A quick reminder of the previous weeks</vt:lpstr>
      <vt:lpstr>A quick reminder of the previous weeks</vt:lpstr>
      <vt:lpstr>A quick reminder of the previous weeks</vt:lpstr>
      <vt:lpstr>A quick reminder of the previous weeks</vt:lpstr>
      <vt:lpstr>A quick reminder of the previous weeks</vt:lpstr>
      <vt:lpstr>A quick reminder of the previous weeks</vt:lpstr>
      <vt:lpstr>A quick reminder of the previous weeks</vt:lpstr>
      <vt:lpstr>A quick reminder of the previous weeks</vt:lpstr>
      <vt:lpstr>A quick reminder of the previous weeks</vt:lpstr>
      <vt:lpstr>A quick reminder of the previous weeks</vt:lpstr>
      <vt:lpstr>An RNC algorithm to PM</vt:lpstr>
      <vt:lpstr>An RNC algorithm to PM</vt:lpstr>
      <vt:lpstr>An RNC algorithm with few random bits</vt:lpstr>
      <vt:lpstr>An RNC algorithm with few random bits</vt:lpstr>
      <vt:lpstr>An RNC algorithm with few random bits</vt:lpstr>
      <vt:lpstr>Theorem 4.1 – Decision PM in RNC^2 </vt:lpstr>
      <vt:lpstr>Theorem 4.1 – Decision PM in RNC^2 </vt:lpstr>
      <vt:lpstr>Theorem 4.1 – Decision PM in RNC^2 </vt:lpstr>
      <vt:lpstr>Theorem 4.1 – Decision PM in RNC^2 </vt:lpstr>
      <vt:lpstr>Theorem 4.1 (cont.) </vt:lpstr>
      <vt:lpstr>Modification to the Feasible Lemma</vt:lpstr>
      <vt:lpstr>Proof 4.2</vt:lpstr>
      <vt:lpstr>Proof 4.2</vt:lpstr>
      <vt:lpstr>Proof 4.2</vt:lpstr>
      <vt:lpstr>Proof 4.2</vt:lpstr>
      <vt:lpstr>Proof 4.2 (cont.)</vt:lpstr>
      <vt:lpstr>Proof 4.2 (cont.)</vt:lpstr>
      <vt:lpstr>A quick reminder before we continue</vt:lpstr>
      <vt:lpstr>The RNC Algorithm</vt:lpstr>
      <vt:lpstr>The RNC Algorithm</vt:lpstr>
      <vt:lpstr>The RNC Algorithm</vt:lpstr>
      <vt:lpstr>The RNC Algorithm (cont.)</vt:lpstr>
      <vt:lpstr>The RNC Algorithm (cont.)</vt:lpstr>
      <vt:lpstr>The RNC Algorithm (cont.)</vt:lpstr>
      <vt:lpstr>The RNC Algorithm (cont.)</vt:lpstr>
      <vt:lpstr>The RNC Algorithm (cont.)</vt:lpstr>
      <vt:lpstr>Schwartz-Zippel Lemma</vt:lpstr>
      <vt:lpstr>The RNC Algorithm (cont.)</vt:lpstr>
      <vt:lpstr>The RNC Algorithm (cont.)</vt:lpstr>
      <vt:lpstr>The RNC Algorithm (cont.)</vt:lpstr>
      <vt:lpstr>The RNC Algorithm – Analysis</vt:lpstr>
      <vt:lpstr>The RNC Algorithm – Analysis</vt:lpstr>
      <vt:lpstr>The RNC Algorithm – Analysis (cont.)</vt:lpstr>
      <vt:lpstr>The RNC Algorithm – Analysis (cont.)</vt:lpstr>
      <vt:lpstr>        The Search Problem               (RNC algorithm) </vt:lpstr>
      <vt:lpstr>Theorem 4.4 For bipartite graphs, there is an 〖RNC〗^3 - algorithm for Search-PM which uses O(〖log〗^2 n) random bits</vt:lpstr>
      <vt:lpstr>Theorem 4.4 For bipartite graphs, there is an 〖RNC〗^3 - algorithm for Search-PM which uses O(〖log〗^2 n) random bits</vt:lpstr>
      <vt:lpstr>Theorem 4.4 (cont.)</vt:lpstr>
      <vt:lpstr>Theorem 4.4 (cont.)</vt:lpstr>
      <vt:lpstr>Theorem 4.4 (cont.)</vt:lpstr>
      <vt:lpstr>Theorem 4.4 (cont.)</vt:lpstr>
      <vt:lpstr>Theorem 4.4 (cont.)</vt:lpstr>
      <vt:lpstr>Theorem 4.4 (cont.)</vt:lpstr>
      <vt:lpstr>Theorem 4.4 (cont.)</vt:lpstr>
      <vt:lpstr>Theorem 4.4 (cont.)</vt:lpstr>
      <vt:lpstr>Theorem 4.4 (cont.)</vt:lpstr>
      <vt:lpstr>Theorem 4.4 (cont.)</vt:lpstr>
      <vt:lpstr>Theorem 4.4 (cont.)</vt:lpstr>
      <vt:lpstr>Theorem 4.4 (cont.)</vt:lpstr>
      <vt:lpstr>Theorem 4.4 (cont.)</vt:lpstr>
      <vt:lpstr>Theorem 4.4 (cont.)</vt:lpstr>
      <vt:lpstr>Theorem 4.4 (cont.)</vt:lpstr>
      <vt:lpstr>Theorem 4.4 (cont.)</vt:lpstr>
      <vt:lpstr>Theorem 4.4 (cont.)</vt:lpstr>
      <vt:lpstr>Theorem 4.4 (cont.)</vt:lpstr>
      <vt:lpstr>Theorem 4.4 (cont.)</vt:lpstr>
      <vt:lpstr>Theorem 4.4 (cont.)</vt:lpstr>
      <vt:lpstr>Theorem 4.4 (cont.)</vt:lpstr>
      <vt:lpstr>Theorem 4.4 (cont.)</vt:lpstr>
      <vt:lpstr>Theorem 4.4 (cont.)</vt:lpstr>
      <vt:lpstr>Theorem 4.4 (cont.)</vt:lpstr>
      <vt:lpstr>Theorem 4.4 (cont.)</vt:lpstr>
      <vt:lpstr>Theorem 4.4 (cont.)</vt:lpstr>
      <vt:lpstr>Theorem 4.4 (cont.)</vt:lpstr>
      <vt:lpstr>Theorem 4.4 (cont.)</vt:lpstr>
      <vt:lpstr>Theorem 4.4 (cont.)</vt:lpstr>
      <vt:lpstr>Theorem 4.4 (cont.)</vt:lpstr>
      <vt:lpstr>Theorem 4.4 (cont.)</vt:lpstr>
      <vt:lpstr>Theorem 4.4 (cont.)</vt:lpstr>
      <vt:lpstr>Theorem 4.4 (cont.)</vt:lpstr>
      <vt:lpstr>Theorem 4.4 (cont.)</vt:lpstr>
      <vt:lpstr>Theorem 4.4 (cont.)</vt:lpstr>
      <vt:lpstr>Theorem 4.4 (cont.)</vt:lpstr>
      <vt:lpstr>Theorem 4.4 (cont.)</vt:lpstr>
      <vt:lpstr>Theorem 4.4 (cont.)</vt:lpstr>
      <vt:lpstr>Theorem 4.4 (cont.)</vt:lpstr>
      <vt:lpstr>Theorem 4.4 (cont.) - Analysis</vt:lpstr>
      <vt:lpstr>Theorem 4.4 (cont.) – Conclusion</vt:lpstr>
      <vt:lpstr>Extensions and related problems</vt:lpstr>
      <vt:lpstr>Extensions and related problems</vt:lpstr>
      <vt:lpstr>Bipartite Planar Graphs</vt:lpstr>
      <vt:lpstr>Bipartite Planar Graphs</vt:lpstr>
      <vt:lpstr>Bipartite Planar Graphs</vt:lpstr>
      <vt:lpstr>Weighted perfect matching –  WEIGHT-PM</vt:lpstr>
      <vt:lpstr>Weighted perfect matching –  WEIGHT-PM</vt:lpstr>
      <vt:lpstr>Maximum matchings - MM</vt:lpstr>
      <vt:lpstr>Other related problems</vt:lpstr>
      <vt:lpstr>Cycle Cover</vt:lpstr>
      <vt:lpstr>Subtree isomorphism</vt:lpstr>
      <vt:lpstr>Maximum flow</vt:lpstr>
      <vt:lpstr>DFS – Depth First Search</vt:lpstr>
      <vt:lpstr>Discussion</vt:lpstr>
      <vt:lpstr>Discussion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Ron Sinai</dc:creator>
  <cp:lastModifiedBy>Ron Sinai</cp:lastModifiedBy>
  <cp:revision>209</cp:revision>
  <dcterms:created xsi:type="dcterms:W3CDTF">2016-02-28T19:41:49Z</dcterms:created>
  <dcterms:modified xsi:type="dcterms:W3CDTF">2016-04-10T14:48:31Z</dcterms:modified>
</cp:coreProperties>
</file>