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61" r:id="rId6"/>
    <p:sldId id="262" r:id="rId7"/>
    <p:sldId id="263" r:id="rId8"/>
    <p:sldId id="286" r:id="rId9"/>
    <p:sldId id="264" r:id="rId10"/>
    <p:sldId id="287" r:id="rId11"/>
    <p:sldId id="267" r:id="rId12"/>
    <p:sldId id="268" r:id="rId13"/>
    <p:sldId id="269" r:id="rId14"/>
    <p:sldId id="270" r:id="rId15"/>
    <p:sldId id="271" r:id="rId16"/>
    <p:sldId id="288" r:id="rId17"/>
    <p:sldId id="272" r:id="rId18"/>
    <p:sldId id="273" r:id="rId19"/>
    <p:sldId id="289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2160" b="0" i="0" u="none" strike="noStrike" baseline="0" dirty="0" smtClean="0">
                <a:effectLst/>
              </a:rPr>
              <a:t>𝑋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76704"/>
        <c:axId val="33227904"/>
      </c:barChart>
      <c:catAx>
        <c:axId val="517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227904"/>
        <c:crosses val="autoZero"/>
        <c:auto val="1"/>
        <c:lblAlgn val="ctr"/>
        <c:lblOffset val="100"/>
        <c:noMultiLvlLbl val="0"/>
      </c:catAx>
      <c:valAx>
        <c:axId val="33227904"/>
        <c:scaling>
          <c:orientation val="minMax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176704"/>
        <c:crosses val="autoZero"/>
        <c:crossBetween val="between"/>
        <c:majorUnit val="0.2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2160" b="0" i="0" u="none" strike="noStrike" baseline="0" dirty="0" smtClean="0">
                <a:effectLst/>
              </a:rPr>
              <a:t>𝑌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</c:v>
                </c:pt>
                <c:pt idx="1">
                  <c:v>0</c:v>
                </c:pt>
                <c:pt idx="2">
                  <c:v>0.2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64384"/>
        <c:axId val="33265920"/>
      </c:barChart>
      <c:catAx>
        <c:axId val="3326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265920"/>
        <c:crosses val="autoZero"/>
        <c:auto val="1"/>
        <c:lblAlgn val="ctr"/>
        <c:lblOffset val="100"/>
        <c:noMultiLvlLbl val="0"/>
      </c:catAx>
      <c:valAx>
        <c:axId val="33265920"/>
        <c:scaling>
          <c:orientation val="minMax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264384"/>
        <c:crosses val="autoZero"/>
        <c:crossBetween val="between"/>
        <c:majorUnit val="0.2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2160" b="0" i="0" u="none" strike="noStrike" baseline="0" dirty="0" smtClean="0">
                <a:effectLst/>
              </a:rPr>
              <a:t>𝑋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789248"/>
        <c:axId val="32790784"/>
      </c:barChart>
      <c:catAx>
        <c:axId val="3278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790784"/>
        <c:crosses val="autoZero"/>
        <c:auto val="1"/>
        <c:lblAlgn val="ctr"/>
        <c:lblOffset val="100"/>
        <c:noMultiLvlLbl val="0"/>
      </c:catAx>
      <c:valAx>
        <c:axId val="32790784"/>
        <c:scaling>
          <c:orientation val="minMax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789248"/>
        <c:crosses val="autoZero"/>
        <c:crossBetween val="between"/>
        <c:majorUnit val="0.2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2160" b="0" i="0" u="none" strike="noStrike" baseline="0" dirty="0" smtClean="0">
                <a:effectLst/>
              </a:rPr>
              <a:t>𝑌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</c:v>
                </c:pt>
                <c:pt idx="1">
                  <c:v>0</c:v>
                </c:pt>
                <c:pt idx="2">
                  <c:v>0.2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823168"/>
        <c:axId val="32824704"/>
      </c:barChart>
      <c:catAx>
        <c:axId val="3282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824704"/>
        <c:crosses val="autoZero"/>
        <c:auto val="1"/>
        <c:lblAlgn val="ctr"/>
        <c:lblOffset val="100"/>
        <c:noMultiLvlLbl val="0"/>
      </c:catAx>
      <c:valAx>
        <c:axId val="32824704"/>
        <c:scaling>
          <c:orientation val="minMax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823168"/>
        <c:crosses val="autoZero"/>
        <c:crossBetween val="between"/>
        <c:majorUnit val="0.2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0.5</c:v>
                </c:pt>
                <c:pt idx="1">
                  <c:v>0</c:v>
                </c:pt>
                <c:pt idx="2">
                  <c:v>0.2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886784"/>
        <c:axId val="32888320"/>
      </c:barChart>
      <c:catAx>
        <c:axId val="3288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888320"/>
        <c:crosses val="autoZero"/>
        <c:auto val="1"/>
        <c:lblAlgn val="ctr"/>
        <c:lblOffset val="100"/>
        <c:noMultiLvlLbl val="0"/>
      </c:catAx>
      <c:valAx>
        <c:axId val="32888320"/>
        <c:scaling>
          <c:orientation val="minMax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886784"/>
        <c:crosses val="autoZero"/>
        <c:crossBetween val="between"/>
        <c:majorUnit val="0.2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B1650B-1C2C-4617-AC8B-C55F2D57F9B0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45B0C8-EC5C-4C4A-A454-5A93A3502ED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Aviv Gil-Ad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Curve Merger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Dvir</a:t>
            </a:r>
            <a:r>
              <a:rPr lang="en-US" dirty="0" smtClean="0"/>
              <a:t> &amp; </a:t>
            </a:r>
            <a:r>
              <a:rPr lang="en-US" dirty="0" err="1" smtClean="0"/>
              <a:t>Widgerson</a:t>
            </a:r>
            <a:r>
              <a:rPr lang="en-US" dirty="0" smtClean="0"/>
              <a:t>, 2008)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77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challenge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Let’s say we have two sources,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GB" dirty="0" smtClean="0"/>
                  <a:t>,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US" dirty="0" smtClean="0"/>
                  <a:t>We flip a coin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𝑍</m:t>
                    </m:r>
                  </m:oMath>
                </a14:m>
                <a:r>
                  <a:rPr lang="en-GB" dirty="0" smtClean="0"/>
                  <a:t>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𝑍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𝑍</m:t>
                    </m:r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GB" dirty="0" smtClean="0"/>
                  <a:t> are uniform.</a:t>
                </a: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US" dirty="0" smtClean="0"/>
                  <a:t>Can you extract a bit of randomness out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</m:d>
                  </m:oMath>
                </a14:m>
                <a:r>
                  <a:rPr lang="en-GB" dirty="0" smtClean="0"/>
                  <a:t>?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29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Mergers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main definition for today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65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merger?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A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0,1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 smtClean="0"/>
                  <a:t> is an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𝜖</m:t>
                        </m:r>
                      </m:e>
                    </m:d>
                  </m:oMath>
                </a14:m>
                <a:r>
                  <a:rPr lang="en-GB" dirty="0" smtClean="0"/>
                  <a:t>-</a:t>
                </a:r>
                <a:r>
                  <a:rPr lang="en-GB" u="sng" dirty="0" smtClean="0"/>
                  <a:t>merger</a:t>
                </a:r>
                <a:r>
                  <a:rPr lang="en-GB" dirty="0" smtClean="0"/>
                  <a:t> if for every somewhere random source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GB" dirty="0" smtClean="0"/>
                  <a:t>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0,1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GB" dirty="0" smtClean="0"/>
                  <a:t>, the distribution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 smtClean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GB" dirty="0" smtClean="0"/>
                  <a:t>-close to some distribution with min-entropy of at least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GB" dirty="0" smtClean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428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03648" y="2132856"/>
                <a:ext cx="6305059" cy="656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/>
                        </a:rPr>
                        <m:t>𝑀</m:t>
                      </m:r>
                      <m:r>
                        <a:rPr lang="en-US" sz="3600" i="1">
                          <a:latin typeface="Cambria Math"/>
                        </a:rPr>
                        <m:t>:</m:t>
                      </m:r>
                      <m:sSup>
                        <m:sSupPr>
                          <m:ctrlPr>
                            <a:rPr lang="en-US" sz="36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36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i="1">
                                          <a:latin typeface="Cambria Math"/>
                                        </a:rPr>
                                        <m:t>0,1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36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3600" i="1">
                          <a:latin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36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36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600" i="1">
                                  <a:latin typeface="Cambria Math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sz="3600" i="1">
                              <a:latin typeface="Cambria Math"/>
                            </a:rPr>
                            <m:t>𝑑</m:t>
                          </m:r>
                        </m:sup>
                      </m:sSup>
                      <m:r>
                        <a:rPr lang="en-US" sz="3600" i="1">
                          <a:latin typeface="Cambria Math"/>
                        </a:rPr>
                        <m:t>→</m:t>
                      </m:r>
                      <m:sSup>
                        <m:sSupPr>
                          <m:ctrlPr>
                            <a:rPr lang="en-US" sz="36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36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600" i="1">
                                  <a:latin typeface="Cambria Math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sz="36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132856"/>
                <a:ext cx="6305059" cy="6562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3568" y="3573016"/>
                <a:ext cx="280831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The input, composed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GB" sz="2400" dirty="0" smtClean="0"/>
                  <a:t> coordinates, each distributed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573016"/>
                <a:ext cx="2808312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3254" t="-4061" r="-5640" b="-111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83768" y="5301208"/>
                <a:ext cx="4320481" cy="468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Random seed, uniform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5301208"/>
                <a:ext cx="4320481" cy="468205"/>
              </a:xfrm>
              <a:prstGeom prst="rect">
                <a:avLst/>
              </a:prstGeom>
              <a:blipFill rotWithShape="1">
                <a:blip r:embed="rId4"/>
                <a:stretch>
                  <a:fillRect l="-2116" t="-6579" b="-32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24128" y="3573016"/>
                <a:ext cx="273630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The output, a random variable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3573016"/>
                <a:ext cx="2736304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3563" t="-5882" r="-668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>
            <a:stCxn id="5" idx="0"/>
          </p:cNvCxnSpPr>
          <p:nvPr/>
        </p:nvCxnSpPr>
        <p:spPr>
          <a:xfrm flipV="1">
            <a:off x="2087724" y="2789126"/>
            <a:ext cx="612068" cy="7838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</p:cNvCxnSpPr>
          <p:nvPr/>
        </p:nvCxnSpPr>
        <p:spPr>
          <a:xfrm flipV="1">
            <a:off x="4644009" y="2789126"/>
            <a:ext cx="288031" cy="25120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</p:cNvCxnSpPr>
          <p:nvPr/>
        </p:nvCxnSpPr>
        <p:spPr>
          <a:xfrm flipH="1" flipV="1">
            <a:off x="6804249" y="2708920"/>
            <a:ext cx="288031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25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parameters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GB" dirty="0" smtClean="0"/>
                  <a:t> – the distance of the output from a “good” source.</a:t>
                </a:r>
              </a:p>
              <a:p>
                <a:r>
                  <a:rPr lang="en-US" dirty="0" smtClean="0"/>
                  <a:t>We want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GB" dirty="0" smtClean="0"/>
                  <a:t> to be small.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GB" dirty="0" smtClean="0"/>
                  <a:t> – the min-entropy of the output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±</m:t>
                    </m:r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GB" dirty="0" smtClean="0"/>
                  <a:t>).</a:t>
                </a:r>
              </a:p>
              <a:p>
                <a:r>
                  <a:rPr lang="en-US" dirty="0" smtClean="0"/>
                  <a:t>Clearly,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smtClean="0"/>
                  <a:t>.</a:t>
                </a:r>
              </a:p>
              <a:p>
                <a:r>
                  <a:rPr lang="en-US" dirty="0" smtClean="0"/>
                  <a:t>We want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GB" dirty="0" smtClean="0"/>
                  <a:t> to be very close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smtClean="0"/>
                  <a:t>.</a:t>
                </a:r>
              </a:p>
              <a:p>
                <a:r>
                  <a:rPr lang="en-US" dirty="0" smtClean="0"/>
                  <a:t>We also want an </a:t>
                </a:r>
                <a:r>
                  <a:rPr lang="en-US" u="sng" dirty="0" smtClean="0"/>
                  <a:t>explicit</a:t>
                </a:r>
                <a:r>
                  <a:rPr lang="en-US" dirty="0" smtClean="0"/>
                  <a:t> merger: a merger that we can compute in polynomial time.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706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167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Curve Merger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Finally, the main construction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95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 for our challenge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Find a finite field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GB" dirty="0" smtClean="0"/>
                  <a:t> of sufficient size.</a:t>
                </a:r>
              </a:p>
              <a:p>
                <a:r>
                  <a:rPr lang="en-US" dirty="0" smtClean="0"/>
                  <a:t>Treat the input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GB" dirty="0" smtClean="0"/>
                  <a:t> as a member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×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p>
                    </m:sSubSup>
                  </m:oMath>
                </a14:m>
                <a:r>
                  <a:rPr lang="en-GB" dirty="0" smtClean="0"/>
                  <a:t>.</a:t>
                </a:r>
              </a:p>
              <a:p>
                <a:r>
                  <a:rPr lang="en-US" dirty="0" smtClean="0"/>
                  <a:t>Pass a line between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0,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1,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GB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𝑡𝑦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 smtClean="0"/>
              </a:p>
              <a:p>
                <a:r>
                  <a:rPr lang="en-US" dirty="0" smtClean="0"/>
                  <a:t>Return a random point on the line.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06" t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36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the merger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𝔽</m:t>
                    </m:r>
                  </m:oMath>
                </a14:m>
                <a:r>
                  <a:rPr lang="en-US" b="0" dirty="0" smtClean="0"/>
                  <a:t> be a finite field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</a:rPr>
                      <m:t>𝔽</m:t>
                    </m:r>
                  </m:oMath>
                </a14:m>
                <a:r>
                  <a:rPr lang="en-US" b="0" dirty="0" smtClean="0"/>
                  <a:t> be distinct field elements. We define the following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b="0" dirty="0" smtClean="0"/>
                  <a:t> polynomials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𝔽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b="0" dirty="0" smtClean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≔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∈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</m:sub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0" dirty="0" smtClean="0"/>
                  <a:t>Notice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4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939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the merger, continued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We define 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𝔽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</a:rPr>
                      <m:t>𝔽</m:t>
                    </m:r>
                    <m:r>
                      <a:rPr lang="en-US" b="0" i="1" smtClean="0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𝔽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GB" dirty="0" smtClean="0"/>
                  <a:t> as follows: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≔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Which is the polynomial curve of degree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GB" dirty="0" smtClean="0"/>
                  <a:t> passing through all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 smtClean="0"/>
                  <a:t>.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62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Another example,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=3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2745" b="-186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b="0" i="1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b="0" i="1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latin typeface="Cambria Math"/>
                            </a:rPr>
                            <m:t>⋅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⋅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263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schedule for today: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</a:p>
          <a:p>
            <a:r>
              <a:rPr lang="en-US" dirty="0" smtClean="0"/>
              <a:t>Mergers</a:t>
            </a:r>
          </a:p>
          <a:p>
            <a:r>
              <a:rPr lang="en-US" dirty="0" smtClean="0"/>
              <a:t>The curve merger</a:t>
            </a:r>
          </a:p>
          <a:p>
            <a:r>
              <a:rPr lang="en-US" dirty="0" smtClean="0"/>
              <a:t>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86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Proving the existence of good mergers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19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theorem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For every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GB" dirty="0" smtClean="0"/>
                  <a:t>, there exists an explicit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𝜖</m:t>
                        </m:r>
                      </m:e>
                    </m:d>
                  </m:oMath>
                </a14:m>
                <a:r>
                  <a:rPr lang="en-GB" dirty="0" smtClean="0"/>
                  <a:t>-merger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0,1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 smtClean="0"/>
                  <a:t>, with: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1−</m:t>
                        </m:r>
                        <m:r>
                          <a:rPr lang="en-US" b="0" i="1" smtClean="0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</m:func>
                      </m:e>
                    </m:d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𝜖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𝑛𝑘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22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𝔽</m:t>
                    </m:r>
                  </m:oMath>
                </a14:m>
                <a:r>
                  <a:rPr lang="en-GB" dirty="0" smtClean="0"/>
                  <a:t> be a finite field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GB" dirty="0" smtClean="0"/>
                  <a:t> such 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𝑛𝑘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𝛼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&lt;</m:t>
                      </m:r>
                      <m:r>
                        <a:rPr lang="en-US" b="0" i="1" smtClean="0">
                          <a:latin typeface="Cambria Math"/>
                        </a:rPr>
                        <m:t>𝑞</m:t>
                      </m:r>
                      <m:r>
                        <a:rPr lang="en-US" b="0" i="1" smtClean="0">
                          <a:latin typeface="Cambria Math"/>
                        </a:rPr>
                        <m:t>≤2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𝑛𝑘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𝛼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US" dirty="0" smtClean="0"/>
                  <a:t>We will assume </a:t>
                </a:r>
                <a:r>
                  <a:rPr lang="en-US" dirty="0" err="1" smtClean="0"/>
                  <a:t>w.l.o.g</a:t>
                </a:r>
                <a:r>
                  <a:rPr lang="en-US" dirty="0" smtClean="0"/>
                  <a:t>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≔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</a:rPr>
                      <m:t>ℕ</m:t>
                    </m:r>
                  </m:oMath>
                </a14:m>
                <a:r>
                  <a:rPr lang="en-GB" dirty="0" smtClean="0"/>
                  <a:t> (otherwise we can lose a constant number of bits of entropy).</a:t>
                </a:r>
              </a:p>
              <a:p>
                <a:pPr marL="0" indent="0">
                  <a:buNone/>
                </a:pPr>
                <a:r>
                  <a:rPr lang="en-US" dirty="0" smtClean="0"/>
                  <a:t>Therefore, we can treat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 smtClean="0"/>
                  <a:t> as distributed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𝔽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GB" dirty="0" smtClean="0"/>
                  <a:t>. Our merger will be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𝔽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×</m:t>
                    </m:r>
                    <m:r>
                      <a:rPr lang="en-US" i="1">
                        <a:latin typeface="Cambria Math"/>
                      </a:rPr>
                      <m:t>𝔽</m:t>
                    </m:r>
                    <m:r>
                      <a:rPr lang="en-US" i="1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𝔽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GB" dirty="0" smtClean="0"/>
                  <a:t> from the previous construction.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800" r="-2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409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Parameters, continued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Notice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</m:func>
                      </m:e>
                    </m:d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𝜖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𝛼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/>
                      </a:rPr>
                      <m:t>≤</m:t>
                    </m:r>
                    <m:r>
                      <a:rPr lang="en-US" i="1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𝑛𝑘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𝛼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We will assume </a:t>
                </a:r>
                <a:r>
                  <a:rPr lang="en-US" dirty="0" err="1" smtClean="0"/>
                  <a:t>w.l.o.g</a:t>
                </a:r>
                <a:r>
                  <a:rPr lang="en-US" dirty="0" smtClean="0"/>
                  <a:t>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GB" dirty="0" smtClean="0"/>
                  <a:t> is a simple somewhere random source and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 smtClean="0"/>
                  <a:t> is uniform.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031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sketch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Assume the output of our merger is bad.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Find a way to distinguish between our output and any source with high min-entropy.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Use it to construct something impossible.</a:t>
            </a:r>
          </a:p>
        </p:txBody>
      </p:sp>
      <p:sp>
        <p:nvSpPr>
          <p:cNvPr id="4" name="Down Arrow 3"/>
          <p:cNvSpPr/>
          <p:nvPr/>
        </p:nvSpPr>
        <p:spPr>
          <a:xfrm>
            <a:off x="1187624" y="1988840"/>
            <a:ext cx="28803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own Arrow 4"/>
          <p:cNvSpPr/>
          <p:nvPr/>
        </p:nvSpPr>
        <p:spPr>
          <a:xfrm>
            <a:off x="1187624" y="3789040"/>
            <a:ext cx="28803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4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Proof, part 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𝑍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 smtClean="0"/>
                  <a:t> denote the output of our merger.</a:t>
                </a:r>
              </a:p>
              <a:p>
                <a:pPr marL="0" indent="0">
                  <a:buNone/>
                </a:pPr>
                <a:r>
                  <a:rPr lang="en-US" dirty="0" smtClean="0"/>
                  <a:t>Assume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𝑍</m:t>
                    </m:r>
                  </m:oMath>
                </a14:m>
                <a:r>
                  <a:rPr lang="en-GB" dirty="0" smtClean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GB" dirty="0" smtClean="0"/>
                  <a:t>-far from having min-entropy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1−</m:t>
                        </m:r>
                        <m:r>
                          <a:rPr lang="en-US" b="0" i="1" smtClean="0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smtClean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172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Proof, part 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Define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𝔽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sup>
                        </m:sSup>
                      </m:e>
                      <m:e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𝑍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≥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𝛼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dirty="0" smtClean="0"/>
                  <a:t>Notice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𝛼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𝛼</m:t>
                            </m:r>
                          </m:e>
                        </m:d>
                      </m:sup>
                    </m:sSup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𝑍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𝛼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 smtClean="0"/>
                  <a:t>. Observe that: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≥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≥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𝛼</m:t>
                              </m:r>
                            </m:e>
                          </m:d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≥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919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Proof, part 3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𝑠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GB" dirty="0" smtClean="0"/>
                  <a:t> is a lower bound on the number of monomials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en-GB" dirty="0" smtClean="0"/>
                  <a:t> variables and degree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GB" dirty="0" smtClean="0"/>
                  <a:t>. (Why?)</a:t>
                </a: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US" dirty="0" smtClean="0"/>
                  <a:t>Therefore, we can solve a series of linear equations and find a non-zero polynomial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</a:rPr>
                      <m:t>𝔽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of degree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GB" dirty="0" smtClean="0"/>
                  <a:t>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GB" dirty="0" smtClean="0"/>
                  <a:t>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US" dirty="0" smtClean="0"/>
                  <a:t>We will show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</m:oMath>
                </a14:m>
                <a:r>
                  <a:rPr lang="en-GB" dirty="0" smtClean="0"/>
                  <a:t> has many more zeroes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𝔽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GB" dirty="0" smtClean="0"/>
                  <a:t>, thus deriving a contradiction.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r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437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zeroes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For each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𝔽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GB" dirty="0" smtClean="0"/>
                  <a:t>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𝑍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𝐺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𝔽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sup>
                        </m:sSup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≥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By an averaging argument,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𝐺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≥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𝜖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𝜖</m:t>
                      </m:r>
                      <m:r>
                        <a:rPr lang="en-US" b="0" i="1" smtClean="0">
                          <a:latin typeface="Cambria Math"/>
                        </a:rPr>
                        <m:t>≤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𝐺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𝑍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∉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𝐺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𝑍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∉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79912" y="5301208"/>
                <a:ext cx="7398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≤1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301208"/>
                <a:ext cx="73981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58586" y="5289650"/>
                <a:ext cx="739818" cy="7224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≤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𝜖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586" y="5289650"/>
                <a:ext cx="739818" cy="72244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66970" y="4077072"/>
                <a:ext cx="7398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≤1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6970" y="4077072"/>
                <a:ext cx="739818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81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proof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Claim</a:t>
                </a:r>
                <a:r>
                  <a:rPr lang="en-US" dirty="0" smtClean="0"/>
                  <a:t>: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</a:rPr>
                      <m:t>𝐺</m:t>
                    </m:r>
                  </m:oMath>
                </a14:m>
                <a:r>
                  <a:rPr lang="en-GB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b="1" dirty="0" smtClean="0"/>
                  <a:t>Proof</a:t>
                </a:r>
                <a:r>
                  <a:rPr lang="en-US" dirty="0" smtClean="0"/>
                  <a:t>: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</a:rPr>
                      <m:t>𝐺</m:t>
                    </m:r>
                  </m:oMath>
                </a14:m>
                <a:r>
                  <a:rPr lang="en-GB" dirty="0" smtClean="0"/>
                  <a:t>. 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𝑍</m:t>
                            </m:r>
                            <m:r>
                              <a:rPr lang="en-US" i="1">
                                <a:latin typeface="Cambria Math"/>
                              </a:rPr>
                              <m:t>∈</m:t>
                            </m:r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≥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𝜖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 smtClean="0"/>
                  <a:t>, we can fix all other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 smtClean="0"/>
                  <a:t> in a way that “preserves our advantage”, meaning: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𝑍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,…,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≥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𝜖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US" dirty="0" smtClean="0"/>
                  <a:t>(Where does this randomness come from?)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,…,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</m:d>
                      </m:e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</a:rPr>
                          <m:t>𝔽</m:t>
                        </m:r>
                      </m:e>
                    </m:d>
                  </m:oMath>
                </a14:m>
                <a:r>
                  <a:rPr lang="en-GB" dirty="0" smtClean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63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few definitions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2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proof, continued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Proof (cont.)</a:t>
                </a:r>
                <a:r>
                  <a:rPr lang="en-US" dirty="0" smtClean="0"/>
                  <a:t>: The restriction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</m:oMath>
                </a14:m>
                <a:r>
                  <a:rPr lang="en-GB" dirty="0" smtClean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GB" dirty="0" smtClean="0"/>
                  <a:t> is given by the polynomial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,…,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</m:d>
                      </m:e>
                    </m:d>
                  </m:oMath>
                </a14:m>
                <a:r>
                  <a:rPr lang="en-GB" dirty="0" smtClean="0"/>
                  <a:t>, which has degree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d>
                  </m:oMath>
                </a14:m>
                <a:r>
                  <a:rPr lang="en-GB" dirty="0" smtClean="0"/>
                  <a:t> is zero on at least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𝜖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 smtClean="0"/>
                  <a:t> of the points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𝔽</m:t>
                    </m:r>
                  </m:oMath>
                </a14:m>
                <a:r>
                  <a:rPr lang="en-GB" dirty="0" smtClean="0"/>
                  <a:t> (why?) and since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&lt;</m:t>
                      </m:r>
                      <m:r>
                        <a:rPr lang="en-US" b="0" i="1" smtClean="0">
                          <a:latin typeface="Cambria Math"/>
                        </a:rPr>
                        <m:t>𝑠𝑘</m:t>
                      </m:r>
                      <m:r>
                        <a:rPr lang="en-US" b="0" i="1" smtClean="0">
                          <a:latin typeface="Cambria Math"/>
                        </a:rPr>
                        <m:t>&lt;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&lt;</m:t>
                      </m:r>
                      <m:r>
                        <a:rPr lang="en-US" b="0" i="1" smtClean="0">
                          <a:latin typeface="Cambria Math"/>
                        </a:rPr>
                        <m:t>𝑞</m:t>
                      </m:r>
                      <m:r>
                        <a:rPr lang="en-US" b="0" i="1" smtClean="0">
                          <a:latin typeface="Cambria Math"/>
                        </a:rPr>
                        <m:t>⋅2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𝑞</m:t>
                      </m:r>
                      <m:r>
                        <a:rPr lang="en-US" b="0" i="1" smtClean="0">
                          <a:latin typeface="Cambria Math"/>
                        </a:rPr>
                        <m:t>⋅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𝜖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We get from the degree mantra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GB" dirty="0" smtClean="0"/>
                  <a:t> is the zero polynomial. Therefore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0=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 smtClean="0"/>
                  <a:t>.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∎</m:t>
                    </m:r>
                  </m:oMath>
                </a14:m>
                <a:endParaRPr lang="en-GB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76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main proof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So far, we have proved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</m:oMath>
                </a14:m>
                <a:r>
                  <a:rPr lang="en-GB" dirty="0" smtClean="0"/>
                  <a:t> is a non-zero polynomial of degree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GB" dirty="0" smtClean="0"/>
                  <a:t>,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</m:oMath>
                </a14:m>
                <a:r>
                  <a:rPr lang="en-GB" dirty="0" smtClean="0"/>
                  <a:t> is zero on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𝐺</m:t>
                    </m:r>
                  </m:oMath>
                </a14:m>
                <a:r>
                  <a:rPr lang="en-GB" dirty="0" smtClean="0"/>
                  <a:t>. We now get a contradiction, since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≥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𝜖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&gt;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US" dirty="0" smtClean="0"/>
                  <a:t>Thus, such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</m:oMath>
                </a14:m>
                <a:r>
                  <a:rPr lang="en-GB" dirty="0" smtClean="0"/>
                  <a:t> does not exist, such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GB" dirty="0" smtClean="0"/>
                  <a:t> does not exist,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𝑀</m:t>
                    </m:r>
                  </m:oMath>
                </a14:m>
                <a:r>
                  <a:rPr lang="en-GB" dirty="0" smtClean="0"/>
                  <a:t> is indeed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𝛼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𝜖</m:t>
                        </m:r>
                      </m:e>
                    </m:d>
                  </m:oMath>
                </a14:m>
                <a:r>
                  <a:rPr lang="en-GB" dirty="0" smtClean="0"/>
                  <a:t> merger.		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∎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76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Min-Entropy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914400" y="1447800"/>
                <a:ext cx="8050088" cy="4572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The </a:t>
                </a:r>
                <a:r>
                  <a:rPr lang="en-US" u="sng" dirty="0" smtClean="0"/>
                  <a:t>min-entropy</a:t>
                </a:r>
                <a:r>
                  <a:rPr lang="en-US" dirty="0" smtClean="0"/>
                  <a:t> of a random variable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 is defined as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𝑠𝑢𝑝𝑝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</m:d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Pr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𝑋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=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</m:d>
                                        </m:e>
                                      </m:func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The uniform 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dirty="0" smtClean="0"/>
                  <a:t>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 smtClean="0"/>
                  <a:t> satisfies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∞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 smtClean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914400" y="1447800"/>
                <a:ext cx="8050088" cy="4572000"/>
              </a:xfrm>
              <a:blipFill rotWithShape="1">
                <a:blip r:embed="rId3"/>
                <a:stretch>
                  <a:fillRect l="-1287" t="-933" r="-1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856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24717108"/>
              </p:ext>
            </p:extLst>
          </p:nvPr>
        </p:nvGraphicFramePr>
        <p:xfrm>
          <a:off x="914400" y="1447800"/>
          <a:ext cx="3749675" cy="349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053289861"/>
              </p:ext>
            </p:extLst>
          </p:nvPr>
        </p:nvGraphicFramePr>
        <p:xfrm>
          <a:off x="4933950" y="1447800"/>
          <a:ext cx="3749675" cy="349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95736" y="5085183"/>
                <a:ext cx="17113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5085183"/>
                <a:ext cx="1711366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28184" y="5085182"/>
                <a:ext cx="17113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5085182"/>
                <a:ext cx="1711366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33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Distance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The </a:t>
                </a:r>
                <a:r>
                  <a:rPr lang="en-US" u="sng" dirty="0" smtClean="0"/>
                  <a:t>statistical distance</a:t>
                </a:r>
                <a:r>
                  <a:rPr lang="en-US" dirty="0" smtClean="0"/>
                  <a:t> between two random variables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GB" dirty="0" smtClean="0"/>
                  <a:t> distributed over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Ω</m:t>
                    </m:r>
                  </m:oMath>
                </a14:m>
                <a:r>
                  <a:rPr lang="en-GB" dirty="0" smtClean="0"/>
                  <a:t> is defined as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𝑌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Ω</m:t>
                          </m:r>
                        </m:sub>
                        <m:sup/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Pr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=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Pr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𝑌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=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nary>
                    </m:oMath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               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</a:rPr>
                                <m:t>𝑆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⊆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Ω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Pr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𝑋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∈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Pr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𝑌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∈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GB" dirty="0" smtClean="0"/>
                  <a:t> are called 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GB" dirty="0" smtClean="0"/>
                  <a:t>-close”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r>
                              <a:rPr lang="en-US" i="1">
                                <a:latin typeface="Cambria Math"/>
                              </a:rPr>
                              <m:t>𝑌</m:t>
                            </m:r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GB" dirty="0" smtClean="0"/>
                  <a:t>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GB" dirty="0" smtClean="0"/>
                  <a:t>-far otherwise.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307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66302278"/>
              </p:ext>
            </p:extLst>
          </p:nvPr>
        </p:nvGraphicFramePr>
        <p:xfrm>
          <a:off x="914400" y="1447800"/>
          <a:ext cx="3749675" cy="349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574914"/>
              </p:ext>
            </p:extLst>
          </p:nvPr>
        </p:nvGraphicFramePr>
        <p:xfrm>
          <a:off x="4933950" y="1447800"/>
          <a:ext cx="3749675" cy="349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608567"/>
              </p:ext>
            </p:extLst>
          </p:nvPr>
        </p:nvGraphicFramePr>
        <p:xfrm>
          <a:off x="251520" y="1916832"/>
          <a:ext cx="3749675" cy="3061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11960" y="1916832"/>
                <a:ext cx="4752528" cy="3042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20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i="1">
                              <a:latin typeface="Cambria Math"/>
                            </a:rPr>
                            <m:t>𝑥</m:t>
                          </m:r>
                          <m:r>
                            <a:rPr lang="en-US" sz="2000" i="1">
                              <a:latin typeface="Cambria Math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Ω</m:t>
                          </m:r>
                        </m:sub>
                        <m:sup/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/>
                                    </a:rPr>
                                    <m:t>Pr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𝑋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=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/>
                                    </a:rPr>
                                    <m:t>Pr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𝑌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=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0.25+0.25+0.05+0.05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=0.3</m:t>
                      </m:r>
                    </m:oMath>
                  </m:oMathPara>
                </a14:m>
                <a:endParaRPr lang="en-US" sz="2000" b="0" dirty="0" smtClean="0"/>
              </a:p>
              <a:p>
                <a:endParaRPr lang="en-US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000" i="1">
                                  <a:latin typeface="Cambria Math"/>
                                </a:rPr>
                                <m:t>𝑆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⊆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Ω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/>
                                    </a:rPr>
                                    <m:t>Pr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𝑋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∈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/>
                                    </a:rPr>
                                    <m:t>Pr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𝑌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∈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𝑋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∈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1,2</m:t>
                                      </m:r>
                                    </m:e>
                                  </m:d>
                                </m:e>
                              </m:d>
                            </m:e>
                          </m:func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𝑌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∈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1,2</m:t>
                                      </m:r>
                                    </m:e>
                                  </m:d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=0.3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916832"/>
                <a:ext cx="4752528" cy="30424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546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Graphic spid="1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Convex combinations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𝑋</m:t>
                    </m:r>
                  </m:oMath>
                </a14:m>
                <a:r>
                  <a:rPr lang="en-GB" dirty="0"/>
                  <a:t> is a convex combination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dirty="0"/>
                  <a:t> if there exist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0≤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≤1</m:t>
                    </m:r>
                  </m:oMath>
                </a14:m>
                <a:r>
                  <a:rPr lang="en-GB" dirty="0"/>
                  <a:t> such that</a:t>
                </a:r>
                <a:endParaRPr lang="en-US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and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02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Somewhere Random Sources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 smtClean="0"/>
                  <a:t> a random variable such that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 smtClean="0"/>
                  <a:t> is distributed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GB" dirty="0" smtClean="0"/>
                  <a:t> is a </a:t>
                </a:r>
                <a:r>
                  <a:rPr lang="en-GB" u="sng" dirty="0" smtClean="0"/>
                  <a:t>simple somewhere random source</a:t>
                </a:r>
                <a:r>
                  <a:rPr lang="en-GB" dirty="0" smtClean="0"/>
                  <a:t> if there exists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dirty="0" smtClean="0"/>
                  <a:t>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GB" dirty="0" smtClean="0"/>
                  <a:t> is a </a:t>
                </a:r>
                <a:r>
                  <a:rPr lang="en-GB" u="sng" dirty="0" smtClean="0"/>
                  <a:t>somewhere random source</a:t>
                </a:r>
                <a:r>
                  <a:rPr lang="en-GB" dirty="0" smtClean="0"/>
                  <a:t> if it is a convex combination of simple somewhere random sources.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838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337</TotalTime>
  <Words>2025</Words>
  <Application>Microsoft Office PowerPoint</Application>
  <PresentationFormat>On-screen Show (4:3)</PresentationFormat>
  <Paragraphs>151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Equity</vt:lpstr>
      <vt:lpstr>The Curve Merger (Dvir &amp; Widgerson, 2008)</vt:lpstr>
      <vt:lpstr>Our schedule for today:</vt:lpstr>
      <vt:lpstr>Sources</vt:lpstr>
      <vt:lpstr>Min-Entropy</vt:lpstr>
      <vt:lpstr>Example</vt:lpstr>
      <vt:lpstr>Statistical Distance</vt:lpstr>
      <vt:lpstr>Example</vt:lpstr>
      <vt:lpstr>Convex combinations</vt:lpstr>
      <vt:lpstr>Somewhere Random Sources</vt:lpstr>
      <vt:lpstr>A challenge</vt:lpstr>
      <vt:lpstr>Mergers</vt:lpstr>
      <vt:lpstr>What is a merger?</vt:lpstr>
      <vt:lpstr>Another view</vt:lpstr>
      <vt:lpstr>Other parameters</vt:lpstr>
      <vt:lpstr>The Curve Merger</vt:lpstr>
      <vt:lpstr>A solution for our challenge</vt:lpstr>
      <vt:lpstr>Constructing the merger</vt:lpstr>
      <vt:lpstr>Constructing the merger, continued</vt:lpstr>
      <vt:lpstr>Another example, k=3</vt:lpstr>
      <vt:lpstr>Analysis</vt:lpstr>
      <vt:lpstr>The main theorem</vt:lpstr>
      <vt:lpstr>Parameters</vt:lpstr>
      <vt:lpstr>Parameters, continued</vt:lpstr>
      <vt:lpstr>Proof sketch</vt:lpstr>
      <vt:lpstr>Proof, part 1</vt:lpstr>
      <vt:lpstr>Proof, part 2</vt:lpstr>
      <vt:lpstr>Proof, part 3</vt:lpstr>
      <vt:lpstr>Finding the zeroes</vt:lpstr>
      <vt:lpstr>Nested proof</vt:lpstr>
      <vt:lpstr>Nested proof, continued</vt:lpstr>
      <vt:lpstr>Back to the main proof</vt:lpstr>
    </vt:vector>
  </TitlesOfParts>
  <Company>Aviv Gil-Ad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Curve Merger (Dvir &amp; Widgerson, 2008)</dc:title>
  <dc:creator>Aviv Gil-Ad</dc:creator>
  <cp:lastModifiedBy>Aviv Gil-Ad</cp:lastModifiedBy>
  <cp:revision>43</cp:revision>
  <dcterms:created xsi:type="dcterms:W3CDTF">2016-05-21T05:35:25Z</dcterms:created>
  <dcterms:modified xsi:type="dcterms:W3CDTF">2016-06-06T20:24:16Z</dcterms:modified>
</cp:coreProperties>
</file>