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72" r:id="rId5"/>
    <p:sldId id="259" r:id="rId6"/>
    <p:sldId id="269" r:id="rId7"/>
    <p:sldId id="265" r:id="rId8"/>
    <p:sldId id="315" r:id="rId9"/>
    <p:sldId id="335" r:id="rId10"/>
    <p:sldId id="263" r:id="rId11"/>
    <p:sldId id="264" r:id="rId12"/>
    <p:sldId id="266" r:id="rId13"/>
    <p:sldId id="318" r:id="rId14"/>
    <p:sldId id="326" r:id="rId15"/>
    <p:sldId id="331" r:id="rId16"/>
    <p:sldId id="270" r:id="rId17"/>
    <p:sldId id="271" r:id="rId18"/>
    <p:sldId id="321" r:id="rId19"/>
    <p:sldId id="322" r:id="rId20"/>
    <p:sldId id="334" r:id="rId21"/>
    <p:sldId id="336" r:id="rId22"/>
    <p:sldId id="339" r:id="rId23"/>
    <p:sldId id="340" r:id="rId24"/>
    <p:sldId id="324" r:id="rId25"/>
    <p:sldId id="323" r:id="rId26"/>
    <p:sldId id="328" r:id="rId27"/>
    <p:sldId id="275" r:id="rId28"/>
    <p:sldId id="325" r:id="rId29"/>
    <p:sldId id="280" r:id="rId30"/>
    <p:sldId id="330" r:id="rId31"/>
    <p:sldId id="329" r:id="rId32"/>
    <p:sldId id="281" r:id="rId33"/>
    <p:sldId id="292" r:id="rId34"/>
    <p:sldId id="290" r:id="rId35"/>
    <p:sldId id="287" r:id="rId36"/>
    <p:sldId id="294" r:id="rId37"/>
    <p:sldId id="289" r:id="rId38"/>
    <p:sldId id="291" r:id="rId39"/>
    <p:sldId id="293" r:id="rId40"/>
    <p:sldId id="296" r:id="rId41"/>
    <p:sldId id="295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AE73B8-1178-4D93-BAF0-5923706C8AB2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420BBD-EF32-4CA3-A04D-E9F9F68C8D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249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20BBD-EF32-4CA3-A04D-E9F9F68C8DC7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737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53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27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72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5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972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87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423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56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7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851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212CD-F403-484B-9733-AAAC68076834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CFDF-C7F6-4539-A7B4-4806AF00DD9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83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__________Microsoft_Excel1.xlsx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3350" y="2007668"/>
            <a:ext cx="62515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RS – Reed Solomon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 correcting code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9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1242" y="176919"/>
                <a:ext cx="8875414" cy="4955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i="0" u="none" strike="noStrike" baseline="0" dirty="0" smtClean="0"/>
                  <a:t>Encoding/Decoding</a:t>
                </a:r>
              </a:p>
              <a:p>
                <a:pPr algn="l" rtl="0"/>
                <a:endParaRPr lang="en-US" b="0" i="0" u="none" strike="noStrike" baseline="0" dirty="0" smtClean="0"/>
              </a:p>
              <a:p>
                <a:pPr algn="l" rtl="0"/>
                <a:r>
                  <a:rPr lang="en-US" dirty="0" smtClean="0"/>
                  <a:t>Denote: [n] = {1,2,3,…,n}</a:t>
                </a:r>
              </a:p>
              <a:p>
                <a:pPr algn="l" rtl="0"/>
                <a:endParaRPr lang="en-US" b="0" i="0" u="none" strike="noStrike" baseline="0" dirty="0" smtClean="0"/>
              </a:p>
              <a:p>
                <a:pPr algn="l" rtl="0"/>
                <a:r>
                  <a:rPr lang="en-US" b="0" i="0" u="none" strike="noStrike" baseline="0" dirty="0" smtClean="0"/>
                  <a:t>We will first formally define the notion of </a:t>
                </a:r>
                <a:r>
                  <a:rPr lang="en-US" b="0" i="1" u="none" strike="noStrike" baseline="0" dirty="0" smtClean="0"/>
                  <a:t>encoding</a:t>
                </a:r>
                <a:r>
                  <a:rPr lang="en-US" b="0" i="0" u="none" strike="noStrike" baseline="0" dirty="0" smtClean="0"/>
                  <a:t>.</a:t>
                </a:r>
              </a:p>
              <a:p>
                <a:pPr algn="l" rtl="0"/>
                <a:endParaRPr lang="en-US" b="0" i="0" u="none" strike="noStrike" baseline="0" dirty="0" smtClean="0"/>
              </a:p>
              <a:p>
                <a:pPr algn="l" rtl="0"/>
                <a:r>
                  <a:rPr lang="en-US" b="1" i="0" u="sng" strike="noStrike" baseline="0" dirty="0" smtClean="0"/>
                  <a:t>Encoding function</a:t>
                </a:r>
                <a:r>
                  <a:rPr lang="en-US" b="0" i="0" u="none" strike="noStrike" baseline="0" dirty="0" smtClean="0"/>
                  <a:t>:  </a:t>
                </a:r>
              </a:p>
              <a:p>
                <a:pPr algn="l" rtl="0"/>
                <a:endParaRPr lang="en-US" b="0" i="0" u="none" strike="noStrike" baseline="0" dirty="0" smtClean="0"/>
              </a:p>
              <a:p>
                <a:pPr algn="l" rtl="0"/>
                <a:r>
                  <a:rPr lang="en-US" b="0" i="0" u="none" strike="noStrike" baseline="0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An </a:t>
                </a:r>
                <a:r>
                  <a:rPr lang="en-US" dirty="0"/>
                  <a:t>equivalent description of the code </a:t>
                </a:r>
                <a:r>
                  <a:rPr lang="en-US" i="1" dirty="0"/>
                  <a:t>C </a:t>
                </a:r>
                <a:r>
                  <a:rPr lang="en-US" dirty="0"/>
                  <a:t>is </a:t>
                </a:r>
                <a:r>
                  <a:rPr lang="en-US" dirty="0" smtClean="0"/>
                  <a:t>by a</a:t>
                </a:r>
                <a:r>
                  <a:rPr lang="en-US" dirty="0"/>
                  <a:t> </a:t>
                </a:r>
                <a:r>
                  <a:rPr lang="en-US" dirty="0" smtClean="0"/>
                  <a:t>mapping  </a:t>
                </a:r>
                <a:r>
                  <a:rPr lang="en-US" i="1" dirty="0" smtClean="0"/>
                  <a:t>E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u="none" strike="noStrike" baseline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called the encoding function.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u="sng" dirty="0" smtClean="0"/>
                  <a:t>Decoding function:</a:t>
                </a:r>
                <a:endParaRPr lang="en-US" dirty="0" smtClean="0"/>
              </a:p>
              <a:p>
                <a:pPr algn="l" rtl="0"/>
                <a:endParaRPr lang="en-US" b="0" i="0" u="none" strike="noStrike" baseline="0" dirty="0" smtClean="0"/>
              </a:p>
              <a:p>
                <a:pPr algn="l" rtl="0"/>
                <a:r>
                  <a:rPr lang="en-US" b="0" i="0" u="none" strike="noStrike" baseline="0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be </a:t>
                </a:r>
                <a:r>
                  <a:rPr lang="en-US" dirty="0"/>
                  <a:t>a code.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A </a:t>
                </a:r>
                <a:r>
                  <a:rPr lang="en-US" dirty="0"/>
                  <a:t>mapping </a:t>
                </a:r>
                <a:r>
                  <a:rPr lang="en-US" i="1" dirty="0"/>
                  <a:t>D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u="none" strike="noStrike" baseline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 is called a </a:t>
                </a:r>
                <a:r>
                  <a:rPr lang="en-US" dirty="0"/>
                  <a:t>decoding function for </a:t>
                </a:r>
                <a:r>
                  <a:rPr lang="en-US" i="1" dirty="0"/>
                  <a:t>C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42" y="176919"/>
                <a:ext cx="8875414" cy="4955203"/>
              </a:xfrm>
              <a:prstGeom prst="rect">
                <a:avLst/>
              </a:prstGeom>
              <a:blipFill rotWithShape="0">
                <a:blip r:embed="rId2"/>
                <a:stretch>
                  <a:fillRect l="-1442" t="-1107" b="-98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1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91242" y="202319"/>
                <a:ext cx="8875414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800" b="1" i="0" u="none" strike="noStrike" baseline="0" dirty="0" smtClean="0">
                    <a:latin typeface="Utopia-Bold"/>
                  </a:rPr>
                  <a:t>Error correction</a:t>
                </a:r>
              </a:p>
              <a:p>
                <a:pPr algn="l" rtl="0"/>
                <a:endParaRPr lang="en-US" b="0" i="0" u="none" strike="noStrike" baseline="0" dirty="0" smtClean="0">
                  <a:latin typeface="Utopia-Regular"/>
                </a:endParaRPr>
              </a:p>
              <a:p>
                <a:pPr algn="l" rtl="0"/>
                <a:endParaRPr lang="en-US" b="0" i="0" u="none" strike="noStrike" baseline="0" dirty="0" smtClean="0">
                  <a:latin typeface="Utopia-Regular"/>
                </a:endParaRPr>
              </a:p>
              <a:p>
                <a:pPr algn="l" rtl="0"/>
                <a:r>
                  <a:rPr lang="en-US" b="0" i="0" u="none" strike="noStrike" baseline="0" dirty="0" smtClean="0">
                    <a:latin typeface="Utopia-Regular"/>
                  </a:rPr>
                  <a:t>Let 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Utopia-Regular"/>
                  </a:rPr>
                  <a:t>  and let t≥1 be an integer.</a:t>
                </a:r>
              </a:p>
              <a:p>
                <a:pPr algn="l" rtl="0"/>
                <a:r>
                  <a:rPr lang="en-US" dirty="0" smtClean="0">
                    <a:latin typeface="Utopia-Regular"/>
                  </a:rPr>
                  <a:t>C is </a:t>
                </a:r>
                <a:r>
                  <a:rPr lang="en-US" dirty="0" smtClean="0"/>
                  <a:t>said </a:t>
                </a:r>
                <a:r>
                  <a:rPr lang="en-US" dirty="0"/>
                  <a:t>to be </a:t>
                </a:r>
                <a:r>
                  <a:rPr lang="en-US" b="1" i="1" dirty="0" smtClean="0"/>
                  <a:t>t</a:t>
                </a:r>
                <a:r>
                  <a:rPr lang="en-US" b="1" dirty="0" smtClean="0"/>
                  <a:t>-</a:t>
                </a:r>
                <a:r>
                  <a:rPr lang="en-US" b="1" i="1" dirty="0" smtClean="0"/>
                  <a:t>error correcting </a:t>
                </a:r>
                <a:r>
                  <a:rPr lang="en-US" i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dirty="0"/>
                  <a:t>there exists a decoding function </a:t>
                </a:r>
                <a:r>
                  <a:rPr lang="en-US" i="1" dirty="0"/>
                  <a:t>D </a:t>
                </a:r>
                <a:r>
                  <a:rPr lang="en-US" dirty="0"/>
                  <a:t>such that for every message </a:t>
                </a:r>
                <a:r>
                  <a:rPr lang="en-US" b="1" dirty="0" smtClean="0"/>
                  <a:t>m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[|</a:t>
                </a:r>
                <a:r>
                  <a:rPr lang="en-US" i="1" dirty="0"/>
                  <a:t>C</a:t>
                </a:r>
                <a:r>
                  <a:rPr lang="en-US" dirty="0"/>
                  <a:t>|] and </a:t>
                </a:r>
                <a:r>
                  <a:rPr lang="en-US" dirty="0" smtClean="0"/>
                  <a:t>error pattern </a:t>
                </a:r>
                <a:r>
                  <a:rPr lang="en-US" b="1" dirty="0"/>
                  <a:t>e </a:t>
                </a:r>
                <a:r>
                  <a:rPr lang="en-US" dirty="0"/>
                  <a:t>with at most </a:t>
                </a:r>
                <a:r>
                  <a:rPr lang="en-US" i="1" dirty="0"/>
                  <a:t>t </a:t>
                </a:r>
                <a:r>
                  <a:rPr lang="en-US" dirty="0"/>
                  <a:t>errors, </a:t>
                </a:r>
                <a:r>
                  <a:rPr lang="en-US" i="1" dirty="0"/>
                  <a:t>D</a:t>
                </a:r>
                <a:r>
                  <a:rPr lang="en-US" dirty="0"/>
                  <a:t>(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en-US" b="1" dirty="0"/>
                  <a:t>m</a:t>
                </a:r>
                <a:r>
                  <a:rPr lang="en-US" dirty="0"/>
                  <a:t>)+</a:t>
                </a:r>
                <a:r>
                  <a:rPr lang="en-US" b="1" dirty="0"/>
                  <a:t>e</a:t>
                </a:r>
                <a:r>
                  <a:rPr lang="en-US" dirty="0"/>
                  <a:t>)) =</a:t>
                </a:r>
                <a:r>
                  <a:rPr lang="en-US" b="1" dirty="0"/>
                  <a:t>m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242" y="202319"/>
                <a:ext cx="8875414" cy="2185214"/>
              </a:xfrm>
              <a:prstGeom prst="rect">
                <a:avLst/>
              </a:prstGeom>
              <a:blipFill rotWithShape="0">
                <a:blip r:embed="rId2"/>
                <a:stretch>
                  <a:fillRect l="-1442" t="-278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62" y="3186112"/>
            <a:ext cx="7627938" cy="25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44460" y="0"/>
                <a:ext cx="8780789" cy="7904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i="0" u="none" strike="noStrike" baseline="0" dirty="0" smtClean="0"/>
                  <a:t>The relation between distance</a:t>
                </a:r>
                <a:r>
                  <a:rPr lang="en-US" sz="2400" b="1" i="0" u="none" strike="noStrike" dirty="0" smtClean="0"/>
                  <a:t> and error correction</a:t>
                </a:r>
                <a:endParaRPr lang="en-US" sz="2400" b="1" i="0" u="none" strike="noStrike" baseline="0" dirty="0" smtClean="0"/>
              </a:p>
              <a:p>
                <a:pPr algn="l" rtl="0"/>
                <a:endParaRPr lang="en-US" b="0" i="1" u="none" strike="noStrike" baseline="0" dirty="0" smtClean="0">
                  <a:latin typeface="Utopia-Italic"/>
                </a:endParaRPr>
              </a:p>
              <a:p>
                <a:pPr algn="l" rtl="0"/>
                <a:r>
                  <a:rPr lang="en-US" b="0" i="1" u="none" strike="noStrike" baseline="0" dirty="0" smtClean="0">
                    <a:latin typeface="Utopia-Italic"/>
                  </a:rPr>
                  <a:t>Number</a:t>
                </a:r>
                <a:r>
                  <a:rPr lang="en-US" b="0" i="1" u="none" strike="noStrike" dirty="0" smtClean="0">
                    <a:latin typeface="Utopia-Italic"/>
                  </a:rPr>
                  <a:t> of errors that </a:t>
                </a:r>
                <a:r>
                  <a:rPr lang="en-US" b="0" i="1" u="none" strike="noStrike" baseline="0" dirty="0" smtClean="0">
                    <a:latin typeface="Utopia-Italic"/>
                  </a:rPr>
                  <a:t>Code C</a:t>
                </a:r>
                <a:r>
                  <a:rPr lang="en-US" b="0" i="1" u="none" strike="noStrike" dirty="0" smtClean="0">
                    <a:latin typeface="Utopia-Italic"/>
                  </a:rPr>
                  <a:t> with distance </a:t>
                </a:r>
                <a:r>
                  <a:rPr lang="en-US" i="1" dirty="0" smtClean="0">
                    <a:latin typeface="Utopia-Italic"/>
                  </a:rPr>
                  <a:t>d can correct:</a:t>
                </a:r>
                <a:endParaRPr lang="en-US" b="0" i="1" u="none" strike="noStrike" dirty="0" smtClean="0">
                  <a:latin typeface="Utopia-Italic"/>
                </a:endParaRPr>
              </a:p>
              <a:p>
                <a:pPr algn="l" rtl="0"/>
                <a:endParaRPr lang="en-US" b="0" i="1" u="none" strike="noStrike" baseline="0" dirty="0" smtClean="0">
                  <a:latin typeface="Utopia-Italic"/>
                </a:endParaRPr>
              </a:p>
              <a:p>
                <a:pPr marL="285750" indent="-285750" algn="l" rtl="0">
                  <a:buFontTx/>
                  <a:buChar char="-"/>
                </a:pPr>
                <a:r>
                  <a:rPr lang="en-US" b="0" i="1" u="none" strike="noStrike" baseline="0" dirty="0" smtClean="0">
                    <a:latin typeface="Utopia-Italic"/>
                  </a:rPr>
                  <a:t>If d is odd, C can correct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b="0" i="0" u="none" strike="noStrike" baseline="0" dirty="0" smtClean="0">
                    <a:latin typeface="Utopia-Regular"/>
                  </a:rPr>
                  <a:t> </a:t>
                </a:r>
                <a:r>
                  <a:rPr lang="en-US" b="0" i="1" u="none" strike="noStrike" baseline="0" dirty="0" smtClean="0">
                    <a:latin typeface="Utopia-Italic"/>
                  </a:rPr>
                  <a:t>errors.</a:t>
                </a:r>
              </a:p>
              <a:p>
                <a:pPr marL="285750" indent="-285750" algn="l" rtl="0">
                  <a:buFontTx/>
                  <a:buChar char="-"/>
                </a:pPr>
                <a:r>
                  <a:rPr lang="en-US" i="1" dirty="0" smtClean="0">
                    <a:latin typeface="Utopia-Italic"/>
                  </a:rPr>
                  <a:t>If d is even, C can correct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>
                    <a:latin typeface="Utopia-Italic"/>
                  </a:rPr>
                  <a:t> - 1 errors.</a:t>
                </a:r>
              </a:p>
              <a:p>
                <a:pPr algn="l" rtl="0"/>
                <a:endParaRPr lang="en-US" i="1" dirty="0" smtClean="0">
                  <a:latin typeface="Utopia-Italic"/>
                </a:endParaRPr>
              </a:p>
              <a:p>
                <a:pPr algn="l" rtl="0"/>
                <a:r>
                  <a:rPr lang="en-US" dirty="0" smtClean="0">
                    <a:latin typeface="Utopia-Italic"/>
                  </a:rPr>
                  <a:t>Note that the number of errors that one can recover from, </a:t>
                </a:r>
              </a:p>
              <a:p>
                <a:pPr algn="l" rtl="0"/>
                <a:r>
                  <a:rPr lang="en-US" dirty="0" smtClean="0">
                    <a:latin typeface="Utopia-Italic"/>
                  </a:rPr>
                  <a:t>relies on the code itself, meaning, the codewords of the code.</a:t>
                </a:r>
              </a:p>
              <a:p>
                <a:pPr algn="l" rtl="0"/>
                <a:endParaRPr lang="en-US" b="1" dirty="0" smtClean="0">
                  <a:latin typeface="Utopia-Italic"/>
                </a:endParaRPr>
              </a:p>
              <a:p>
                <a:pPr algn="l" rtl="0"/>
                <a:r>
                  <a:rPr lang="en-US" b="1" dirty="0" smtClean="0">
                    <a:latin typeface="Utopia-Italic"/>
                  </a:rPr>
                  <a:t>A</a:t>
                </a:r>
                <a:r>
                  <a:rPr lang="en-US" dirty="0" smtClean="0">
                    <a:latin typeface="Utopia-Italic"/>
                  </a:rPr>
                  <a:t>. Let’s look at the following code:  </a:t>
                </a:r>
                <a:r>
                  <a:rPr lang="en-US" dirty="0" smtClean="0"/>
                  <a:t>{001 </a:t>
                </a:r>
                <a:r>
                  <a:rPr lang="en-US" dirty="0"/>
                  <a:t>, 010} 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>
                    <a:latin typeface="Utopia-Italic"/>
                  </a:rPr>
                  <a:t>What is the distance of the code?</a:t>
                </a:r>
              </a:p>
              <a:p>
                <a:pPr algn="l" rtl="0"/>
                <a:r>
                  <a:rPr lang="en-US" dirty="0" smtClean="0">
                    <a:latin typeface="Utopia-Italic"/>
                  </a:rPr>
                  <a:t>How many errors can we recover from?</a:t>
                </a:r>
              </a:p>
              <a:p>
                <a:pPr algn="l" rtl="0"/>
                <a:endParaRPr lang="en-US" dirty="0" smtClean="0">
                  <a:latin typeface="Utopia-Italic"/>
                </a:endParaRPr>
              </a:p>
              <a:p>
                <a:pPr algn="l" rtl="0"/>
                <a:r>
                  <a:rPr lang="en-US" b="1" dirty="0" smtClean="0">
                    <a:latin typeface="Utopia-Italic"/>
                  </a:rPr>
                  <a:t>B.</a:t>
                </a:r>
                <a:r>
                  <a:rPr lang="en-US" dirty="0" smtClean="0">
                    <a:latin typeface="Utopia-Italic"/>
                  </a:rPr>
                  <a:t> What about the following code: </a:t>
                </a:r>
                <a:r>
                  <a:rPr lang="en-US" dirty="0" smtClean="0"/>
                  <a:t>{111 </a:t>
                </a:r>
                <a:r>
                  <a:rPr lang="en-US" dirty="0"/>
                  <a:t>, </a:t>
                </a:r>
                <a:r>
                  <a:rPr lang="en-US" dirty="0" smtClean="0"/>
                  <a:t>000}</a:t>
                </a:r>
              </a:p>
              <a:p>
                <a:pPr algn="l" rtl="0"/>
                <a:r>
                  <a:rPr lang="en-US" dirty="0">
                    <a:latin typeface="Utopia-Italic"/>
                  </a:rPr>
                  <a:t>What is the distance of the code?</a:t>
                </a:r>
              </a:p>
              <a:p>
                <a:pPr algn="l" rtl="0"/>
                <a:r>
                  <a:rPr lang="en-US" dirty="0">
                    <a:latin typeface="Utopia-Italic"/>
                  </a:rPr>
                  <a:t>How many errors can we recover from</a:t>
                </a:r>
                <a:r>
                  <a:rPr lang="en-US" dirty="0" smtClean="0">
                    <a:latin typeface="Utopia-Italic"/>
                  </a:rPr>
                  <a:t>?</a:t>
                </a:r>
              </a:p>
              <a:p>
                <a:pPr algn="l" rtl="0"/>
                <a:endParaRPr lang="en-US" dirty="0">
                  <a:latin typeface="Utopia-Italic"/>
                </a:endParaRPr>
              </a:p>
              <a:p>
                <a:pPr algn="l" rtl="0"/>
                <a:r>
                  <a:rPr lang="en-US" dirty="0" smtClean="0">
                    <a:latin typeface="Utopia-Italic"/>
                  </a:rPr>
                  <a:t>We see two different codes, both are of length 3 and contain 2 code-words, </a:t>
                </a:r>
                <a:r>
                  <a:rPr lang="en-US" b="1" dirty="0" smtClean="0">
                    <a:latin typeface="Utopia-Italic"/>
                  </a:rPr>
                  <a:t>however</a:t>
                </a:r>
                <a:r>
                  <a:rPr lang="en-US" dirty="0" smtClean="0">
                    <a:latin typeface="Utopia-Italic"/>
                  </a:rPr>
                  <a:t>,  each one of them can recover from </a:t>
                </a:r>
                <a:r>
                  <a:rPr lang="en-US" u="sng" dirty="0" smtClean="0">
                    <a:latin typeface="Utopia-Italic"/>
                  </a:rPr>
                  <a:t>different number of errors</a:t>
                </a:r>
                <a:r>
                  <a:rPr lang="en-US" dirty="0" smtClean="0">
                    <a:latin typeface="Utopia-Italic"/>
                  </a:rPr>
                  <a:t>.</a:t>
                </a:r>
              </a:p>
              <a:p>
                <a:pPr algn="l" rtl="0"/>
                <a:endParaRPr lang="en-US" dirty="0">
                  <a:latin typeface="Utopia-Italic"/>
                </a:endParaRPr>
              </a:p>
              <a:p>
                <a:pPr algn="l" rtl="0"/>
                <a:r>
                  <a:rPr lang="en-US" dirty="0"/>
                  <a:t>How can we recover from this maximal upper bound</a:t>
                </a:r>
                <a:r>
                  <a:rPr lang="en-US" dirty="0" smtClean="0"/>
                  <a:t>?</a:t>
                </a:r>
                <a:endParaRPr lang="he-IL" dirty="0"/>
              </a:p>
              <a:p>
                <a:pPr algn="l" rtl="0"/>
                <a:r>
                  <a:rPr lang="en-US" dirty="0"/>
                  <a:t>One algorithm is </a:t>
                </a:r>
                <a:r>
                  <a:rPr lang="he-IL" b="1" dirty="0"/>
                  <a:t>MLD(</a:t>
                </a:r>
                <a:r>
                  <a:rPr lang="he-IL" b="1" dirty="0" err="1"/>
                  <a:t>Maximum</a:t>
                </a:r>
                <a:r>
                  <a:rPr lang="he-IL" b="1" dirty="0"/>
                  <a:t> </a:t>
                </a:r>
                <a:r>
                  <a:rPr lang="he-IL" b="1" dirty="0" err="1"/>
                  <a:t>likelihood</a:t>
                </a:r>
                <a:r>
                  <a:rPr lang="he-IL" b="1" dirty="0"/>
                  <a:t> </a:t>
                </a:r>
                <a:r>
                  <a:rPr lang="he-IL" b="1" dirty="0" err="1"/>
                  <a:t>decode</a:t>
                </a:r>
                <a:r>
                  <a:rPr lang="en-US" b="1" dirty="0"/>
                  <a:t>r)</a:t>
                </a:r>
                <a:endParaRPr lang="he-IL" b="1" dirty="0"/>
              </a:p>
              <a:p>
                <a:pPr algn="l" rtl="0"/>
                <a:endParaRPr lang="en-US" dirty="0" smtClean="0">
                  <a:latin typeface="Utopia-Italic"/>
                </a:endParaRPr>
              </a:p>
              <a:p>
                <a:pPr algn="l" rtl="0"/>
                <a:endParaRPr lang="en-US" dirty="0">
                  <a:latin typeface="Utopia-Italic"/>
                </a:endParaRPr>
              </a:p>
              <a:p>
                <a:pPr algn="l" rtl="0"/>
                <a:endParaRPr lang="en-US" dirty="0" smtClean="0">
                  <a:latin typeface="Utopia-Italic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60" y="0"/>
                <a:ext cx="8780789" cy="7904600"/>
              </a:xfrm>
              <a:prstGeom prst="rect">
                <a:avLst/>
              </a:prstGeom>
              <a:blipFill rotWithShape="0">
                <a:blip r:embed="rId2"/>
                <a:stretch>
                  <a:fillRect l="-1041" t="-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57864" y="276045"/>
                <a:ext cx="10147540" cy="5510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i="1" u="sng" strike="noStrike" baseline="0" dirty="0" smtClean="0"/>
                  <a:t>Algorithm</a:t>
                </a:r>
                <a:r>
                  <a:rPr lang="en-US" sz="2400" b="1" i="1" u="sng" strike="noStrike" dirty="0" smtClean="0"/>
                  <a:t> 1 – Naïve Maximum Likelihood Decoder</a:t>
                </a:r>
              </a:p>
              <a:p>
                <a:pPr algn="l" rtl="0"/>
                <a:endParaRPr lang="en-US" sz="2000" u="sng" dirty="0" smtClean="0"/>
              </a:p>
              <a:p>
                <a:pPr algn="l" rtl="0"/>
                <a:r>
                  <a:rPr lang="en-US" sz="2000" u="sng" dirty="0" smtClean="0"/>
                  <a:t>Input</a:t>
                </a:r>
                <a:r>
                  <a:rPr lang="en-US" sz="2000" dirty="0" smtClean="0"/>
                  <a:t>: Received word 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000" dirty="0"/>
                      <m:t>∈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        </a:t>
                </a:r>
              </a:p>
              <a:p>
                <a:pPr algn="l" rtl="0"/>
                <a:r>
                  <a:rPr lang="en-US" sz="2000" i="0" u="sng" strike="noStrike" baseline="0" dirty="0" smtClean="0"/>
                  <a:t>Output</a:t>
                </a:r>
                <a:r>
                  <a:rPr lang="en-US" sz="2000" i="0" u="none" strike="noStrike" baseline="0" dirty="0" smtClean="0"/>
                  <a:t>: D_mld(y)</a:t>
                </a:r>
                <a:r>
                  <a:rPr lang="en-US" sz="2000" i="0" u="none" strike="noStrike" dirty="0" smtClean="0"/>
                  <a:t> = original code word</a:t>
                </a:r>
              </a:p>
              <a:p>
                <a:pPr algn="l" rtl="0"/>
                <a:endParaRPr lang="en-US" sz="2000" i="0" u="none" strike="noStrike" baseline="0" dirty="0" smtClean="0"/>
              </a:p>
              <a:p>
                <a:pPr algn="l" rtl="0"/>
                <a:r>
                  <a:rPr lang="en-US" sz="2000" dirty="0" smtClean="0"/>
                  <a:t>1: Pick an arbitrary 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∈</m:t>
                    </m:r>
                  </m:oMath>
                </a14:m>
                <a:r>
                  <a:rPr lang="en-US" sz="2000" i="0" u="none" strike="noStrike" baseline="0" dirty="0" smtClean="0"/>
                  <a:t>C and</a:t>
                </a:r>
                <a:r>
                  <a:rPr lang="en-US" sz="2000" i="0" u="none" strike="noStrike" dirty="0" smtClean="0"/>
                  <a:t> assign z&lt;-c</a:t>
                </a:r>
              </a:p>
              <a:p>
                <a:pPr algn="l" rtl="0"/>
                <a:r>
                  <a:rPr lang="en-US" sz="2000" dirty="0" smtClean="0"/>
                  <a:t>2: For </a:t>
                </a:r>
                <a:r>
                  <a:rPr lang="en-US" sz="2000" dirty="0"/>
                  <a:t>every c’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∈</m:t>
                    </m:r>
                  </m:oMath>
                </a14:m>
                <a:r>
                  <a:rPr lang="en-US" sz="2000" i="0" u="none" strike="noStrike" baseline="0" dirty="0" smtClean="0"/>
                  <a:t>C such that</a:t>
                </a:r>
                <a:r>
                  <a:rPr lang="en-US" sz="2000" i="0" u="none" strike="noStrike" dirty="0" smtClean="0"/>
                  <a:t> </a:t>
                </a:r>
                <a:r>
                  <a:rPr lang="en-US" sz="2000" i="0" u="none" strike="noStrike" dirty="0" err="1" smtClean="0"/>
                  <a:t>c</a:t>
                </a:r>
                <a:r>
                  <a:rPr lang="en-US" sz="2000" i="0" u="none" strike="noStrike" dirty="0" err="1" smtClean="0">
                    <a:cs typeface="Times New Roman" panose="02020603050405020304" pitchFamily="18" charset="0"/>
                  </a:rPr>
                  <a:t>≠c</a:t>
                </a:r>
                <a:r>
                  <a:rPr lang="en-US" sz="2000" i="0" u="none" strike="noStrike" dirty="0" smtClean="0">
                    <a:cs typeface="Times New Roman" panose="02020603050405020304" pitchFamily="18" charset="0"/>
                  </a:rPr>
                  <a:t>’ Do</a:t>
                </a:r>
              </a:p>
              <a:p>
                <a:pPr algn="l" rtl="0"/>
                <a:r>
                  <a:rPr lang="en-US" sz="2000" dirty="0" smtClean="0">
                    <a:cs typeface="Times New Roman" panose="02020603050405020304" pitchFamily="18" charset="0"/>
                  </a:rPr>
                  <a:t>	∆ (c’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, y</a:t>
                </a:r>
                <a:r>
                  <a:rPr lang="en-US" sz="2000" dirty="0" smtClean="0"/>
                  <a:t>) &lt; </a:t>
                </a:r>
                <a:r>
                  <a:rPr lang="en-US" sz="2000" dirty="0">
                    <a:cs typeface="Times New Roman" panose="02020603050405020304" pitchFamily="18" charset="0"/>
                  </a:rPr>
                  <a:t>∆ </a:t>
                </a:r>
                <a:r>
                  <a:rPr lang="en-US" sz="2000" dirty="0" smtClean="0">
                    <a:cs typeface="Times New Roman" panose="02020603050405020304" pitchFamily="18" charset="0"/>
                  </a:rPr>
                  <a:t>(</a:t>
                </a:r>
                <a:r>
                  <a:rPr lang="en-US" sz="2000" dirty="0">
                    <a:cs typeface="Times New Roman" panose="02020603050405020304" pitchFamily="18" charset="0"/>
                  </a:rPr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, y</a:t>
                </a:r>
                <a:r>
                  <a:rPr lang="en-US" sz="2000" dirty="0" smtClean="0"/>
                  <a:t>)  then   z&lt;- c’</a:t>
                </a:r>
              </a:p>
              <a:p>
                <a:pPr algn="l" rtl="0"/>
                <a:r>
                  <a:rPr lang="en-US" sz="2000" dirty="0" smtClean="0"/>
                  <a:t>3: Return z .</a:t>
                </a:r>
              </a:p>
              <a:p>
                <a:pPr algn="l" rtl="0"/>
                <a:endParaRPr lang="en-US" sz="2000" dirty="0" smtClean="0"/>
              </a:p>
              <a:p>
                <a:pPr algn="l" rtl="0"/>
                <a:r>
                  <a:rPr lang="en-US" sz="2000" dirty="0" smtClean="0"/>
                  <a:t>We go through all the codewords in the code, and choose </a:t>
                </a:r>
                <a:r>
                  <a:rPr lang="en-US" sz="2000" dirty="0" err="1"/>
                  <a:t>D_mld</a:t>
                </a:r>
                <a:r>
                  <a:rPr lang="en-US" sz="2000" dirty="0"/>
                  <a:t>(y</a:t>
                </a:r>
                <a:r>
                  <a:rPr lang="en-US" sz="2000" dirty="0" smtClean="0"/>
                  <a:t>) to be the codeword in the code with the least hamming distance from y (The received word).</a:t>
                </a:r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MLD</a:t>
                </a:r>
                <a:r>
                  <a:rPr lang="en-US" sz="2000" dirty="0" smtClean="0"/>
                  <a:t> algorithm works great, except its running time is exponential in the length of the original message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).</a:t>
                </a:r>
              </a:p>
              <a:p>
                <a:pPr algn="l" rtl="0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/>
                  <a:t> = Number of codewords, since each word length is k and the field size is q.</a:t>
                </a:r>
              </a:p>
              <a:p>
                <a:pPr algn="l" rtl="0"/>
                <a:r>
                  <a:rPr lang="en-US" sz="2000" dirty="0" smtClean="0"/>
                  <a:t>n is for the number of comparisons we have to do for each </a:t>
                </a:r>
                <a:r>
                  <a:rPr lang="en-US" sz="2000" dirty="0" err="1" smtClean="0"/>
                  <a:t>codeword</a:t>
                </a:r>
                <a:r>
                  <a:rPr lang="en-US" sz="2000" dirty="0" smtClean="0"/>
                  <a:t>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64" y="276045"/>
                <a:ext cx="10147540" cy="5510291"/>
              </a:xfrm>
              <a:prstGeom prst="rect">
                <a:avLst/>
              </a:prstGeom>
              <a:blipFill rotWithShape="0">
                <a:blip r:embed="rId2"/>
                <a:stretch>
                  <a:fillRect l="-901" t="-8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2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83784" y="131286"/>
                <a:ext cx="7924800" cy="6597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3200" b="1" u="sng" dirty="0" smtClean="0"/>
                  <a:t>Rate </a:t>
                </a:r>
                <a:r>
                  <a:rPr lang="en-US" sz="3200" b="1" u="sng" dirty="0"/>
                  <a:t>of a </a:t>
                </a:r>
                <a:r>
                  <a:rPr lang="en-US" sz="3200" b="1" u="sng" dirty="0" smtClean="0"/>
                  <a:t>code: </a:t>
                </a:r>
              </a:p>
              <a:p>
                <a:pPr algn="l" rtl="0"/>
                <a:endParaRPr lang="en-US" b="1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i="1" dirty="0"/>
                  <a:t>rate </a:t>
                </a:r>
                <a:r>
                  <a:rPr lang="en-US" dirty="0"/>
                  <a:t>of a code with dimension </a:t>
                </a:r>
                <a:r>
                  <a:rPr lang="en-US" i="1" dirty="0"/>
                  <a:t>k </a:t>
                </a:r>
                <a:r>
                  <a:rPr lang="en-US" dirty="0" smtClean="0"/>
                  <a:t>(message length) and </a:t>
                </a:r>
                <a:r>
                  <a:rPr lang="en-US" dirty="0"/>
                  <a:t>block length </a:t>
                </a:r>
                <a:r>
                  <a:rPr lang="en-US" i="1" dirty="0"/>
                  <a:t>n </a:t>
                </a:r>
                <a:r>
                  <a:rPr lang="en-US" dirty="0" smtClean="0"/>
                  <a:t>is given by</a:t>
                </a:r>
              </a:p>
              <a:p>
                <a:pPr algn="l" rtl="0"/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1600" dirty="0" smtClean="0"/>
                  <a:t>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So R is the </a:t>
                </a:r>
                <a:r>
                  <a:rPr lang="en-US" dirty="0" smtClean="0"/>
                  <a:t>rate of the “</a:t>
                </a:r>
                <a:r>
                  <a:rPr lang="en-US" u="sng" dirty="0"/>
                  <a:t>real information</a:t>
                </a:r>
                <a:r>
                  <a:rPr lang="en-US" dirty="0"/>
                  <a:t>” </a:t>
                </a:r>
                <a:r>
                  <a:rPr lang="en-US" dirty="0" smtClean="0"/>
                  <a:t>out of the </a:t>
                </a:r>
                <a:r>
                  <a:rPr lang="en-US" u="sng" dirty="0" smtClean="0"/>
                  <a:t>overall </a:t>
                </a:r>
                <a:r>
                  <a:rPr lang="en-US" u="sng" dirty="0"/>
                  <a:t>transmitted data</a:t>
                </a:r>
                <a:r>
                  <a:rPr lang="en-US" dirty="0"/>
                  <a:t>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Intuitively, the higher </a:t>
                </a:r>
                <a:r>
                  <a:rPr lang="en-US" dirty="0"/>
                  <a:t>the </a:t>
                </a:r>
                <a:r>
                  <a:rPr lang="en-US" dirty="0" smtClean="0"/>
                  <a:t>rate is, the lesser </a:t>
                </a:r>
                <a:r>
                  <a:rPr lang="en-US" dirty="0"/>
                  <a:t>the amount of redundancy in the code. </a:t>
                </a:r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want the Rate to be as high as possible, most of the transmitted data will be real data.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sz="2800" b="1" u="sng" dirty="0" smtClean="0"/>
                  <a:t>Relative distance </a:t>
                </a:r>
                <a:r>
                  <a:rPr lang="en-US" sz="2800" b="1" u="sng" dirty="0"/>
                  <a:t>of a code</a:t>
                </a:r>
                <a:r>
                  <a:rPr lang="en-US" sz="2800" b="1" u="sng" dirty="0" smtClean="0"/>
                  <a:t>:</a:t>
                </a:r>
              </a:p>
              <a:p>
                <a:pPr algn="just" rtl="0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just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just" rtl="0"/>
                <a:endParaRPr lang="en-US" dirty="0" smtClean="0"/>
              </a:p>
              <a:p>
                <a:pPr algn="just" rtl="0"/>
                <a:r>
                  <a:rPr lang="en-US" dirty="0" smtClean="0"/>
                  <a:t>The relative distance </a:t>
                </a:r>
                <a:r>
                  <a:rPr lang="en-US" dirty="0"/>
                  <a:t>is the rate </a:t>
                </a:r>
                <a:r>
                  <a:rPr lang="en-US" dirty="0" smtClean="0"/>
                  <a:t>of the </a:t>
                </a:r>
                <a:r>
                  <a:rPr lang="en-US" u="sng" dirty="0" smtClean="0"/>
                  <a:t>distance</a:t>
                </a:r>
                <a:r>
                  <a:rPr lang="en-US" dirty="0" smtClean="0"/>
                  <a:t> out of the </a:t>
                </a:r>
                <a:r>
                  <a:rPr lang="en-US" u="sng" dirty="0"/>
                  <a:t>overall transmitted data</a:t>
                </a:r>
                <a:r>
                  <a:rPr lang="en-US" dirty="0"/>
                  <a:t>.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784" y="131286"/>
                <a:ext cx="7924800" cy="6597832"/>
              </a:xfrm>
              <a:prstGeom prst="rect">
                <a:avLst/>
              </a:prstGeom>
              <a:blipFill rotWithShape="0">
                <a:blip r:embed="rId2"/>
                <a:stretch>
                  <a:fillRect l="-1923" t="-1201" r="-308" b="-5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928694" y="1588289"/>
            <a:ext cx="7315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 smtClean="0">
                <a:solidFill>
                  <a:srgbClr val="000000"/>
                </a:solidFill>
                <a:latin typeface="Utopia-Regular"/>
              </a:rPr>
              <a:t>Questions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:</a:t>
            </a:r>
          </a:p>
          <a:p>
            <a:pPr algn="l" rtl="0"/>
            <a:endParaRPr lang="en-US" dirty="0" smtClean="0">
              <a:solidFill>
                <a:srgbClr val="000000"/>
              </a:solidFill>
              <a:latin typeface="Utopia-Regular"/>
            </a:endParaRPr>
          </a:p>
          <a:p>
            <a:pPr marL="342900" indent="-342900" algn="l" rtl="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Utopia-Regular"/>
              </a:rPr>
              <a:t>Rate?</a:t>
            </a:r>
          </a:p>
          <a:p>
            <a:pPr marL="342900" indent="-342900" algn="l" rtl="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Utopia-Regular"/>
              </a:rPr>
              <a:t>Relative distance?</a:t>
            </a:r>
            <a:r>
              <a:rPr lang="en-US" dirty="0">
                <a:solidFill>
                  <a:srgbClr val="000000"/>
                </a:solidFill>
                <a:latin typeface="Fourier-Math-BlackBoard"/>
              </a:rPr>
              <a:t/>
            </a:r>
            <a:br>
              <a:rPr lang="en-US" dirty="0">
                <a:solidFill>
                  <a:srgbClr val="000000"/>
                </a:solidFill>
                <a:latin typeface="Fourier-Math-BlackBoard"/>
              </a:rPr>
            </a:br>
            <a:endParaRPr lang="en-US" dirty="0">
              <a:solidFill>
                <a:srgbClr val="000000"/>
              </a:solidFill>
              <a:latin typeface="Utopia-Regular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111601"/>
            <a:ext cx="5497615" cy="663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03456" y="445614"/>
                <a:ext cx="11682484" cy="5869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endParaRPr lang="en-US" b="1" dirty="0" smtClean="0"/>
              </a:p>
              <a:p>
                <a:pPr algn="l" rtl="0"/>
                <a:r>
                  <a:rPr lang="en-US" b="1" dirty="0" smtClean="0"/>
                  <a:t>The Singleton </a:t>
                </a:r>
                <a:r>
                  <a:rPr lang="en-US" b="1" dirty="0"/>
                  <a:t>bound </a:t>
                </a:r>
                <a:r>
                  <a:rPr lang="en-US" dirty="0" smtClean="0"/>
                  <a:t>states </a:t>
                </a:r>
                <a:r>
                  <a:rPr lang="en-US" dirty="0"/>
                  <a:t>that for any </a:t>
                </a:r>
                <a:r>
                  <a:rPr lang="en-US" dirty="0" smtClean="0"/>
                  <a:t>[</a:t>
                </a:r>
                <a:r>
                  <a:rPr lang="en-US" i="1" dirty="0" err="1" smtClean="0"/>
                  <a:t>n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k</a:t>
                </a:r>
                <a:r>
                  <a:rPr lang="en-US" dirty="0" err="1" smtClean="0"/>
                  <a:t>,</a:t>
                </a:r>
                <a:r>
                  <a:rPr lang="en-US" i="1" dirty="0" err="1" smtClean="0"/>
                  <a:t>d</a:t>
                </a:r>
                <a:r>
                  <a:rPr lang="en-US" dirty="0" smtClean="0"/>
                  <a:t>]</a:t>
                </a:r>
                <a:r>
                  <a:rPr lang="en-US" i="1" baseline="-25000" dirty="0" smtClean="0"/>
                  <a:t>q</a:t>
                </a:r>
                <a:r>
                  <a:rPr lang="en-US" i="1" dirty="0" smtClean="0"/>
                  <a:t> </a:t>
                </a:r>
                <a:r>
                  <a:rPr lang="en-US" dirty="0"/>
                  <a:t>code, </a:t>
                </a:r>
                <a:r>
                  <a:rPr lang="en-US" i="1" dirty="0"/>
                  <a:t>k </a:t>
                </a:r>
                <a:r>
                  <a:rPr lang="en-US" dirty="0"/>
                  <a:t>≤ </a:t>
                </a:r>
                <a:r>
                  <a:rPr lang="en-US" i="1" dirty="0"/>
                  <a:t>n</a:t>
                </a:r>
                <a:r>
                  <a:rPr lang="en-US" dirty="0"/>
                  <a:t>−</a:t>
                </a:r>
                <a:r>
                  <a:rPr lang="en-US" i="1" dirty="0"/>
                  <a:t>d </a:t>
                </a:r>
                <a:r>
                  <a:rPr lang="en-US" dirty="0"/>
                  <a:t>+1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In other words, the upper </a:t>
                </a:r>
                <a:r>
                  <a:rPr lang="en-US" dirty="0"/>
                  <a:t>bound distance of </a:t>
                </a:r>
                <a:r>
                  <a:rPr lang="en-US" dirty="0" smtClean="0"/>
                  <a:t>a code with k-message length and n-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length is n-k+1</a:t>
                </a:r>
                <a:r>
                  <a:rPr lang="en-US" i="1" dirty="0" smtClean="0"/>
                  <a:t>.</a:t>
                </a:r>
              </a:p>
              <a:p>
                <a:pPr algn="l" rtl="0"/>
                <a:r>
                  <a:rPr lang="en-US" dirty="0" smtClean="0"/>
                  <a:t>[</a:t>
                </a:r>
                <a:r>
                  <a:rPr lang="en-US" i="1" dirty="0" smtClean="0"/>
                  <a:t>d </a:t>
                </a:r>
                <a:r>
                  <a:rPr lang="en-US" dirty="0" smtClean="0"/>
                  <a:t>≤ </a:t>
                </a:r>
                <a:r>
                  <a:rPr lang="en-US" i="1" dirty="0" smtClean="0"/>
                  <a:t>n-k+1]</a:t>
                </a:r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can look at this bound as following: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k≤n-d+1</a:t>
                </a:r>
              </a:p>
              <a:p>
                <a:pPr algn="l" rtl="0"/>
                <a:r>
                  <a:rPr lang="en-US" dirty="0" smtClean="0"/>
                  <a:t>k+d≤n+1</a:t>
                </a:r>
              </a:p>
              <a:p>
                <a:pPr algn="l" rtl="0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≤1+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R(x)+</a:t>
                </a:r>
                <a:r>
                  <a:rPr lang="el-GR" dirty="0" smtClean="0"/>
                  <a:t>δ</a:t>
                </a:r>
                <a:r>
                  <a:rPr lang="en-US" dirty="0"/>
                  <a:t>(x</a:t>
                </a:r>
                <a:r>
                  <a:rPr lang="en-US" dirty="0" smtClean="0"/>
                  <a:t>)≤</a:t>
                </a:r>
                <a:r>
                  <a:rPr lang="en-US" dirty="0"/>
                  <a:t>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Let’s say that the encoded message length n , </a:t>
                </a:r>
                <a:r>
                  <a:rPr lang="en-US" dirty="0"/>
                  <a:t> </a:t>
                </a:r>
                <a:r>
                  <a:rPr lang="en-US" dirty="0" smtClean="0"/>
                  <a:t>is fixed.</a:t>
                </a:r>
              </a:p>
              <a:p>
                <a:pPr algn="l" rtl="0"/>
                <a:r>
                  <a:rPr lang="en-US" dirty="0" smtClean="0"/>
                  <a:t>We can see that increasing the rate will result in decreased the relative distance and vice versa.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b="1" dirty="0">
                  <a:latin typeface="Utopia-Bold"/>
                </a:endParaRPr>
              </a:p>
              <a:p>
                <a:pPr algn="l" rtl="0"/>
                <a:endParaRPr lang="en-US" b="1" dirty="0" smtClean="0">
                  <a:latin typeface="Utopia-Bold"/>
                </a:endParaRPr>
              </a:p>
              <a:p>
                <a:pPr algn="l" rtl="0"/>
                <a:endParaRPr lang="en-US" b="1" dirty="0">
                  <a:latin typeface="Utopia-Bold"/>
                </a:endParaRP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6" y="445614"/>
                <a:ext cx="11682484" cy="5869877"/>
              </a:xfrm>
              <a:prstGeom prst="rect">
                <a:avLst/>
              </a:prstGeom>
              <a:blipFill rotWithShape="0">
                <a:blip r:embed="rId3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5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078967" y="452954"/>
            <a:ext cx="84280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The Greatest Code of Them All: </a:t>
            </a:r>
            <a:r>
              <a:rPr lang="en-US" b="1" u="sng" dirty="0" smtClean="0"/>
              <a:t> </a:t>
            </a:r>
            <a:r>
              <a:rPr lang="en-US" b="1" u="sng" dirty="0"/>
              <a:t>Reed-Solomon Codes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Reed Solomon code is based upon interpolation using polynomials over finite fields.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Interpolation is a method of </a:t>
            </a:r>
            <a:r>
              <a:rPr lang="en-US" dirty="0" smtClean="0"/>
              <a:t>constructing</a:t>
            </a:r>
            <a:r>
              <a:rPr lang="en-US" dirty="0" smtClean="0">
                <a:solidFill>
                  <a:srgbClr val="000000"/>
                </a:solidFill>
              </a:rPr>
              <a:t> a polynomial that goes through a </a:t>
            </a:r>
            <a:r>
              <a:rPr lang="en-US" u="sng" dirty="0" smtClean="0">
                <a:solidFill>
                  <a:srgbClr val="000000"/>
                </a:solidFill>
              </a:rPr>
              <a:t>given set of points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64898" y="220038"/>
            <a:ext cx="10075653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Reed-Solomon </a:t>
            </a:r>
            <a:r>
              <a:rPr lang="en-US" b="1" u="sng" dirty="0"/>
              <a:t>Codes</a:t>
            </a:r>
          </a:p>
          <a:p>
            <a:pPr algn="l" rtl="0"/>
            <a:endParaRPr lang="en-US" b="1" u="sng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will start with an example of Reed-Solomon codes: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Our </a:t>
            </a:r>
            <a:r>
              <a:rPr lang="el-GR" dirty="0" smtClean="0">
                <a:solidFill>
                  <a:srgbClr val="000000"/>
                </a:solidFill>
              </a:rPr>
              <a:t>Σ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/>
              <a:t>F</a:t>
            </a:r>
            <a:r>
              <a:rPr lang="en-US" sz="1100" i="1" dirty="0"/>
              <a:t>3 </a:t>
            </a:r>
            <a:r>
              <a:rPr lang="en-US" dirty="0"/>
              <a:t>= {0, 1,2}  where +</a:t>
            </a:r>
            <a:r>
              <a:rPr lang="en-US" sz="1100" i="1" dirty="0"/>
              <a:t>p </a:t>
            </a:r>
            <a:r>
              <a:rPr lang="en-US" i="1" dirty="0"/>
              <a:t>and </a:t>
            </a:r>
            <a:r>
              <a:rPr lang="en-US" dirty="0"/>
              <a:t>·</a:t>
            </a:r>
            <a:r>
              <a:rPr lang="en-US" sz="1100" i="1" dirty="0"/>
              <a:t>p </a:t>
            </a:r>
            <a:r>
              <a:rPr lang="en-US" i="1" dirty="0"/>
              <a:t>are addition and multiplication </a:t>
            </a:r>
            <a:r>
              <a:rPr lang="en-US" dirty="0"/>
              <a:t>mod </a:t>
            </a:r>
            <a:r>
              <a:rPr lang="en-US" i="1" dirty="0"/>
              <a:t>p .</a:t>
            </a:r>
            <a:endParaRPr lang="en-US" dirty="0"/>
          </a:p>
          <a:p>
            <a:pPr algn="l" rtl="0"/>
            <a:r>
              <a:rPr lang="en-US" dirty="0">
                <a:solidFill>
                  <a:srgbClr val="000000"/>
                </a:solidFill>
              </a:rPr>
              <a:t>As </a:t>
            </a:r>
            <a:r>
              <a:rPr lang="en-US" dirty="0" smtClean="0">
                <a:solidFill>
                  <a:srgbClr val="000000"/>
                </a:solidFill>
              </a:rPr>
              <a:t>we stated </a:t>
            </a:r>
            <a:r>
              <a:rPr lang="en-US" dirty="0">
                <a:solidFill>
                  <a:srgbClr val="000000"/>
                </a:solidFill>
              </a:rPr>
              <a:t>before , </a:t>
            </a:r>
            <a:r>
              <a:rPr lang="en-US" dirty="0"/>
              <a:t>F</a:t>
            </a:r>
            <a:r>
              <a:rPr lang="en-US" sz="1100" i="1" dirty="0"/>
              <a:t>3  </a:t>
            </a:r>
            <a:r>
              <a:rPr lang="en-US" dirty="0">
                <a:solidFill>
                  <a:srgbClr val="000000"/>
                </a:solidFill>
              </a:rPr>
              <a:t>is a field.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Let us </a:t>
            </a:r>
            <a:r>
              <a:rPr lang="en-US" b="1" dirty="0" smtClean="0">
                <a:solidFill>
                  <a:srgbClr val="000000"/>
                </a:solidFill>
              </a:rPr>
              <a:t>transmit</a:t>
            </a:r>
            <a:r>
              <a:rPr lang="en-US" dirty="0" smtClean="0">
                <a:solidFill>
                  <a:srgbClr val="000000"/>
                </a:solidFill>
              </a:rPr>
              <a:t> the following message:  (2,1).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1. Set </a:t>
            </a:r>
            <a:r>
              <a:rPr lang="en-US" dirty="0">
                <a:solidFill>
                  <a:srgbClr val="000000"/>
                </a:solidFill>
              </a:rPr>
              <a:t>the polynomial </a:t>
            </a:r>
            <a:r>
              <a:rPr lang="en-US" dirty="0" smtClean="0">
                <a:solidFill>
                  <a:srgbClr val="000000"/>
                </a:solidFill>
              </a:rPr>
              <a:t>coefficients to be the message elements 2,1 :  f(x) = 2+1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</a:p>
          <a:p>
            <a:pPr marL="342900" indent="-342900" algn="l" rtl="0"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2. Evaluate the polynomial values at predefined points (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ll field elements)  x=0 , x=1 , x=2: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(x=0,y=</a:t>
            </a:r>
            <a:r>
              <a:rPr lang="en-US" b="1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) , (x=1,y=</a:t>
            </a:r>
            <a:r>
              <a:rPr lang="en-US" b="1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) , (x=2,y=</a:t>
            </a:r>
            <a:r>
              <a:rPr lang="en-US" b="1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 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3. Transmit the evaluation </a:t>
            </a:r>
            <a:r>
              <a:rPr lang="en-US" b="1" dirty="0" smtClean="0">
                <a:solidFill>
                  <a:srgbClr val="000000"/>
                </a:solidFill>
              </a:rPr>
              <a:t>result</a:t>
            </a:r>
            <a:r>
              <a:rPr lang="en-US" dirty="0">
                <a:solidFill>
                  <a:srgbClr val="000000"/>
                </a:solidFill>
              </a:rPr>
              <a:t> , </a:t>
            </a:r>
            <a:r>
              <a:rPr lang="en-US" dirty="0" smtClean="0">
                <a:solidFill>
                  <a:srgbClr val="000000"/>
                </a:solidFill>
              </a:rPr>
              <a:t>meaning </a:t>
            </a:r>
            <a:r>
              <a:rPr lang="en-US" dirty="0" err="1" smtClean="0">
                <a:solidFill>
                  <a:srgbClr val="000000"/>
                </a:solidFill>
              </a:rPr>
              <a:t>codeword</a:t>
            </a:r>
            <a:r>
              <a:rPr lang="en-US" dirty="0" smtClean="0">
                <a:solidFill>
                  <a:srgbClr val="000000"/>
                </a:solidFill>
              </a:rPr>
              <a:t> : (</a:t>
            </a:r>
            <a:r>
              <a:rPr lang="en-US" b="1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b="1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6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664898" y="220038"/>
                <a:ext cx="10075653" cy="7017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/>
                  <a:t>Reed-Solomon </a:t>
                </a:r>
                <a:r>
                  <a:rPr lang="en-US" b="1" u="sng" dirty="0"/>
                  <a:t>Codes</a:t>
                </a:r>
              </a:p>
              <a:p>
                <a:pPr algn="l" rtl="0"/>
                <a:endParaRPr lang="en-US" b="1" u="sng" dirty="0" smtClean="0">
                  <a:solidFill>
                    <a:srgbClr val="000000"/>
                  </a:solidFill>
                </a:endParaRP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</a:rPr>
                  <a:t>Our </a:t>
                </a:r>
                <a:r>
                  <a:rPr lang="el-GR" dirty="0">
                    <a:solidFill>
                      <a:srgbClr val="000000"/>
                    </a:solidFill>
                  </a:rPr>
                  <a:t>Σ</a:t>
                </a:r>
                <a:r>
                  <a:rPr lang="en-US" dirty="0">
                    <a:solidFill>
                      <a:srgbClr val="000000"/>
                    </a:solidFill>
                  </a:rPr>
                  <a:t> = alphabet = </a:t>
                </a:r>
                <a:r>
                  <a:rPr lang="en-US" dirty="0"/>
                  <a:t>F</a:t>
                </a:r>
                <a:r>
                  <a:rPr lang="en-US" sz="1100" i="1" dirty="0"/>
                  <a:t>3 </a:t>
                </a:r>
                <a:r>
                  <a:rPr lang="en-US" dirty="0"/>
                  <a:t>= {0, 1,2}  where +</a:t>
                </a:r>
                <a:r>
                  <a:rPr lang="en-US" sz="1100" i="1" dirty="0"/>
                  <a:t>p </a:t>
                </a:r>
                <a:r>
                  <a:rPr lang="en-US" i="1" dirty="0"/>
                  <a:t>and </a:t>
                </a:r>
                <a:r>
                  <a:rPr lang="en-US" dirty="0"/>
                  <a:t>·</a:t>
                </a:r>
                <a:r>
                  <a:rPr lang="en-US" sz="1100" i="1" dirty="0"/>
                  <a:t>p </a:t>
                </a:r>
                <a:r>
                  <a:rPr lang="en-US" i="1" dirty="0"/>
                  <a:t>are addition and multiplication </a:t>
                </a:r>
                <a:r>
                  <a:rPr lang="en-US" dirty="0"/>
                  <a:t>mod </a:t>
                </a:r>
                <a:r>
                  <a:rPr lang="en-US" i="1" dirty="0"/>
                  <a:t>p .</a:t>
                </a:r>
                <a:endParaRPr lang="en-US" dirty="0"/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</a:rPr>
                  <a:t>As we stated before , </a:t>
                </a:r>
                <a:r>
                  <a:rPr lang="en-US" dirty="0"/>
                  <a:t>F</a:t>
                </a:r>
                <a:r>
                  <a:rPr lang="en-US" sz="1100" i="1" dirty="0"/>
                  <a:t>3  </a:t>
                </a:r>
                <a:r>
                  <a:rPr lang="en-US" dirty="0">
                    <a:solidFill>
                      <a:srgbClr val="000000"/>
                    </a:solidFill>
                  </a:rPr>
                  <a:t>is a field.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u="sng" dirty="0" smtClean="0">
                    <a:solidFill>
                      <a:srgbClr val="000000"/>
                    </a:solidFill>
                  </a:rPr>
                  <a:t>message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     (2,1)</a:t>
                </a:r>
              </a:p>
              <a:p>
                <a:pPr algn="l" rtl="0"/>
                <a:r>
                  <a:rPr lang="en-US" u="sng" dirty="0" smtClean="0">
                    <a:solidFill>
                      <a:srgbClr val="000000"/>
                    </a:solidFill>
                  </a:rPr>
                  <a:t>Polynomial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 f(x</a:t>
                </a:r>
                <a:r>
                  <a:rPr lang="en-US" dirty="0">
                    <a:solidFill>
                      <a:srgbClr val="000000"/>
                    </a:solidFill>
                  </a:rPr>
                  <a:t>) = 2+1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dirty="0">
                    <a:solidFill>
                      <a:srgbClr val="000000"/>
                    </a:solidFill>
                  </a:rPr>
                  <a:t>x</a:t>
                </a:r>
              </a:p>
              <a:p>
                <a:pPr algn="l" rtl="0"/>
                <a:r>
                  <a:rPr lang="en-US" u="sng" dirty="0" smtClean="0">
                    <a:solidFill>
                      <a:srgbClr val="000000"/>
                    </a:solidFill>
                  </a:rPr>
                  <a:t>code-word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:  (</a:t>
                </a:r>
                <a:r>
                  <a:rPr lang="en-US" b="1" dirty="0">
                    <a:solidFill>
                      <a:srgbClr val="000000"/>
                    </a:solidFill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r>
                  <a:rPr lang="en-US" b="1" dirty="0">
                    <a:solidFill>
                      <a:srgbClr val="000000"/>
                    </a:solidFill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r>
                  <a:rPr lang="en-US" b="1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</a:rPr>
                  <a:t>)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Our message length k=2  and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codeword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length n = 3 over </a:t>
                </a:r>
                <a:r>
                  <a:rPr lang="en-US" dirty="0" smtClean="0"/>
                  <a:t>F</a:t>
                </a:r>
                <a:r>
                  <a:rPr lang="en-US" sz="1100" i="1" dirty="0" smtClean="0"/>
                  <a:t>3.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The code is: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sz="1100" i="1" dirty="0"/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 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We can see that C is a </a:t>
                </a:r>
                <a:r>
                  <a:rPr lang="en-US" u="sng" dirty="0" smtClean="0">
                    <a:solidFill>
                      <a:srgbClr val="000000"/>
                    </a:solidFill>
                  </a:rPr>
                  <a:t>linear subspace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F</m:t>
                        </m:r>
                        <m:r>
                          <m:rPr>
                            <m:nor/>
                          </m:rPr>
                          <a:rPr lang="en-US" sz="1100" i="1" dirty="0"/>
                          <m:t>3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with dimension k = 2  and code length n = 3.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98" y="220038"/>
                <a:ext cx="10075653" cy="7017306"/>
              </a:xfrm>
              <a:prstGeom prst="rect">
                <a:avLst/>
              </a:prstGeom>
              <a:blipFill rotWithShape="0">
                <a:blip r:embed="rId2"/>
                <a:stretch>
                  <a:fillRect l="-484" t="-4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3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0057" y="1964602"/>
            <a:ext cx="935913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Error-correcting codes </a:t>
            </a:r>
            <a:r>
              <a:rPr lang="en-US" dirty="0" smtClean="0"/>
              <a:t>are </a:t>
            </a:r>
            <a:r>
              <a:rPr lang="en-US" dirty="0"/>
              <a:t>clever ways of representing data so </a:t>
            </a:r>
            <a:r>
              <a:rPr lang="en-US" dirty="0" smtClean="0"/>
              <a:t>that one can recover the original information even if parts of it are corrupted.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We will do it using redundancy so that the original information can be recovered even when parts of the (redundant) data have been corrupted.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79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121642" y="1613456"/>
            <a:ext cx="7315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 smtClean="0">
                <a:solidFill>
                  <a:srgbClr val="000000"/>
                </a:solidFill>
                <a:latin typeface="Utopia-Regular"/>
              </a:rPr>
              <a:t>Question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:</a:t>
            </a:r>
          </a:p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What is the relationship between 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the encoding algorithm and the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following table?</a:t>
            </a:r>
          </a:p>
        </p:txBody>
      </p:sp>
      <p:sp>
        <p:nvSpPr>
          <p:cNvPr id="5" name="מלבן 1"/>
          <p:cNvSpPr/>
          <p:nvPr/>
        </p:nvSpPr>
        <p:spPr>
          <a:xfrm>
            <a:off x="7121643" y="5115428"/>
            <a:ext cx="7315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latin typeface="Fourier-Math-BlackBoard"/>
              </a:rPr>
              <a:t/>
            </a:r>
            <a:br>
              <a:rPr lang="en-US" dirty="0">
                <a:solidFill>
                  <a:srgbClr val="000000"/>
                </a:solidFill>
                <a:latin typeface="Fourier-Math-BlackBoard"/>
              </a:rPr>
            </a:b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0" y="147435"/>
            <a:ext cx="6638960" cy="65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559" y="4465424"/>
            <a:ext cx="2671239" cy="1837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710" y="143075"/>
            <a:ext cx="650620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u="sng" dirty="0" smtClean="0"/>
              <a:t>Generator matrix: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generator matrix of reed-Solomon is </a:t>
            </a:r>
            <a:r>
              <a:rPr lang="en-US" dirty="0" err="1" smtClean="0"/>
              <a:t>Vandermonde</a:t>
            </a:r>
            <a:r>
              <a:rPr lang="en-US" dirty="0" smtClean="0"/>
              <a:t> matrix.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Vandermonde</a:t>
            </a:r>
            <a:r>
              <a:rPr lang="en-US" dirty="0"/>
              <a:t> matrix evaluates a polynomial at a set of </a:t>
            </a:r>
            <a:r>
              <a:rPr lang="en-US" dirty="0" smtClean="0"/>
              <a:t>points.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1997" y="3866612"/>
            <a:ext cx="301646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u="sng" dirty="0" smtClean="0"/>
              <a:t>General </a:t>
            </a:r>
            <a:r>
              <a:rPr lang="en-US" b="1" u="sng" dirty="0" err="1" smtClean="0"/>
              <a:t>Vandermonde</a:t>
            </a:r>
            <a:r>
              <a:rPr lang="en-US" b="1" u="sng" dirty="0" smtClean="0"/>
              <a:t> matrix</a:t>
            </a:r>
            <a:endParaRPr lang="he-IL" b="1" u="sng" dirty="0"/>
          </a:p>
        </p:txBody>
      </p:sp>
      <p:pic>
        <p:nvPicPr>
          <p:cNvPr id="1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59" y="1403102"/>
            <a:ext cx="3461625" cy="589667"/>
          </a:xfrm>
          <a:prstGeom prst="rect">
            <a:avLst/>
          </a:prstGeom>
        </p:spPr>
      </p:pic>
      <p:pic>
        <p:nvPicPr>
          <p:cNvPr id="1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108" y="2567746"/>
            <a:ext cx="4133446" cy="49381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44" y="1403102"/>
            <a:ext cx="5377604" cy="5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2710" y="143075"/>
            <a:ext cx="65110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u="sng" dirty="0" smtClean="0"/>
              <a:t>Generator matrix: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generator matrix of reed-Solomon is </a:t>
            </a:r>
            <a:r>
              <a:rPr lang="en-US" dirty="0" err="1" smtClean="0"/>
              <a:t>Vandermonde</a:t>
            </a:r>
            <a:r>
              <a:rPr lang="en-US" dirty="0" smtClean="0"/>
              <a:t> matrix.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Vandermonde</a:t>
            </a:r>
            <a:r>
              <a:rPr lang="en-US" dirty="0"/>
              <a:t> matrix evaluates a polynomial at a set of </a:t>
            </a:r>
            <a:r>
              <a:rPr lang="en-US" dirty="0" smtClean="0"/>
              <a:t>points. </a:t>
            </a:r>
          </a:p>
        </p:txBody>
      </p:sp>
      <p:pic>
        <p:nvPicPr>
          <p:cNvPr id="1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59" y="1403102"/>
            <a:ext cx="3461625" cy="589667"/>
          </a:xfrm>
          <a:prstGeom prst="rect">
            <a:avLst/>
          </a:prstGeom>
        </p:spPr>
      </p:pic>
      <p:pic>
        <p:nvPicPr>
          <p:cNvPr id="1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108" y="2567746"/>
            <a:ext cx="4133446" cy="493819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29291"/>
              </p:ext>
            </p:extLst>
          </p:nvPr>
        </p:nvGraphicFramePr>
        <p:xfrm>
          <a:off x="6084771" y="3636542"/>
          <a:ext cx="61817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Worksheet" r:id="rId5" imgW="6181722" imgH="733320" progId="Excel.Sheet.12">
                  <p:embed/>
                </p:oleObj>
              </mc:Choice>
              <mc:Fallback>
                <p:oleObj name="Worksheet" r:id="rId5" imgW="6181722" imgH="7333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4771" y="3636542"/>
                        <a:ext cx="61817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844" y="1403102"/>
            <a:ext cx="5377604" cy="5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2710" y="143075"/>
            <a:ext cx="651101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u="sng" dirty="0" smtClean="0"/>
              <a:t>Generator matrix: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 generator matrix of reed-Solomon is </a:t>
            </a:r>
            <a:r>
              <a:rPr lang="en-US" dirty="0" err="1" smtClean="0"/>
              <a:t>Vandermonde</a:t>
            </a:r>
            <a:r>
              <a:rPr lang="en-US" dirty="0" smtClean="0"/>
              <a:t> matrix.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Vandermonde</a:t>
            </a:r>
            <a:r>
              <a:rPr lang="en-US" dirty="0"/>
              <a:t> matrix evaluates a polynomial at a set of </a:t>
            </a:r>
            <a:r>
              <a:rPr lang="en-US" dirty="0" smtClean="0"/>
              <a:t>points. </a:t>
            </a:r>
          </a:p>
        </p:txBody>
      </p:sp>
      <p:pic>
        <p:nvPicPr>
          <p:cNvPr id="1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359" y="1403102"/>
            <a:ext cx="3461625" cy="589667"/>
          </a:xfrm>
          <a:prstGeom prst="rect">
            <a:avLst/>
          </a:prstGeom>
        </p:spPr>
      </p:pic>
      <p:pic>
        <p:nvPicPr>
          <p:cNvPr id="1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108" y="2567746"/>
            <a:ext cx="4133446" cy="493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3723" y="3412255"/>
                <a:ext cx="4778809" cy="286232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l" rtl="0"/>
                <a:r>
                  <a:rPr lang="en-US" dirty="0"/>
                  <a:t>The </a:t>
                </a:r>
                <a:r>
                  <a:rPr lang="en-US" dirty="0" err="1"/>
                  <a:t>Vandermonde</a:t>
                </a:r>
                <a:r>
                  <a:rPr lang="en-US" dirty="0"/>
                  <a:t> matrix evaluates a </a:t>
                </a:r>
                <a:r>
                  <a:rPr lang="en-US" dirty="0" smtClean="0"/>
                  <a:t>polynomial</a:t>
                </a:r>
              </a:p>
              <a:p>
                <a:pPr algn="l" rtl="0"/>
                <a:r>
                  <a:rPr lang="en-US" dirty="0" smtClean="0"/>
                  <a:t> </a:t>
                </a:r>
                <a:r>
                  <a:rPr lang="en-US" dirty="0"/>
                  <a:t>at a set of </a:t>
                </a:r>
                <a:r>
                  <a:rPr lang="en-US" dirty="0" smtClean="0"/>
                  <a:t>points</a:t>
                </a:r>
                <a:r>
                  <a:rPr lang="en-US" dirty="0"/>
                  <a:t>: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Every message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is represented by: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𝑏𝑥</m:t>
                    </m:r>
                  </m:oMath>
                </a14:m>
                <a:endParaRPr lang="en-US" dirty="0" smtClean="0"/>
              </a:p>
              <a:p>
                <a:pPr algn="l" rtl="0"/>
                <a:r>
                  <a:rPr lang="en-US" dirty="0" smtClean="0"/>
                  <a:t>If we evaluate the polynomial at x = 0 then this</a:t>
                </a:r>
              </a:p>
              <a:p>
                <a:pPr algn="l" rtl="0"/>
                <a:r>
                  <a:rPr lang="en-US" dirty="0" smtClean="0"/>
                  <a:t>equation becomes: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Notice it is the same as multiplying the message</a:t>
                </a:r>
              </a:p>
              <a:p>
                <a:pPr algn="l" rtl="0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  with the first column of the matrix.</a:t>
                </a:r>
              </a:p>
              <a:p>
                <a:pPr algn="l" rtl="0"/>
                <a:r>
                  <a:rPr lang="en-US" dirty="0" smtClean="0"/>
                  <a:t>Same goes for the rest of the columns</a:t>
                </a:r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723" y="3412255"/>
                <a:ext cx="4778809" cy="2862322"/>
              </a:xfrm>
              <a:prstGeom prst="rect">
                <a:avLst/>
              </a:prstGeom>
              <a:blipFill rotWithShape="0">
                <a:blip r:embed="rId8"/>
                <a:stretch>
                  <a:fillRect l="-1020" t="-1279" r="-510" b="-25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תמונה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844" y="1403102"/>
            <a:ext cx="5377604" cy="53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664898" y="220038"/>
                <a:ext cx="10075653" cy="5964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/>
                  <a:t>Reed-Solomon Codes  - Formal definition</a:t>
                </a:r>
                <a:endParaRPr lang="en-US" b="1" u="sng" dirty="0"/>
              </a:p>
              <a:p>
                <a:pPr algn="l" rtl="0"/>
                <a:endParaRPr lang="en-US" b="1" u="sng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Let </a:t>
                </a:r>
                <a:r>
                  <a:rPr lang="en-US" dirty="0" err="1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a finite field. Let 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l-GR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l-GR" dirty="0">
                    <a:solidFill>
                      <a:srgbClr val="000000"/>
                    </a:solidFill>
                    <a:latin typeface="Utopia-Regular"/>
                  </a:rPr>
                  <a:t>,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l-GR" sz="1100" dirty="0">
                    <a:solidFill>
                      <a:srgbClr val="000000"/>
                    </a:solidFill>
                    <a:latin typeface="Utopia-Regular"/>
                  </a:rPr>
                  <a:t>2</a:t>
                </a:r>
                <a:r>
                  <a:rPr lang="el-GR" dirty="0">
                    <a:solidFill>
                      <a:srgbClr val="000000"/>
                    </a:solidFill>
                    <a:latin typeface="Utopia-Regular"/>
                  </a:rPr>
                  <a:t>,...</a:t>
                </a:r>
                <a:r>
                  <a:rPr lang="el-GR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distinct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predefined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elements (also called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evaluation points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from </a:t>
                </a:r>
                <a:r>
                  <a:rPr lang="en-US" dirty="0" err="1" smtClean="0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 smtClean="0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 smtClean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such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that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k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. 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We define an encoding function for Reed-Solomon code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RS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→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as follows: 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 message </a:t>
                </a:r>
                <a:r>
                  <a:rPr lang="en-US" b="1" dirty="0">
                    <a:solidFill>
                      <a:srgbClr val="000000"/>
                    </a:solidFill>
                    <a:latin typeface="Utopia-Bold"/>
                  </a:rPr>
                  <a:t>m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,...,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k</a:t>
                </a:r>
                <a:r>
                  <a:rPr lang="en-US" sz="1100" dirty="0">
                    <a:solidFill>
                      <a:srgbClr val="000000"/>
                    </a:solidFill>
                    <a:latin typeface="Fourier-Math-Symbols"/>
                  </a:rPr>
                  <a:t>−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with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m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i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∈ </a:t>
                </a:r>
                <a:r>
                  <a:rPr lang="en-US" dirty="0" err="1">
                    <a:solidFill>
                      <a:srgbClr val="000000"/>
                    </a:solidFill>
                    <a:latin typeface="Fourier-Math-BlackBoard"/>
                  </a:rPr>
                  <a:t>F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q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is mapped to a degree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k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−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1 polynomial.</a:t>
                </a:r>
              </a:p>
              <a:p>
                <a:pPr algn="l" rtl="0"/>
                <a:r>
                  <a:rPr lang="en-US" b="1" dirty="0">
                    <a:solidFill>
                      <a:srgbClr val="000000"/>
                    </a:solidFill>
                    <a:latin typeface="Utopia-Bold"/>
                  </a:rPr>
                  <a:t>m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→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f</a:t>
                </a:r>
                <a:r>
                  <a:rPr lang="en-US" sz="1100" b="1" dirty="0" err="1">
                    <a:solidFill>
                      <a:srgbClr val="000000"/>
                    </a:solidFill>
                    <a:latin typeface="Utopia-Bold"/>
                  </a:rPr>
                  <a:t>m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), where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f</a:t>
                </a:r>
                <a:r>
                  <a:rPr lang="en-US" sz="1100" b="1" dirty="0" err="1">
                    <a:solidFill>
                      <a:srgbClr val="000000"/>
                    </a:solidFill>
                    <a:latin typeface="Utopia-Bold"/>
                  </a:rPr>
                  <a:t>m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X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Symbols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Extension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Fourier-Math-Extension"/>
                  </a:rPr>
                </a:br>
                <a:r>
                  <a:rPr lang="en-US" dirty="0"/>
                  <a:t>Note that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∈ </a:t>
                </a:r>
                <a:r>
                  <a:rPr lang="en-US" dirty="0" err="1"/>
                  <a:t>F</a:t>
                </a:r>
                <a:r>
                  <a:rPr lang="en-US" i="1" dirty="0" err="1"/>
                  <a:t>q</a:t>
                </a:r>
                <a:r>
                  <a:rPr lang="en-US" dirty="0"/>
                  <a:t>[</a:t>
                </a:r>
                <a:r>
                  <a:rPr lang="en-US" i="1" dirty="0"/>
                  <a:t>X</a:t>
                </a:r>
                <a:r>
                  <a:rPr lang="en-US" dirty="0"/>
                  <a:t>] is a polynomial of degree at most </a:t>
                </a:r>
                <a:r>
                  <a:rPr lang="en-US" i="1" dirty="0"/>
                  <a:t>k </a:t>
                </a:r>
                <a:r>
                  <a:rPr lang="en-US" dirty="0"/>
                  <a:t>− 1.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encoding of </a:t>
                </a:r>
                <a:r>
                  <a:rPr lang="en-US" b="1" dirty="0"/>
                  <a:t>m </a:t>
                </a:r>
                <a:r>
                  <a:rPr lang="en-US" dirty="0"/>
                  <a:t>is the evaluation of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at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:</a:t>
                </a:r>
                <a:br>
                  <a:rPr lang="en-US" dirty="0"/>
                </a:br>
                <a:r>
                  <a:rPr lang="en-US" i="1" dirty="0"/>
                  <a:t>RS</a:t>
                </a:r>
                <a:r>
                  <a:rPr lang="en-US" dirty="0"/>
                  <a:t>(</a:t>
                </a:r>
                <a:r>
                  <a:rPr lang="en-US" b="1" dirty="0"/>
                  <a:t>m</a:t>
                </a:r>
                <a:r>
                  <a:rPr lang="en-US" dirty="0"/>
                  <a:t>) = (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baseline="-25000" dirty="0"/>
                  <a:t>1</a:t>
                </a:r>
                <a:r>
                  <a:rPr lang="en-US" dirty="0"/>
                  <a:t>),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baseline="-25000" dirty="0"/>
                  <a:t>2</a:t>
                </a:r>
                <a:r>
                  <a:rPr lang="en-US" dirty="0"/>
                  <a:t>),..., </a:t>
                </a:r>
                <a:r>
                  <a:rPr lang="en-US" i="1" dirty="0" err="1"/>
                  <a:t>f</a:t>
                </a:r>
                <a:r>
                  <a:rPr lang="en-US" b="1" dirty="0" err="1"/>
                  <a:t>m</a:t>
                </a:r>
                <a:r>
                  <a:rPr lang="en-US" dirty="0"/>
                  <a:t>(</a:t>
                </a:r>
                <a:r>
                  <a:rPr lang="en-US" i="1" dirty="0"/>
                  <a:t>α</a:t>
                </a:r>
                <a:r>
                  <a:rPr lang="en-US" i="1" baseline="-25000" dirty="0"/>
                  <a:t>n</a:t>
                </a:r>
                <a:r>
                  <a:rPr lang="en-US" dirty="0"/>
                  <a:t>)).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98" y="220038"/>
                <a:ext cx="10075653" cy="5964453"/>
              </a:xfrm>
              <a:prstGeom prst="rect">
                <a:avLst/>
              </a:prstGeom>
              <a:blipFill rotWithShape="0">
                <a:blip r:embed="rId2"/>
                <a:stretch>
                  <a:fillRect l="-484" t="-511" r="-54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664898" y="220038"/>
            <a:ext cx="10075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Reed-Solomon </a:t>
            </a:r>
            <a:r>
              <a:rPr lang="en-US" b="1" u="sng" dirty="0"/>
              <a:t>Codes</a:t>
            </a:r>
          </a:p>
          <a:p>
            <a:pPr algn="l" rtl="0"/>
            <a:endParaRPr lang="en-US" b="1" u="sng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/>
              <a:t>Reed-Solomon codes meet the Singleton bound, i.e. satisfy d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n</a:t>
            </a:r>
            <a:r>
              <a:rPr lang="en-US" dirty="0"/>
              <a:t>−</a:t>
            </a:r>
            <a:r>
              <a:rPr lang="en-US" i="1" dirty="0"/>
              <a:t>k</a:t>
            </a:r>
            <a:r>
              <a:rPr lang="en-US" dirty="0"/>
              <a:t>+1.</a:t>
            </a:r>
          </a:p>
          <a:p>
            <a:pPr algn="l" rtl="0"/>
            <a:endParaRPr lang="en-US" u="sng" dirty="0" smtClean="0"/>
          </a:p>
          <a:p>
            <a:pPr algn="l" rtl="0"/>
            <a:r>
              <a:rPr lang="en-US" u="sng" dirty="0" smtClean="0"/>
              <a:t>Reminder</a:t>
            </a:r>
            <a:r>
              <a:rPr lang="en-US" dirty="0"/>
              <a:t>: The Singleton bound states that for any [</a:t>
            </a:r>
            <a:r>
              <a:rPr lang="en-US" i="1" dirty="0" err="1"/>
              <a:t>n</a:t>
            </a:r>
            <a:r>
              <a:rPr lang="en-US" dirty="0" err="1"/>
              <a:t>,</a:t>
            </a:r>
            <a:r>
              <a:rPr lang="en-US" i="1" dirty="0" err="1"/>
              <a:t>k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]</a:t>
            </a:r>
            <a:r>
              <a:rPr lang="en-US" i="1" baseline="-25000" dirty="0"/>
              <a:t>q</a:t>
            </a:r>
            <a:r>
              <a:rPr lang="en-US" i="1" dirty="0"/>
              <a:t> </a:t>
            </a:r>
            <a:r>
              <a:rPr lang="en-US" dirty="0"/>
              <a:t>code, d</a:t>
            </a:r>
            <a:r>
              <a:rPr lang="en-US" i="1" dirty="0"/>
              <a:t> </a:t>
            </a:r>
            <a:r>
              <a:rPr lang="en-US" dirty="0"/>
              <a:t>≤ </a:t>
            </a:r>
            <a:r>
              <a:rPr lang="en-US" i="1" dirty="0"/>
              <a:t>n</a:t>
            </a:r>
            <a:r>
              <a:rPr lang="en-US" dirty="0"/>
              <a:t>−k+1.</a:t>
            </a:r>
          </a:p>
          <a:p>
            <a:pPr algn="l" rtl="0"/>
            <a:r>
              <a:rPr lang="en-US" dirty="0" smtClean="0"/>
              <a:t>[</a:t>
            </a:r>
            <a:r>
              <a:rPr lang="en-US" b="1" dirty="0" smtClean="0"/>
              <a:t> n</a:t>
            </a:r>
            <a:r>
              <a:rPr lang="en-US" dirty="0" smtClean="0"/>
              <a:t> </a:t>
            </a:r>
            <a:r>
              <a:rPr lang="en-US" dirty="0"/>
              <a:t>is the code-word length, </a:t>
            </a:r>
            <a:r>
              <a:rPr lang="en-US" b="1" dirty="0"/>
              <a:t>k</a:t>
            </a:r>
            <a:r>
              <a:rPr lang="en-US" dirty="0"/>
              <a:t> is the message length and </a:t>
            </a:r>
            <a:r>
              <a:rPr lang="en-US" b="1" dirty="0"/>
              <a:t>d</a:t>
            </a:r>
            <a:r>
              <a:rPr lang="en-US" dirty="0"/>
              <a:t> is the code distance</a:t>
            </a:r>
            <a:r>
              <a:rPr lang="en-US" dirty="0" smtClean="0"/>
              <a:t>. ]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This means that Reed-Solomon codes </a:t>
            </a:r>
            <a:r>
              <a:rPr lang="en-US" dirty="0" smtClean="0"/>
              <a:t>meet </a:t>
            </a:r>
            <a:r>
              <a:rPr lang="en-US" dirty="0"/>
              <a:t>the upper bound efficiency between the redundancy and the</a:t>
            </a:r>
          </a:p>
          <a:p>
            <a:pPr algn="l" rtl="0"/>
            <a:r>
              <a:rPr lang="en-US" dirty="0"/>
              <a:t>error </a:t>
            </a:r>
            <a:r>
              <a:rPr lang="en-US" dirty="0" smtClean="0"/>
              <a:t>recovering capability, i.e. we </a:t>
            </a:r>
            <a:r>
              <a:rPr lang="en-US" dirty="0"/>
              <a:t>send the maximal amount of real data when </a:t>
            </a:r>
            <a:r>
              <a:rPr lang="en-US" dirty="0" smtClean="0"/>
              <a:t>k </a:t>
            </a:r>
            <a:r>
              <a:rPr lang="en-US" dirty="0"/>
              <a:t>and n are given. 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מלבן 1"/>
              <p:cNvSpPr/>
              <p:nvPr/>
            </p:nvSpPr>
            <p:spPr>
              <a:xfrm>
                <a:off x="724619" y="74397"/>
                <a:ext cx="10213675" cy="7337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i="1" dirty="0">
                    <a:solidFill>
                      <a:srgbClr val="000000"/>
                    </a:solidFill>
                  </a:rPr>
                  <a:t>RS is a </a:t>
                </a:r>
                <a:r>
                  <a:rPr lang="en-US" b="1" dirty="0">
                    <a:solidFill>
                      <a:srgbClr val="000000"/>
                    </a:solidFill>
                  </a:rPr>
                  <a:t>[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n</a:t>
                </a:r>
                <a:r>
                  <a:rPr lang="en-US" b="1" dirty="0">
                    <a:solidFill>
                      <a:srgbClr val="000000"/>
                    </a:solidFill>
                  </a:rPr>
                  <a:t>,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k</a:t>
                </a:r>
                <a:r>
                  <a:rPr lang="en-US" b="1" dirty="0">
                    <a:solidFill>
                      <a:srgbClr val="000000"/>
                    </a:solidFill>
                  </a:rPr>
                  <a:t>,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n </a:t>
                </a:r>
                <a:r>
                  <a:rPr lang="en-US" b="1" dirty="0">
                    <a:solidFill>
                      <a:srgbClr val="000000"/>
                    </a:solidFill>
                  </a:rPr>
                  <a:t>−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k </a:t>
                </a:r>
                <a:r>
                  <a:rPr lang="en-US" b="1" dirty="0">
                    <a:solidFill>
                      <a:srgbClr val="000000"/>
                    </a:solidFill>
                  </a:rPr>
                  <a:t>+1]</a:t>
                </a:r>
                <a:r>
                  <a:rPr lang="en-US" sz="1100" b="1" i="1" dirty="0">
                    <a:solidFill>
                      <a:srgbClr val="000000"/>
                    </a:solidFill>
                  </a:rPr>
                  <a:t>q </a:t>
                </a:r>
                <a:r>
                  <a:rPr lang="en-US" b="1" i="1" dirty="0">
                    <a:solidFill>
                      <a:srgbClr val="000000"/>
                    </a:solidFill>
                  </a:rPr>
                  <a:t>code. </a:t>
                </a:r>
              </a:p>
              <a:p>
                <a:pPr algn="l" rtl="0"/>
                <a:r>
                  <a:rPr lang="en-US" i="1" dirty="0">
                    <a:solidFill>
                      <a:srgbClr val="000000"/>
                    </a:solidFill>
                  </a:rPr>
                  <a:t>That is, it matches the Singleton bound.</a:t>
                </a:r>
              </a:p>
              <a:p>
                <a:pPr algn="l" rtl="0"/>
                <a:endParaRPr lang="en-US" b="1" u="sng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</a:rPr>
                  <a:t>Claim</a:t>
                </a:r>
                <a:r>
                  <a:rPr lang="en-US" u="sng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algn="l" rtl="0"/>
                <a:r>
                  <a:rPr lang="en-US" dirty="0" smtClean="0"/>
                  <a:t>A non-zero </a:t>
                </a:r>
                <a:r>
                  <a:rPr lang="en-US" b="1" dirty="0" smtClean="0"/>
                  <a:t>polynomial</a:t>
                </a:r>
                <a:r>
                  <a:rPr lang="en-US" dirty="0" smtClean="0"/>
                  <a:t> f(x) of </a:t>
                </a:r>
                <a:r>
                  <a:rPr lang="en-US" b="1" dirty="0" smtClean="0"/>
                  <a:t>degree t</a:t>
                </a:r>
                <a:r>
                  <a:rPr lang="en-US" dirty="0" smtClean="0"/>
                  <a:t> over a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has at most t roots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.</a:t>
                </a:r>
                <a:endParaRPr lang="en-US" dirty="0"/>
              </a:p>
              <a:p>
                <a:pPr algn="l" rtl="0"/>
                <a:endParaRPr lang="en-US" u="sng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</a:rPr>
                  <a:t>Proof</a:t>
                </a:r>
                <a:r>
                  <a:rPr lang="en-US" u="sng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We will prove it by induction on t.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If t=0 , meaning f(x) = a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0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then we are done.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Now, consider f(x) of degree t &gt; 0.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be a root such that f(a)=0.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If no such root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exists , we are done.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If there is a root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then we can write: 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f(x)=(x-a)g(x)  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 Where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(g) =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(f) -1 and g(x)!=0 because t&gt;0.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This is because </a:t>
                </a:r>
                <a:r>
                  <a:rPr lang="en-US" dirty="0">
                    <a:solidFill>
                      <a:srgbClr val="000000"/>
                    </a:solidFill>
                  </a:rPr>
                  <a:t>of </a:t>
                </a:r>
                <a:r>
                  <a:rPr lang="en-US" b="1" dirty="0">
                    <a:solidFill>
                      <a:srgbClr val="000000"/>
                    </a:solidFill>
                  </a:rPr>
                  <a:t>Euclidean division of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polynomials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theorem which states: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Two </a:t>
                </a:r>
                <a:r>
                  <a:rPr lang="en-US" dirty="0">
                    <a:solidFill>
                      <a:srgbClr val="000000"/>
                    </a:solidFill>
                  </a:rPr>
                  <a:t>polynomials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 (the </a:t>
                </a:r>
                <a:r>
                  <a:rPr lang="en-US" dirty="0">
                    <a:solidFill>
                      <a:srgbClr val="000000"/>
                    </a:solidFill>
                  </a:rPr>
                  <a:t>dividend) and B (the divisor)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produces(if </a:t>
                </a:r>
                <a:r>
                  <a:rPr lang="en-US" dirty="0">
                    <a:solidFill>
                      <a:srgbClr val="000000"/>
                    </a:solidFill>
                  </a:rPr>
                  <a:t>B is not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zero)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a </a:t>
                </a:r>
                <a:r>
                  <a:rPr lang="en-US" dirty="0">
                    <a:solidFill>
                      <a:srgbClr val="000000"/>
                    </a:solidFill>
                  </a:rPr>
                  <a:t>quotient Q and a remainder R such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that  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A </a:t>
                </a:r>
                <a:r>
                  <a:rPr lang="en-US" b="1" dirty="0">
                    <a:solidFill>
                      <a:srgbClr val="000000"/>
                    </a:solidFill>
                  </a:rPr>
                  <a:t>= BQ + R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 and </a:t>
                </a:r>
                <a:r>
                  <a:rPr lang="en-US" dirty="0">
                    <a:solidFill>
                      <a:srgbClr val="000000"/>
                    </a:solidFill>
                  </a:rPr>
                  <a:t>either R = 0 or the </a:t>
                </a:r>
                <a:r>
                  <a:rPr lang="en-US" b="1" dirty="0">
                    <a:solidFill>
                      <a:srgbClr val="000000"/>
                    </a:solidFill>
                  </a:rPr>
                  <a:t>degree of R is lower than the degree of B</a:t>
                </a:r>
                <a:r>
                  <a:rPr lang="en-US" dirty="0">
                    <a:solidFill>
                      <a:srgbClr val="000000"/>
                    </a:solidFill>
                  </a:rPr>
                  <a:t>.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endParaRPr lang="en-US" dirty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So, f(x)=</a:t>
                </a:r>
                <a:r>
                  <a:rPr lang="en-US" dirty="0">
                    <a:solidFill>
                      <a:srgbClr val="000000"/>
                    </a:solidFill>
                  </a:rPr>
                  <a:t>(x-a)g(x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)+r(x) , where f(a)=0=r(a)  and r(x) degree is lower than 1 so it’s 0.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We get that r(x)=0 and therefore </a:t>
                </a:r>
                <a:r>
                  <a:rPr lang="en-US" dirty="0">
                    <a:solidFill>
                      <a:srgbClr val="000000"/>
                    </a:solidFill>
                  </a:rPr>
                  <a:t>f(x)=(x-a)g(x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 where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deg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(g)=t-1.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By induction, g(x) has at most t-1 roots which implies that f(x) has at most t roots.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19" y="74397"/>
                <a:ext cx="10213675" cy="7337137"/>
              </a:xfrm>
              <a:prstGeom prst="rect">
                <a:avLst/>
              </a:prstGeom>
              <a:blipFill rotWithShape="0">
                <a:blip r:embed="rId2"/>
                <a:stretch>
                  <a:fillRect l="-537" t="-41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8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24619" y="386924"/>
            <a:ext cx="10213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 smtClean="0">
                <a:solidFill>
                  <a:srgbClr val="000000"/>
                </a:solidFill>
              </a:rPr>
              <a:t>RS is a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i="1" dirty="0" smtClean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i="1" dirty="0" smtClean="0">
                <a:solidFill>
                  <a:srgbClr val="000000"/>
                </a:solidFill>
              </a:rPr>
              <a:t>k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i="1" dirty="0" smtClean="0">
                <a:solidFill>
                  <a:srgbClr val="000000"/>
                </a:solidFill>
              </a:rPr>
              <a:t>n </a:t>
            </a:r>
            <a:r>
              <a:rPr lang="en-US" b="1" dirty="0" smtClean="0">
                <a:solidFill>
                  <a:srgbClr val="000000"/>
                </a:solidFill>
              </a:rPr>
              <a:t>−</a:t>
            </a:r>
            <a:r>
              <a:rPr lang="en-US" b="1" i="1" dirty="0" smtClean="0">
                <a:solidFill>
                  <a:srgbClr val="000000"/>
                </a:solidFill>
              </a:rPr>
              <a:t>k </a:t>
            </a:r>
            <a:r>
              <a:rPr lang="en-US" b="1" dirty="0" smtClean="0">
                <a:solidFill>
                  <a:srgbClr val="000000"/>
                </a:solidFill>
              </a:rPr>
              <a:t>+1]</a:t>
            </a:r>
            <a:r>
              <a:rPr lang="en-US" sz="1100" b="1" i="1" dirty="0" smtClean="0">
                <a:solidFill>
                  <a:srgbClr val="000000"/>
                </a:solidFill>
              </a:rPr>
              <a:t>q </a:t>
            </a:r>
            <a:r>
              <a:rPr lang="en-US" b="1" i="1" dirty="0" smtClean="0">
                <a:solidFill>
                  <a:srgbClr val="000000"/>
                </a:solidFill>
              </a:rPr>
              <a:t>code. </a:t>
            </a:r>
          </a:p>
          <a:p>
            <a:pPr algn="l" rtl="0"/>
            <a:r>
              <a:rPr lang="en-US" b="1" i="1" dirty="0" smtClean="0">
                <a:solidFill>
                  <a:srgbClr val="000000"/>
                </a:solidFill>
              </a:rPr>
              <a:t>That is, it matches the Singleton bound.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u="sng" dirty="0" smtClean="0">
                <a:solidFill>
                  <a:srgbClr val="000000"/>
                </a:solidFill>
              </a:rPr>
              <a:t>Claim</a:t>
            </a:r>
            <a:r>
              <a:rPr lang="en-US" u="sng" dirty="0" smtClean="0">
                <a:solidFill>
                  <a:srgbClr val="000000"/>
                </a:solidFill>
              </a:rPr>
              <a:t>:</a:t>
            </a:r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p(x) and q(x) are polynomials of degree at most </a:t>
            </a:r>
            <a:r>
              <a:rPr lang="en-US" dirty="0" smtClean="0"/>
              <a:t>k-1 and identical </a:t>
            </a:r>
            <a:r>
              <a:rPr lang="en-US" dirty="0"/>
              <a:t>for k values </a:t>
            </a:r>
            <a:r>
              <a:rPr lang="en-US" dirty="0" smtClean="0"/>
              <a:t>then  p(x</a:t>
            </a:r>
            <a:r>
              <a:rPr lang="en-US" dirty="0"/>
              <a:t>)=q(x).</a:t>
            </a:r>
          </a:p>
          <a:p>
            <a:pPr algn="l" rtl="0"/>
            <a:endParaRPr lang="en-US" u="sng" dirty="0" smtClean="0"/>
          </a:p>
          <a:p>
            <a:pPr algn="l" rtl="0"/>
            <a:r>
              <a:rPr lang="en-US" b="1" u="sng" dirty="0" smtClean="0"/>
              <a:t>Proof</a:t>
            </a:r>
            <a:r>
              <a:rPr lang="en-US" dirty="0" smtClean="0"/>
              <a:t>:</a:t>
            </a:r>
            <a:endParaRPr lang="en-US" dirty="0"/>
          </a:p>
          <a:p>
            <a:pPr algn="l" rtl="0"/>
            <a:r>
              <a:rPr lang="en-US" dirty="0" smtClean="0"/>
              <a:t>We </a:t>
            </a:r>
            <a:r>
              <a:rPr lang="en-US" dirty="0"/>
              <a:t>will assume </a:t>
            </a:r>
            <a:r>
              <a:rPr lang="en-US" dirty="0" smtClean="0"/>
              <a:t>that </a:t>
            </a:r>
            <a:r>
              <a:rPr lang="en-US" dirty="0">
                <a:solidFill>
                  <a:srgbClr val="000000"/>
                </a:solidFill>
              </a:rPr>
              <a:t>p(x)≠q(x). </a:t>
            </a:r>
            <a:endParaRPr lang="en-US" dirty="0" smtClean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/>
              <a:t>Then</a:t>
            </a:r>
            <a:r>
              <a:rPr lang="en-US" dirty="0" smtClean="0">
                <a:solidFill>
                  <a:srgbClr val="000000"/>
                </a:solidFill>
              </a:rPr>
              <a:t> f(x</a:t>
            </a:r>
            <a:r>
              <a:rPr lang="en-US" dirty="0">
                <a:solidFill>
                  <a:srgbClr val="000000"/>
                </a:solidFill>
              </a:rPr>
              <a:t>)=p(x)-q(x)≠0 is a </a:t>
            </a:r>
            <a:r>
              <a:rPr lang="en-US" dirty="0"/>
              <a:t>polynomial of degree at most k-1. </a:t>
            </a:r>
          </a:p>
          <a:p>
            <a:pPr algn="l" rtl="0"/>
            <a:r>
              <a:rPr lang="en-US" dirty="0"/>
              <a:t>However, we know that they are identical for k values, </a:t>
            </a:r>
            <a:endParaRPr lang="en-US" dirty="0" smtClean="0"/>
          </a:p>
          <a:p>
            <a:pPr algn="l" rtl="0"/>
            <a:r>
              <a:rPr lang="en-US" dirty="0" smtClean="0"/>
              <a:t>so f(x</a:t>
            </a:r>
            <a:r>
              <a:rPr lang="en-US" dirty="0"/>
              <a:t>) has at least k roots, but </a:t>
            </a:r>
            <a:r>
              <a:rPr lang="en-US" dirty="0" smtClean="0"/>
              <a:t>f(x</a:t>
            </a:r>
            <a:r>
              <a:rPr lang="en-US" dirty="0"/>
              <a:t>)’s degree is at most k-1.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Every </a:t>
            </a:r>
            <a:r>
              <a:rPr lang="en-US" dirty="0"/>
              <a:t>polynomial (except for zero polynomial) of degree n has at most n root.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Therefore </a:t>
            </a:r>
            <a:r>
              <a:rPr lang="en-US" dirty="0"/>
              <a:t>f</a:t>
            </a:r>
            <a:r>
              <a:rPr lang="en-US" dirty="0" smtClean="0"/>
              <a:t>(x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0 which means p(x)=q(x</a:t>
            </a:r>
            <a:r>
              <a:rPr lang="en-US" dirty="0" smtClean="0"/>
              <a:t>), and we got contradiction.</a:t>
            </a:r>
          </a:p>
        </p:txBody>
      </p:sp>
    </p:spTree>
    <p:extLst>
      <p:ext uri="{BB962C8B-B14F-4D97-AF65-F5344CB8AC3E}">
        <p14:creationId xmlns:p14="http://schemas.microsoft.com/office/powerpoint/2010/main" val="31873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24619" y="369672"/>
            <a:ext cx="102136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i="1" dirty="0" smtClean="0">
                <a:solidFill>
                  <a:srgbClr val="000000"/>
                </a:solidFill>
              </a:rPr>
              <a:t>RS is a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i="1" dirty="0" smtClean="0">
                <a:solidFill>
                  <a:srgbClr val="000000"/>
                </a:solidFill>
              </a:rPr>
              <a:t>n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i="1" dirty="0" smtClean="0">
                <a:solidFill>
                  <a:srgbClr val="000000"/>
                </a:solidFill>
              </a:rPr>
              <a:t>k</a:t>
            </a:r>
            <a:r>
              <a:rPr lang="en-US" b="1" dirty="0" smtClean="0">
                <a:solidFill>
                  <a:srgbClr val="000000"/>
                </a:solidFill>
              </a:rPr>
              <a:t>,</a:t>
            </a:r>
            <a:r>
              <a:rPr lang="en-US" b="1" i="1" dirty="0" smtClean="0">
                <a:solidFill>
                  <a:srgbClr val="000000"/>
                </a:solidFill>
              </a:rPr>
              <a:t>n </a:t>
            </a:r>
            <a:r>
              <a:rPr lang="en-US" b="1" dirty="0" smtClean="0">
                <a:solidFill>
                  <a:srgbClr val="000000"/>
                </a:solidFill>
              </a:rPr>
              <a:t>−</a:t>
            </a:r>
            <a:r>
              <a:rPr lang="en-US" b="1" i="1" dirty="0" smtClean="0">
                <a:solidFill>
                  <a:srgbClr val="000000"/>
                </a:solidFill>
              </a:rPr>
              <a:t>k </a:t>
            </a:r>
            <a:r>
              <a:rPr lang="en-US" b="1" dirty="0" smtClean="0">
                <a:solidFill>
                  <a:srgbClr val="000000"/>
                </a:solidFill>
              </a:rPr>
              <a:t>+1]</a:t>
            </a:r>
            <a:r>
              <a:rPr lang="en-US" sz="1100" b="1" i="1" dirty="0" smtClean="0">
                <a:solidFill>
                  <a:srgbClr val="000000"/>
                </a:solidFill>
              </a:rPr>
              <a:t>q </a:t>
            </a:r>
            <a:r>
              <a:rPr lang="en-US" b="1" i="1" dirty="0" smtClean="0">
                <a:solidFill>
                  <a:srgbClr val="000000"/>
                </a:solidFill>
              </a:rPr>
              <a:t>code. </a:t>
            </a:r>
          </a:p>
          <a:p>
            <a:pPr algn="l" rtl="0"/>
            <a:r>
              <a:rPr lang="en-US" b="1" i="1" dirty="0" smtClean="0">
                <a:solidFill>
                  <a:srgbClr val="000000"/>
                </a:solidFill>
              </a:rPr>
              <a:t>That is, it matches the Singleton bound.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u="sng" dirty="0" smtClean="0">
                <a:solidFill>
                  <a:srgbClr val="000000"/>
                </a:solidFill>
              </a:rPr>
              <a:t>Claim</a:t>
            </a:r>
            <a:r>
              <a:rPr lang="en-US" u="sng" dirty="0" smtClean="0">
                <a:solidFill>
                  <a:srgbClr val="000000"/>
                </a:solidFill>
              </a:rPr>
              <a:t>:</a:t>
            </a:r>
          </a:p>
          <a:p>
            <a:pPr algn="l" rtl="0"/>
            <a:r>
              <a:rPr lang="en-US" dirty="0" smtClean="0"/>
              <a:t>If </a:t>
            </a:r>
            <a:r>
              <a:rPr lang="en-US" dirty="0"/>
              <a:t>p(x) and q(x) are polynomials of degree at most </a:t>
            </a:r>
            <a:r>
              <a:rPr lang="en-US" dirty="0" smtClean="0"/>
              <a:t>k-1 and identical </a:t>
            </a:r>
            <a:r>
              <a:rPr lang="en-US" dirty="0"/>
              <a:t>for k values </a:t>
            </a:r>
            <a:r>
              <a:rPr lang="en-US" dirty="0" smtClean="0"/>
              <a:t>then  p(x</a:t>
            </a:r>
            <a:r>
              <a:rPr lang="en-US" dirty="0"/>
              <a:t>)=q(x).</a:t>
            </a:r>
          </a:p>
          <a:p>
            <a:pPr algn="l" rtl="0"/>
            <a:endParaRPr lang="en-US" u="sng" dirty="0" smtClean="0">
              <a:solidFill>
                <a:srgbClr val="000000"/>
              </a:solidFill>
            </a:endParaRPr>
          </a:p>
          <a:p>
            <a:pPr algn="l" rtl="0"/>
            <a:r>
              <a:rPr lang="en-US" b="1" u="sng" dirty="0" smtClean="0">
                <a:solidFill>
                  <a:srgbClr val="000000"/>
                </a:solidFill>
              </a:rPr>
              <a:t>Conclusion</a:t>
            </a:r>
            <a:r>
              <a:rPr lang="en-US" u="sng" dirty="0" smtClean="0">
                <a:solidFill>
                  <a:srgbClr val="000000"/>
                </a:solidFill>
              </a:rPr>
              <a:t>: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Each message is being translated into a polynomial </a:t>
            </a:r>
            <a:r>
              <a:rPr lang="en-US" dirty="0"/>
              <a:t>of </a:t>
            </a:r>
            <a:r>
              <a:rPr lang="en-US" b="1" dirty="0"/>
              <a:t>degree </a:t>
            </a:r>
            <a:r>
              <a:rPr lang="en-US" b="1" dirty="0" smtClean="0"/>
              <a:t>at most k-1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That is because the message length is k , and each message character represents a coefficient of the polynomial.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Every two different messages represent different polynomials.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This polynomial is evaluated at </a:t>
            </a:r>
            <a:r>
              <a:rPr lang="en-US" b="1" dirty="0" smtClean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different evaluation points </a:t>
            </a:r>
            <a:r>
              <a:rPr lang="en-US" dirty="0" smtClean="0">
                <a:solidFill>
                  <a:srgbClr val="000000"/>
                </a:solidFill>
              </a:rPr>
              <a:t>(different field elements).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Each one of the evaluations represents a value of the polynomial at a specific point, and the </a:t>
            </a:r>
            <a:r>
              <a:rPr lang="en-US" dirty="0">
                <a:solidFill>
                  <a:srgbClr val="000000"/>
                </a:solidFill>
              </a:rPr>
              <a:t>entire </a:t>
            </a:r>
            <a:r>
              <a:rPr lang="en-US" dirty="0" smtClean="0">
                <a:solidFill>
                  <a:srgbClr val="000000"/>
                </a:solidFill>
              </a:rPr>
              <a:t>sequence of evaluations represents a </a:t>
            </a:r>
            <a:r>
              <a:rPr lang="en-US" dirty="0" err="1" smtClean="0">
                <a:solidFill>
                  <a:srgbClr val="000000"/>
                </a:solidFill>
              </a:rPr>
              <a:t>codeword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If every two polynomials are identical for at most k-1 values, and we evaluate them at </a:t>
            </a:r>
            <a:r>
              <a:rPr lang="en-US" b="1" dirty="0" smtClean="0">
                <a:solidFill>
                  <a:srgbClr val="000000"/>
                </a:solidFill>
              </a:rPr>
              <a:t>n </a:t>
            </a:r>
            <a:r>
              <a:rPr lang="en-US" b="1" dirty="0">
                <a:solidFill>
                  <a:srgbClr val="000000"/>
                </a:solidFill>
              </a:rPr>
              <a:t>different </a:t>
            </a:r>
            <a:r>
              <a:rPr lang="en-US" b="1" dirty="0" smtClean="0">
                <a:solidFill>
                  <a:srgbClr val="000000"/>
                </a:solidFill>
              </a:rPr>
              <a:t>points </a:t>
            </a:r>
            <a:r>
              <a:rPr lang="en-US" dirty="0" smtClean="0">
                <a:solidFill>
                  <a:srgbClr val="000000"/>
                </a:solidFill>
              </a:rPr>
              <a:t>then they are different on at least n-(k-1)=n-k+1=d of the evaluations.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Therefore, every two encoded messages are different in at least n-k+1 elements.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08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406525" y="78904"/>
            <a:ext cx="94615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>
                <a:solidFill>
                  <a:srgbClr val="000000"/>
                </a:solidFill>
                <a:latin typeface="Utopia-Regular"/>
              </a:rPr>
              <a:t>Decoding of Reed-Solomon Codes</a:t>
            </a:r>
          </a:p>
          <a:p>
            <a:pPr algn="l" rtl="0"/>
            <a:endParaRPr lang="en-US" dirty="0" smtClean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At first, we had a k length message which we translated to a polynomial of k-1 degree at most. 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Each character was a polynomial coefficient.</a:t>
            </a:r>
          </a:p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Then we evaluated it at n different points.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These values represent the encoded message that we send.</a:t>
            </a:r>
          </a:p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The receiver side receives this values with random noise.</a:t>
            </a:r>
          </a:p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Now, the receiver needs to construct the original polynomial which represents the original message using these evaluations.</a:t>
            </a:r>
          </a:p>
          <a:p>
            <a:pPr algn="l" rtl="0"/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Note that 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every </a:t>
            </a:r>
            <a:r>
              <a:rPr lang="en-US" b="1" dirty="0" smtClean="0">
                <a:solidFill>
                  <a:srgbClr val="000000"/>
                </a:solidFill>
                <a:latin typeface="Utopia-Regular"/>
              </a:rPr>
              <a:t>k points define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Utopia-Regular"/>
              </a:rPr>
              <a:t>unique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Utopia-Regular"/>
              </a:rPr>
              <a:t>polynomial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 with degree of at most k-1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Why?  Let’s assume that two different polynomial 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with degree of at most k-1 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are identical on these </a:t>
            </a:r>
            <a:r>
              <a:rPr lang="en-US" b="1" dirty="0" smtClean="0">
                <a:solidFill>
                  <a:srgbClr val="000000"/>
                </a:solidFill>
                <a:latin typeface="Utopia-Regular"/>
              </a:rPr>
              <a:t>k points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. Then, as proved earlier, they must be the same polynomial.</a:t>
            </a:r>
          </a:p>
        </p:txBody>
      </p:sp>
    </p:spTree>
    <p:extLst>
      <p:ext uri="{BB962C8B-B14F-4D97-AF65-F5344CB8AC3E}">
        <p14:creationId xmlns:p14="http://schemas.microsoft.com/office/powerpoint/2010/main" val="42108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80" y="1421395"/>
            <a:ext cx="937829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There </a:t>
            </a:r>
            <a:r>
              <a:rPr lang="en-US" dirty="0"/>
              <a:t>is a sender who wants to send </a:t>
            </a:r>
            <a:r>
              <a:rPr lang="en-US" i="1" dirty="0" smtClean="0"/>
              <a:t>k </a:t>
            </a:r>
            <a:r>
              <a:rPr lang="en-US" dirty="0"/>
              <a:t>message symbols over a noisy channel.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sender </a:t>
            </a:r>
            <a:r>
              <a:rPr lang="en-US" dirty="0"/>
              <a:t>first </a:t>
            </a:r>
            <a:r>
              <a:rPr lang="en-US" i="1" dirty="0"/>
              <a:t>encodes </a:t>
            </a:r>
            <a:r>
              <a:rPr lang="en-US" dirty="0"/>
              <a:t>the </a:t>
            </a:r>
            <a:r>
              <a:rPr lang="en-US" i="1" dirty="0"/>
              <a:t>k </a:t>
            </a:r>
            <a:r>
              <a:rPr lang="en-US" dirty="0"/>
              <a:t>message symbols into </a:t>
            </a:r>
            <a:r>
              <a:rPr lang="en-US" i="1" dirty="0"/>
              <a:t>n </a:t>
            </a:r>
            <a:r>
              <a:rPr lang="en-US" dirty="0"/>
              <a:t>symbols (called a </a:t>
            </a:r>
            <a:r>
              <a:rPr lang="en-US" i="1" dirty="0"/>
              <a:t>codeword</a:t>
            </a:r>
            <a:r>
              <a:rPr lang="en-US" dirty="0"/>
              <a:t>) and then </a:t>
            </a:r>
            <a:r>
              <a:rPr lang="en-US" dirty="0" smtClean="0"/>
              <a:t>sends it </a:t>
            </a:r>
            <a:r>
              <a:rPr lang="en-US" dirty="0"/>
              <a:t>over the </a:t>
            </a:r>
            <a:r>
              <a:rPr lang="en-US" i="1" dirty="0"/>
              <a:t>channel</a:t>
            </a:r>
            <a:r>
              <a:rPr lang="en-US" dirty="0"/>
              <a:t>. </a:t>
            </a:r>
            <a:endParaRPr lang="en-US" dirty="0" smtClean="0"/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receiver gets a </a:t>
            </a:r>
            <a:r>
              <a:rPr lang="en-US" i="1" dirty="0" smtClean="0"/>
              <a:t>word </a:t>
            </a:r>
            <a:r>
              <a:rPr lang="en-US" dirty="0"/>
              <a:t>consisting of </a:t>
            </a:r>
            <a:r>
              <a:rPr lang="en-US" i="1" dirty="0"/>
              <a:t>n </a:t>
            </a:r>
            <a:r>
              <a:rPr lang="en-US" dirty="0"/>
              <a:t>symbols. </a:t>
            </a:r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The </a:t>
            </a:r>
            <a:r>
              <a:rPr lang="en-US" b="1" dirty="0"/>
              <a:t>receiver </a:t>
            </a:r>
            <a:r>
              <a:rPr lang="en-US" b="1" dirty="0" smtClean="0"/>
              <a:t>then </a:t>
            </a:r>
            <a:r>
              <a:rPr lang="en-US" b="1" u="sng" dirty="0" smtClean="0"/>
              <a:t>tries</a:t>
            </a:r>
            <a:r>
              <a:rPr lang="en-US" b="1" dirty="0" smtClean="0"/>
              <a:t> </a:t>
            </a:r>
            <a:r>
              <a:rPr lang="en-US" b="1" dirty="0"/>
              <a:t>to </a:t>
            </a:r>
            <a:r>
              <a:rPr lang="en-US" b="1" i="1" dirty="0"/>
              <a:t>decode </a:t>
            </a:r>
            <a:r>
              <a:rPr lang="en-US" b="1" dirty="0"/>
              <a:t>and recover the </a:t>
            </a:r>
            <a:r>
              <a:rPr lang="en-US" b="1" u="sng" dirty="0"/>
              <a:t>original</a:t>
            </a:r>
            <a:r>
              <a:rPr lang="en-US" b="1" dirty="0"/>
              <a:t> </a:t>
            </a:r>
            <a:r>
              <a:rPr lang="en-US" b="1" i="1" dirty="0"/>
              <a:t>k </a:t>
            </a:r>
            <a:r>
              <a:rPr lang="en-US" b="1" dirty="0"/>
              <a:t>message symbols. </a:t>
            </a:r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Thus</a:t>
            </a:r>
            <a:r>
              <a:rPr lang="en-US" b="1" dirty="0"/>
              <a:t>, encoding is the process </a:t>
            </a:r>
            <a:r>
              <a:rPr lang="en-US" b="1" dirty="0" smtClean="0"/>
              <a:t>of adding </a:t>
            </a:r>
            <a:r>
              <a:rPr lang="en-US" b="1" dirty="0"/>
              <a:t>redundancy and decoding is the process of removing </a:t>
            </a:r>
            <a:r>
              <a:rPr lang="en-US" b="1" dirty="0" smtClean="0"/>
              <a:t>errors and recovering the original message.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35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406525" y="78904"/>
                <a:ext cx="9461500" cy="6192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  <a:latin typeface="Utopia-Regular"/>
                  </a:rPr>
                  <a:t>Decoding of Reed-Solomon Codes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So we need to construct the original polynomial based on the received values which weren’t effected by the noise.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How can we know which of these points aren’t corrupted? How can we recover the original polynomial?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One idea is to construct all the possible polynomials, that is  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mr>
                    </m:m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)  polynomials 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We will choose every k points and perform interpolation using k linear equations.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Each interpolation will construct a single polynomial and we will choose the 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“original polynomial” to be the one with the most “hits”.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Another idea is to use the MLD algorithm.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However, we are interested in polynomial </a:t>
                </a:r>
                <a:r>
                  <a:rPr lang="en-US" dirty="0" smtClean="0">
                    <a:latin typeface="Utopia-Regular"/>
                  </a:rPr>
                  <a:t>time algorithms.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For the first idea we have to perform  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mr>
                    </m:m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)  interpolations and MLD has to go through all the codewords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525" y="78904"/>
                <a:ext cx="9461500" cy="6192016"/>
              </a:xfrm>
              <a:prstGeom prst="rect">
                <a:avLst/>
              </a:prstGeom>
              <a:blipFill rotWithShape="0">
                <a:blip r:embed="rId2"/>
                <a:stretch>
                  <a:fillRect l="-580" t="-591" r="-10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2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416050" y="469429"/>
                <a:ext cx="10548788" cy="4564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  <a:latin typeface="Utopia-Regular"/>
                  </a:rPr>
                  <a:t>Decoding of Reed-Solomon Codes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Our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goal is to describe an algorithm that corrects </a:t>
                </a:r>
                <a:r>
                  <a:rPr lang="en-US" b="1" dirty="0">
                    <a:solidFill>
                      <a:srgbClr val="000000"/>
                    </a:solidFill>
                    <a:latin typeface="Utopia-Regular"/>
                  </a:rPr>
                  <a:t>up </a:t>
                </a:r>
                <a:r>
                  <a:rPr lang="en-US" b="1" dirty="0" smtClean="0">
                    <a:solidFill>
                      <a:srgbClr val="000000"/>
                    </a:solidFill>
                    <a:latin typeface="Utopia-Regular"/>
                  </a:rPr>
                  <a:t>to  </a:t>
                </a:r>
                <a:r>
                  <a:rPr lang="en-US" b="1" i="1" dirty="0">
                    <a:solidFill>
                      <a:srgbClr val="000000"/>
                    </a:solidFill>
                    <a:latin typeface="Utopia-Italic"/>
                  </a:rPr>
                  <a:t>e </a:t>
                </a:r>
                <a:r>
                  <a:rPr lang="en-US" b="1" dirty="0">
                    <a:solidFill>
                      <a:srgbClr val="000000"/>
                    </a:solidFill>
                    <a:latin typeface="Fourier-Math-Symbols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 smtClean="0">
                    <a:solidFill>
                      <a:srgbClr val="000000"/>
                    </a:solidFill>
                    <a:latin typeface="Utopia-Regular"/>
                  </a:rPr>
                  <a:t>errors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in </a:t>
                </a:r>
                <a:r>
                  <a:rPr lang="en-US" b="1" u="sng" dirty="0" smtClean="0">
                    <a:solidFill>
                      <a:srgbClr val="000000"/>
                    </a:solidFill>
                    <a:latin typeface="Utopia-Regular"/>
                  </a:rPr>
                  <a:t>polynomial time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.</a:t>
                </a:r>
              </a:p>
              <a:p>
                <a:pPr algn="l" rtl="0"/>
                <a:endParaRPr lang="en-US" b="1" u="sng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Let </a:t>
                </a:r>
                <a:r>
                  <a:rPr lang="en-US" b="1" dirty="0">
                    <a:solidFill>
                      <a:srgbClr val="000000"/>
                    </a:solidFill>
                    <a:latin typeface="Utopia-Bold"/>
                  </a:rPr>
                  <a:t>y 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=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y</a:t>
                </a:r>
                <a:r>
                  <a:rPr lang="en-US" sz="1100" dirty="0" smtClean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···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</a:t>
                </a:r>
                <a:r>
                  <a:rPr lang="en-US" i="1" dirty="0" err="1" smtClean="0">
                    <a:solidFill>
                      <a:srgbClr val="000000"/>
                    </a:solidFill>
                    <a:latin typeface="Utopia-Italic"/>
                  </a:rPr>
                  <a:t>y</a:t>
                </a:r>
                <a:r>
                  <a:rPr lang="en-US" sz="1100" i="1" dirty="0" err="1" smtClean="0">
                    <a:solidFill>
                      <a:srgbClr val="000000"/>
                    </a:solidFill>
                    <a:latin typeface="Utopia-Italic"/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Extension"/>
                  </a:rPr>
                  <a:t>)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be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the received word. </a:t>
                </a: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We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will now do a syntactic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shift that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will help us better visualize all the decoding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algorithms. 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particular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, we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will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think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of </a:t>
                </a:r>
                <a:r>
                  <a:rPr lang="en-US" b="1" dirty="0" smtClean="0">
                    <a:solidFill>
                      <a:srgbClr val="000000"/>
                    </a:solidFill>
                    <a:latin typeface="Utopia-Bold"/>
                  </a:rPr>
                  <a:t>y (The noisy encoded message)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as the set of ordered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pairs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{(</a:t>
                </a:r>
                <a:r>
                  <a:rPr lang="en-US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y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),(</a:t>
                </a:r>
                <a:r>
                  <a:rPr lang="en-US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y</a:t>
                </a:r>
                <a:r>
                  <a:rPr lang="en-US" sz="1100" dirty="0">
                    <a:solidFill>
                      <a:srgbClr val="000000"/>
                    </a:solidFill>
                    <a:latin typeface="Utopia-Regular"/>
                  </a:rPr>
                  <a:t>2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),...,(</a:t>
                </a:r>
                <a:r>
                  <a:rPr lang="en-US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y</a:t>
                </a:r>
                <a:r>
                  <a:rPr lang="en-US" sz="1100" i="1" dirty="0" err="1">
                    <a:solidFill>
                      <a:srgbClr val="000000"/>
                    </a:solidFill>
                    <a:latin typeface="Utopia-Italic"/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)}, that is, we think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of </a:t>
                </a:r>
                <a:r>
                  <a:rPr lang="en-US" b="1" dirty="0" smtClean="0">
                    <a:solidFill>
                      <a:srgbClr val="000000"/>
                    </a:solidFill>
                    <a:latin typeface="Utopia-Bold"/>
                  </a:rPr>
                  <a:t>y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as a collection of “points" in “2-D space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.“</a:t>
                </a: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Where </a:t>
                </a:r>
                <a:r>
                  <a:rPr lang="en-US" i="1" dirty="0">
                    <a:solidFill>
                      <a:srgbClr val="000000"/>
                    </a:solidFill>
                    <a:latin typeface="Fourier-Math-Letters-Italic"/>
                  </a:rPr>
                  <a:t>α</a:t>
                </a:r>
                <a:r>
                  <a:rPr lang="en-US" baseline="-25000" dirty="0" err="1" smtClean="0">
                    <a:solidFill>
                      <a:srgbClr val="000000"/>
                    </a:solidFill>
                    <a:latin typeface="Utopia-Regular"/>
                  </a:rPr>
                  <a:t>i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are the evaluation points.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we can always switch between our usual vector interpretation of </a:t>
                </a:r>
                <a:r>
                  <a:rPr lang="en-US" b="1" dirty="0" smtClean="0">
                    <a:solidFill>
                      <a:srgbClr val="000000"/>
                    </a:solidFill>
                    <a:latin typeface="Utopia-Bold"/>
                  </a:rPr>
                  <a:t>y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and this geometric</a:t>
                </a:r>
                <a:b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notation.</a:t>
                </a:r>
                <a:r>
                  <a:rPr lang="en-US" sz="1100" dirty="0">
                    <a:solidFill>
                      <a:srgbClr val="000000"/>
                    </a:solidFill>
                    <a:latin typeface="Utopia-Italic"/>
                  </a:rPr>
                  <a:t/>
                </a:r>
                <a:br>
                  <a:rPr lang="en-US" sz="1100" dirty="0">
                    <a:solidFill>
                      <a:srgbClr val="000000"/>
                    </a:solidFill>
                    <a:latin typeface="Utopia-Italic"/>
                  </a:rPr>
                </a:br>
                <a:r>
                  <a:rPr lang="en-US" sz="1100" dirty="0">
                    <a:solidFill>
                      <a:srgbClr val="000000"/>
                    </a:solidFill>
                    <a:latin typeface="Utopia-Italic"/>
                  </a:rPr>
                  <a:t/>
                </a:r>
                <a:br>
                  <a:rPr lang="en-US" sz="1100" dirty="0">
                    <a:solidFill>
                      <a:srgbClr val="000000"/>
                    </a:solidFill>
                    <a:latin typeface="Utopia-Italic"/>
                  </a:rPr>
                </a:br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050" y="469429"/>
                <a:ext cx="10548788" cy="4564006"/>
              </a:xfrm>
              <a:prstGeom prst="rect">
                <a:avLst/>
              </a:prstGeom>
              <a:blipFill rotWithShape="0">
                <a:blip r:embed="rId2"/>
                <a:stretch>
                  <a:fillRect l="-462" t="-6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433387"/>
            <a:ext cx="8177213" cy="58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86" y="639761"/>
            <a:ext cx="8088313" cy="51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389332" y="1890040"/>
            <a:ext cx="9105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000000"/>
                </a:solidFill>
              </a:rPr>
              <a:t>We now start to describe </a:t>
            </a:r>
            <a:r>
              <a:rPr lang="en-US" b="1" dirty="0" smtClean="0">
                <a:solidFill>
                  <a:srgbClr val="000000"/>
                </a:solidFill>
              </a:rPr>
              <a:t>Welch-</a:t>
            </a:r>
            <a:r>
              <a:rPr lang="en-US" b="1" dirty="0" err="1" smtClean="0">
                <a:solidFill>
                  <a:srgbClr val="000000"/>
                </a:solidFill>
              </a:rPr>
              <a:t>Berlekamp</a:t>
            </a:r>
            <a:r>
              <a:rPr lang="en-US" b="1" dirty="0" smtClean="0">
                <a:solidFill>
                  <a:srgbClr val="000000"/>
                </a:solidFill>
              </a:rPr>
              <a:t> algorithm </a:t>
            </a:r>
            <a:r>
              <a:rPr lang="en-US" dirty="0" smtClean="0">
                <a:solidFill>
                  <a:srgbClr val="000000"/>
                </a:solidFill>
              </a:rPr>
              <a:t>which solves the problem of finding p(x) in Polynomial time.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Intuitively, in order to construct the original polynomial, we “need” the ability</a:t>
            </a: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to distinguish between the correct values and the noisy values so that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r>
              <a:rPr lang="en-US" dirty="0" smtClean="0">
                <a:solidFill>
                  <a:srgbClr val="000000"/>
                </a:solidFill>
              </a:rPr>
              <a:t>the polynomial we construct will be based on the </a:t>
            </a:r>
            <a:r>
              <a:rPr lang="en-US" b="1" dirty="0" smtClean="0">
                <a:solidFill>
                  <a:srgbClr val="000000"/>
                </a:solidFill>
              </a:rPr>
              <a:t>correct values only.</a:t>
            </a:r>
          </a:p>
          <a:p>
            <a:pPr algn="l" rtl="0"/>
            <a:endParaRPr lang="en-US" dirty="0">
              <a:solidFill>
                <a:srgbClr val="000000"/>
              </a:solidFill>
            </a:endParaRPr>
          </a:p>
          <a:p>
            <a:pPr algn="l" rtl="0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549400" y="79926"/>
                <a:ext cx="9105900" cy="6224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 smtClean="0"/>
                  <a:t>Let </a:t>
                </a:r>
                <a:r>
                  <a:rPr lang="en-US" dirty="0"/>
                  <a:t>us assume that </a:t>
                </a:r>
                <a:r>
                  <a:rPr lang="en-US" dirty="0" smtClean="0"/>
                  <a:t>we </a:t>
                </a:r>
                <a:r>
                  <a:rPr lang="en-US" dirty="0"/>
                  <a:t>magically got our hands on </a:t>
                </a:r>
                <a:r>
                  <a:rPr lang="en-US" dirty="0" smtClean="0"/>
                  <a:t>a polynomial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</a:t>
                </a:r>
                <a:r>
                  <a:rPr lang="en-US" dirty="0"/>
                  <a:t>such that</a:t>
                </a:r>
                <a:br>
                  <a:rPr lang="en-US" dirty="0"/>
                </a:br>
                <a:endParaRPr lang="en-US" dirty="0"/>
              </a:p>
              <a:p>
                <a:pPr algn="l" rtl="0"/>
                <a:r>
                  <a:rPr lang="en-US" i="1" dirty="0" smtClean="0"/>
                  <a:t>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  <a:r>
                  <a:rPr lang="en-US" dirty="0"/>
                  <a:t>= 0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≠ </a:t>
                </a:r>
                <a:r>
                  <a:rPr lang="en-US" i="1" dirty="0"/>
                  <a:t>P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i="1" dirty="0" smtClean="0"/>
                  <a:t>E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</a:t>
                </a:r>
                <a:r>
                  <a:rPr lang="en-US" dirty="0"/>
                  <a:t>is called an </a:t>
                </a:r>
                <a:r>
                  <a:rPr lang="en-US" b="1" i="1" dirty="0"/>
                  <a:t>error-locator polynomial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Notice that </a:t>
                </a:r>
                <a:r>
                  <a:rPr lang="en-US" b="1" dirty="0" smtClean="0"/>
                  <a:t>if we knew </a:t>
                </a:r>
                <a:r>
                  <a:rPr lang="en-US" dirty="0" smtClean="0"/>
                  <a:t>which evaluation points got corrupted, then we could easily define the following polynomial which would satisfy this definition. </a:t>
                </a:r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r>
                  <a:rPr lang="en-US" i="1" dirty="0" smtClean="0"/>
                  <a:t>E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u="sng" dirty="0"/>
                  <a:t>Example: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send </a:t>
                </a:r>
                <a:r>
                  <a:rPr lang="en-US" dirty="0"/>
                  <a:t>the following message: </a:t>
                </a:r>
                <a:r>
                  <a:rPr lang="en-US" dirty="0">
                    <a:solidFill>
                      <a:srgbClr val="000000"/>
                    </a:solidFill>
                  </a:rPr>
                  <a:t>(2,1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 over </a:t>
                </a:r>
                <a:r>
                  <a:rPr lang="en-US" dirty="0"/>
                  <a:t>F</a:t>
                </a:r>
                <a:r>
                  <a:rPr lang="en-US" sz="1100" i="1" dirty="0"/>
                  <a:t>3 </a:t>
                </a:r>
                <a:r>
                  <a:rPr lang="en-US" dirty="0"/>
                  <a:t>= {0, </a:t>
                </a:r>
                <a:r>
                  <a:rPr lang="en-US" dirty="0" smtClean="0"/>
                  <a:t>1,2}.</a:t>
                </a:r>
                <a:endParaRPr lang="en-US" dirty="0"/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p(x</a:t>
                </a:r>
                <a:r>
                  <a:rPr lang="en-US" dirty="0">
                    <a:solidFill>
                      <a:srgbClr val="000000"/>
                    </a:solidFill>
                  </a:rPr>
                  <a:t>) = 2+1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∙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x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Evaluation </a:t>
                </a:r>
                <a:r>
                  <a:rPr lang="en-US" dirty="0"/>
                  <a:t>points: </a:t>
                </a:r>
                <a:r>
                  <a:rPr lang="en-US" dirty="0" smtClean="0"/>
                  <a:t>                  			 0,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l" rtl="0"/>
                <a:r>
                  <a:rPr lang="en-US" dirty="0"/>
                  <a:t>Encoded message we send:  </a:t>
                </a:r>
                <a:r>
                  <a:rPr lang="en-US" dirty="0" smtClean="0"/>
                  <a:t>		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dirty="0">
                    <a:solidFill>
                      <a:srgbClr val="000000"/>
                    </a:solidFill>
                  </a:rPr>
                  <a:t>2,</a:t>
                </a:r>
                <a:r>
                  <a:rPr lang="en-US" b="1" dirty="0">
                    <a:solidFill>
                      <a:srgbClr val="000000"/>
                    </a:solidFill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</a:rPr>
                  <a:t>,</a:t>
                </a:r>
                <a:r>
                  <a:rPr lang="en-US" b="1" dirty="0">
                    <a:solidFill>
                      <a:srgbClr val="000000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/>
              </a:p>
              <a:p>
                <a:pPr algn="l" rtl="0"/>
                <a:r>
                  <a:rPr lang="en-US" dirty="0"/>
                  <a:t>Encoded message the other side </a:t>
                </a:r>
                <a:r>
                  <a:rPr lang="en-US" dirty="0" smtClean="0"/>
                  <a:t>received: 	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(2,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,</a:t>
                </a:r>
                <a:r>
                  <a:rPr lang="en-US" b="1" dirty="0" smtClean="0">
                    <a:solidFill>
                      <a:srgbClr val="000000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/>
              </a:p>
              <a:p>
                <a:pPr algn="l" rtl="0"/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We can see that the last two values at x=1 and x=2 got corrupted so E(x) would be: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E(x) = (x-</a:t>
                </a:r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1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)(x-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00" y="79926"/>
                <a:ext cx="9105900" cy="6224076"/>
              </a:xfrm>
              <a:prstGeom prst="rect">
                <a:avLst/>
              </a:prstGeom>
              <a:blipFill rotWithShape="0">
                <a:blip r:embed="rId2"/>
                <a:stretch>
                  <a:fillRect l="-535" t="-490" b="-5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642" y="632899"/>
            <a:ext cx="7956979" cy="56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5900" y="591234"/>
                <a:ext cx="9931400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 smtClean="0"/>
                  <a:t>Now we claim that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i="1" dirty="0" smtClean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i="1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1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u="sng" dirty="0" smtClean="0"/>
                  <a:t>Reminder</a:t>
                </a:r>
                <a:r>
                  <a:rPr lang="en-US" dirty="0" smtClean="0"/>
                  <a:t>: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  are the evaluation points,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received sample,</a:t>
                </a:r>
              </a:p>
              <a:p>
                <a:pPr algn="l" rtl="0"/>
                <a:r>
                  <a:rPr lang="en-US" i="1" dirty="0" smtClean="0"/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original evaluation value.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To see </a:t>
                </a:r>
                <a:r>
                  <a:rPr lang="en-US" dirty="0" smtClean="0"/>
                  <a:t>why the is </a:t>
                </a:r>
                <a:r>
                  <a:rPr lang="en-US" dirty="0"/>
                  <a:t>true, </a:t>
                </a:r>
                <a:r>
                  <a:rPr lang="en-US" dirty="0" smtClean="0"/>
                  <a:t> note </a:t>
                </a:r>
                <a:r>
                  <a:rPr lang="en-US" dirty="0"/>
                  <a:t>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:r>
                  <a:rPr lang="en-US" dirty="0"/>
                  <a:t>then both sides of </a:t>
                </a:r>
                <a:r>
                  <a:rPr lang="en-US" dirty="0" smtClean="0"/>
                  <a:t>the equation are </a:t>
                </a:r>
                <a:r>
                  <a:rPr lang="en-US" dirty="0"/>
                  <a:t>0 </a:t>
                </a:r>
                <a:r>
                  <a:rPr lang="en-US" dirty="0" smtClean="0"/>
                  <a:t>since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i="1" dirty="0"/>
                          <m:t>E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On </a:t>
                </a:r>
                <a:r>
                  <a:rPr lang="en-US" dirty="0"/>
                  <a:t>the other hand,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then the equation </a:t>
                </a:r>
                <a:r>
                  <a:rPr lang="en-US" dirty="0"/>
                  <a:t>is obviously true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However ! Finding E(x) is as hard as finding P(x).</a:t>
                </a:r>
                <a:endParaRPr lang="en-US" dirty="0"/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91234"/>
                <a:ext cx="9931400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552" t="-7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55566" y="318107"/>
                <a:ext cx="10236200" cy="710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11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1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P(x)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+ …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 			k     = P(x)</a:t>
                </a:r>
                <a:r>
                  <a:rPr lang="en-US" dirty="0"/>
                  <a:t> coefficient </a:t>
                </a:r>
                <a:r>
                  <a:rPr lang="en-US" dirty="0" smtClean="0"/>
                  <a:t>number</a:t>
                </a:r>
              </a:p>
              <a:p>
                <a:pPr algn="l" rtl="0"/>
                <a:r>
                  <a:rPr lang="en-US" dirty="0" smtClean="0"/>
                  <a:t>   </a:t>
                </a:r>
              </a:p>
              <a:p>
                <a:pPr algn="l" rtl="0"/>
                <a:r>
                  <a:rPr lang="en-US" dirty="0" smtClean="0">
                    <a:solidFill>
                      <a:schemeClr val="tx1"/>
                    </a:solidFill>
                  </a:rPr>
                  <a:t>E(x) </a:t>
                </a:r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+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…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+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  	</a:t>
                </a:r>
                <a:r>
                  <a:rPr lang="en-US" dirty="0" smtClean="0"/>
                  <a:t>e+1 = E(x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coefficient number is since we 						</a:t>
                </a:r>
                <a:r>
                  <a:rPr lang="en-US" dirty="0" smtClean="0"/>
                  <a:t>know  that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we can only recover from	  						</a:t>
                </a:r>
                <a:r>
                  <a:rPr lang="en-US" dirty="0" smtClean="0"/>
                  <a:t>maximum e errors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If we solve these equations we will get our original polynomial and therefore the original message.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are our evaluation points which are known so we have n equations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and k+e+1 variables.</a:t>
                </a: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</a:rPr>
                  <a:t>e </a:t>
                </a:r>
                <a:r>
                  <a:rPr lang="en-US" dirty="0">
                    <a:solidFill>
                      <a:srgbClr val="000000"/>
                    </a:solidFill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 , k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≤ n</a:t>
                </a:r>
                <a:r>
                  <a:rPr lang="en-US" dirty="0" smtClean="0">
                    <a:ea typeface="Cambria Math" panose="02040503050406030204" pitchFamily="18" charset="0"/>
                  </a:rPr>
                  <a:t>   so k+e+1  </a:t>
                </a:r>
                <a:r>
                  <a:rPr lang="en-US" dirty="0">
                    <a:solidFill>
                      <a:srgbClr val="000000"/>
                    </a:solidFill>
                  </a:rPr>
                  <a:t>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</a:rPr>
                      <m:t>≤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So k+e+1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</a:rPr>
                      <m:t>≤ 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As we can see, we have at most n variables.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:r>
                  <a:rPr lang="en-US" dirty="0"/>
                  <a:t>we could solve for these unknowns, we would be </a:t>
                </a:r>
                <a:r>
                  <a:rPr lang="en-US" dirty="0" smtClean="0"/>
                  <a:t>done.</a:t>
                </a:r>
                <a:r>
                  <a:rPr lang="en-US" dirty="0" smtClean="0">
                    <a:ea typeface="Cambria Math" panose="02040503050406030204" pitchFamily="18" charset="0"/>
                  </a:rPr>
                  <a:t>  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dirty="0" smtClean="0">
                    <a:ea typeface="Cambria Math" panose="02040503050406030204" pitchFamily="18" charset="0"/>
                  </a:rPr>
                  <a:t>Later</a:t>
                </a:r>
                <a:r>
                  <a:rPr lang="en-US" dirty="0" smtClean="0">
                    <a:ea typeface="Cambria Math" panose="02040503050406030204" pitchFamily="18" charset="0"/>
                  </a:rPr>
                  <a:t> we prove that if a solution exist, then there is only a single one.</a:t>
                </a:r>
                <a:endParaRPr lang="en-US" dirty="0" smtClean="0"/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66" y="318107"/>
                <a:ext cx="10236200" cy="7109960"/>
              </a:xfrm>
              <a:prstGeom prst="rect">
                <a:avLst/>
              </a:prstGeom>
              <a:blipFill rotWithShape="0">
                <a:blip r:embed="rId2"/>
                <a:stretch>
                  <a:fillRect l="-53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7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867414" y="423644"/>
                <a:ext cx="8896865" cy="785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 smtClean="0"/>
                  <a:t>However, there is a catch, these n equations are quadratic </a:t>
                </a:r>
                <a:r>
                  <a:rPr lang="en-US" dirty="0"/>
                  <a:t>equations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(</a:t>
                </a:r>
                <a:r>
                  <a:rPr lang="en-US" dirty="0"/>
                  <a:t>i.e. their terms are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, </a:t>
                </a:r>
                <a:r>
                  <a:rPr lang="en-US" dirty="0"/>
                  <a:t>which in general are </a:t>
                </a:r>
                <a:r>
                  <a:rPr lang="en-US" dirty="0" smtClean="0"/>
                  <a:t>NP-hard </a:t>
                </a:r>
                <a:r>
                  <a:rPr lang="en-US" dirty="0"/>
                  <a:t>to </a:t>
                </a:r>
                <a:r>
                  <a:rPr lang="en-US" dirty="0" smtClean="0"/>
                  <a:t>solve).</a:t>
                </a:r>
                <a:endParaRPr lang="en-US" dirty="0"/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/>
                  <a:t>So we will use a concept known as </a:t>
                </a:r>
                <a:r>
                  <a:rPr lang="en-US" b="1" dirty="0" smtClean="0"/>
                  <a:t>linearization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idea is to introduce </a:t>
                </a:r>
                <a:r>
                  <a:rPr lang="en-US" dirty="0" smtClean="0"/>
                  <a:t>new variables </a:t>
                </a:r>
                <a:r>
                  <a:rPr lang="en-US" dirty="0"/>
                  <a:t>so that we can convert the quadratic equations into linear equations.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Care </a:t>
                </a:r>
                <a:r>
                  <a:rPr lang="en-US" dirty="0"/>
                  <a:t>must </a:t>
                </a:r>
                <a:r>
                  <a:rPr lang="en-US" dirty="0" smtClean="0"/>
                  <a:t>be taken </a:t>
                </a:r>
                <a:r>
                  <a:rPr lang="en-US" dirty="0"/>
                  <a:t>so that the number of variables after this linearization step is still smaller than the (</a:t>
                </a:r>
                <a:r>
                  <a:rPr lang="en-US" dirty="0" smtClean="0"/>
                  <a:t>now linear</a:t>
                </a:r>
                <a:r>
                  <a:rPr lang="en-US" dirty="0"/>
                  <a:t>) </a:t>
                </a:r>
                <a:r>
                  <a:rPr lang="en-US" i="1" dirty="0"/>
                  <a:t>n </a:t>
                </a:r>
                <a:r>
                  <a:rPr lang="en-US" dirty="0"/>
                  <a:t>equations. 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>To perform linearization, </a:t>
                </a:r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·</m:t>
                    </m:r>
                    <m:r>
                      <m:rPr>
                        <m:nor/>
                      </m:rPr>
                      <a:rPr lang="en-US" b="0" i="0" dirty="0" smtClean="0"/>
                      <m:t>E</m:t>
                    </m:r>
                    <m:r>
                      <m:rPr>
                        <m:nor/>
                      </m:rPr>
                      <a:rPr lang="en-US" b="0" i="0" dirty="0" smtClean="0"/>
                      <m:t>(</m:t>
                    </m:r>
                    <m:r>
                      <m:rPr>
                        <m:nor/>
                      </m:rPr>
                      <a:rPr lang="en-US" b="0" i="0" dirty="0" smtClean="0"/>
                      <m:t>x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So: </a:t>
                </a: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1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i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Note </a:t>
                </a:r>
                <a:r>
                  <a:rPr lang="en-US" dirty="0"/>
                  <a:t>that </a:t>
                </a:r>
                <a:r>
                  <a:rPr lang="en-US" i="1" dirty="0"/>
                  <a:t>N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a polynomial </a:t>
                </a:r>
                <a:r>
                  <a:rPr lang="en-US" dirty="0" smtClean="0"/>
                  <a:t>of degree </a:t>
                </a:r>
                <a:r>
                  <a:rPr lang="en-US" dirty="0"/>
                  <a:t>less than or equal to </a:t>
                </a:r>
                <a:r>
                  <a:rPr lang="en-US" i="1" dirty="0" smtClean="0"/>
                  <a:t>k-1+e</a:t>
                </a:r>
                <a:r>
                  <a:rPr lang="en-US" dirty="0" smtClean="0"/>
                  <a:t>&lt; n.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if we </a:t>
                </a:r>
                <a:r>
                  <a:rPr lang="en-US" dirty="0"/>
                  <a:t>find </a:t>
                </a:r>
                <a:r>
                  <a:rPr lang="en-US" i="1" dirty="0"/>
                  <a:t>N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and </a:t>
                </a:r>
                <a:r>
                  <a:rPr lang="en-US" i="1" dirty="0"/>
                  <a:t>E 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 smtClean="0"/>
                  <a:t>), </a:t>
                </a:r>
                <a:r>
                  <a:rPr lang="en-US" dirty="0"/>
                  <a:t>we are done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 smtClean="0"/>
                  <a:t>This </a:t>
                </a:r>
                <a:r>
                  <a:rPr lang="en-US" dirty="0"/>
                  <a:t>is because we can compute </a:t>
                </a:r>
                <a:r>
                  <a:rPr lang="en-US" i="1" dirty="0"/>
                  <a:t>P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as follows: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While each of the polynomials N(X) and E(X) </a:t>
                </a:r>
                <a:r>
                  <a:rPr lang="en-US" dirty="0"/>
                  <a:t>is hard to find </a:t>
                </a:r>
                <a:r>
                  <a:rPr lang="en-US" dirty="0" smtClean="0"/>
                  <a:t>individually, we will now introduce the </a:t>
                </a:r>
                <a:r>
                  <a:rPr lang="en-US" b="1" dirty="0"/>
                  <a:t>Welch-</a:t>
                </a:r>
                <a:r>
                  <a:rPr lang="en-US" b="1" dirty="0" err="1"/>
                  <a:t>Berlekamp</a:t>
                </a:r>
                <a:r>
                  <a:rPr lang="en-US" b="1" dirty="0"/>
                  <a:t> algorithm </a:t>
                </a:r>
                <a:r>
                  <a:rPr lang="en-US" dirty="0" smtClean="0"/>
                  <a:t>which shows </a:t>
                </a:r>
                <a:r>
                  <a:rPr lang="en-US" dirty="0"/>
                  <a:t>that computing them together is easier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414" y="423644"/>
                <a:ext cx="8896865" cy="7850162"/>
              </a:xfrm>
              <a:prstGeom prst="rect">
                <a:avLst/>
              </a:prstGeom>
              <a:blipFill rotWithShape="0">
                <a:blip r:embed="rId2"/>
                <a:stretch>
                  <a:fillRect l="-548" t="-388" r="-10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6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934" y="1186005"/>
            <a:ext cx="937829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/>
              <a:t>The </a:t>
            </a:r>
            <a:r>
              <a:rPr lang="en-US" sz="2400" dirty="0" smtClean="0"/>
              <a:t>most interesting question is the tradeoff </a:t>
            </a:r>
            <a:r>
              <a:rPr lang="en-US" sz="2400" dirty="0"/>
              <a:t>between the amount of redundancy used and the number of errors that can be </a:t>
            </a:r>
            <a:r>
              <a:rPr lang="en-US" sz="2400" dirty="0" smtClean="0"/>
              <a:t>corrected by </a:t>
            </a:r>
            <a:r>
              <a:rPr lang="en-US" sz="2400" dirty="0"/>
              <a:t>a code. </a:t>
            </a:r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/>
              <a:t>Intuitively, maximizing error correction and minimizing redundancy are contradictory goals:</a:t>
            </a:r>
          </a:p>
          <a:p>
            <a:pPr algn="l" rtl="0"/>
            <a:r>
              <a:rPr lang="en-US" sz="2400" dirty="0" smtClean="0"/>
              <a:t>A </a:t>
            </a:r>
            <a:r>
              <a:rPr lang="en-US" sz="2400" dirty="0"/>
              <a:t>code with higher redundancy should be able to </a:t>
            </a:r>
            <a:r>
              <a:rPr lang="en-US" sz="2400" dirty="0" smtClean="0"/>
              <a:t>recover from </a:t>
            </a:r>
            <a:r>
              <a:rPr lang="en-US" sz="2400" dirty="0"/>
              <a:t>more </a:t>
            </a:r>
            <a:r>
              <a:rPr lang="en-US" sz="2400" dirty="0" smtClean="0"/>
              <a:t>errors</a:t>
            </a:r>
            <a:r>
              <a:rPr lang="en-US" sz="2400" dirty="0"/>
              <a:t>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91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873211" y="387177"/>
                <a:ext cx="10758616" cy="5364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/>
                  <a:t>The </a:t>
                </a:r>
                <a:r>
                  <a:rPr lang="en-US" b="1" u="sng" dirty="0"/>
                  <a:t>Welch-</a:t>
                </a:r>
                <a:r>
                  <a:rPr lang="en-US" b="1" u="sng" dirty="0" err="1"/>
                  <a:t>Berlekamp</a:t>
                </a:r>
                <a:r>
                  <a:rPr lang="en-US" b="1" u="sng" dirty="0"/>
                  <a:t> </a:t>
                </a:r>
                <a:r>
                  <a:rPr lang="en-US" b="1" u="sng" dirty="0" smtClean="0"/>
                  <a:t>algorithm</a:t>
                </a:r>
              </a:p>
              <a:p>
                <a:pPr algn="l" rtl="0"/>
                <a:endParaRPr lang="en-US" b="1" u="sng" dirty="0"/>
              </a:p>
              <a:p>
                <a:pPr algn="l" rtl="0"/>
                <a:r>
                  <a:rPr lang="en-US" b="1" dirty="0" smtClean="0"/>
                  <a:t>Input:  </a:t>
                </a:r>
                <a:r>
                  <a:rPr lang="en-US" dirty="0" smtClean="0"/>
                  <a:t>n≥k≥1, 0&lt;e&lt;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n pairs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0000"/>
                            </a:solidFill>
                            <a:latin typeface="Utopia-Regular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0000"/>
                            </a:solidFill>
                            <a:latin typeface="Utopia-Regular"/>
                          </a:rPr>
                          <m:t>)</m:t>
                        </m:r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distinct.</a:t>
                </a:r>
              </a:p>
              <a:p>
                <a:pPr algn="l" rtl="0"/>
                <a:r>
                  <a:rPr lang="en-US" b="1" dirty="0" smtClean="0"/>
                  <a:t>Output: </a:t>
                </a:r>
                <a:r>
                  <a:rPr lang="en-US" dirty="0" smtClean="0"/>
                  <a:t>polynomial P(X) of degree at most k-1 or fail.</a:t>
                </a: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1: compute a non-zero polynomial E(x) of degree exactly e, and a polynomial N(x) of degree at most e+k-1 such   </a:t>
                </a:r>
              </a:p>
              <a:p>
                <a:pPr algn="l" rtl="0"/>
                <a:r>
                  <a:rPr lang="en-US" dirty="0"/>
                  <a:t> </a:t>
                </a:r>
                <a:r>
                  <a:rPr lang="en-US" dirty="0" smtClean="0"/>
                  <a:t>  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/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2: if E(X) and N(X) as above do not exist or E(x) does not divide N(x) 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3: 	return fail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4: P(X)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5: if </a:t>
                </a:r>
                <a:r>
                  <a:rPr lang="en-US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&gt;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e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6: </a:t>
                </a:r>
                <a:r>
                  <a:rPr lang="en-US" dirty="0">
                    <a:ea typeface="Cambria Math" panose="02040503050406030204" pitchFamily="18" charset="0"/>
                  </a:rPr>
                  <a:t>	return </a:t>
                </a:r>
                <a:r>
                  <a:rPr lang="en-US" dirty="0" smtClean="0">
                    <a:ea typeface="Cambria Math" panose="02040503050406030204" pitchFamily="18" charset="0"/>
                  </a:rPr>
                  <a:t>fail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7: else</a:t>
                </a:r>
              </a:p>
              <a:p>
                <a:pPr algn="l" rtl="0"/>
                <a:r>
                  <a:rPr lang="en-US" dirty="0" smtClean="0">
                    <a:ea typeface="Cambria Math" panose="02040503050406030204" pitchFamily="18" charset="0"/>
                  </a:rPr>
                  <a:t>8: 	return P(X)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11" y="387177"/>
                <a:ext cx="10758616" cy="5364033"/>
              </a:xfrm>
              <a:prstGeom prst="rect">
                <a:avLst/>
              </a:prstGeom>
              <a:blipFill rotWithShape="0">
                <a:blip r:embed="rId2"/>
                <a:stretch>
                  <a:fillRect l="-453" t="-6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5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1165123" y="737419"/>
                <a:ext cx="10382864" cy="353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  <a:latin typeface="Utopia-Regular"/>
                  </a:rPr>
                  <a:t>Correctness:</a:t>
                </a: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endParaRPr lang="en-US" b="1" u="sng" dirty="0" smtClean="0"/>
              </a:p>
              <a:p>
                <a:pPr algn="l" rtl="0"/>
                <a:r>
                  <a:rPr lang="en-US" b="1" u="sng" dirty="0" smtClean="0"/>
                  <a:t>Theorem: </a:t>
                </a:r>
              </a:p>
              <a:p>
                <a:pPr algn="l" rtl="0"/>
                <a:r>
                  <a:rPr lang="en-US" dirty="0" smtClean="0"/>
                  <a:t>If</a:t>
                </a:r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000000"/>
                            </a:solidFill>
                            <a:latin typeface="Utopia-Regular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transmitted (where P(X) is a polynomial of degree at most </a:t>
                </a:r>
                <a:r>
                  <a:rPr lang="en-US" dirty="0" smtClean="0"/>
                  <a:t>k−1) and </a:t>
                </a:r>
                <a:r>
                  <a:rPr lang="en-US" dirty="0"/>
                  <a:t>at most </a:t>
                </a:r>
                <a:r>
                  <a:rPr lang="en-US" dirty="0" smtClean="0"/>
                  <a:t>e&lt;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errors </a:t>
                </a:r>
                <a:r>
                  <a:rPr lang="en-US" dirty="0"/>
                  <a:t>occur (i.e. </a:t>
                </a:r>
                <a:r>
                  <a:rPr lang="en-US" dirty="0">
                    <a:solidFill>
                      <a:srgbClr val="000000"/>
                    </a:solidFill>
                    <a:latin typeface="Fourier-Math-Letters"/>
                  </a:rPr>
                  <a:t>∆</a:t>
                </a:r>
                <a:r>
                  <a:rPr lang="en-US" dirty="0">
                    <a:solidFill>
                      <a:srgbClr val="000000"/>
                    </a:solidFill>
                    <a:latin typeface="Fourier-Math-Extension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i="0" dirty="0" smtClean="0">
                            <a:solidFill>
                              <a:srgbClr val="000000"/>
                            </a:solidFill>
                            <a:latin typeface="Utopia-Bold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,(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000000"/>
                            </a:solidFill>
                            <a:latin typeface="Fourier-Math-Letters-Italic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100" i="1" dirty="0">
                            <a:solidFill>
                              <a:srgbClr val="000000"/>
                            </a:solidFill>
                            <a:latin typeface="Utopia-Italic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Utopia-Regular"/>
                          </a:rPr>
                          <m:t>))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sz="1100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e</a:t>
                </a:r>
                <a:r>
                  <a:rPr lang="en-US" dirty="0" smtClean="0"/>
                  <a:t>), </a:t>
                </a:r>
                <a:r>
                  <a:rPr lang="en-US" dirty="0"/>
                  <a:t>then the Welch-</a:t>
                </a:r>
                <a:r>
                  <a:rPr lang="en-US" dirty="0" err="1"/>
                  <a:t>Berlekamp</a:t>
                </a:r>
                <a:r>
                  <a:rPr lang="en-US" dirty="0"/>
                  <a:t> algorithm outputs P(X).</a:t>
                </a:r>
                <a:br>
                  <a:rPr lang="en-US" dirty="0"/>
                </a:br>
                <a:endParaRPr lang="en-US" dirty="0" smtClean="0"/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dirty="0"/>
                  <a:t>proof of the theorem above follows from the subsequent claims.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23" y="737419"/>
                <a:ext cx="10382864" cy="3537828"/>
              </a:xfrm>
              <a:prstGeom prst="rect">
                <a:avLst/>
              </a:prstGeom>
              <a:blipFill rotWithShape="0">
                <a:blip r:embed="rId2"/>
                <a:stretch>
                  <a:fillRect l="-470" t="-10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637237" y="453744"/>
                <a:ext cx="10810567" cy="848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/>
                  <a:t>Claim:</a:t>
                </a:r>
              </a:p>
              <a:p>
                <a:pPr algn="l" rtl="0"/>
                <a:r>
                  <a:rPr lang="en-US" dirty="0"/>
                  <a:t>There </a:t>
                </a:r>
                <a:r>
                  <a:rPr lang="en-US" b="1" dirty="0"/>
                  <a:t>exist</a:t>
                </a:r>
                <a:r>
                  <a:rPr lang="en-US" dirty="0"/>
                  <a:t> a pair of polynomials </a:t>
                </a:r>
                <a:r>
                  <a:rPr lang="en-US" dirty="0" smtClean="0"/>
                  <a:t>E(X</a:t>
                </a:r>
                <a:r>
                  <a:rPr lang="en-US" dirty="0"/>
                  <a:t>) and </a:t>
                </a:r>
                <a:r>
                  <a:rPr lang="en-US" dirty="0" smtClean="0"/>
                  <a:t>N(X</a:t>
                </a:r>
                <a:r>
                  <a:rPr lang="en-US" dirty="0"/>
                  <a:t>) that satisfy </a:t>
                </a:r>
                <a:r>
                  <a:rPr lang="en-US" dirty="0" smtClean="0"/>
                  <a:t>Step </a:t>
                </a:r>
                <a:r>
                  <a:rPr lang="en-US" dirty="0"/>
                  <a:t>1 such </a:t>
                </a:r>
                <a:r>
                  <a:rPr lang="en-US" dirty="0" smtClean="0"/>
                  <a:t>that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u="sng" dirty="0" smtClean="0"/>
                  <a:t>Reminder:</a:t>
                </a:r>
              </a:p>
              <a:p>
                <a:pPr algn="l" rtl="0"/>
                <a:r>
                  <a:rPr lang="en-US" dirty="0" smtClean="0"/>
                  <a:t>Step 1: </a:t>
                </a:r>
                <a:r>
                  <a:rPr lang="en-US" dirty="0"/>
                  <a:t>compute a non-zero polynomial E(X) of degree exactly e, and a polynomial N(X) of degree at most e+k-1 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 smtClean="0">
                    <a:ea typeface="Cambria Math" panose="02040503050406030204" pitchFamily="18" charset="0"/>
                  </a:rPr>
                  <a:t>Proof:</a:t>
                </a:r>
              </a:p>
              <a:p>
                <a:pPr algn="l" rtl="0"/>
                <a:r>
                  <a:rPr lang="en-US" dirty="0"/>
                  <a:t>We just take </a:t>
                </a:r>
                <a:r>
                  <a:rPr lang="en-US" dirty="0" smtClean="0"/>
                  <a:t>E(X) </a:t>
                </a:r>
                <a:r>
                  <a:rPr lang="en-US" dirty="0"/>
                  <a:t>to be the error-locating polynomial for </a:t>
                </a:r>
                <a:r>
                  <a:rPr lang="en-US" dirty="0" smtClean="0"/>
                  <a:t>P(X). </a:t>
                </a:r>
              </a:p>
              <a:p>
                <a:pPr algn="l" rtl="0"/>
                <a:r>
                  <a:rPr lang="en-US" dirty="0" smtClean="0"/>
                  <a:t>In </a:t>
                </a:r>
                <a:r>
                  <a:rPr lang="en-US" dirty="0"/>
                  <a:t>particular, </a:t>
                </a:r>
                <a:r>
                  <a:rPr lang="en-US" dirty="0" smtClean="0"/>
                  <a:t>define E(X) </a:t>
                </a:r>
                <a:r>
                  <a:rPr lang="en-US" dirty="0"/>
                  <a:t>as the following polynomial of degree exactly e</a:t>
                </a:r>
                <a:r>
                  <a:rPr lang="en-US" dirty="0" smtClean="0"/>
                  <a:t>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>
                    <a:solidFill>
                      <a:schemeClr val="tx1"/>
                    </a:solidFill>
                  </a:rPr>
                  <a:t>E(X) </a:t>
                </a:r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,(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US" i="1" baseline="-25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i="1" baseline="-25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))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nary>
                      <m:naryPr>
                        <m:chr m:val="∏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/>
                  <a:t>By definition, </a:t>
                </a:r>
                <a:r>
                  <a:rPr lang="en-US" dirty="0" smtClean="0"/>
                  <a:t>E(X) </a:t>
                </a:r>
                <a:r>
                  <a:rPr lang="en-US" dirty="0"/>
                  <a:t>is a non-zero polynomial of degree e</a:t>
                </a:r>
                <a:r>
                  <a:rPr lang="en-US" i="1" dirty="0" smtClean="0"/>
                  <a:t> </a:t>
                </a:r>
                <a:r>
                  <a:rPr lang="en-US" dirty="0"/>
                  <a:t>with the following property:</a:t>
                </a:r>
                <a:br>
                  <a:rPr lang="en-US" dirty="0"/>
                </a:br>
                <a:r>
                  <a:rPr lang="en-US" dirty="0" smtClean="0"/>
                  <a:t>E(</a:t>
                </a:r>
                <a:r>
                  <a:rPr lang="el-GR" dirty="0" smtClean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</a:t>
                </a:r>
                <a:r>
                  <a:rPr lang="en-US" dirty="0"/>
                  <a:t>= 0 </a:t>
                </a:r>
                <a:r>
                  <a:rPr lang="en-US" dirty="0" smtClean="0"/>
                  <a:t>if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≠P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)  and therefore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i="1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 dirty="0"/>
                          <m:t>P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i="1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Let N(X) </a:t>
                </a:r>
                <a:r>
                  <a:rPr lang="en-US" dirty="0"/>
                  <a:t>= </a:t>
                </a:r>
                <a:r>
                  <a:rPr lang="en-US" dirty="0" smtClean="0"/>
                  <a:t>P(X)E(X) </a:t>
                </a:r>
                <a:r>
                  <a:rPr lang="en-US" dirty="0"/>
                  <a:t>where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(N(X)) </a:t>
                </a:r>
                <a:r>
                  <a:rPr lang="en-US" dirty="0"/>
                  <a:t>≤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(P(X))+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(E(X)) </a:t>
                </a:r>
                <a:r>
                  <a:rPr lang="en-US" dirty="0"/>
                  <a:t>≤ e+k−1. 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Note </a:t>
                </a:r>
                <a:r>
                  <a:rPr lang="en-US" dirty="0"/>
                  <a:t>that if </a:t>
                </a:r>
                <a:r>
                  <a:rPr lang="en-US" dirty="0" smtClean="0"/>
                  <a:t>E(</a:t>
                </a:r>
                <a:r>
                  <a:rPr lang="el-GR" dirty="0" smtClean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) </a:t>
                </a:r>
                <a:r>
                  <a:rPr lang="en-US" dirty="0"/>
                  <a:t>= 0, then </a:t>
                </a:r>
                <a:r>
                  <a:rPr lang="en-US" dirty="0" smtClean="0"/>
                  <a:t>N(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</a:t>
                </a:r>
                <a:r>
                  <a:rPr lang="en-US" dirty="0" smtClean="0"/>
                  <a:t>= P(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)E(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E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0.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When E(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</a:t>
                </a:r>
                <a:r>
                  <a:rPr lang="en-US" dirty="0" smtClean="0"/>
                  <a:t>≠ </a:t>
                </a:r>
                <a:r>
                  <a:rPr lang="en-US" dirty="0"/>
                  <a:t>0, we know P(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 and so we still have N(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P(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)E(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 err="1"/>
                  <a:t>E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</a:t>
                </a:r>
                <a:r>
                  <a:rPr lang="en-US" dirty="0" smtClean="0"/>
                  <a:t>as </a:t>
                </a:r>
                <a:r>
                  <a:rPr lang="en-US" dirty="0"/>
                  <a:t>desired</a:t>
                </a:r>
                <a:r>
                  <a:rPr lang="en-US" dirty="0" smtClean="0"/>
                  <a:t>.</a:t>
                </a:r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endParaRPr lang="en-US" b="1" u="sng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37" y="453744"/>
                <a:ext cx="10810567" cy="8481424"/>
              </a:xfrm>
              <a:prstGeom prst="rect">
                <a:avLst/>
              </a:prstGeom>
              <a:blipFill rotWithShape="0">
                <a:blip r:embed="rId2"/>
                <a:stretch>
                  <a:fillRect l="-508" t="-35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0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486032" y="398051"/>
                <a:ext cx="11565925" cy="6966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/>
                  <a:t>Claim:</a:t>
                </a:r>
              </a:p>
              <a:p>
                <a:pPr algn="l" rtl="0"/>
                <a:r>
                  <a:rPr lang="en-US" dirty="0"/>
                  <a:t>If any two distinct solutions (</a:t>
                </a:r>
                <a:r>
                  <a:rPr lang="en-US" dirty="0" smtClean="0"/>
                  <a:t>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(X),N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(X)) ≠ </a:t>
                </a:r>
                <a:r>
                  <a:rPr lang="en-US" dirty="0"/>
                  <a:t>(</a:t>
                </a:r>
                <a:r>
                  <a:rPr lang="en-US" dirty="0" smtClean="0"/>
                  <a:t>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(X),N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(X)) </a:t>
                </a:r>
                <a:r>
                  <a:rPr lang="en-US" dirty="0"/>
                  <a:t>satisfy </a:t>
                </a:r>
                <a:r>
                  <a:rPr lang="en-US" dirty="0" smtClean="0"/>
                  <a:t>Step </a:t>
                </a:r>
                <a:r>
                  <a:rPr lang="en-US" dirty="0"/>
                  <a:t>1, then</a:t>
                </a:r>
                <a:br>
                  <a:rPr lang="en-US" dirty="0"/>
                </a:br>
                <a:r>
                  <a:rPr lang="en-US" dirty="0"/>
                  <a:t>they will </a:t>
                </a:r>
                <a:r>
                  <a:rPr lang="en-US" dirty="0" smtClean="0"/>
                  <a:t>satisfy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u="sng" dirty="0"/>
                  <a:t>Reminder:</a:t>
                </a:r>
              </a:p>
              <a:p>
                <a:pPr algn="l" rtl="0"/>
                <a:r>
                  <a:rPr lang="en-US" dirty="0"/>
                  <a:t>Step 1: compute a non-zero polynomial E(X) of degree exactly e, and a polynomial N(X) of degree at most e+k-1 </a:t>
                </a:r>
              </a:p>
              <a:p>
                <a:pPr algn="l" rtl="0"/>
                <a:r>
                  <a:rPr lang="en-US" dirty="0" smtClean="0"/>
                  <a:t>such </a:t>
                </a:r>
                <a:r>
                  <a:rPr lang="en-US" dirty="0"/>
                  <a:t>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b="1" u="sng" dirty="0">
                    <a:ea typeface="Cambria Math" panose="02040503050406030204" pitchFamily="18" charset="0"/>
                  </a:rPr>
                  <a:t>Proof:</a:t>
                </a:r>
              </a:p>
              <a:p>
                <a:pPr algn="l" rtl="0"/>
                <a:r>
                  <a:rPr lang="en-US" dirty="0"/>
                  <a:t>Note that the degrees of the polynomials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 </a:t>
                </a:r>
                <a:r>
                  <a:rPr lang="en-US" dirty="0"/>
                  <a:t>and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</a:t>
                </a:r>
                <a:r>
                  <a:rPr lang="en-US" dirty="0"/>
                  <a:t> </a:t>
                </a:r>
                <a:r>
                  <a:rPr lang="en-US" dirty="0" smtClean="0"/>
                  <a:t>are </a:t>
                </a:r>
                <a:r>
                  <a:rPr lang="en-US" dirty="0"/>
                  <a:t>at most </a:t>
                </a:r>
                <a:r>
                  <a:rPr lang="en-US" dirty="0" smtClean="0"/>
                  <a:t>e + (e+k-1)=2e+k−</a:t>
                </a:r>
                <a:r>
                  <a:rPr lang="en-US" dirty="0"/>
                  <a:t>1. 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Let </a:t>
                </a:r>
                <a:r>
                  <a:rPr lang="en-US" dirty="0"/>
                  <a:t>us define polynomial </a:t>
                </a:r>
                <a:r>
                  <a:rPr lang="en-US" dirty="0" smtClean="0"/>
                  <a:t>R(X) </a:t>
                </a:r>
                <a:r>
                  <a:rPr lang="en-US" dirty="0"/>
                  <a:t>with degree at most </a:t>
                </a:r>
                <a:r>
                  <a:rPr lang="en-US" dirty="0" smtClean="0"/>
                  <a:t>2e+k−</a:t>
                </a:r>
                <a:r>
                  <a:rPr lang="en-US" dirty="0"/>
                  <a:t>1 as follows:</a:t>
                </a:r>
                <a:br>
                  <a:rPr lang="en-US" dirty="0"/>
                </a:br>
                <a:r>
                  <a:rPr lang="en-US" dirty="0" smtClean="0"/>
                  <a:t>R(X) </a:t>
                </a:r>
                <a:r>
                  <a:rPr lang="en-US" dirty="0"/>
                  <a:t>=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 − 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</a:t>
                </a:r>
              </a:p>
              <a:p>
                <a:pPr algn="l" rtl="0"/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Furthermore, from S</a:t>
                </a:r>
                <a:r>
                  <a:rPr lang="en-US" dirty="0" smtClean="0"/>
                  <a:t>tep </a:t>
                </a:r>
                <a:r>
                  <a:rPr lang="en-US" dirty="0"/>
                  <a:t>1 we have, for every </a:t>
                </a:r>
                <a:r>
                  <a:rPr lang="en-US" dirty="0" smtClean="0"/>
                  <a:t>1 ≤ </a:t>
                </a:r>
                <a:r>
                  <a:rPr lang="en-US" dirty="0"/>
                  <a:t>i</a:t>
                </a:r>
                <a:r>
                  <a:rPr lang="en-US" dirty="0" smtClean="0"/>
                  <a:t> ≤ n ,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y</a:t>
                </a:r>
                <a:r>
                  <a:rPr lang="en-US" baseline="-25000" dirty="0"/>
                  <a:t>i</a:t>
                </a:r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and N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= y</a:t>
                </a:r>
                <a:r>
                  <a:rPr lang="en-US" baseline="-25000" dirty="0"/>
                  <a:t>i</a:t>
                </a:r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). </a:t>
                </a:r>
                <a:br>
                  <a:rPr lang="en-US" dirty="0"/>
                </a:br>
                <a:r>
                  <a:rPr lang="en-US" dirty="0" smtClean="0"/>
                  <a:t>From that we </a:t>
                </a:r>
                <a:r>
                  <a:rPr lang="en-US" dirty="0"/>
                  <a:t>get for 1 ≤ </a:t>
                </a:r>
                <a:r>
                  <a:rPr lang="en-US" dirty="0" err="1"/>
                  <a:t>i</a:t>
                </a:r>
                <a:r>
                  <a:rPr lang="en-US" dirty="0"/>
                  <a:t> ≤ n:</a:t>
                </a:r>
                <a:br>
                  <a:rPr lang="en-US" dirty="0"/>
                </a:br>
                <a:r>
                  <a:rPr lang="en-US" dirty="0"/>
                  <a:t>R(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/>
                  <a:t>) </a:t>
                </a:r>
                <a:r>
                  <a:rPr lang="en-US" dirty="0" smtClean="0"/>
                  <a:t>= 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) </a:t>
                </a:r>
                <a:r>
                  <a:rPr lang="en-US" dirty="0"/>
                  <a:t>−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/>
                  <a:t>i</a:t>
                </a:r>
                <a:r>
                  <a:rPr lang="en-US" dirty="0" smtClean="0"/>
                  <a:t>) = </a:t>
                </a:r>
                <a:r>
                  <a:rPr lang="en-US" dirty="0"/>
                  <a:t>(y</a:t>
                </a:r>
                <a:r>
                  <a:rPr lang="en-US" baseline="-25000" dirty="0"/>
                  <a:t>i</a:t>
                </a:r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))</a:t>
                </a:r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− (</a:t>
                </a:r>
                <a:r>
                  <a:rPr lang="en-US" dirty="0"/>
                  <a:t>y</a:t>
                </a:r>
                <a:r>
                  <a:rPr lang="en-US" baseline="-25000" dirty="0"/>
                  <a:t>i</a:t>
                </a:r>
                <a:r>
                  <a:rPr lang="en-US" dirty="0"/>
                  <a:t>E</a:t>
                </a:r>
                <a:r>
                  <a:rPr lang="en-US" baseline="-25000" dirty="0"/>
                  <a:t>2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))</a:t>
                </a:r>
                <a:r>
                  <a:rPr lang="en-US" dirty="0"/>
                  <a:t>E</a:t>
                </a:r>
                <a:r>
                  <a:rPr lang="en-US" baseline="-25000" dirty="0"/>
                  <a:t>1</a:t>
                </a:r>
                <a:r>
                  <a:rPr lang="en-US" dirty="0"/>
                  <a:t>(</a:t>
                </a:r>
                <a:r>
                  <a:rPr lang="el-GR" dirty="0"/>
                  <a:t>α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/>
                  <a:t>0.</a:t>
                </a:r>
                <a:br>
                  <a:rPr lang="en-US" dirty="0"/>
                </a:br>
                <a:endParaRPr lang="en-US" dirty="0" smtClean="0"/>
              </a:p>
              <a:p>
                <a:pPr algn="l" rtl="0"/>
                <a:r>
                  <a:rPr lang="en-US" dirty="0" smtClean="0"/>
                  <a:t>We get that the </a:t>
                </a:r>
                <a:r>
                  <a:rPr lang="en-US" dirty="0"/>
                  <a:t>polynomial </a:t>
                </a:r>
                <a:r>
                  <a:rPr lang="en-US" dirty="0" smtClean="0"/>
                  <a:t>R(X) </a:t>
                </a:r>
                <a:r>
                  <a:rPr lang="en-US" dirty="0"/>
                  <a:t>has </a:t>
                </a:r>
                <a:r>
                  <a:rPr lang="en-US" dirty="0" smtClean="0"/>
                  <a:t>at least n </a:t>
                </a:r>
                <a:r>
                  <a:rPr lang="en-US" dirty="0"/>
                  <a:t>roots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deg</a:t>
                </a:r>
                <a:r>
                  <a:rPr lang="en-US" dirty="0" smtClean="0"/>
                  <a:t>(R(X)) </a:t>
                </a:r>
                <a:r>
                  <a:rPr lang="en-US" dirty="0"/>
                  <a:t>≤ 2e+k−</a:t>
                </a:r>
                <a:r>
                  <a:rPr lang="en-US" dirty="0" smtClean="0"/>
                  <a:t>1 </a:t>
                </a:r>
                <a:r>
                  <a:rPr lang="en-US" dirty="0"/>
                  <a:t>≤ 2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)+k-1=n-2 &lt; </a:t>
                </a:r>
                <a:r>
                  <a:rPr lang="en-US" dirty="0"/>
                  <a:t>n,</a:t>
                </a:r>
                <a:br>
                  <a:rPr lang="en-US" dirty="0"/>
                </a:br>
                <a:r>
                  <a:rPr lang="en-US" dirty="0"/>
                  <a:t>Every polynomial (except for zero polynomial) of degree n has at most n root. </a:t>
                </a:r>
              </a:p>
              <a:p>
                <a:pPr algn="l" rtl="0"/>
                <a:r>
                  <a:rPr lang="en-US" dirty="0" smtClean="0"/>
                  <a:t>So we </a:t>
                </a:r>
                <a:r>
                  <a:rPr lang="en-US" dirty="0"/>
                  <a:t>have </a:t>
                </a:r>
                <a:r>
                  <a:rPr lang="en-US" dirty="0" smtClean="0"/>
                  <a:t>R(X) </a:t>
                </a:r>
                <a:r>
                  <a:rPr lang="en-US" dirty="0"/>
                  <a:t>≡ 0. This implies that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 </a:t>
                </a:r>
                <a:r>
                  <a:rPr lang="en-US" dirty="0"/>
                  <a:t>≡ </a:t>
                </a:r>
                <a:r>
                  <a:rPr lang="en-US" dirty="0" smtClean="0"/>
                  <a:t>N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(X). </a:t>
                </a:r>
              </a:p>
              <a:p>
                <a:pPr algn="l" rtl="0"/>
                <a:r>
                  <a:rPr lang="en-US" dirty="0" smtClean="0"/>
                  <a:t>Note</a:t>
                </a:r>
                <a:r>
                  <a:rPr lang="en-US" dirty="0"/>
                  <a:t> </a:t>
                </a:r>
                <a:r>
                  <a:rPr lang="en-US" dirty="0" smtClean="0"/>
                  <a:t>that </a:t>
                </a:r>
                <a:r>
                  <a:rPr lang="en-US" dirty="0"/>
                  <a:t>as </a:t>
                </a:r>
                <a:r>
                  <a:rPr lang="en-US" i="1" dirty="0" smtClean="0"/>
                  <a:t>E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≠ </a:t>
                </a:r>
                <a:r>
                  <a:rPr lang="en-US" dirty="0"/>
                  <a:t>0 and </a:t>
                </a:r>
                <a:r>
                  <a:rPr lang="en-US" i="1" dirty="0" smtClean="0"/>
                  <a:t>E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 </a:t>
                </a:r>
                <a:r>
                  <a:rPr lang="en-US" dirty="0"/>
                  <a:t>≠</a:t>
                </a:r>
                <a:r>
                  <a:rPr lang="en-US" dirty="0" smtClean="0"/>
                  <a:t> </a:t>
                </a:r>
                <a:r>
                  <a:rPr lang="en-US" dirty="0"/>
                  <a:t>0, this implies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E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2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as desired.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2" y="398051"/>
                <a:ext cx="11565925" cy="6966844"/>
              </a:xfrm>
              <a:prstGeom prst="rect">
                <a:avLst/>
              </a:prstGeom>
              <a:blipFill rotWithShape="0">
                <a:blip r:embed="rId2"/>
                <a:stretch>
                  <a:fillRect l="-474" t="-4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555522" y="457199"/>
                <a:ext cx="11636478" cy="6486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b="1" u="sng" dirty="0" smtClean="0">
                    <a:solidFill>
                      <a:srgbClr val="000000"/>
                    </a:solidFill>
                    <a:latin typeface="Utopia-Bold"/>
                  </a:rPr>
                  <a:t>Implementation of </a:t>
                </a:r>
                <a:r>
                  <a:rPr lang="en-US" b="1" u="sng" dirty="0">
                    <a:solidFill>
                      <a:srgbClr val="000000"/>
                    </a:solidFill>
                    <a:latin typeface="Utopia-Bold"/>
                  </a:rPr>
                  <a:t>t</a:t>
                </a:r>
                <a:r>
                  <a:rPr lang="en-US" b="1" u="sng" dirty="0" smtClean="0">
                    <a:solidFill>
                      <a:srgbClr val="000000"/>
                    </a:solidFill>
                    <a:latin typeface="Utopia-Bold"/>
                  </a:rPr>
                  <a:t>he </a:t>
                </a:r>
                <a:r>
                  <a:rPr lang="en-US" b="1" u="sng" dirty="0">
                    <a:solidFill>
                      <a:srgbClr val="000000"/>
                    </a:solidFill>
                    <a:latin typeface="Utopia-Bold"/>
                  </a:rPr>
                  <a:t>Welch-</a:t>
                </a:r>
                <a:r>
                  <a:rPr lang="en-US" b="1" u="sng" dirty="0" err="1">
                    <a:solidFill>
                      <a:srgbClr val="000000"/>
                    </a:solidFill>
                    <a:latin typeface="Utopia-Bold"/>
                  </a:rPr>
                  <a:t>Berlekamp</a:t>
                </a:r>
                <a:r>
                  <a:rPr lang="en-US" b="1" u="sng" dirty="0">
                    <a:solidFill>
                      <a:srgbClr val="000000"/>
                    </a:solidFill>
                    <a:latin typeface="Utopia-Bold"/>
                  </a:rPr>
                  <a:t> </a:t>
                </a:r>
                <a:r>
                  <a:rPr lang="en-US" b="1" u="sng" dirty="0" smtClean="0">
                    <a:solidFill>
                      <a:srgbClr val="000000"/>
                    </a:solidFill>
                    <a:latin typeface="Utopia-Bold"/>
                  </a:rPr>
                  <a:t>algorithm</a:t>
                </a:r>
              </a:p>
              <a:p>
                <a:pPr algn="l" rtl="0"/>
                <a:endParaRPr lang="en-US" dirty="0">
                  <a:solidFill>
                    <a:srgbClr val="000000"/>
                  </a:solidFill>
                  <a:latin typeface="Utopia-Bold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Step 1, N(X)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has e + k unknowns and E(X) has e + 1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unknowns  - The coefficients . </a:t>
                </a: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For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each 1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 err="1">
                    <a:solidFill>
                      <a:srgbClr val="000000"/>
                    </a:solidFill>
                    <a:latin typeface="Utopia-Italic"/>
                  </a:rPr>
                  <a:t>i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≤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n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the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dirty="0" err="1" smtClean="0">
                    <a:solidFill>
                      <a:srgbClr val="000000"/>
                    </a:solidFill>
                    <a:latin typeface="Utopia-Regular"/>
                  </a:rPr>
                  <a:t>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=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 linear equation in these unknowns.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Thus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we have a system of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linear equations in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2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e 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+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k 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+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1 </a:t>
                </a:r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&lt;= 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Fourier-Math-Symbols"/>
                  </a:rPr>
                  <a:t>+k+1 &lt;= 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n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unknowns. </a:t>
                </a: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By the claim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that there exist a pair of polynomials E(X) and N(X) that satisfy Step 1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this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system of equations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has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 solution. </a:t>
                </a: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The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only extra requirement is that the degree of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the polynomial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E(X)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should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exactly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e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. We have already shown E(X)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that satisfies this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requirement. So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we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add a constraint that the coefficient of </a:t>
                </a:r>
                <a:r>
                  <a:rPr lang="en-US" i="1" dirty="0" err="1" smtClean="0">
                    <a:solidFill>
                      <a:srgbClr val="000000"/>
                    </a:solidFill>
                    <a:latin typeface="Utopia-Italic"/>
                  </a:rPr>
                  <a:t>x</a:t>
                </a:r>
                <a:r>
                  <a:rPr lang="en-US" i="1" baseline="30000" dirty="0" err="1" smtClean="0">
                    <a:solidFill>
                      <a:srgbClr val="000000"/>
                    </a:solidFill>
                    <a:latin typeface="Utopia-Italic"/>
                  </a:rPr>
                  <a:t>e</a:t>
                </a:r>
                <a:r>
                  <a:rPr lang="en-US" i="1" dirty="0" smtClean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E(X)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is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1. </a:t>
                </a: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Therefore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we have 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n </a:t>
                </a:r>
                <a:r>
                  <a:rPr lang="en-US" dirty="0">
                    <a:solidFill>
                      <a:srgbClr val="000000"/>
                    </a:solidFill>
                    <a:latin typeface="Fourier-Math-Symbols"/>
                  </a:rPr>
                  <a:t>+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1 linear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equations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in at most n</a:t>
                </a:r>
                <a:r>
                  <a:rPr lang="en-US" i="1" dirty="0">
                    <a:solidFill>
                      <a:srgbClr val="000000"/>
                    </a:solidFill>
                    <a:latin typeface="Utopia-Italic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variables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which we can solve in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time O(n</a:t>
                </a:r>
                <a:r>
                  <a:rPr lang="en-US" baseline="30000" dirty="0" smtClean="0">
                    <a:solidFill>
                      <a:srgbClr val="000000"/>
                    </a:solidFill>
                    <a:latin typeface="Utopia-Regular"/>
                  </a:rPr>
                  <a:t>3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),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e.g. by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Gaussian elimination.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endParaRPr lang="en-US" dirty="0" smtClean="0">
                  <a:solidFill>
                    <a:srgbClr val="000000"/>
                  </a:solidFill>
                  <a:latin typeface="Utopia-Regular"/>
                </a:endParaRPr>
              </a:p>
              <a:p>
                <a:pPr algn="l" rtl="0"/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Finally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, note that Step 4 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(</a:t>
                </a:r>
                <a:r>
                  <a:rPr lang="en-US" dirty="0">
                    <a:ea typeface="Cambria Math" panose="02040503050406030204" pitchFamily="18" charset="0"/>
                  </a:rPr>
                  <a:t>P(X) 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) can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be implemented in time O(n</a:t>
                </a:r>
                <a:r>
                  <a:rPr lang="en-US" baseline="30000" dirty="0">
                    <a:solidFill>
                      <a:srgbClr val="000000"/>
                    </a:solidFill>
                    <a:latin typeface="Utopia-Regular"/>
                  </a:rPr>
                  <a:t>3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</a:t>
                </a: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by “long division.” Thus, we have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proved the following theorem:</a:t>
                </a:r>
              </a:p>
              <a:p>
                <a:pPr algn="l" rtl="0"/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For any [</a:t>
                </a:r>
                <a:r>
                  <a:rPr lang="en-US" dirty="0" err="1">
                    <a:solidFill>
                      <a:srgbClr val="000000"/>
                    </a:solidFill>
                    <a:latin typeface="Utopia-Regular"/>
                  </a:rPr>
                  <a:t>n,k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]</a:t>
                </a:r>
                <a:r>
                  <a:rPr lang="en-US" baseline="-25000" dirty="0">
                    <a:solidFill>
                      <a:srgbClr val="000000"/>
                    </a:solidFill>
                    <a:latin typeface="Utopia-Regular"/>
                  </a:rPr>
                  <a:t>q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 Reed-Solomon code, unique decoding can be done in O(n</a:t>
                </a:r>
                <a:r>
                  <a:rPr lang="en-US" baseline="30000" dirty="0">
                    <a:solidFill>
                      <a:srgbClr val="000000"/>
                    </a:solidFill>
                    <a:latin typeface="Utopia-Regular"/>
                  </a:rPr>
                  <a:t>3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) time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with up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Utopia-Regular"/>
                  </a:rPr>
                  <a:t> number </a:t>
                </a: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>of errors.</a:t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Utopia-Regular"/>
                  </a:rPr>
                  <a:t/>
                </a:r>
                <a:br>
                  <a:rPr lang="en-US" dirty="0">
                    <a:solidFill>
                      <a:srgbClr val="000000"/>
                    </a:solidFill>
                    <a:latin typeface="Utopia-Regular"/>
                  </a:rPr>
                </a:br>
                <a:endParaRPr lang="he-IL" dirty="0"/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2" y="457199"/>
                <a:ext cx="11636478" cy="6486071"/>
              </a:xfrm>
              <a:prstGeom prst="rect">
                <a:avLst/>
              </a:prstGeom>
              <a:blipFill rotWithShape="0">
                <a:blip r:embed="rId2"/>
                <a:stretch>
                  <a:fillRect l="-419" t="-470" r="-99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0392" y="519427"/>
                <a:ext cx="8630970" cy="5416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u="sng" dirty="0" smtClean="0"/>
                  <a:t>Let’s start with a few definitions: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k – The number of characters in the message that we would like to send.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n – The number of characters in the encoded message that is being sent.</a:t>
                </a:r>
              </a:p>
              <a:p>
                <a:pPr algn="l" rtl="0"/>
                <a:r>
                  <a:rPr lang="en-US" dirty="0" smtClean="0"/>
                  <a:t>       We will call this word , </a:t>
                </a:r>
                <a:r>
                  <a:rPr lang="en-US" b="1" u="sng" dirty="0" smtClean="0"/>
                  <a:t>codeword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u="sng" dirty="0" smtClean="0"/>
                  <a:t>For example</a:t>
                </a:r>
                <a:r>
                  <a:rPr lang="en-US" dirty="0" smtClean="0"/>
                  <a:t> , we will encode  010  into  00101 where k=3 and n=5.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sz="2000" b="1" u="sng" dirty="0" smtClean="0"/>
                  <a:t>Code:</a:t>
                </a:r>
                <a:r>
                  <a:rPr lang="en-US" sz="2000" dirty="0" smtClean="0"/>
                  <a:t> </a:t>
                </a:r>
                <a:endParaRPr lang="en-US" sz="2000" b="1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 </a:t>
                </a:r>
                <a:r>
                  <a:rPr lang="en-US" dirty="0"/>
                  <a:t>code </a:t>
                </a:r>
                <a:r>
                  <a:rPr lang="en-US" dirty="0" smtClean="0"/>
                  <a:t>of </a:t>
                </a:r>
                <a:r>
                  <a:rPr lang="en-US" i="1" dirty="0" smtClean="0"/>
                  <a:t>length </a:t>
                </a:r>
                <a:r>
                  <a:rPr lang="en-US" i="1" dirty="0"/>
                  <a:t>n </a:t>
                </a:r>
                <a:r>
                  <a:rPr lang="en-US" dirty="0"/>
                  <a:t>over an </a:t>
                </a:r>
                <a:r>
                  <a:rPr lang="en-US" i="1" dirty="0" smtClean="0"/>
                  <a:t>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</a:t>
                </a:r>
                <a:r>
                  <a:rPr lang="en-US" b="1" dirty="0"/>
                  <a:t>subset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The code:  {000 , 001 , 010} is a subset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 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We </a:t>
                </a:r>
                <a:r>
                  <a:rPr lang="en-US" dirty="0"/>
                  <a:t>will use </a:t>
                </a:r>
                <a:r>
                  <a:rPr lang="en-US" i="1" dirty="0" smtClean="0"/>
                  <a:t>q to denote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 smtClean="0"/>
              </a:p>
              <a:p>
                <a:pPr algn="l" rtl="0"/>
                <a:endParaRPr lang="en-US" i="1" dirty="0"/>
              </a:p>
              <a:p>
                <a:pPr algn="l" rtl="0"/>
                <a:endParaRPr lang="en-US" i="1" dirty="0" smtClean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92" y="519427"/>
                <a:ext cx="8630970" cy="5416868"/>
              </a:xfrm>
              <a:prstGeom prst="rect">
                <a:avLst/>
              </a:prstGeom>
              <a:blipFill rotWithShape="0">
                <a:blip r:embed="rId2"/>
                <a:stretch>
                  <a:fillRect l="-777" t="-5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33331" y="23316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976259" y="628532"/>
                <a:ext cx="10304162" cy="6900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u="sng" dirty="0" smtClean="0"/>
                  <a:t>Linear code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where p is a prime number and s&gt;=1  (Integer).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sz="1100" i="1" dirty="0" err="1"/>
                  <a:t>p</a:t>
                </a:r>
                <a:r>
                  <a:rPr lang="en-US" sz="1100" i="1" dirty="0" smtClean="0"/>
                  <a:t> </a:t>
                </a:r>
                <a:r>
                  <a:rPr lang="en-US" dirty="0"/>
                  <a:t>= ({0, 1, . . . </a:t>
                </a:r>
                <a:r>
                  <a:rPr lang="en-US" dirty="0" smtClean="0"/>
                  <a:t>,</a:t>
                </a:r>
                <a:r>
                  <a:rPr lang="en-US" i="1" dirty="0" smtClean="0"/>
                  <a:t>p </a:t>
                </a:r>
                <a:r>
                  <a:rPr lang="en-US" dirty="0"/>
                  <a:t>−1</a:t>
                </a:r>
                <a:r>
                  <a:rPr lang="en-US" dirty="0" smtClean="0"/>
                  <a:t>},+</a:t>
                </a:r>
                <a:r>
                  <a:rPr lang="en-US" sz="1100" i="1" dirty="0"/>
                  <a:t>p</a:t>
                </a:r>
                <a:r>
                  <a:rPr lang="en-US" dirty="0" smtClean="0"/>
                  <a:t>, ·</a:t>
                </a:r>
                <a:r>
                  <a:rPr lang="en-US" sz="1100" i="1" dirty="0"/>
                  <a:t>p</a:t>
                </a:r>
                <a:r>
                  <a:rPr lang="en-US" dirty="0" smtClean="0"/>
                  <a:t>) </a:t>
                </a:r>
                <a:r>
                  <a:rPr lang="en-US" i="1" dirty="0"/>
                  <a:t>is a </a:t>
                </a:r>
                <a:r>
                  <a:rPr lang="en-US" b="1" i="1" dirty="0"/>
                  <a:t>field</a:t>
                </a:r>
                <a:r>
                  <a:rPr lang="en-US" i="1" dirty="0"/>
                  <a:t>, where </a:t>
                </a:r>
                <a:r>
                  <a:rPr lang="en-US" dirty="0" smtClean="0"/>
                  <a:t>+</a:t>
                </a:r>
                <a:r>
                  <a:rPr lang="en-US" sz="1100" i="1" dirty="0"/>
                  <a:t>p</a:t>
                </a:r>
                <a:r>
                  <a:rPr lang="en-US" sz="1100" i="1" dirty="0" smtClean="0"/>
                  <a:t> </a:t>
                </a:r>
                <a:r>
                  <a:rPr lang="en-US" i="1" dirty="0"/>
                  <a:t>and </a:t>
                </a:r>
                <a:r>
                  <a:rPr lang="en-US" dirty="0" smtClean="0"/>
                  <a:t>·</a:t>
                </a:r>
                <a:r>
                  <a:rPr lang="en-US" sz="1100" i="1" dirty="0"/>
                  <a:t>p</a:t>
                </a:r>
                <a:r>
                  <a:rPr lang="en-US" sz="1100" i="1" dirty="0" smtClean="0"/>
                  <a:t> </a:t>
                </a:r>
                <a:r>
                  <a:rPr lang="en-US" i="1" dirty="0"/>
                  <a:t>are addition and multiplication </a:t>
                </a:r>
                <a:r>
                  <a:rPr lang="en-US" dirty="0"/>
                  <a:t>mod </a:t>
                </a:r>
                <a:r>
                  <a:rPr lang="en-US" i="1" dirty="0" smtClean="0"/>
                  <a:t>p .</a:t>
                </a:r>
                <a:endParaRPr lang="en-US" dirty="0" smtClean="0"/>
              </a:p>
              <a:p>
                <a:pPr algn="l" rtl="0"/>
                <a:r>
                  <a:rPr lang="en-US" dirty="0" smtClean="0"/>
                  <a:t> </a:t>
                </a:r>
              </a:p>
              <a:p>
                <a:pPr algn="l" rtl="0"/>
                <a:r>
                  <a:rPr lang="en-US" i="1" dirty="0" smtClean="0"/>
                  <a:t>C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 smtClean="0"/>
                          <m:t>{</m:t>
                        </m:r>
                        <m:r>
                          <m:rPr>
                            <m:nor/>
                          </m:rPr>
                          <a:rPr lang="en-US" dirty="0" smtClean="0"/>
                          <m:t>0</m:t>
                        </m:r>
                        <m:r>
                          <m:rPr>
                            <m:nor/>
                          </m:rPr>
                          <a:rPr lang="en-US" dirty="0" smtClean="0"/>
                          <m:t>, </m:t>
                        </m:r>
                        <m:r>
                          <m:rPr>
                            <m:nor/>
                          </m:rPr>
                          <a:rPr lang="en-US" dirty="0" smtClean="0"/>
                          <m:t>1</m:t>
                        </m:r>
                        <m:r>
                          <m:rPr>
                            <m:nor/>
                          </m:rPr>
                          <a:rPr lang="en-US" dirty="0" smtClean="0"/>
                          <m:t>, ...,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q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/>
                          <m:t>1</m:t>
                        </m:r>
                        <m:r>
                          <m:rPr>
                            <m:nor/>
                          </m:rPr>
                          <a:rPr lang="en-US" dirty="0" smtClean="0"/>
                          <m:t>}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a </a:t>
                </a:r>
                <a:r>
                  <a:rPr lang="en-US" b="1" i="1" dirty="0" smtClean="0"/>
                  <a:t>linear </a:t>
                </a:r>
                <a:r>
                  <a:rPr lang="en-US" b="1" i="1" dirty="0"/>
                  <a:t>code </a:t>
                </a:r>
                <a:r>
                  <a:rPr lang="en-US" dirty="0"/>
                  <a:t>if it is a </a:t>
                </a:r>
                <a:r>
                  <a:rPr lang="en-US" i="1" dirty="0"/>
                  <a:t>linear subspace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 smtClean="0"/>
                          <m:t>{</m:t>
                        </m:r>
                        <m:r>
                          <m:rPr>
                            <m:nor/>
                          </m:rPr>
                          <a:rPr lang="en-US" dirty="0" smtClean="0"/>
                          <m:t>0</m:t>
                        </m:r>
                        <m:r>
                          <m:rPr>
                            <m:nor/>
                          </m:rPr>
                          <a:rPr lang="en-US" dirty="0" smtClean="0"/>
                          <m:t>, </m:t>
                        </m:r>
                        <m:r>
                          <m:rPr>
                            <m:nor/>
                          </m:rPr>
                          <a:rPr lang="en-US" dirty="0" smtClean="0"/>
                          <m:t>1</m:t>
                        </m:r>
                        <m:r>
                          <m:rPr>
                            <m:nor/>
                          </m:rPr>
                          <a:rPr lang="en-US" dirty="0" smtClean="0"/>
                          <m:t>, ...,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q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/>
                          <m:t>1</m:t>
                        </m:r>
                        <m:r>
                          <m:rPr>
                            <m:nor/>
                          </m:rPr>
                          <a:rPr lang="en-US" dirty="0" smtClean="0"/>
                          <m:t>}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i="1" dirty="0" err="1" smtClean="0"/>
                  <a:t>i.e</a:t>
                </a:r>
                <a:r>
                  <a:rPr lang="en-US" i="1" dirty="0" smtClean="0"/>
                  <a:t> , for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i="1" dirty="0" smtClean="0"/>
                  <a:t> (x and y are messages before encoding)</a:t>
                </a:r>
              </a:p>
              <a:p>
                <a:pPr algn="l" rtl="0"/>
                <a:r>
                  <a:rPr lang="en-US" i="1" dirty="0" smtClean="0"/>
                  <a:t>C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x</a:t>
                </a:r>
                <a:r>
                  <a:rPr lang="en-US" dirty="0"/>
                  <a:t>)+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en-US" b="1" dirty="0"/>
                  <a:t>y</a:t>
                </a:r>
                <a:r>
                  <a:rPr lang="en-US" dirty="0"/>
                  <a:t>) = </a:t>
                </a:r>
                <a:r>
                  <a:rPr lang="en-US" i="1" dirty="0"/>
                  <a:t>C</a:t>
                </a:r>
                <a:r>
                  <a:rPr lang="en-US" dirty="0"/>
                  <a:t>(</a:t>
                </a:r>
                <a:r>
                  <a:rPr lang="en-US" b="1" dirty="0" err="1"/>
                  <a:t>x</a:t>
                </a:r>
                <a:r>
                  <a:rPr lang="en-US" dirty="0" err="1"/>
                  <a:t>+</a:t>
                </a:r>
                <a:r>
                  <a:rPr lang="en-US" b="1" dirty="0" err="1"/>
                  <a:t>y</a:t>
                </a:r>
                <a:r>
                  <a:rPr lang="en-US" dirty="0"/>
                  <a:t>)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1" dirty="0"/>
                      <m:t>x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r>
                      <m:rPr>
                        <m:nor/>
                      </m:rPr>
                      <a:rPr lang="en-US" i="1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1" dirty="0"/>
                      <m:t>y</m:t>
                    </m:r>
                    <m:r>
                      <m:rPr>
                        <m:nor/>
                      </m:rPr>
                      <a:rPr lang="en-US" dirty="0"/>
                      <m:t>),</m:t>
                    </m:r>
                    <m:r>
                      <m:rPr>
                        <m:nor/>
                      </m:rPr>
                      <a:rPr lang="en-US" i="1" dirty="0"/>
                      <m:t> </m:t>
                    </m:r>
                    <m:r>
                      <m:rPr>
                        <m:nor/>
                      </m:rPr>
                      <a:rPr lang="en-US" i="1" dirty="0"/>
                      <m:t>C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m:rPr>
                        <m:nor/>
                      </m:rPr>
                      <a:rPr lang="en-US" b="1" dirty="0"/>
                      <m:t>x</m:t>
                    </m:r>
                    <m:r>
                      <m:rPr>
                        <m:nor/>
                      </m:rPr>
                      <a:rPr lang="en-US" dirty="0"/>
                      <m:t>+</m:t>
                    </m:r>
                    <m:r>
                      <m:rPr>
                        <m:nor/>
                      </m:rPr>
                      <a:rPr lang="en-US" b="1" dirty="0"/>
                      <m:t>y</m:t>
                    </m:r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“+” denotes for additive of F field.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b="1" u="sng" dirty="0" smtClean="0"/>
                  <a:t>Dimension </a:t>
                </a:r>
                <a:r>
                  <a:rPr lang="en-US" b="1" u="sng" dirty="0"/>
                  <a:t>of a code</a:t>
                </a:r>
                <a:r>
                  <a:rPr lang="en-US" u="sng" dirty="0"/>
                  <a:t> </a:t>
                </a:r>
                <a:r>
                  <a:rPr lang="en-US" b="1" dirty="0" smtClean="0"/>
                  <a:t> </a:t>
                </a:r>
                <a:endParaRPr lang="en-US" b="1" dirty="0"/>
              </a:p>
              <a:p>
                <a:pPr algn="l" rtl="0"/>
                <a:r>
                  <a:rPr lang="en-US" dirty="0"/>
                  <a:t>Given a code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its </a:t>
                </a:r>
                <a:r>
                  <a:rPr lang="en-US" b="1" i="1" dirty="0"/>
                  <a:t>dimension</a:t>
                </a:r>
                <a:r>
                  <a:rPr lang="en-US" i="1" dirty="0"/>
                  <a:t> </a:t>
                </a:r>
                <a:r>
                  <a:rPr lang="en-US" dirty="0"/>
                  <a:t>is given by </a:t>
                </a:r>
                <a:r>
                  <a:rPr lang="en-US" i="1" dirty="0"/>
                  <a:t>k </a:t>
                </a:r>
                <a:r>
                  <a:rPr lang="en-US" dirty="0"/>
                  <a:t>= log</a:t>
                </a:r>
                <a:r>
                  <a:rPr lang="en-US" sz="1100" i="1" dirty="0"/>
                  <a:t>q </a:t>
                </a:r>
                <a:r>
                  <a:rPr lang="en-US" dirty="0"/>
                  <a:t>|</a:t>
                </a:r>
                <a:r>
                  <a:rPr lang="en-US" i="1" dirty="0"/>
                  <a:t>C</a:t>
                </a:r>
                <a:r>
                  <a:rPr lang="en-US" dirty="0"/>
                  <a:t>|  </a:t>
                </a:r>
                <a:r>
                  <a:rPr lang="en-US" i="1" dirty="0"/>
                  <a:t>Where q 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en-US" dirty="0" smtClean="0"/>
                  <a:t> = 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|</a:t>
                </a:r>
                <a:endParaRPr lang="en-US" dirty="0"/>
              </a:p>
              <a:p>
                <a:pPr algn="l" rtl="0"/>
                <a:r>
                  <a:rPr lang="en-US" dirty="0"/>
                  <a:t>For example:</a:t>
                </a:r>
              </a:p>
              <a:p>
                <a:pPr algn="l" rtl="0"/>
                <a:r>
                  <a:rPr lang="en-US" dirty="0"/>
                  <a:t>Code C = SP{(1,1,1,1,1) , (0,1,2,3,4)}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/>
                  <a:t>K 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25 = 2 , So we get that C’s dimension is 2</a:t>
                </a:r>
                <a:r>
                  <a:rPr lang="en-US" dirty="0" smtClean="0"/>
                  <a:t>.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*v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+…+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*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C</a:t>
                </a:r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59" y="628532"/>
                <a:ext cx="10304162" cy="6900928"/>
              </a:xfrm>
              <a:prstGeom prst="rect">
                <a:avLst/>
              </a:prstGeom>
              <a:blipFill rotWithShape="0">
                <a:blip r:embed="rId2"/>
                <a:stretch>
                  <a:fillRect l="-887" t="-7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84855" y="555126"/>
                <a:ext cx="8979013" cy="5471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i="0" u="none" strike="noStrike" baseline="0" dirty="0" smtClean="0">
                    <a:latin typeface="Utopia-Bold"/>
                  </a:rPr>
                  <a:t>Distance of a code</a:t>
                </a:r>
              </a:p>
              <a:p>
                <a:pPr algn="l" rtl="0"/>
                <a:endParaRPr lang="he-IL" b="0" i="0" u="none" strike="noStrike" baseline="0" dirty="0" smtClean="0">
                  <a:latin typeface="Utopia-Regular"/>
                </a:endParaRPr>
              </a:p>
              <a:p>
                <a:pPr algn="l" rtl="0"/>
                <a:r>
                  <a:rPr lang="en-US" b="0" i="0" u="none" strike="noStrike" baseline="0" dirty="0" smtClean="0">
                    <a:latin typeface="Utopia-Regular"/>
                  </a:rPr>
                  <a:t>We now define a notion of distance that captures the concept that two vectors </a:t>
                </a:r>
                <a:r>
                  <a:rPr lang="en-US" b="1" i="0" u="none" strike="noStrike" baseline="0" dirty="0" smtClean="0">
                    <a:latin typeface="Utopia-Bold"/>
                  </a:rPr>
                  <a:t>u </a:t>
                </a:r>
                <a:r>
                  <a:rPr lang="en-US" b="0" i="0" u="none" strike="noStrike" baseline="0" dirty="0" smtClean="0">
                    <a:latin typeface="Utopia-Regular"/>
                  </a:rPr>
                  <a:t>and </a:t>
                </a:r>
                <a:r>
                  <a:rPr lang="en-US" b="1" i="0" u="none" strike="noStrike" baseline="0" dirty="0" smtClean="0">
                    <a:latin typeface="Utopia-Bold"/>
                  </a:rPr>
                  <a:t>v </a:t>
                </a:r>
                <a:r>
                  <a:rPr lang="en-US" b="0" i="0" u="none" strike="noStrike" baseline="0" dirty="0" smtClean="0">
                    <a:latin typeface="Utopia-Regular"/>
                  </a:rPr>
                  <a:t>are “close-by.“</a:t>
                </a:r>
              </a:p>
              <a:p>
                <a:pPr algn="l" rtl="0"/>
                <a:endParaRPr lang="en-US" dirty="0">
                  <a:latin typeface="Utopia-Regular"/>
                </a:endParaRPr>
              </a:p>
              <a:p>
                <a:pPr algn="l" rtl="0"/>
                <a:endParaRPr lang="en-US" b="0" i="0" u="none" strike="noStrike" baseline="0" dirty="0" smtClean="0">
                  <a:latin typeface="Utopia-Regular"/>
                </a:endParaRPr>
              </a:p>
              <a:p>
                <a:pPr algn="l" rtl="0"/>
                <a:r>
                  <a:rPr lang="en-US" b="1" i="0" u="sng" strike="noStrike" baseline="0" dirty="0" smtClean="0">
                    <a:latin typeface="Utopia-Regular"/>
                  </a:rPr>
                  <a:t>Hamming distance</a:t>
                </a:r>
              </a:p>
              <a:p>
                <a:pPr algn="l" rtl="0"/>
                <a:r>
                  <a:rPr lang="en-US" b="0" i="0" u="none" strike="noStrike" baseline="0" dirty="0" smtClean="0">
                    <a:latin typeface="Utopia-Regular"/>
                  </a:rPr>
                  <a:t>Given </a:t>
                </a:r>
                <a:r>
                  <a:rPr lang="en-US" i="0" u="none" strike="noStrike" baseline="0" dirty="0" err="1" smtClean="0">
                    <a:latin typeface="Utopia-Bold"/>
                  </a:rPr>
                  <a:t>u,v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i="0" u="none" strike="noStrike" baseline="0" dirty="0" smtClean="0">
                    <a:latin typeface="Utopia-Bold"/>
                  </a:rPr>
                  <a:t> </a:t>
                </a:r>
                <a:r>
                  <a:rPr lang="en-US" b="0" i="0" u="none" strike="noStrike" baseline="0" dirty="0" smtClean="0">
                    <a:latin typeface="Utopia-Regular"/>
                  </a:rPr>
                  <a:t>(i.e. two vectors of length </a:t>
                </a:r>
                <a:r>
                  <a:rPr lang="en-US" b="0" i="1" u="none" strike="noStrike" baseline="0" dirty="0" smtClean="0">
                    <a:latin typeface="Utopia-Italic"/>
                  </a:rPr>
                  <a:t>n</a:t>
                </a:r>
                <a:r>
                  <a:rPr lang="en-US" b="0" i="0" u="none" strike="noStrike" baseline="0" dirty="0" smtClean="0">
                    <a:latin typeface="Utopia-Regular"/>
                  </a:rPr>
                  <a:t>) the </a:t>
                </a:r>
                <a:r>
                  <a:rPr lang="en-US" b="0" i="1" u="none" strike="noStrike" baseline="0" dirty="0" smtClean="0">
                    <a:latin typeface="Utopia-Italic"/>
                  </a:rPr>
                  <a:t>Hamming distance </a:t>
                </a:r>
                <a:r>
                  <a:rPr lang="en-US" b="0" i="0" u="none" strike="noStrike" baseline="0" dirty="0" smtClean="0">
                    <a:latin typeface="Utopia-Regular"/>
                  </a:rPr>
                  <a:t>between </a:t>
                </a:r>
                <a:r>
                  <a:rPr lang="en-US" b="1" i="0" u="none" strike="noStrike" baseline="0" dirty="0" smtClean="0">
                    <a:latin typeface="Utopia-Bold"/>
                  </a:rPr>
                  <a:t>u </a:t>
                </a:r>
                <a:r>
                  <a:rPr lang="en-US" b="0" i="0" u="none" strike="noStrike" baseline="0" dirty="0" smtClean="0">
                    <a:latin typeface="Utopia-Regular"/>
                  </a:rPr>
                  <a:t>and </a:t>
                </a:r>
                <a:r>
                  <a:rPr lang="en-US" b="1" i="0" u="none" strike="noStrike" baseline="0" dirty="0" smtClean="0">
                    <a:latin typeface="Utopia-Bold"/>
                  </a:rPr>
                  <a:t>v</a:t>
                </a:r>
                <a:r>
                  <a:rPr lang="en-US" b="0" i="0" u="none" strike="noStrike" baseline="0" dirty="0" smtClean="0">
                    <a:latin typeface="Utopia-Regular"/>
                  </a:rPr>
                  <a:t>, denoted by </a:t>
                </a:r>
                <a:r>
                  <a:rPr lang="en-US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b="0" i="0" u="none" strike="noStrike" baseline="0" dirty="0" smtClean="0">
                    <a:latin typeface="Utopia-Regular"/>
                  </a:rPr>
                  <a:t>(</a:t>
                </a:r>
                <a:r>
                  <a:rPr lang="en-US" b="1" i="0" u="none" strike="noStrike" baseline="0" dirty="0" err="1" smtClean="0">
                    <a:latin typeface="Utopia-Bold"/>
                  </a:rPr>
                  <a:t>u</a:t>
                </a:r>
                <a:r>
                  <a:rPr lang="en-US" b="0" i="0" u="none" strike="noStrike" baseline="0" dirty="0" err="1" smtClean="0">
                    <a:latin typeface="Utopia-Regular"/>
                  </a:rPr>
                  <a:t>,</a:t>
                </a:r>
                <a:r>
                  <a:rPr lang="en-US" b="1" i="0" u="none" strike="noStrike" baseline="0" dirty="0" err="1" smtClean="0">
                    <a:latin typeface="Utopia-Bold"/>
                  </a:rPr>
                  <a:t>v</a:t>
                </a:r>
                <a:r>
                  <a:rPr lang="en-US" b="0" i="0" u="none" strike="noStrike" baseline="0" dirty="0" smtClean="0">
                    <a:latin typeface="Utopia-Regular"/>
                  </a:rPr>
                  <a:t>), is defined to be the number of positions in which </a:t>
                </a:r>
                <a:r>
                  <a:rPr lang="en-US" b="1" i="0" u="none" strike="noStrike" baseline="0" dirty="0" smtClean="0">
                    <a:latin typeface="Utopia-Bold"/>
                  </a:rPr>
                  <a:t>u </a:t>
                </a:r>
                <a:r>
                  <a:rPr lang="en-US" b="0" i="0" u="none" strike="noStrike" baseline="0" dirty="0" smtClean="0">
                    <a:latin typeface="Utopia-Regular"/>
                  </a:rPr>
                  <a:t>and </a:t>
                </a:r>
                <a:r>
                  <a:rPr lang="en-US" b="1" i="0" u="none" strike="noStrike" baseline="0" dirty="0" smtClean="0">
                    <a:latin typeface="Utopia-Bold"/>
                  </a:rPr>
                  <a:t>v </a:t>
                </a:r>
                <a:r>
                  <a:rPr lang="en-US" b="0" i="0" u="none" strike="noStrike" baseline="0" dirty="0" smtClean="0">
                    <a:latin typeface="Utopia-Regular"/>
                  </a:rPr>
                  <a:t>differ.</a:t>
                </a:r>
              </a:p>
              <a:p>
                <a:pPr algn="l" rtl="0"/>
                <a:endParaRPr lang="en-US" b="0" i="0" u="none" strike="noStrike" baseline="0" dirty="0" smtClean="0">
                  <a:latin typeface="Utopia-Regular"/>
                </a:endParaRPr>
              </a:p>
              <a:p>
                <a:pPr algn="l" rtl="0"/>
                <a:r>
                  <a:rPr lang="en-US" dirty="0" smtClean="0">
                    <a:latin typeface="Utopia-Regular"/>
                  </a:rPr>
                  <a:t>For example: </a:t>
                </a:r>
                <a:r>
                  <a:rPr lang="en-US" b="0" i="0" u="none" strike="noStrike" baseline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 (</a:t>
                </a:r>
                <a:r>
                  <a:rPr lang="en-US" dirty="0" smtClean="0">
                    <a:latin typeface="Utopia-Regular"/>
                  </a:rPr>
                  <a:t>(</a:t>
                </a:r>
                <a:r>
                  <a:rPr lang="en-US" b="1" dirty="0" smtClean="0">
                    <a:latin typeface="Utopia-Regular"/>
                  </a:rPr>
                  <a:t>0</a:t>
                </a:r>
                <a:r>
                  <a:rPr lang="en-US" dirty="0" smtClean="0">
                    <a:latin typeface="Utopia-Regular"/>
                  </a:rPr>
                  <a:t>,0,1) , (</a:t>
                </a:r>
                <a:r>
                  <a:rPr lang="en-US" b="1" dirty="0" smtClean="0">
                    <a:latin typeface="Utopia-Regular"/>
                  </a:rPr>
                  <a:t>1</a:t>
                </a:r>
                <a:r>
                  <a:rPr lang="en-US" dirty="0" smtClean="0">
                    <a:latin typeface="Utopia-Regular"/>
                  </a:rPr>
                  <a:t>,0,1))  = 1</a:t>
                </a:r>
              </a:p>
              <a:p>
                <a:pPr algn="l" rtl="0"/>
                <a:endParaRPr lang="en-US" dirty="0" smtClean="0">
                  <a:latin typeface="Utopia-Regular"/>
                </a:endParaRPr>
              </a:p>
              <a:p>
                <a:pPr algn="l" rtl="0"/>
                <a:r>
                  <a:rPr lang="en-US" b="1" u="sng" dirty="0" smtClean="0"/>
                  <a:t>Minimum distance</a:t>
                </a:r>
              </a:p>
              <a:p>
                <a:pPr algn="l" rtl="0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u="none" strike="noStrike" baseline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u="none" strike="noStrike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∑</m:t>
                        </m:r>
                      </m:e>
                      <m:sup>
                        <m:r>
                          <a:rPr lang="en-US" b="0" i="1" u="none" strike="noStrike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.</a:t>
                </a:r>
              </a:p>
              <a:p>
                <a:pPr algn="l" rtl="0"/>
                <a:r>
                  <a:rPr lang="en-US" dirty="0" smtClean="0"/>
                  <a:t>The </a:t>
                </a:r>
                <a:r>
                  <a:rPr lang="en-US" i="1" dirty="0"/>
                  <a:t>minimum </a:t>
                </a:r>
                <a:r>
                  <a:rPr lang="en-US" i="1" dirty="0" smtClean="0"/>
                  <a:t>distance</a:t>
                </a:r>
                <a:r>
                  <a:rPr lang="en-US" dirty="0" smtClean="0"/>
                  <a:t> of </a:t>
                </a:r>
                <a:r>
                  <a:rPr lang="en-US" i="1" dirty="0" smtClean="0"/>
                  <a:t>C </a:t>
                </a:r>
                <a:r>
                  <a:rPr lang="en-US" dirty="0"/>
                  <a:t>is defined to be</a:t>
                </a:r>
              </a:p>
              <a:p>
                <a:pPr algn="l" rtl="0"/>
                <a:r>
                  <a:rPr lang="en-US" i="1" dirty="0"/>
                  <a:t>d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u="none" strike="noStrike" baseline="0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fName>
                      <m:e>
                        <m:r>
                          <a:rPr lang="en-US" b="0" i="1" u="none" strike="noStrike" baseline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nor/>
                          </m:rPr>
                          <a:rPr lang="en-US" dirty="0" smtClean="0"/>
                          <m:t>(</m:t>
                        </m:r>
                        <m:sSub>
                          <m:sSub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/>
                          <m:t>,</m:t>
                        </m:r>
                        <m:sSub>
                          <m:sSubPr>
                            <m:ctrlP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u="none" strike="noStrike" baseline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 smtClean="0"/>
                          <m:t>)</m:t>
                        </m:r>
                      </m:e>
                    </m:func>
                  </m:oMath>
                </a14:m>
                <a:endParaRPr lang="en-US" b="0" u="none" strike="noStrike" baseline="0" dirty="0" smtClean="0">
                  <a:cs typeface="Times New Roman" panose="02020603050405020304" pitchFamily="18" charset="0"/>
                </a:endParaRPr>
              </a:p>
              <a:p>
                <a:pPr algn="l" rtl="0"/>
                <a:endParaRPr lang="en-US" dirty="0" smtClean="0">
                  <a:latin typeface="Utopia-Regular"/>
                </a:endParaRPr>
              </a:p>
              <a:p>
                <a:pPr algn="l" rtl="0"/>
                <a:endParaRPr lang="en-US" dirty="0" smtClean="0">
                  <a:latin typeface="Utopia-Regular"/>
                </a:endParaRPr>
              </a:p>
              <a:p>
                <a:pPr algn="l" rtl="0"/>
                <a:endParaRPr lang="en-US" b="0" i="0" u="none" strike="noStrike" baseline="0" dirty="0" smtClean="0">
                  <a:latin typeface="Utopia-Regular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55" y="555126"/>
                <a:ext cx="8979013" cy="5471434"/>
              </a:xfrm>
              <a:prstGeom prst="rect">
                <a:avLst/>
              </a:prstGeom>
              <a:blipFill rotWithShape="0">
                <a:blip r:embed="rId2"/>
                <a:stretch>
                  <a:fillRect l="-1018" t="-780" r="-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/>
              <p:cNvSpPr/>
              <p:nvPr/>
            </p:nvSpPr>
            <p:spPr>
              <a:xfrm>
                <a:off x="2184856" y="5697367"/>
                <a:ext cx="6096000" cy="9483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l" rtl="0"/>
                <a:r>
                  <a:rPr lang="en-US" dirty="0"/>
                  <a:t>If </a:t>
                </a:r>
                <a:r>
                  <a:rPr lang="en-US" dirty="0" smtClean="0"/>
                  <a:t>C’s codewords length is n, C’s dimension is </a:t>
                </a:r>
                <a:r>
                  <a:rPr lang="en-US" i="1" dirty="0"/>
                  <a:t>k </a:t>
                </a:r>
                <a:r>
                  <a:rPr lang="en-US" dirty="0" smtClean="0"/>
                  <a:t>and its distance is </a:t>
                </a:r>
                <a:r>
                  <a:rPr lang="en-US" i="1" dirty="0"/>
                  <a:t>d </a:t>
                </a:r>
                <a:r>
                  <a:rPr lang="en-US" dirty="0"/>
                  <a:t>then it will be referred to as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dirty="0"/>
                          <m:t>[</m:t>
                        </m:r>
                        <m:r>
                          <m:rPr>
                            <m:nor/>
                          </m:rPr>
                          <a:rPr lang="en-US" b="1" i="1"/>
                          <m:t>n</m:t>
                        </m:r>
                        <m:r>
                          <m:rPr>
                            <m:nor/>
                          </m:rPr>
                          <a:rPr lang="en-US" b="1"/>
                          <m:t>,</m:t>
                        </m:r>
                        <m:r>
                          <m:rPr>
                            <m:nor/>
                          </m:rPr>
                          <a:rPr lang="en-US" b="1" i="1"/>
                          <m:t>k</m:t>
                        </m:r>
                        <m:r>
                          <m:rPr>
                            <m:nor/>
                          </m:rPr>
                          <a:rPr lang="en-US" b="1"/>
                          <m:t>,</m:t>
                        </m:r>
                        <m:r>
                          <m:rPr>
                            <m:nor/>
                          </m:rPr>
                          <a:rPr lang="en-US" b="1" i="1"/>
                          <m:t>d</m:t>
                        </m:r>
                        <m:r>
                          <m:rPr>
                            <m:nor/>
                          </m:rPr>
                          <a:rPr lang="en-US" b="1" dirty="0"/>
                          <m:t>]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or just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[</m:t>
                        </m:r>
                        <m:r>
                          <m:rPr>
                            <m:nor/>
                          </m:rPr>
                          <a:rPr lang="en-US" i="1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i="1" dirty="0"/>
                          <m:t>k</m:t>
                        </m:r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code.</a:t>
                </a:r>
              </a:p>
            </p:txBody>
          </p:sp>
        </mc:Choice>
        <mc:Fallback xmlns="">
          <p:sp>
            <p:nvSpPr>
              <p:cNvPr id="2" name="מלבן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56" y="5697367"/>
                <a:ext cx="6096000" cy="948337"/>
              </a:xfrm>
              <a:prstGeom prst="rect">
                <a:avLst/>
              </a:prstGeom>
              <a:blipFill rotWithShape="0">
                <a:blip r:embed="rId3"/>
                <a:stretch>
                  <a:fillRect l="-800" t="-3871" b="-967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9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6984725" y="1613456"/>
            <a:ext cx="7315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u="sng" dirty="0" smtClean="0">
                <a:solidFill>
                  <a:srgbClr val="000000"/>
                </a:solidFill>
                <a:latin typeface="Utopia-Regular"/>
              </a:rPr>
              <a:t>Questions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:</a:t>
            </a:r>
          </a:p>
          <a:p>
            <a:pPr algn="l" rtl="0"/>
            <a:endParaRPr lang="en-US" dirty="0" smtClean="0">
              <a:solidFill>
                <a:srgbClr val="000000"/>
              </a:solidFill>
              <a:latin typeface="Utopia-Regular"/>
            </a:endParaRPr>
          </a:p>
          <a:p>
            <a:pPr marL="342900" indent="-342900" algn="l" rtl="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Utopia-Regular"/>
              </a:rPr>
              <a:t>Message length (dimension)?</a:t>
            </a:r>
          </a:p>
          <a:p>
            <a:pPr marL="342900" indent="-342900" algn="l" rtl="0">
              <a:buAutoNum type="arabicPeriod"/>
            </a:pPr>
            <a:r>
              <a:rPr lang="en-US" dirty="0" err="1" smtClean="0">
                <a:solidFill>
                  <a:srgbClr val="000000"/>
                </a:solidFill>
                <a:latin typeface="Utopia-Regular"/>
              </a:rPr>
              <a:t>Codeword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 length?</a:t>
            </a:r>
          </a:p>
          <a:p>
            <a:pPr marL="342900" indent="-342900" algn="l" rtl="0"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Utopia-Regular"/>
              </a:rPr>
              <a:t>Distance of the code?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     (</a:t>
            </a:r>
            <a:r>
              <a:rPr lang="en-US" dirty="0">
                <a:solidFill>
                  <a:srgbClr val="000000"/>
                </a:solidFill>
                <a:latin typeface="Utopia-Regular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ote: every two codewords have at most one </a:t>
            </a:r>
          </a:p>
          <a:p>
            <a:pPr algn="l" rtl="0"/>
            <a:r>
              <a:rPr lang="en-US" dirty="0">
                <a:solidFill>
                  <a:srgbClr val="000000"/>
                </a:solidFill>
                <a:latin typeface="Utopia-Regula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Utopia-Regular"/>
              </a:rPr>
              <a:t>     identical position)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Utopia-Regular"/>
              </a:rPr>
              <a:t>4.  What is </a:t>
            </a:r>
            <a:r>
              <a:rPr lang="en-US" dirty="0"/>
              <a:t>the size of </a:t>
            </a:r>
            <a:r>
              <a:rPr lang="en-US" dirty="0" smtClean="0">
                <a:solidFill>
                  <a:srgbClr val="000000"/>
                </a:solidFill>
                <a:latin typeface="Fourier-Math-BlackBoard"/>
              </a:rPr>
              <a:t>Ʃ?</a:t>
            </a:r>
            <a:endParaRPr lang="en-US" dirty="0">
              <a:solidFill>
                <a:srgbClr val="000000"/>
              </a:solidFill>
              <a:latin typeface="Utopia-Regular"/>
            </a:endParaRPr>
          </a:p>
          <a:p>
            <a:pPr algn="l" rtl="0"/>
            <a:r>
              <a:rPr lang="en-US" dirty="0">
                <a:solidFill>
                  <a:srgbClr val="000000"/>
                </a:solidFill>
                <a:latin typeface="Fourier-Math-BlackBoard"/>
              </a:rPr>
              <a:t/>
            </a:r>
            <a:br>
              <a:rPr lang="en-US" dirty="0">
                <a:solidFill>
                  <a:srgbClr val="000000"/>
                </a:solidFill>
                <a:latin typeface="Fourier-Math-BlackBoard"/>
              </a:rPr>
            </a:br>
            <a:endParaRPr lang="en-US" dirty="0">
              <a:solidFill>
                <a:srgbClr val="000000"/>
              </a:solidFill>
              <a:latin typeface="Utopia-Regular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984725" y="4601725"/>
                <a:ext cx="4131516" cy="38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Code C = SP{(1,1,1,1,1) , (0,1,2,3,4)}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725" y="4601725"/>
                <a:ext cx="4131516" cy="389850"/>
              </a:xfrm>
              <a:prstGeom prst="rect">
                <a:avLst/>
              </a:prstGeom>
              <a:blipFill rotWithShape="0">
                <a:blip r:embed="rId2"/>
                <a:stretch>
                  <a:fillRect l="-147" t="-3125" b="-2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4" y="136767"/>
            <a:ext cx="5462850" cy="65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60000"/>
                <a:lumOff val="40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627" y="259298"/>
            <a:ext cx="90872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u="sng" dirty="0" smtClean="0"/>
              <a:t>Generator matrix</a:t>
            </a:r>
          </a:p>
          <a:p>
            <a:pPr algn="l" rtl="0"/>
            <a:endParaRPr lang="en-US" b="1" u="sng" dirty="0"/>
          </a:p>
          <a:p>
            <a:pPr algn="l" rtl="0"/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generator matrix</a:t>
            </a:r>
            <a:r>
              <a:rPr lang="en-US" dirty="0"/>
              <a:t> is a matrix whose rows form a </a:t>
            </a:r>
            <a:r>
              <a:rPr lang="en-US" b="1" dirty="0"/>
              <a:t>basis</a:t>
            </a:r>
            <a:r>
              <a:rPr lang="en-US" dirty="0"/>
              <a:t> for a linear code. </a:t>
            </a:r>
            <a:endParaRPr lang="en-US" dirty="0" smtClean="0"/>
          </a:p>
          <a:p>
            <a:pPr algn="l" rtl="0"/>
            <a:r>
              <a:rPr lang="en-US" dirty="0" smtClean="0"/>
              <a:t>The </a:t>
            </a:r>
            <a:r>
              <a:rPr lang="en-US" dirty="0" err="1"/>
              <a:t>codewords</a:t>
            </a:r>
            <a:r>
              <a:rPr lang="en-US" dirty="0"/>
              <a:t> are all of the linear combinations of the rows of this </a:t>
            </a:r>
            <a:r>
              <a:rPr lang="en-US" dirty="0" smtClean="0"/>
              <a:t>matrix.</a:t>
            </a:r>
          </a:p>
          <a:p>
            <a:pPr algn="l" rtl="0"/>
            <a:endParaRPr lang="en-US" b="1" dirty="0"/>
          </a:p>
          <a:p>
            <a:pPr algn="l" rtl="0"/>
            <a:endParaRPr lang="en-US" b="1" dirty="0" smtClean="0"/>
          </a:p>
          <a:p>
            <a:pPr algn="l" rtl="0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85" y="1985319"/>
            <a:ext cx="3461625" cy="5896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374" y="3198566"/>
            <a:ext cx="4133446" cy="49381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641" y="1985319"/>
            <a:ext cx="3837960" cy="46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5792</TotalTime>
  <Words>1572</Words>
  <Application>Microsoft Office PowerPoint</Application>
  <PresentationFormat>מסך רחב</PresentationFormat>
  <Paragraphs>541</Paragraphs>
  <Slides>44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44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Fourier-Math-BlackBoard</vt:lpstr>
      <vt:lpstr>Fourier-Math-Extension</vt:lpstr>
      <vt:lpstr>Fourier-Math-Letters</vt:lpstr>
      <vt:lpstr>Fourier-Math-Letters-Italic</vt:lpstr>
      <vt:lpstr>Fourier-Math-Symbols</vt:lpstr>
      <vt:lpstr>Times New Roman</vt:lpstr>
      <vt:lpstr>Utopia-Bold</vt:lpstr>
      <vt:lpstr>Utopia-Italic</vt:lpstr>
      <vt:lpstr>Utopia-Regular</vt:lpstr>
      <vt:lpstr>Office Theme</vt:lpstr>
      <vt:lpstr>Worksheet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dana.chernov@gmail.com</cp:lastModifiedBy>
  <cp:revision>480</cp:revision>
  <dcterms:created xsi:type="dcterms:W3CDTF">2016-03-19T16:36:45Z</dcterms:created>
  <dcterms:modified xsi:type="dcterms:W3CDTF">2016-04-21T09:48:58Z</dcterms:modified>
</cp:coreProperties>
</file>