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46" r:id="rId3"/>
    <p:sldId id="392" r:id="rId4"/>
    <p:sldId id="391" r:id="rId5"/>
    <p:sldId id="342" r:id="rId6"/>
    <p:sldId id="388" r:id="rId7"/>
    <p:sldId id="347" r:id="rId8"/>
    <p:sldId id="389" r:id="rId9"/>
    <p:sldId id="390" r:id="rId10"/>
    <p:sldId id="351" r:id="rId11"/>
    <p:sldId id="353" r:id="rId12"/>
    <p:sldId id="354" r:id="rId13"/>
    <p:sldId id="355" r:id="rId14"/>
    <p:sldId id="356" r:id="rId15"/>
    <p:sldId id="387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5" r:id="rId24"/>
    <p:sldId id="366" r:id="rId25"/>
    <p:sldId id="370" r:id="rId26"/>
    <p:sldId id="373" r:id="rId27"/>
    <p:sldId id="374" r:id="rId28"/>
    <p:sldId id="386" r:id="rId29"/>
    <p:sldId id="377" r:id="rId30"/>
    <p:sldId id="376" r:id="rId31"/>
    <p:sldId id="379" r:id="rId32"/>
    <p:sldId id="380" r:id="rId33"/>
    <p:sldId id="381" r:id="rId34"/>
    <p:sldId id="382" r:id="rId35"/>
    <p:sldId id="383" r:id="rId36"/>
    <p:sldId id="384" r:id="rId3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DAE73B8-1178-4D93-BAF0-5923706C8AB2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420BBD-EF32-4CA3-A04D-E9F9F68C8D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249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853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8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027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72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359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972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987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423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56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673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851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83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2767" y="2007668"/>
            <a:ext cx="55927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RS – Reed Solomon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 Decoding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9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758002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u="sng" dirty="0" smtClean="0">
                    <a:solidFill>
                      <a:prstClr val="black"/>
                    </a:solidFill>
                  </a:rPr>
                  <a:t>Reminder: </a:t>
                </a:r>
                <a:r>
                  <a:rPr lang="en-US" b="1" u="sng" dirty="0" smtClean="0">
                    <a:solidFill>
                      <a:prstClr val="black"/>
                    </a:solidFill>
                  </a:rPr>
                  <a:t>Welch-</a:t>
                </a:r>
                <a:r>
                  <a:rPr lang="en-US" b="1" u="sng" dirty="0" err="1" smtClean="0">
                    <a:solidFill>
                      <a:prstClr val="black"/>
                    </a:solidFill>
                  </a:rPr>
                  <a:t>Berlekamp</a:t>
                </a:r>
                <a:r>
                  <a:rPr lang="en-US" b="1" u="sng" dirty="0" smtClean="0">
                    <a:solidFill>
                      <a:prstClr val="black"/>
                    </a:solidFill>
                  </a:rPr>
                  <a:t> algorithm</a:t>
                </a:r>
                <a:endParaRPr lang="en-US" u="sng" dirty="0">
                  <a:solidFill>
                    <a:prstClr val="black"/>
                  </a:solidFill>
                </a:endParaRPr>
              </a:p>
              <a:p>
                <a:pPr algn="l" rtl="0"/>
                <a:endParaRPr lang="en-US" b="1" u="sng" dirty="0">
                  <a:solidFill>
                    <a:prstClr val="black"/>
                  </a:solidFill>
                </a:endParaRPr>
              </a:p>
              <a:p>
                <a:pPr algn="l" rtl="0"/>
                <a:r>
                  <a:rPr lang="en-US" b="1" dirty="0">
                    <a:solidFill>
                      <a:prstClr val="black"/>
                    </a:solidFill>
                  </a:rPr>
                  <a:t>Input:  </a:t>
                </a:r>
                <a:r>
                  <a:rPr lang="en-US" dirty="0">
                    <a:solidFill>
                      <a:prstClr val="black"/>
                    </a:solidFill>
                  </a:rPr>
                  <a:t>n≥k≥1, 0&lt;e&lt;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and n pairs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{(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)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distinct.</a:t>
                </a:r>
              </a:p>
              <a:p>
                <a:pPr algn="l" rtl="0"/>
                <a:r>
                  <a:rPr lang="en-US" b="1" dirty="0">
                    <a:solidFill>
                      <a:prstClr val="black"/>
                    </a:solidFill>
                  </a:rPr>
                  <a:t>Output: </a:t>
                </a:r>
                <a:r>
                  <a:rPr lang="en-US" dirty="0">
                    <a:solidFill>
                      <a:prstClr val="black"/>
                    </a:solidFill>
                  </a:rPr>
                  <a:t>polynomial P(X) of degree at most k-1 or fail.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</a:rPr>
                  <a:t>1: compute a non-zero polynomial E(x) of degree exactly e, and a polynomial N(x) of degree at most e+k-1 such   </a:t>
                </a: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</a:rPr>
                  <a:t>   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prstClr val="black"/>
                    </a:solidFill>
                  </a:rPr>
                  <a:t>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2: if E(X) and N(X) as above do not exist or E(x) does not divide N(x) </a:t>
                </a: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3: 	return fail</a:t>
                </a: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4: P(X)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5: if </a:t>
                </a:r>
                <a:r>
                  <a:rPr lang="en-US" dirty="0">
                    <a:solidFill>
                      <a:srgbClr val="000000"/>
                    </a:solidFill>
                    <a:latin typeface="Fourier-Math-Letters"/>
                  </a:rPr>
                  <a:t>∆</a:t>
                </a:r>
                <a:r>
                  <a:rPr lang="en-US" dirty="0">
                    <a:solidFill>
                      <a:srgbClr val="000000"/>
                    </a:solidFill>
                    <a:latin typeface="Fourier-Math-Extension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000000"/>
                            </a:solidFill>
                            <a:latin typeface="Utopia-Bold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,(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Fourier-Math-Letters-Italic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sz="11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11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))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&gt;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e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 </a:t>
                </a: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6: 	return fail</a:t>
                </a: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7: else</a:t>
                </a: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8: 	return P(X)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he-IL" dirty="0">
                  <a:solidFill>
                    <a:prstClr val="black"/>
                  </a:solidFill>
                </a:endParaRP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7580024"/>
              </a:xfrm>
              <a:prstGeom prst="rect">
                <a:avLst/>
              </a:prstGeom>
              <a:blipFill rotWithShape="0">
                <a:blip r:embed="rId2"/>
                <a:stretch>
                  <a:fillRect l="-462" t="-402" r="-11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5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360094"/>
                <a:ext cx="10563022" cy="41859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The </a:t>
                </a:r>
                <a:r>
                  <a:rPr lang="en-US" b="1" dirty="0" smtClean="0"/>
                  <a:t>first step </a:t>
                </a:r>
                <a:r>
                  <a:rPr lang="en-US" dirty="0" smtClean="0"/>
                  <a:t>in </a:t>
                </a:r>
                <a:r>
                  <a:rPr lang="en-US" dirty="0"/>
                  <a:t>Welch-</a:t>
                </a:r>
                <a:r>
                  <a:rPr lang="en-US" dirty="0" err="1"/>
                  <a:t>Berlekamp</a:t>
                </a:r>
                <a:r>
                  <a:rPr lang="en-US" dirty="0"/>
                  <a:t> algorithm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computing </a:t>
                </a:r>
                <a:r>
                  <a:rPr lang="en-US" dirty="0">
                    <a:solidFill>
                      <a:prstClr val="black"/>
                    </a:solidFill>
                  </a:rPr>
                  <a:t>a non-zero polynomial E(x) of degree exactly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e</a:t>
                </a: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</a:rPr>
                  <a:t>and </a:t>
                </a:r>
                <a:r>
                  <a:rPr lang="en-US" dirty="0">
                    <a:solidFill>
                      <a:prstClr val="black"/>
                    </a:solidFill>
                  </a:rPr>
                  <a:t>a polynomial N(x) of degree at most e+k-1 such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prstClr val="black"/>
                    </a:solidFill>
                  </a:rPr>
                  <a:t>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Then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 return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P(X)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u="sng" dirty="0" smtClean="0"/>
                  <a:t>We will </a:t>
                </a:r>
                <a:r>
                  <a:rPr lang="en-US" b="1" u="sng" dirty="0" smtClean="0"/>
                  <a:t>restate</a:t>
                </a:r>
                <a:r>
                  <a:rPr lang="en-US" u="sng" dirty="0" smtClean="0"/>
                  <a:t> the last: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Instead of checking whether or not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 devides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 and returning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P(X)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 in case it does,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we will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b="1" dirty="0" smtClean="0"/>
                  <a:t>divides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then </a:t>
                </a:r>
                <a:r>
                  <a:rPr lang="en-US" b="1" dirty="0" smtClean="0"/>
                  <a:t>output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u="sng" dirty="0" smtClean="0"/>
                  <a:t>Claim</a:t>
                </a:r>
                <a:r>
                  <a:rPr lang="en-US" dirty="0" smtClean="0"/>
                  <a:t>: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r>
                  <a:rPr lang="en-US" b="1" dirty="0"/>
                  <a:t>divides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 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360094"/>
                <a:ext cx="10563022" cy="4185954"/>
              </a:xfrm>
              <a:prstGeom prst="rect">
                <a:avLst/>
              </a:prstGeom>
              <a:blipFill rotWithShape="0">
                <a:blip r:embed="rId2"/>
                <a:stretch>
                  <a:fillRect l="-462" t="-7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86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55709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/>
                  <a:t>Define: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1" dirty="0" smtClean="0"/>
              </a:p>
              <a:p>
                <a:pPr algn="l" rtl="0"/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b="1" dirty="0" smtClean="0"/>
                  <a:t>divides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then </a:t>
                </a:r>
                <a:r>
                  <a:rPr lang="en-US" b="1" dirty="0" smtClean="0"/>
                  <a:t>output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u="sng" dirty="0"/>
                  <a:t>Claim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r>
                  <a:rPr lang="en-US" b="1" dirty="0"/>
                  <a:t>divides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 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b="1" dirty="0" smtClean="0"/>
                  <a:t>1.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r>
                  <a:rPr lang="en-US" b="1" dirty="0"/>
                  <a:t>divides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))∙</m:t>
                    </m:r>
                  </m:oMath>
                </a14:m>
                <a:r>
                  <a:rPr lang="en-US" dirty="0" smtClean="0"/>
                  <a:t>G(x,y) </a:t>
                </a:r>
                <a:endParaRPr lang="en-US" dirty="0"/>
              </a:p>
              <a:p>
                <a:pPr algn="l" rtl="0"/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))∙</m:t>
                      </m:r>
                      <m:r>
                        <m:rPr>
                          <m:nor/>
                        </m:rPr>
                        <a:rPr lang="en-US" dirty="0"/>
                        <m:t>G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 smtClean="0"/>
                        <m:t>)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m:rPr>
                          <m:nor/>
                        </m:rPr>
                        <a:rPr lang="en-US" b="0" i="0" dirty="0" smtClean="0"/>
                        <m:t>0</m:t>
                      </m:r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</m:t>
                    </m:r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ym typeface="Wingdings" panose="05000000000000000000" pitchFamily="2" charset="2"/>
                      </a:rPr>
                      <m:t>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b="1" dirty="0" smtClean="0"/>
                  <a:t>2.</a:t>
                </a:r>
                <a:r>
                  <a:rPr lang="en-US" dirty="0" smtClean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 smtClean="0"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= </a:t>
                </a:r>
              </a:p>
              <a:p>
                <a:pPr algn="l" rtl="0"/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 and we got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r>
                  <a:rPr lang="en-US" b="1" dirty="0"/>
                  <a:t>divides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5570949"/>
              </a:xfrm>
              <a:prstGeom prst="rect">
                <a:avLst/>
              </a:prstGeom>
              <a:blipFill rotWithShape="0">
                <a:blip r:embed="rId2"/>
                <a:stretch>
                  <a:fillRect l="-462" t="-547" b="-7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4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6012" y="549871"/>
                <a:ext cx="11071958" cy="424731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Notice that </a:t>
                </a:r>
                <a:r>
                  <a:rPr lang="en-US" b="1" dirty="0" smtClean="0"/>
                  <a:t>Welch-</a:t>
                </a:r>
                <a:r>
                  <a:rPr lang="en-US" b="1" dirty="0" err="1" smtClean="0"/>
                  <a:t>Berlekamp</a:t>
                </a:r>
                <a:r>
                  <a:rPr lang="en-US" b="1" dirty="0" smtClean="0"/>
                  <a:t> algorithm </a:t>
                </a:r>
                <a:r>
                  <a:rPr lang="en-US" dirty="0" smtClean="0"/>
                  <a:t>has the following structure: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Step 1</a:t>
                </a:r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- </a:t>
                </a:r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Interpolation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: Find </a:t>
                </a:r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non-zero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such that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.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 step 1 of Welch-</a:t>
                </a:r>
                <a:r>
                  <a:rPr lang="en-US" dirty="0" err="1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Berlekamp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algorithm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find </a:t>
                </a:r>
                <a:r>
                  <a:rPr lang="en-US" dirty="0">
                    <a:solidFill>
                      <a:prstClr val="black"/>
                    </a:solidFill>
                  </a:rPr>
                  <a:t>E(x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 and N(x)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which is exactly like finding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such that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</a:t>
                </a:r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b="1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b="1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Step 2</a:t>
                </a:r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- </a:t>
                </a:r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Root</a:t>
                </a:r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finding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: 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is a factor of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then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.</a:t>
                </a:r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This will be the structure of our List Decoding algorithms for Reed-Solomon.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As we have seen, this algorithm structure </a:t>
                </a:r>
                <a:r>
                  <a:rPr lang="en-US" dirty="0"/>
                  <a:t>generalizes the Welch-</a:t>
                </a:r>
                <a:r>
                  <a:rPr lang="en-US" dirty="0" err="1"/>
                  <a:t>Berlekamp</a:t>
                </a:r>
                <a:r>
                  <a:rPr lang="en-US" dirty="0"/>
                  <a:t> algorithm</a:t>
                </a:r>
                <a:r>
                  <a:rPr lang="en-US" dirty="0" smtClean="0"/>
                  <a:t>.</a:t>
                </a:r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12" y="549871"/>
                <a:ext cx="11071958" cy="4247317"/>
              </a:xfrm>
              <a:prstGeom prst="rect">
                <a:avLst/>
              </a:prstGeom>
              <a:blipFill rotWithShape="0">
                <a:blip r:embed="rId2"/>
                <a:stretch>
                  <a:fillRect l="-496" t="-717" r="-385" b="-129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9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56855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Homogenous </a:t>
                </a:r>
                <a:r>
                  <a:rPr lang="en-US" b="1" u="sng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linear </a:t>
                </a:r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system</a:t>
                </a:r>
                <a:endParaRPr lang="en-US" b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For any homogenous linear system with more variables than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number of </a:t>
                </a:r>
                <a:r>
                  <a:rPr lang="en-US" dirty="0" smtClean="0"/>
                  <a:t>constraints there is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 </a:t>
                </a:r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non-zero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solution.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Reminder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-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It is not possible to derive a contradiction from homogenous linear system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For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any homogenous linear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system there is always at least one solution, the trivial solution (0,0,…,0) .</a:t>
                </a:r>
              </a:p>
              <a:p>
                <a:pPr algn="l" rtl="0"/>
                <a:endParaRPr lang="en-US" b="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prstClr val="black"/>
                                    </a:solidFill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prstClr val="black"/>
                                    </a:solidFill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- In case there are more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variables than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number of </a:t>
                </a:r>
                <a:r>
                  <a:rPr lang="en-US" dirty="0" smtClean="0"/>
                  <a:t>constraints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there is a non-trivial solution because the system is “Undetermined”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-  there are free variables.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Solution: (x,-x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) </a:t>
                </a:r>
                <a:r>
                  <a:rPr lang="en-US" dirty="0" err="1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e.g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:  (1,-1)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5685595"/>
              </a:xfrm>
              <a:prstGeom prst="rect">
                <a:avLst/>
              </a:prstGeom>
              <a:blipFill rotWithShape="0">
                <a:blip r:embed="rId2"/>
                <a:stretch>
                  <a:fillRect l="-462" t="-5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4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53553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/>
                  <a:t>List Decoding algorithms for Reed-Solomon</a:t>
                </a:r>
                <a:endParaRPr lang="en-US" b="1" u="sng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b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Step 1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- </a:t>
                </a:r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Interpolation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: Find non-zero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such that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.</a:t>
                </a:r>
              </a:p>
              <a:p>
                <a:pPr algn="l" rtl="0"/>
                <a:endParaRPr lang="en-US" b="1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Step 2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- </a:t>
                </a:r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Root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finding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is a factor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then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.</a:t>
                </a:r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 order to ensure the </a:t>
                </a:r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correctness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of the two steps algorithm for Reed-Solomon codes, we will need the following: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dirty="0" smtClean="0"/>
                  <a:t>Step 1</a:t>
                </a:r>
                <a:r>
                  <a:rPr lang="en-US" dirty="0" smtClean="0"/>
                  <a:t> requires </a:t>
                </a:r>
                <a:r>
                  <a:rPr lang="en-US" dirty="0"/>
                  <a:t>solving for the </a:t>
                </a:r>
                <a:r>
                  <a:rPr lang="en-US" dirty="0" smtClean="0"/>
                  <a:t>coefficients of a non-zero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solidFill>
                    <a:prstClr val="black"/>
                  </a:solidFill>
                </a:endParaRPr>
              </a:p>
              <a:p>
                <a:pPr algn="l" rtl="0"/>
                <a:r>
                  <a:rPr lang="en-US" dirty="0" smtClean="0"/>
                  <a:t>This can certainly </a:t>
                </a:r>
                <a:r>
                  <a:rPr lang="en-US" dirty="0"/>
                  <a:t>be done </a:t>
                </a:r>
                <a:r>
                  <a:rPr lang="en-US" dirty="0" smtClean="0"/>
                  <a:t>in case the number </a:t>
                </a:r>
                <a:r>
                  <a:rPr lang="en-US" dirty="0"/>
                  <a:t>of coefficients is greater than the </a:t>
                </a:r>
                <a:r>
                  <a:rPr lang="en-US" dirty="0" smtClean="0"/>
                  <a:t>number </a:t>
                </a:r>
                <a:r>
                  <a:rPr lang="en-US" dirty="0"/>
                  <a:t>of constraints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b="1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In </a:t>
                </a:r>
                <a:r>
                  <a:rPr lang="en-US" b="1" dirty="0" smtClean="0">
                    <a:ea typeface="Cambria Math" panose="02040503050406030204" pitchFamily="18" charset="0"/>
                  </a:rPr>
                  <a:t>Step 2 </a:t>
                </a:r>
                <a:r>
                  <a:rPr lang="en-US" dirty="0" smtClean="0">
                    <a:ea typeface="Cambria Math" panose="02040503050406030204" pitchFamily="18" charset="0"/>
                  </a:rPr>
                  <a:t>we will have</a:t>
                </a:r>
                <a:r>
                  <a:rPr lang="en-US" b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ensure that for every polynomial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(x)  that </a:t>
                </a:r>
                <a:r>
                  <a:rPr lang="en-US" u="sng" dirty="0"/>
                  <a:t>needs to be </a:t>
                </a:r>
                <a:r>
                  <a:rPr lang="en-US" u="sng" dirty="0" smtClean="0"/>
                  <a:t>outputted</a:t>
                </a:r>
                <a:r>
                  <a:rPr lang="en-US" dirty="0" smtClean="0"/>
                  <a:t>,</a:t>
                </a:r>
              </a:p>
              <a:p>
                <a:pPr algn="l" rtl="0"/>
                <a:r>
                  <a:rPr lang="en-US" dirty="0" smtClean="0"/>
                  <a:t> </a:t>
                </a:r>
                <a:r>
                  <a:rPr lang="en-US" i="1" dirty="0"/>
                  <a:t>Y </a:t>
                </a:r>
                <a:r>
                  <a:rPr lang="en-US" dirty="0"/>
                  <a:t>−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(x) is a factor of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</a:t>
                </a:r>
                <a:r>
                  <a:rPr lang="en-US" i="1" dirty="0" err="1" smtClean="0"/>
                  <a:t>y</a:t>
                </a:r>
                <a:r>
                  <a:rPr lang="en-US" dirty="0" smtClean="0"/>
                  <a:t>).  The algorithm will </a:t>
                </a:r>
                <a:r>
                  <a:rPr lang="en-US" dirty="0"/>
                  <a:t>add </a:t>
                </a:r>
                <a:r>
                  <a:rPr lang="en-US" dirty="0" smtClean="0"/>
                  <a:t>restrictions on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(</a:t>
                </a:r>
                <a:r>
                  <a:rPr lang="en-US" i="1" dirty="0" err="1" smtClean="0"/>
                  <a:t>x</a:t>
                </a:r>
                <a:r>
                  <a:rPr lang="en-US" dirty="0" err="1" smtClean="0"/>
                  <a:t>,y</a:t>
                </a:r>
                <a:r>
                  <a:rPr lang="en-US" dirty="0" smtClean="0"/>
                  <a:t>). 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b="1" dirty="0" smtClean="0"/>
                  <a:t>For </a:t>
                </a:r>
                <a:r>
                  <a:rPr lang="en-US" b="1" dirty="0"/>
                  <a:t>example</a:t>
                </a:r>
                <a:r>
                  <a:rPr lang="en-US" dirty="0"/>
                  <a:t>, for </a:t>
                </a:r>
                <a:r>
                  <a:rPr lang="en-US" dirty="0" smtClean="0"/>
                  <a:t>the Welch-</a:t>
                </a:r>
                <a:r>
                  <a:rPr lang="en-US" dirty="0" err="1" smtClean="0"/>
                  <a:t>Berlekamp</a:t>
                </a:r>
                <a:r>
                  <a:rPr lang="en-US" dirty="0" smtClean="0"/>
                  <a:t> algorithm</a:t>
                </a:r>
                <a:r>
                  <a:rPr lang="en-US" dirty="0"/>
                  <a:t>, the constraint is </a:t>
                </a:r>
                <a:r>
                  <a:rPr lang="en-US" dirty="0" smtClean="0"/>
                  <a:t>that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 </a:t>
                </a:r>
                <a:r>
                  <a:rPr lang="en-US" dirty="0"/>
                  <a:t>has to be of the </a:t>
                </a:r>
                <a:r>
                  <a:rPr lang="en-US" dirty="0" smtClean="0"/>
                  <a:t>form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non-zero polynomials of degree </a:t>
                </a:r>
                <a:r>
                  <a:rPr lang="en-US" i="1" dirty="0"/>
                  <a:t>e </a:t>
                </a:r>
                <a:r>
                  <a:rPr lang="en-US" dirty="0"/>
                  <a:t>and at most </a:t>
                </a:r>
                <a:r>
                  <a:rPr lang="en-US" i="1" dirty="0"/>
                  <a:t>e </a:t>
                </a:r>
                <a:r>
                  <a:rPr lang="en-US" dirty="0"/>
                  <a:t>+</a:t>
                </a:r>
                <a:r>
                  <a:rPr lang="en-US" i="1" dirty="0"/>
                  <a:t>k </a:t>
                </a:r>
                <a:r>
                  <a:rPr lang="en-US" dirty="0"/>
                  <a:t>−1 respectively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5355312"/>
              </a:xfrm>
              <a:prstGeom prst="rect">
                <a:avLst/>
              </a:prstGeom>
              <a:blipFill rotWithShape="0">
                <a:blip r:embed="rId2"/>
                <a:stretch>
                  <a:fillRect l="-462" t="-569" b="-7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45243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/>
                  <a:t>List Decoding algorithms for Reed-Solomon</a:t>
                </a:r>
                <a:endParaRPr lang="en-US" b="1" u="sng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b="1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Step 1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- </a:t>
                </a:r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Interpolation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: Find non-zero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such that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.</a:t>
                </a:r>
              </a:p>
              <a:p>
                <a:pPr algn="l" rtl="0"/>
                <a:endParaRPr lang="en-US" b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Step 2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- </a:t>
                </a:r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Root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finding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:  </a:t>
                </a: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r>
                  <a:rPr lang="en-US" b="1" dirty="0"/>
                  <a:t>divides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:r>
                  <a:rPr lang="en-US" b="1" dirty="0"/>
                  <a:t>output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.</a:t>
                </a:r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main insight in the list decoding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algorithm that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will see is that </a:t>
                </a:r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if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carefully control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degree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of the polynomial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 we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can satisfy the required conditions that will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allow us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to make sure Step 1 succeeds. </a:t>
                </a:r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degree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restrictions, along with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degree mantra,  will allow us to show that Step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2 succeeds too. </a:t>
                </a:r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Reminder: </a:t>
                </a:r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degree mantra</a:t>
                </a:r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i="1" dirty="0"/>
                  <a:t>A </a:t>
                </a:r>
                <a:r>
                  <a:rPr lang="en-US" i="1" dirty="0" smtClean="0"/>
                  <a:t>non-zero </a:t>
                </a:r>
                <a:r>
                  <a:rPr lang="en-US" i="1" dirty="0"/>
                  <a:t>polynomial f </a:t>
                </a:r>
                <a:r>
                  <a:rPr lang="en-US" dirty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 </a:t>
                </a:r>
                <a:r>
                  <a:rPr lang="en-US" i="1" dirty="0"/>
                  <a:t>of degree t over a field </a:t>
                </a:r>
                <a:r>
                  <a:rPr lang="en-US" dirty="0" err="1"/>
                  <a:t>F</a:t>
                </a:r>
                <a:r>
                  <a:rPr lang="en-US" i="1" dirty="0" err="1"/>
                  <a:t>q</a:t>
                </a:r>
                <a:r>
                  <a:rPr lang="en-US" i="1" dirty="0"/>
                  <a:t> </a:t>
                </a:r>
                <a:r>
                  <a:rPr lang="en-US" i="1" dirty="0" smtClean="0"/>
                  <a:t>has</a:t>
                </a:r>
                <a:r>
                  <a:rPr lang="en-US" dirty="0"/>
                  <a:t> </a:t>
                </a:r>
                <a:r>
                  <a:rPr lang="en-US" i="1" dirty="0" smtClean="0"/>
                  <a:t>at </a:t>
                </a:r>
                <a:r>
                  <a:rPr lang="en-US" i="1" dirty="0"/>
                  <a:t>most t roots in </a:t>
                </a:r>
                <a:r>
                  <a:rPr lang="en-US" dirty="0" err="1" smtClean="0"/>
                  <a:t>F</a:t>
                </a:r>
                <a:r>
                  <a:rPr lang="en-US" i="1" dirty="0" err="1" smtClean="0"/>
                  <a:t>q</a:t>
                </a:r>
                <a:r>
                  <a:rPr lang="en-US" i="1" dirty="0" smtClean="0"/>
                  <a:t>.</a:t>
                </a:r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catch is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 defining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correct notion of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degree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of a polynomial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462" t="-674" b="-12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8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590834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are going to use the bivariate polynomial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so we need the following definition. </a:t>
                </a:r>
              </a:p>
              <a:p>
                <a:pPr algn="l" rtl="0"/>
                <a:endParaRPr lang="en-US" b="1" u="sng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b="1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Definition</a:t>
                </a:r>
              </a:p>
              <a:p>
                <a:pPr algn="l" rtl="0"/>
                <a:endParaRPr lang="en-US" b="1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is the maximum degree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.</a:t>
                </a:r>
              </a:p>
              <a:p>
                <a:pPr algn="l" rtl="0"/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is the maximum degree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b="1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Example: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we can write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as follows:</a:t>
                </a:r>
              </a:p>
              <a:p>
                <a:pPr algn="l" rtl="0"/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brk m:alnAt="23"/>
                              </m:rP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brk m:alnAt="23"/>
                              </m:rP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sz="1100" i="1" dirty="0"/>
                      <m:t>p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Note that the number of Q’s coefficients is equal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5908349"/>
              </a:xfrm>
              <a:prstGeom prst="rect">
                <a:avLst/>
              </a:prstGeom>
              <a:blipFill rotWithShape="0">
                <a:blip r:embed="rId2"/>
                <a:stretch>
                  <a:fillRect l="-462" t="-5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9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48232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u="sng" dirty="0"/>
                  <a:t>Reminder</a:t>
                </a:r>
                <a:r>
                  <a:rPr lang="en-US" dirty="0"/>
                  <a:t>:</a:t>
                </a:r>
              </a:p>
              <a:p>
                <a:pPr algn="l" rtl="0"/>
                <a:endParaRPr lang="en-US" b="1" dirty="0"/>
              </a:p>
              <a:p>
                <a:pPr algn="l" rtl="0"/>
                <a:r>
                  <a:rPr lang="en-US" b="1" dirty="0"/>
                  <a:t>Step 1</a:t>
                </a:r>
                <a:r>
                  <a:rPr lang="en-US" dirty="0"/>
                  <a:t> requires solving for the co-</a:t>
                </a:r>
                <a:r>
                  <a:rPr lang="en-US" dirty="0" err="1"/>
                  <a:t>efficients</a:t>
                </a:r>
                <a:r>
                  <a:rPr lang="en-US" dirty="0"/>
                  <a:t> of </a:t>
                </a:r>
                <a:r>
                  <a:rPr lang="en-US" i="1" dirty="0"/>
                  <a:t>Q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,</a:t>
                </a:r>
                <a:r>
                  <a:rPr lang="en-US" i="1" dirty="0"/>
                  <a:t>Y</a:t>
                </a:r>
                <a:r>
                  <a:rPr lang="en-US" dirty="0"/>
                  <a:t>). </a:t>
                </a:r>
              </a:p>
              <a:p>
                <a:pPr algn="l" rtl="0"/>
                <a:r>
                  <a:rPr lang="en-US" dirty="0"/>
                  <a:t>This can be done as long as </a:t>
                </a:r>
                <a:r>
                  <a:rPr lang="en-US" u="sng" dirty="0"/>
                  <a:t>the number of coefficients is greater than the number of constraints</a:t>
                </a:r>
                <a:r>
                  <a:rPr lang="en-US" dirty="0"/>
                  <a:t>.</a:t>
                </a:r>
              </a:p>
              <a:p>
                <a:pPr algn="l" rtl="0"/>
                <a:endParaRPr lang="en-US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dirty="0">
                    <a:ea typeface="Cambria Math" panose="02040503050406030204" pitchFamily="18" charset="0"/>
                  </a:rPr>
                  <a:t>Step 2 </a:t>
                </a:r>
                <a:r>
                  <a:rPr lang="en-US" dirty="0">
                    <a:ea typeface="Cambria Math" panose="02040503050406030204" pitchFamily="18" charset="0"/>
                  </a:rPr>
                  <a:t>we will have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to ensure that for every polynomial </a:t>
                </a:r>
                <a:r>
                  <a:rPr lang="en-US" i="1" dirty="0"/>
                  <a:t>P</a:t>
                </a:r>
                <a:r>
                  <a:rPr lang="en-US" dirty="0"/>
                  <a:t>(x)  that needs to be output, </a:t>
                </a:r>
                <a:r>
                  <a:rPr lang="en-US" i="1" dirty="0"/>
                  <a:t>Y </a:t>
                </a:r>
                <a:r>
                  <a:rPr lang="en-US" dirty="0"/>
                  <a:t>−</a:t>
                </a:r>
                <a:r>
                  <a:rPr lang="en-US" i="1" dirty="0"/>
                  <a:t>P</a:t>
                </a:r>
                <a:r>
                  <a:rPr lang="en-US" dirty="0"/>
                  <a:t>(x) divides </a:t>
                </a:r>
                <a:r>
                  <a:rPr lang="en-US" i="1" dirty="0"/>
                  <a:t>Q</a:t>
                </a:r>
                <a:r>
                  <a:rPr lang="en-US" dirty="0"/>
                  <a:t>(</a:t>
                </a:r>
                <a:r>
                  <a:rPr lang="en-US" dirty="0" err="1"/>
                  <a:t>x,</a:t>
                </a:r>
                <a:r>
                  <a:rPr lang="en-US" i="1" dirty="0" err="1"/>
                  <a:t>y</a:t>
                </a:r>
                <a:r>
                  <a:rPr lang="en-US" dirty="0"/>
                  <a:t>).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b="1" dirty="0" smtClean="0"/>
                  <a:t>The main idea </a:t>
                </a:r>
                <a:r>
                  <a:rPr lang="en-US" dirty="0" smtClean="0"/>
                  <a:t>in the algorithm is </a:t>
                </a:r>
                <a:r>
                  <a:rPr lang="en-US" dirty="0"/>
                  <a:t>to place </a:t>
                </a:r>
                <a:r>
                  <a:rPr lang="en-US" dirty="0" smtClean="0"/>
                  <a:t>bounds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b="1" dirty="0"/>
                  <a:t>Step 1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The </a:t>
                </a:r>
                <a:r>
                  <a:rPr lang="en-US" dirty="0"/>
                  <a:t>bounds are chosen so that there are enough </a:t>
                </a:r>
                <a:r>
                  <a:rPr lang="en-US" dirty="0" smtClean="0"/>
                  <a:t>variables to </a:t>
                </a:r>
                <a:r>
                  <a:rPr lang="en-US" dirty="0"/>
                  <a:t>guarantee the existence of 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with the required properties. </a:t>
                </a:r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We will then use these bounds along with the degree mantra to argue that </a:t>
                </a:r>
                <a:r>
                  <a:rPr lang="en-US" b="1" dirty="0" smtClean="0"/>
                  <a:t>Step 2 </a:t>
                </a:r>
                <a:r>
                  <a:rPr lang="en-US" dirty="0" smtClean="0"/>
                  <a:t>works.</a:t>
                </a: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4823243"/>
              </a:xfrm>
              <a:prstGeom prst="rect">
                <a:avLst/>
              </a:prstGeom>
              <a:blipFill rotWithShape="0">
                <a:blip r:embed="rId2"/>
                <a:stretch>
                  <a:fillRect l="-462" t="-6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3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504984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List Decoding – Algorithm 1</a:t>
                </a:r>
              </a:p>
              <a:p>
                <a:pPr algn="l" rtl="0"/>
                <a:endParaRPr lang="en-US" b="1" u="sng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b="1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Input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,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,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pairs  {(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)}</a:t>
                </a:r>
              </a:p>
              <a:p>
                <a:pPr algn="l" rtl="0"/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Output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 list of polynomials P(x) of degree at most k-1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1: Find a non-zero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such that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.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2: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3: For every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DO</a:t>
                </a: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4:	If </a:t>
                </a:r>
                <a:r>
                  <a:rPr lang="en-US" dirty="0">
                    <a:solidFill>
                      <a:srgbClr val="000000"/>
                    </a:solidFill>
                    <a:latin typeface="Fourier-Math-Letters"/>
                  </a:rPr>
                  <a:t>∆</a:t>
                </a:r>
                <a:r>
                  <a:rPr lang="en-US" dirty="0">
                    <a:solidFill>
                      <a:srgbClr val="000000"/>
                    </a:solidFill>
                    <a:latin typeface="Fourier-Math-Extension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Bold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,(</m:t>
                        </m:r>
                        <m:r>
                          <m:rPr>
                            <m:nor/>
                          </m:rPr>
                          <a:rPr lang="en-US" b="0" i="1" dirty="0" smtClean="0">
                            <a:solidFill>
                              <a:srgbClr val="000000"/>
                            </a:solidFill>
                            <a:latin typeface="Utopia-Italic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Fourier-Math-Letters-Italic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sz="11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11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))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≤ </a:t>
                </a:r>
                <a:r>
                  <a:rPr lang="en-US" i="1" dirty="0" smtClean="0">
                    <a:solidFill>
                      <a:srgbClr val="000000"/>
                    </a:solidFill>
                    <a:latin typeface="Utopia-Italic"/>
                  </a:rPr>
                  <a:t>e 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then</a:t>
                </a: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5:		Add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6: Return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5049844"/>
              </a:xfrm>
              <a:prstGeom prst="rect">
                <a:avLst/>
              </a:prstGeom>
              <a:blipFill rotWithShape="0">
                <a:blip r:embed="rId2"/>
                <a:stretch>
                  <a:fillRect l="-1154" t="-10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1100" y="662015"/>
                <a:ext cx="10718295" cy="54104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/>
                  <a:t>Reminder: Reed-Solomon </a:t>
                </a:r>
                <a:r>
                  <a:rPr lang="en-US" b="1" u="sng" dirty="0"/>
                  <a:t>Codes  - Formal definition</a:t>
                </a:r>
              </a:p>
              <a:p>
                <a:pPr algn="l" rtl="0"/>
                <a:endParaRPr lang="en-US" b="1" u="sng" dirty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Let </a:t>
                </a:r>
                <a:r>
                  <a:rPr lang="en-US" dirty="0" err="1">
                    <a:solidFill>
                      <a:srgbClr val="000000"/>
                    </a:solidFill>
                    <a:latin typeface="Fourier-Math-BlackBoard"/>
                  </a:rPr>
                  <a:t>F</a:t>
                </a:r>
                <a:r>
                  <a:rPr lang="en-US" sz="1100" i="1" dirty="0" err="1">
                    <a:solidFill>
                      <a:srgbClr val="000000"/>
                    </a:solidFill>
                    <a:latin typeface="Utopia-Italic"/>
                  </a:rPr>
                  <a:t>q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be a finite field. Let </a:t>
                </a:r>
                <a:r>
                  <a:rPr lang="el-GR" i="1" dirty="0">
                    <a:solidFill>
                      <a:srgbClr val="000000"/>
                    </a:solidFill>
                    <a:latin typeface="Fourier-Math-Letters-Italic"/>
                  </a:rPr>
                  <a:t>α</a:t>
                </a:r>
                <a:r>
                  <a:rPr lang="el-GR" sz="1100" dirty="0">
                    <a:solidFill>
                      <a:srgbClr val="000000"/>
                    </a:solidFill>
                    <a:latin typeface="Utopia-Regular"/>
                  </a:rPr>
                  <a:t>1</a:t>
                </a:r>
                <a:r>
                  <a:rPr lang="el-GR" dirty="0">
                    <a:solidFill>
                      <a:srgbClr val="000000"/>
                    </a:solidFill>
                    <a:latin typeface="Utopia-Regular"/>
                  </a:rPr>
                  <a:t>,</a:t>
                </a:r>
                <a:r>
                  <a:rPr lang="el-GR" i="1" dirty="0">
                    <a:solidFill>
                      <a:srgbClr val="000000"/>
                    </a:solidFill>
                    <a:latin typeface="Fourier-Math-Letters-Italic"/>
                  </a:rPr>
                  <a:t>α</a:t>
                </a:r>
                <a:r>
                  <a:rPr lang="el-GR" sz="1100" dirty="0">
                    <a:solidFill>
                      <a:srgbClr val="000000"/>
                    </a:solidFill>
                    <a:latin typeface="Utopia-Regular"/>
                  </a:rPr>
                  <a:t>2</a:t>
                </a:r>
                <a:r>
                  <a:rPr lang="el-GR" dirty="0">
                    <a:solidFill>
                      <a:srgbClr val="000000"/>
                    </a:solidFill>
                    <a:latin typeface="Utopia-Regular"/>
                  </a:rPr>
                  <a:t>,...</a:t>
                </a:r>
                <a:r>
                  <a:rPr lang="el-GR" i="1" dirty="0">
                    <a:solidFill>
                      <a:srgbClr val="000000"/>
                    </a:solidFill>
                    <a:latin typeface="Fourier-Math-Letters-Italic"/>
                  </a:rPr>
                  <a:t>α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n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be distinct predefined elements (also called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evaluation points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 from </a:t>
                </a:r>
                <a:r>
                  <a:rPr lang="en-US" dirty="0" err="1">
                    <a:solidFill>
                      <a:srgbClr val="000000"/>
                    </a:solidFill>
                    <a:latin typeface="Fourier-Math-BlackBoard"/>
                  </a:rPr>
                  <a:t>F</a:t>
                </a:r>
                <a:r>
                  <a:rPr lang="en-US" sz="1100" i="1" dirty="0" err="1">
                    <a:solidFill>
                      <a:srgbClr val="000000"/>
                    </a:solidFill>
                    <a:latin typeface="Utopia-Italic"/>
                  </a:rPr>
                  <a:t>q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 such that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k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≤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n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≤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q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. </a:t>
                </a:r>
              </a:p>
              <a:p>
                <a:pPr algn="l" rtl="0"/>
                <a:endParaRPr lang="en-US" dirty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We define an encoding function for Reed-Solomon code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RS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 as follows: </a:t>
                </a:r>
              </a:p>
              <a:p>
                <a:pPr algn="l" rtl="0"/>
                <a:endParaRPr lang="en-US" dirty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A message </a:t>
                </a:r>
                <a:r>
                  <a:rPr lang="en-US" b="1" dirty="0">
                    <a:solidFill>
                      <a:srgbClr val="000000"/>
                    </a:solidFill>
                    <a:latin typeface="Utopia-Bold"/>
                  </a:rPr>
                  <a:t>m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=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m</a:t>
                </a:r>
                <a:r>
                  <a:rPr lang="en-US" sz="1100" dirty="0">
                    <a:solidFill>
                      <a:srgbClr val="000000"/>
                    </a:solidFill>
                    <a:latin typeface="Utopia-Regular"/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m</a:t>
                </a:r>
                <a:r>
                  <a:rPr lang="en-US" sz="1100" dirty="0">
                    <a:solidFill>
                      <a:srgbClr val="000000"/>
                    </a:solidFill>
                    <a:latin typeface="Utopia-Regular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,...,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m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k</a:t>
                </a:r>
                <a:r>
                  <a:rPr lang="en-US" sz="1100" dirty="0">
                    <a:solidFill>
                      <a:srgbClr val="000000"/>
                    </a:solidFill>
                    <a:latin typeface="Fourier-Math-Symbols"/>
                  </a:rPr>
                  <a:t>−</a:t>
                </a:r>
                <a:r>
                  <a:rPr lang="en-US" sz="1100" dirty="0">
                    <a:solidFill>
                      <a:srgbClr val="000000"/>
                    </a:solidFill>
                    <a:latin typeface="Utopia-Regular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 with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m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i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∈ </a:t>
                </a:r>
                <a:r>
                  <a:rPr lang="en-US" dirty="0" err="1">
                    <a:solidFill>
                      <a:srgbClr val="000000"/>
                    </a:solidFill>
                    <a:latin typeface="Fourier-Math-BlackBoard"/>
                  </a:rPr>
                  <a:t>F</a:t>
                </a:r>
                <a:r>
                  <a:rPr lang="en-US" sz="1100" i="1" dirty="0" err="1">
                    <a:solidFill>
                      <a:srgbClr val="000000"/>
                    </a:solidFill>
                    <a:latin typeface="Utopia-Italic"/>
                  </a:rPr>
                  <a:t>q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is mapped to a degree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k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−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1 polynomial.</a:t>
                </a:r>
              </a:p>
              <a:p>
                <a:pPr algn="l" rtl="0"/>
                <a:r>
                  <a:rPr lang="en-US" b="1" dirty="0">
                    <a:solidFill>
                      <a:srgbClr val="000000"/>
                    </a:solidFill>
                    <a:latin typeface="Utopia-Bold"/>
                  </a:rPr>
                  <a:t>m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→ </a:t>
                </a:r>
                <a:r>
                  <a:rPr lang="en-US" i="1" dirty="0" err="1">
                    <a:solidFill>
                      <a:srgbClr val="000000"/>
                    </a:solidFill>
                    <a:latin typeface="Utopia-Italic"/>
                  </a:rPr>
                  <a:t>f</a:t>
                </a:r>
                <a:r>
                  <a:rPr lang="en-US" sz="1100" b="1" dirty="0" err="1">
                    <a:solidFill>
                      <a:srgbClr val="000000"/>
                    </a:solidFill>
                    <a:latin typeface="Utopia-Bold"/>
                  </a:rPr>
                  <a:t>m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), where </a:t>
                </a:r>
                <a:r>
                  <a:rPr lang="en-US" i="1" dirty="0" err="1">
                    <a:solidFill>
                      <a:srgbClr val="000000"/>
                    </a:solidFill>
                    <a:latin typeface="Utopia-Italic"/>
                  </a:rPr>
                  <a:t>f</a:t>
                </a:r>
                <a:r>
                  <a:rPr lang="en-US" sz="1100" b="1" dirty="0" err="1">
                    <a:solidFill>
                      <a:srgbClr val="000000"/>
                    </a:solidFill>
                    <a:latin typeface="Utopia-Bold"/>
                  </a:rPr>
                  <a:t>m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Fourier-Math-Symbols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Fourier-Math-Extension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Fourier-Math-Extension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Fourier-Math-Extension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Fourier-Math-Extension"/>
                  </a:rPr>
                </a:br>
                <a:r>
                  <a:rPr lang="en-US" dirty="0"/>
                  <a:t>Note that </a:t>
                </a:r>
                <a:r>
                  <a:rPr lang="en-US" i="1" dirty="0" err="1"/>
                  <a:t>f</a:t>
                </a:r>
                <a:r>
                  <a:rPr lang="en-US" b="1" dirty="0" err="1"/>
                  <a:t>m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∈ </a:t>
                </a:r>
                <a:r>
                  <a:rPr lang="en-US" dirty="0" err="1"/>
                  <a:t>F</a:t>
                </a:r>
                <a:r>
                  <a:rPr lang="en-US" i="1" dirty="0" err="1"/>
                  <a:t>q</a:t>
                </a:r>
                <a:r>
                  <a:rPr lang="en-US" dirty="0"/>
                  <a:t>[</a:t>
                </a:r>
                <a:r>
                  <a:rPr lang="en-US" i="1" dirty="0"/>
                  <a:t>X</a:t>
                </a:r>
                <a:r>
                  <a:rPr lang="en-US" dirty="0"/>
                  <a:t>] is a polynomial of degree at most </a:t>
                </a:r>
                <a:r>
                  <a:rPr lang="en-US" i="1" dirty="0"/>
                  <a:t>k </a:t>
                </a:r>
                <a:r>
                  <a:rPr lang="en-US" dirty="0"/>
                  <a:t>− 1. </a:t>
                </a:r>
              </a:p>
              <a:p>
                <a:pPr algn="l" rtl="0"/>
                <a:r>
                  <a:rPr lang="en-US" dirty="0"/>
                  <a:t>The encoding of </a:t>
                </a:r>
                <a:r>
                  <a:rPr lang="en-US" b="1" dirty="0"/>
                  <a:t>m </a:t>
                </a:r>
                <a:r>
                  <a:rPr lang="en-US" dirty="0"/>
                  <a:t>is the evaluation of </a:t>
                </a:r>
                <a:r>
                  <a:rPr lang="en-US" i="1" dirty="0" err="1"/>
                  <a:t>f</a:t>
                </a:r>
                <a:r>
                  <a:rPr lang="en-US" b="1" dirty="0" err="1"/>
                  <a:t>m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at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i="1" dirty="0">
                            <a:solidFill>
                              <a:srgbClr val="000000"/>
                            </a:solidFill>
                            <a:latin typeface="Fourier-Math-Letters-Italic"/>
                          </a:rPr>
                          <m:t>α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:</a:t>
                </a:r>
                <a:br>
                  <a:rPr lang="en-US" dirty="0"/>
                </a:br>
                <a:r>
                  <a:rPr lang="en-US" i="1" dirty="0"/>
                  <a:t>RS</a:t>
                </a:r>
                <a:r>
                  <a:rPr lang="en-US" dirty="0"/>
                  <a:t>(</a:t>
                </a:r>
                <a:r>
                  <a:rPr lang="en-US" b="1" dirty="0"/>
                  <a:t>m</a:t>
                </a:r>
                <a:r>
                  <a:rPr lang="en-US" dirty="0"/>
                  <a:t>) = (</a:t>
                </a:r>
                <a:r>
                  <a:rPr lang="en-US" i="1" dirty="0" err="1"/>
                  <a:t>f</a:t>
                </a:r>
                <a:r>
                  <a:rPr lang="en-US" b="1" dirty="0" err="1"/>
                  <a:t>m</a:t>
                </a:r>
                <a:r>
                  <a:rPr lang="en-US" dirty="0"/>
                  <a:t>(</a:t>
                </a:r>
                <a:r>
                  <a:rPr lang="en-US" i="1" dirty="0"/>
                  <a:t>α</a:t>
                </a:r>
                <a:r>
                  <a:rPr lang="en-US" baseline="-25000" dirty="0"/>
                  <a:t>1</a:t>
                </a:r>
                <a:r>
                  <a:rPr lang="en-US" dirty="0"/>
                  <a:t>), </a:t>
                </a:r>
                <a:r>
                  <a:rPr lang="en-US" i="1" dirty="0" err="1"/>
                  <a:t>f</a:t>
                </a:r>
                <a:r>
                  <a:rPr lang="en-US" b="1" dirty="0" err="1"/>
                  <a:t>m</a:t>
                </a:r>
                <a:r>
                  <a:rPr lang="en-US" dirty="0"/>
                  <a:t>(</a:t>
                </a:r>
                <a:r>
                  <a:rPr lang="en-US" i="1" dirty="0"/>
                  <a:t>α</a:t>
                </a:r>
                <a:r>
                  <a:rPr lang="en-US" baseline="-25000" dirty="0"/>
                  <a:t>2</a:t>
                </a:r>
                <a:r>
                  <a:rPr lang="en-US" dirty="0"/>
                  <a:t>),..., </a:t>
                </a:r>
                <a:r>
                  <a:rPr lang="en-US" i="1" dirty="0" err="1"/>
                  <a:t>f</a:t>
                </a:r>
                <a:r>
                  <a:rPr lang="en-US" b="1" dirty="0" err="1"/>
                  <a:t>m</a:t>
                </a:r>
                <a:r>
                  <a:rPr lang="en-US" dirty="0"/>
                  <a:t>(</a:t>
                </a:r>
                <a:r>
                  <a:rPr lang="en-US" i="1" dirty="0"/>
                  <a:t>α</a:t>
                </a:r>
                <a:r>
                  <a:rPr lang="en-US" i="1" baseline="-25000" dirty="0"/>
                  <a:t>n</a:t>
                </a:r>
                <a:r>
                  <a:rPr lang="en-US" dirty="0"/>
                  <a:t>)).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00" y="662015"/>
                <a:ext cx="10718295" cy="5410455"/>
              </a:xfrm>
              <a:prstGeom prst="rect">
                <a:avLst/>
              </a:prstGeom>
              <a:blipFill rotWithShape="0">
                <a:blip r:embed="rId2"/>
                <a:stretch>
                  <a:fillRect l="-512" t="-6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6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9700" y="441898"/>
                <a:ext cx="10781558" cy="618009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/>
                  <a:t>Correctness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First we prove that the algorithm satisfies step 1 requirement: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b="1" dirty="0" smtClean="0"/>
                  <a:t>Step </a:t>
                </a:r>
                <a:r>
                  <a:rPr lang="en-US" b="1" dirty="0"/>
                  <a:t>1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Find </a:t>
                </a:r>
                <a:r>
                  <a:rPr lang="en-US" b="1" u="sng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non-zero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such that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As we have seen, </a:t>
                </a:r>
                <a:r>
                  <a:rPr lang="en-US" dirty="0" smtClean="0"/>
                  <a:t>this </a:t>
                </a:r>
                <a:r>
                  <a:rPr lang="en-US" dirty="0"/>
                  <a:t>can be done </a:t>
                </a:r>
                <a:r>
                  <a:rPr lang="en-US" dirty="0" smtClean="0"/>
                  <a:t>in case the </a:t>
                </a:r>
                <a:r>
                  <a:rPr lang="en-US" dirty="0"/>
                  <a:t>number of coefficients is greater than the number of constraints.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In </a:t>
                </a:r>
                <a:r>
                  <a:rPr lang="en-US" b="1" dirty="0" smtClean="0"/>
                  <a:t>step 1 </a:t>
                </a:r>
                <a:r>
                  <a:rPr lang="en-US" dirty="0" smtClean="0"/>
                  <a:t>the algorithm bounded the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degree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 as following:  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r>
                  <a:rPr lang="en-US" dirty="0" smtClean="0"/>
                  <a:t> 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As we have seen:</a:t>
                </a:r>
              </a:p>
              <a:p>
                <a:pPr algn="l" rtl="0"/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brk m:alnAt="23"/>
                              </m:rP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m:rPr>
                                <m:brk m:alnAt="23"/>
                              </m:rP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den>
                            </m:f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thus, the number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of coefficients is equal to </a:t>
                </a:r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den>
                        </m:f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=  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=    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&gt;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get that the number of Q’s coefficients is larger than n,  as required, for a non-zero solution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00" y="441898"/>
                <a:ext cx="10781558" cy="6180090"/>
              </a:xfrm>
              <a:prstGeom prst="rect">
                <a:avLst/>
              </a:prstGeom>
              <a:blipFill rotWithShape="0">
                <a:blip r:embed="rId2"/>
                <a:stretch>
                  <a:fillRect l="-452" t="-4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9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50783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All that is left to prove is that </a:t>
                </a:r>
                <a:r>
                  <a:rPr lang="en-US" b="1" dirty="0" smtClean="0">
                    <a:ea typeface="Cambria Math" panose="02040503050406030204" pitchFamily="18" charset="0"/>
                  </a:rPr>
                  <a:t>Step 2 </a:t>
                </a:r>
                <a:r>
                  <a:rPr lang="en-US" dirty="0" smtClean="0"/>
                  <a:t>guarantees that if P(x) of maximum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degree agrees with y in at least t positions,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then</a:t>
                </a:r>
                <a:r>
                  <a:rPr lang="en-US" i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devides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i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nd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therefore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will be added to the list in steps 3 through 5.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Proof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Let </a:t>
                </a:r>
                <a:r>
                  <a:rPr lang="en-US" dirty="0"/>
                  <a:t>P(x</a:t>
                </a:r>
                <a:r>
                  <a:rPr lang="en-US" dirty="0" smtClean="0"/>
                  <a:t>) be a polynomial </a:t>
                </a:r>
                <a:r>
                  <a:rPr lang="en-US" dirty="0"/>
                  <a:t>of </a:t>
                </a:r>
                <a:r>
                  <a:rPr lang="en-US" dirty="0" smtClean="0"/>
                  <a:t>maximum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degree that agrees </a:t>
                </a:r>
                <a:r>
                  <a:rPr lang="en-US" dirty="0"/>
                  <a:t>with y in at least t </a:t>
                </a:r>
                <a:r>
                  <a:rPr lang="en-US" dirty="0" smtClean="0"/>
                  <a:t>positions and let’s define </a:t>
                </a:r>
              </a:p>
              <a:p>
                <a:pPr algn="l" rtl="0"/>
                <a:r>
                  <a:rPr lang="en-US" dirty="0" smtClean="0"/>
                  <a:t>the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u="sng" dirty="0" smtClean="0">
                    <a:solidFill>
                      <a:prstClr val="black"/>
                    </a:solidFill>
                  </a:rPr>
                  <a:t>Claim: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devides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1. Let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devides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therefore 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2. 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then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And we got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devided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5078313"/>
              </a:xfrm>
              <a:prstGeom prst="rect">
                <a:avLst/>
              </a:prstGeom>
              <a:blipFill rotWithShape="0">
                <a:blip r:embed="rId2"/>
                <a:stretch>
                  <a:fillRect l="-462" t="-600" r="-1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8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36933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For every polynomial P(x) of maximum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 degree that agrees with y in at least t positions,</a:t>
                </a: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devides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algn="l" rtl="0"/>
                <a:endParaRPr lang="en-US" u="sng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u="sng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Proof – continue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</a:rPr>
                  <a:t>We proved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devides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Thus, we need to show that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By the degree mantra, </a:t>
                </a:r>
                <a:r>
                  <a:rPr lang="en-US" dirty="0" smtClean="0"/>
                  <a:t>a polynomial </a:t>
                </a:r>
                <a:r>
                  <a:rPr lang="en-US" dirty="0"/>
                  <a:t>f(x) of degree t </a:t>
                </a:r>
                <a:r>
                  <a:rPr lang="en-US" dirty="0" smtClean="0"/>
                  <a:t>has </a:t>
                </a:r>
                <a:r>
                  <a:rPr lang="en-US" dirty="0"/>
                  <a:t>at most t </a:t>
                </a:r>
                <a:r>
                  <a:rPr lang="en-US" dirty="0" smtClean="0"/>
                  <a:t>roots (except for the zero polynomial).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So, if we prove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has t roots and its degree is less than t then we are done.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3693319"/>
              </a:xfrm>
              <a:prstGeom prst="rect">
                <a:avLst/>
              </a:prstGeom>
              <a:blipFill rotWithShape="0">
                <a:blip r:embed="rId2"/>
                <a:stretch>
                  <a:fillRect l="-462" t="-825" b="-165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6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57146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Notice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prstClr val="black"/>
                        </a:solidFill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On the other hand we know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for at least 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’s (From the assumption).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Therefore,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for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at least 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’s (From step 1).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has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at least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 roots and its degree is maximum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 case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due to degree mantra. </a:t>
                </a: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Meaning,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devides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therefore the algorithm outputs </a:t>
                </a:r>
                <a:r>
                  <a:rPr lang="en-US" dirty="0" smtClean="0"/>
                  <a:t>every </a:t>
                </a:r>
                <a:r>
                  <a:rPr lang="en-US" dirty="0"/>
                  <a:t>polynomial P(x) of </a:t>
                </a:r>
                <a:r>
                  <a:rPr lang="en-US" dirty="0" smtClean="0"/>
                  <a:t>maximum</a:t>
                </a:r>
              </a:p>
              <a:p>
                <a:pPr algn="l" rtl="0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degree </a:t>
                </a:r>
                <a:r>
                  <a:rPr lang="en-US" dirty="0" smtClean="0"/>
                  <a:t>which agrees </a:t>
                </a:r>
                <a:r>
                  <a:rPr lang="en-US" dirty="0"/>
                  <a:t>with y in at least t </a:t>
                </a:r>
                <a:r>
                  <a:rPr lang="en-US" dirty="0" smtClean="0"/>
                  <a:t>positions.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If we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choose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then t’s requirement becomes: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rad>
                    <m: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rad>
                      <m:r>
                        <a:rPr lang="en-US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rad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rad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→  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5714641"/>
              </a:xfrm>
              <a:prstGeom prst="rect">
                <a:avLst/>
              </a:prstGeom>
              <a:blipFill rotWithShape="0">
                <a:blip r:embed="rId2"/>
                <a:stretch>
                  <a:fillRect l="-4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5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46247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know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rad>
                  </m:oMath>
                </a14:m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got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meaning that the algorithm can list decode Reed-Solomon </a:t>
                </a: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codes of rate R from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fraction of errors.</a:t>
                </a:r>
              </a:p>
              <a:p>
                <a:pPr algn="l" rtl="0"/>
                <a:endParaRPr lang="he-IL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algorithm runs in polynomial time since step 1 can be implemented </a:t>
                </a:r>
                <a:r>
                  <a:rPr lang="en-US" dirty="0" smtClean="0"/>
                  <a:t>by </a:t>
                </a:r>
                <a:r>
                  <a:rPr lang="en-US" dirty="0"/>
                  <a:t>Gaussian elimination</a:t>
                </a:r>
              </a:p>
              <a:p>
                <a:pPr algn="l" rtl="0"/>
                <a:r>
                  <a:rPr lang="en-US" dirty="0"/>
                  <a:t>and </a:t>
                </a:r>
                <a:r>
                  <a:rPr lang="en-US" dirty="0" smtClean="0"/>
                  <a:t>there are polynomial time algorithms factoring bivariate polynomials.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The </a:t>
                </a:r>
                <a:r>
                  <a:rPr lang="en-US" dirty="0"/>
                  <a:t>bound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dirty="0" smtClean="0"/>
                  <a:t>  is </a:t>
                </a:r>
                <a:r>
                  <a:rPr lang="en-US" dirty="0"/>
                  <a:t>better than the unique decoding bound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This is still </a:t>
                </a:r>
                <a:r>
                  <a:rPr lang="en-US" dirty="0"/>
                  <a:t>far from </a:t>
                </a: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i="1" dirty="0"/>
                  <a:t>  </a:t>
                </a:r>
                <a:r>
                  <a:rPr lang="en-US" dirty="0"/>
                  <a:t>fraction of errors guaranteed by the Johnson bound.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4624792"/>
              </a:xfrm>
              <a:prstGeom prst="rect">
                <a:avLst/>
              </a:prstGeom>
              <a:blipFill rotWithShape="0">
                <a:blip r:embed="rId2"/>
                <a:stretch>
                  <a:fillRect l="-462" b="-11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8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84253" y="273833"/>
                <a:ext cx="10563022" cy="533447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List Decoding – Algorithm 2</a:t>
                </a:r>
              </a:p>
              <a:p>
                <a:pPr algn="l" rtl="0"/>
                <a:endParaRPr lang="en-US" b="1" u="sng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Our goal in algorithm 2 is to improve algorithm 1 capability (we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want to increase the fraction of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errors).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 algorithm 1,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e defined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and this implied that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Next we required that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therefore every required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will be outputted.  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/>
                  <a:t>One shortcoming of this approach is that the maximum degree </a:t>
                </a:r>
                <a:r>
                  <a:rPr lang="en-US" dirty="0" smtClean="0"/>
                  <a:t>of </a:t>
                </a:r>
                <a:r>
                  <a:rPr lang="en-US" i="1" dirty="0" smtClean="0"/>
                  <a:t>X </a:t>
                </a:r>
                <a:r>
                  <a:rPr lang="en-US" dirty="0"/>
                  <a:t>and </a:t>
                </a:r>
                <a:r>
                  <a:rPr lang="en-US" i="1" dirty="0" smtClean="0"/>
                  <a:t>Y </a:t>
                </a:r>
                <a:r>
                  <a:rPr lang="en-US" dirty="0"/>
                  <a:t>might not occur in the same </a:t>
                </a:r>
                <a:r>
                  <a:rPr lang="en-US" dirty="0" smtClean="0"/>
                  <a:t>term.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For example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 in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the maximum degree of X and </a:t>
                </a:r>
                <a:r>
                  <a:rPr lang="en-US" dirty="0" smtClean="0"/>
                  <a:t>Y do not occur in the same monomial and therefore the upper bound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𝑑𝑒𝑔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𝑑𝑒𝑔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when it is actually  10.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main insight of algorithm 2 is a more “balanced” notion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degree, which allows t to be smaller</a:t>
                </a: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and therefore we can list decode a higher fraction of errors.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53" y="273833"/>
                <a:ext cx="10563022" cy="5334474"/>
              </a:xfrm>
              <a:prstGeom prst="rect">
                <a:avLst/>
              </a:prstGeom>
              <a:blipFill rotWithShape="0">
                <a:blip r:embed="rId2"/>
                <a:stretch>
                  <a:fillRect l="-462" t="-686" b="-9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2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273833"/>
                <a:ext cx="10563022" cy="42593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Definition</a:t>
                </a:r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b="1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weighted degree of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a monomial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is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Further, 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weighted degree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is the </a:t>
                </a:r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maximum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weighted degree of its monomials.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For example, </a:t>
                </a: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weighted degree of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monomial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is 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</m:oMath>
                </a14:m>
                <a:endParaRPr lang="en-US" b="1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/>
                  <a:t>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  degree of the polynomial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is  </a:t>
                </a:r>
                <a:r>
                  <a:rPr lang="en-US" dirty="0" smtClean="0"/>
                  <a:t>max(6 +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u="sng" dirty="0"/>
                  <a:t>Note</a:t>
                </a:r>
                <a:r>
                  <a:rPr lang="en-US" dirty="0"/>
                  <a:t> that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 degree of a bivariate polynomial </a:t>
                </a:r>
                <a:r>
                  <a:rPr lang="en-US" i="1" dirty="0"/>
                  <a:t>Q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,</a:t>
                </a:r>
                <a:r>
                  <a:rPr lang="en-US" i="1" dirty="0"/>
                  <a:t>Y </a:t>
                </a:r>
                <a:r>
                  <a:rPr lang="en-US" dirty="0"/>
                  <a:t>) is its total degree </a:t>
                </a:r>
              </a:p>
              <a:p>
                <a:pPr algn="l" rtl="0"/>
                <a:r>
                  <a:rPr lang="en-US" dirty="0"/>
                  <a:t>(The “usual“ definition of degree of a bivariate polynomial).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 degree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is max(6 </a:t>
                </a:r>
                <a:r>
                  <a:rPr lang="en-US" dirty="0"/>
                  <a:t>+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273833"/>
                <a:ext cx="10563022" cy="4259308"/>
              </a:xfrm>
              <a:prstGeom prst="rect">
                <a:avLst/>
              </a:prstGeom>
              <a:blipFill rotWithShape="0">
                <a:blip r:embed="rId2"/>
                <a:stretch>
                  <a:fillRect l="-462" t="-858" b="-12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0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273833"/>
                <a:ext cx="10563022" cy="65281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/>
                  <a:t>Lemma</a:t>
                </a:r>
                <a:r>
                  <a:rPr lang="en-US" dirty="0"/>
                  <a:t>:</a:t>
                </a:r>
                <a:endParaRPr lang="en-US" b="1" u="sng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/>
                  <a:t>Let </a:t>
                </a:r>
                <a:r>
                  <a:rPr lang="en-US" i="1" dirty="0"/>
                  <a:t>P(X) </a:t>
                </a:r>
                <a:r>
                  <a:rPr lang="en-US" dirty="0"/>
                  <a:t>be a polynomial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 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be a </a:t>
                </a:r>
                <a:r>
                  <a:rPr lang="en-US" dirty="0" smtClean="0"/>
                  <a:t>polynomial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en-US" dirty="0"/>
                  <a:t> degree D. 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Then we </a:t>
                </a:r>
                <a:r>
                  <a:rPr lang="en-US" dirty="0" smtClean="0"/>
                  <a:t>have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u="sng" dirty="0" smtClean="0"/>
                  <a:t>For example</a:t>
                </a:r>
                <a:r>
                  <a:rPr lang="en-US" dirty="0" smtClean="0"/>
                  <a:t>:</a:t>
                </a:r>
              </a:p>
              <a:p>
                <a:pPr algn="l" rtl="0"/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algn="l" rtl="0"/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 </a:t>
                </a:r>
                <a:r>
                  <a:rPr lang="en-US" dirty="0" smtClean="0"/>
                  <a:t>polynomial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  <a:p>
                <a:pPr algn="l" rtl="0"/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 →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Note that a polynomial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en-US" dirty="0"/>
                  <a:t> degree </a:t>
                </a:r>
                <a:r>
                  <a:rPr lang="en-US" dirty="0" smtClean="0"/>
                  <a:t>at most D can be represented as follows: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𝑤𝑗</m:t>
                              </m:r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273833"/>
                <a:ext cx="10563022" cy="6528197"/>
              </a:xfrm>
              <a:prstGeom prst="rect">
                <a:avLst/>
              </a:prstGeom>
              <a:blipFill rotWithShape="0">
                <a:blip r:embed="rId2"/>
                <a:stretch>
                  <a:fillRect l="-462" t="-5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7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504984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List Decoding – Algorithm 2</a:t>
                </a:r>
              </a:p>
              <a:p>
                <a:pPr algn="l" rtl="0"/>
                <a:endParaRPr lang="en-US" b="1" u="sng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b="1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Input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pairs  {(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)}</a:t>
                </a:r>
              </a:p>
              <a:p>
                <a:pPr algn="l" rtl="0"/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Output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 list of polynomials P(x) of degree at most k-1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1: Find a non-zero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with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degree at most D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 such that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.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2: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3: For every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DO</a:t>
                </a: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4:	If </a:t>
                </a:r>
                <a:r>
                  <a:rPr lang="en-US" dirty="0">
                    <a:solidFill>
                      <a:srgbClr val="000000"/>
                    </a:solidFill>
                    <a:latin typeface="Fourier-Math-Letters"/>
                  </a:rPr>
                  <a:t>∆</a:t>
                </a:r>
                <a:r>
                  <a:rPr lang="en-US" dirty="0">
                    <a:solidFill>
                      <a:srgbClr val="000000"/>
                    </a:solidFill>
                    <a:latin typeface="Fourier-Math-Extension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Bold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,(</m:t>
                        </m:r>
                        <m:r>
                          <m:rPr>
                            <m:nor/>
                          </m:rPr>
                          <a:rPr lang="en-US" b="0" i="1" dirty="0" smtClean="0">
                            <a:solidFill>
                              <a:srgbClr val="000000"/>
                            </a:solidFill>
                            <a:latin typeface="Utopia-Italic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Fourier-Math-Letters-Italic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sz="11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11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))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≤ </a:t>
                </a:r>
                <a:r>
                  <a:rPr lang="en-US" i="1" dirty="0" smtClean="0">
                    <a:solidFill>
                      <a:srgbClr val="000000"/>
                    </a:solidFill>
                    <a:latin typeface="Utopia-Italic"/>
                  </a:rPr>
                  <a:t>e 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then</a:t>
                </a: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5:		Add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6: Return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5049844"/>
              </a:xfrm>
              <a:prstGeom prst="rect">
                <a:avLst/>
              </a:prstGeom>
              <a:blipFill rotWithShape="0">
                <a:blip r:embed="rId2"/>
                <a:stretch>
                  <a:fillRect l="-1154" t="-10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273833"/>
                <a:ext cx="10781558" cy="39703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List Decoding – Algorithm 2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As in algorithm 1, in order to prove algorithm 2 correctness, we need to do the following: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1. </a:t>
                </a:r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Interpolation Step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Ensure that the number of coefficients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is strictly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greater than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This is necessary in order to guarantee that we will find a </a:t>
                </a:r>
                <a:r>
                  <a:rPr lang="en-US" b="1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non-zero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such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2. </a:t>
                </a:r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Root </a:t>
                </a:r>
                <a:r>
                  <a:rPr lang="en-US" u="sng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Finding </a:t>
                </a:r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Step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 </a:t>
                </a:r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want to show that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for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at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values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,</a:t>
                </a: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Because then it means that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devides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therefore the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algorithm </a:t>
                </a:r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outputs </a:t>
                </a:r>
                <a:r>
                  <a:rPr lang="en-US" dirty="0"/>
                  <a:t>every polynomial P(x) of </a:t>
                </a:r>
                <a:r>
                  <a:rPr lang="en-US" dirty="0" smtClean="0"/>
                  <a:t>maximum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degree which agrees with y in at least t positions.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273833"/>
                <a:ext cx="10781558" cy="3970318"/>
              </a:xfrm>
              <a:prstGeom prst="rect">
                <a:avLst/>
              </a:prstGeom>
              <a:blipFill rotWithShape="0">
                <a:blip r:embed="rId2"/>
                <a:stretch>
                  <a:fillRect l="-452" t="-922" r="-17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3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100" y="662015"/>
            <a:ext cx="10718295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u="sng" dirty="0" smtClean="0"/>
              <a:t>Reed-Solomon </a:t>
            </a:r>
            <a:r>
              <a:rPr lang="en-US" b="1" u="sng" dirty="0"/>
              <a:t>Codes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Our </a:t>
            </a:r>
            <a:r>
              <a:rPr lang="el-GR" dirty="0">
                <a:solidFill>
                  <a:srgbClr val="000000"/>
                </a:solidFill>
              </a:rPr>
              <a:t>Σ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/>
              <a:t>F</a:t>
            </a:r>
            <a:r>
              <a:rPr lang="en-US" sz="1100" i="1" dirty="0"/>
              <a:t>3 </a:t>
            </a:r>
            <a:r>
              <a:rPr lang="en-US" dirty="0"/>
              <a:t>= {0, 1,2}  where +</a:t>
            </a:r>
            <a:r>
              <a:rPr lang="en-US" sz="1100" i="1" dirty="0"/>
              <a:t>p </a:t>
            </a:r>
            <a:r>
              <a:rPr lang="en-US" i="1" dirty="0"/>
              <a:t>and </a:t>
            </a:r>
            <a:r>
              <a:rPr lang="en-US" dirty="0"/>
              <a:t>·</a:t>
            </a:r>
            <a:r>
              <a:rPr lang="en-US" sz="1100" i="1" dirty="0"/>
              <a:t>p </a:t>
            </a:r>
            <a:r>
              <a:rPr lang="en-US" i="1" dirty="0"/>
              <a:t>are addition and multiplication </a:t>
            </a:r>
            <a:r>
              <a:rPr lang="en-US" dirty="0"/>
              <a:t>mod </a:t>
            </a:r>
            <a:r>
              <a:rPr lang="en-US" i="1" dirty="0"/>
              <a:t>p .</a:t>
            </a:r>
            <a:endParaRPr lang="en-US" dirty="0"/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As we stated before , </a:t>
            </a:r>
            <a:r>
              <a:rPr lang="en-US" dirty="0"/>
              <a:t>F</a:t>
            </a:r>
            <a:r>
              <a:rPr lang="en-US" sz="1100" i="1" dirty="0"/>
              <a:t>3  </a:t>
            </a:r>
            <a:r>
              <a:rPr lang="en-US" dirty="0">
                <a:solidFill>
                  <a:srgbClr val="000000"/>
                </a:solidFill>
              </a:rPr>
              <a:t>is a field.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Let us </a:t>
            </a:r>
            <a:r>
              <a:rPr lang="en-US" b="1" dirty="0">
                <a:solidFill>
                  <a:srgbClr val="000000"/>
                </a:solidFill>
              </a:rPr>
              <a:t>transmit</a:t>
            </a:r>
            <a:r>
              <a:rPr lang="en-US" dirty="0">
                <a:solidFill>
                  <a:srgbClr val="000000"/>
                </a:solidFill>
              </a:rPr>
              <a:t> the following message:  (2,1).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1. Set the polynomial coefficients to be the message elements 2,1 :  f(x) = 2+1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dirty="0">
                <a:solidFill>
                  <a:srgbClr val="000000"/>
                </a:solidFill>
              </a:rPr>
              <a:t>x</a:t>
            </a:r>
          </a:p>
          <a:p>
            <a:pPr marL="342900" indent="-342900" algn="l" rtl="0"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2. Evaluate the polynomial values at predefined points (all field elements)  x=0 , x=1 , x=2:</a:t>
            </a: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(x=0,y=</a:t>
            </a:r>
            <a:r>
              <a:rPr lang="en-US" b="1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 , (x=1,y=</a:t>
            </a:r>
            <a:r>
              <a:rPr lang="en-US" b="1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) , (x=2,y=</a:t>
            </a:r>
            <a:r>
              <a:rPr lang="en-US" b="1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 .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3. Transmit the evaluation </a:t>
            </a:r>
            <a:r>
              <a:rPr lang="en-US" b="1" dirty="0">
                <a:solidFill>
                  <a:srgbClr val="000000"/>
                </a:solidFill>
              </a:rPr>
              <a:t>result</a:t>
            </a:r>
            <a:r>
              <a:rPr lang="en-US" dirty="0">
                <a:solidFill>
                  <a:srgbClr val="000000"/>
                </a:solidFill>
              </a:rPr>
              <a:t> , meaning </a:t>
            </a:r>
            <a:r>
              <a:rPr lang="en-US" dirty="0" err="1">
                <a:solidFill>
                  <a:srgbClr val="000000"/>
                </a:solidFill>
              </a:rPr>
              <a:t>codeword</a:t>
            </a:r>
            <a:r>
              <a:rPr lang="en-US" dirty="0">
                <a:solidFill>
                  <a:srgbClr val="000000"/>
                </a:solidFill>
              </a:rPr>
              <a:t> : (</a:t>
            </a:r>
            <a:r>
              <a:rPr lang="en-US" b="1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algn="l" rtl="0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273833"/>
                <a:ext cx="10781558" cy="74318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List Decoding – Algorithm 2</a:t>
                </a:r>
              </a:p>
              <a:p>
                <a:pPr algn="l" rtl="0"/>
                <a:endParaRPr lang="en-US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compute a bivariate polynomial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of bounded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degree at most D.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1. </a:t>
                </a:r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Interpolation Step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Ensure that the number of coefficients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is strictly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greater than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2. </a:t>
                </a:r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Root </a:t>
                </a:r>
                <a:r>
                  <a:rPr lang="en-US" u="sng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Finding </a:t>
                </a:r>
                <a:r>
                  <a:rPr lang="en-US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Step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 </a:t>
                </a:r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want to show that if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for at least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values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will start with the root finding step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degree at most D (By the algorithm constrains) ,</a:t>
                </a: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last Lemma implies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Then </a:t>
                </a:r>
                <a:r>
                  <a:rPr lang="en-US" dirty="0"/>
                  <a:t>using the same </a:t>
                </a:r>
                <a:r>
                  <a:rPr lang="en-US" dirty="0" smtClean="0"/>
                  <a:t>argument </a:t>
                </a:r>
                <a:r>
                  <a:rPr lang="en-US" dirty="0"/>
                  <a:t>as we used for the correctness of the root finding step of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algorithm 1, </a:t>
                </a:r>
                <a:r>
                  <a:rPr lang="en-US" dirty="0"/>
                  <a:t>we can ensure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if we </a:t>
                </a:r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Thus, we would like to pick D to be as small as possible because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dirty="0"/>
                  <a:t> could be smaller, meaning we can</a:t>
                </a:r>
              </a:p>
              <a:p>
                <a:pPr algn="l" rtl="0"/>
                <a:r>
                  <a:rPr lang="en-US" dirty="0"/>
                  <a:t>list decode even in case of a higher number of errors.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On the other hand, Step 1 will needs D to be large enough so that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number of coefficients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is strictly greater than n.</a:t>
                </a:r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273833"/>
                <a:ext cx="10781558" cy="7431843"/>
              </a:xfrm>
              <a:prstGeom prst="rect">
                <a:avLst/>
              </a:prstGeom>
              <a:blipFill rotWithShape="0">
                <a:blip r:embed="rId2"/>
                <a:stretch>
                  <a:fillRect l="-452" t="-4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8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265207"/>
                <a:ext cx="10781558" cy="54221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List Decoding – Algorithm 2</a:t>
                </a:r>
              </a:p>
              <a:p>
                <a:pPr algn="l" rtl="0"/>
                <a:endParaRPr lang="en-US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u="sng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Interpolation Step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: Ensure that the number of </a:t>
                </a:r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coefficients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is strictly greater than n.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degree at most D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(By the algorithm constrains) ,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the </a:t>
                </a:r>
                <a:r>
                  <a:rPr lang="en-US" dirty="0"/>
                  <a:t>number of </a:t>
                </a:r>
                <a:r>
                  <a:rPr lang="en-US" b="1" dirty="0"/>
                  <a:t>coefficients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is: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   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    |</m:t>
                      </m:r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Why?  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Because  </a:t>
                </a:r>
                <a:r>
                  <a:rPr lang="en-US" dirty="0"/>
                  <a:t>the (</a:t>
                </a:r>
                <a:r>
                  <a:rPr lang="en-US" dirty="0" smtClean="0"/>
                  <a:t>1,k-1) </a:t>
                </a:r>
                <a:r>
                  <a:rPr lang="en-US" dirty="0"/>
                  <a:t>weighted degree of 𝑄(𝑥,𝑦) is the maximum (</a:t>
                </a:r>
                <a:r>
                  <a:rPr lang="en-US" dirty="0" smtClean="0"/>
                  <a:t>1,k-1) </a:t>
                </a:r>
                <a:r>
                  <a:rPr lang="en-US" dirty="0"/>
                  <a:t>weighted degree of its </a:t>
                </a:r>
                <a:r>
                  <a:rPr lang="en-US" b="1" dirty="0" smtClean="0"/>
                  <a:t>monomials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Remember that a bivariate </a:t>
                </a:r>
                <a:r>
                  <a:rPr lang="en-US" dirty="0"/>
                  <a:t>polynomial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r>
                  <a:rPr lang="en-US" dirty="0"/>
                  <a:t> degree at most D can be represented as follows: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𝑤𝑗</m:t>
                              </m:r>
                              <m:r>
                                <a:rPr lang="pt-B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265207"/>
                <a:ext cx="10781558" cy="5422125"/>
              </a:xfrm>
              <a:prstGeom prst="rect">
                <a:avLst/>
              </a:prstGeom>
              <a:blipFill rotWithShape="0">
                <a:blip r:embed="rId2"/>
                <a:stretch>
                  <a:fillRect l="-452" t="-6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2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265207"/>
                <a:ext cx="10781558" cy="5645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List Decoding – Algorithm 2</a:t>
                </a:r>
              </a:p>
              <a:p>
                <a:pPr algn="l" rtl="0"/>
                <a:endParaRPr lang="en-US" u="sng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Goal: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Ensure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that the number of </a:t>
                </a:r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coefficients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is strictly greater than n.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degree at most D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(by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algorithm constrains)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,</a:t>
                </a:r>
              </a:p>
              <a:p>
                <a:pPr algn="l" rtl="0"/>
                <a:endParaRPr lang="en-US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/>
                  <a:t>the number of </a:t>
                </a:r>
                <a:r>
                  <a:rPr lang="en-US" b="1" dirty="0"/>
                  <a:t>coefficients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is: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   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    |</m:t>
                      </m:r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Now we will use it to find a D large enough.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We first note the following: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 </a:t>
                </a:r>
                <a:r>
                  <a:rPr lang="en-US" dirty="0" smtClean="0"/>
                  <a:t>(we will define this bound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→    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  </a:t>
                </a:r>
                <a:endParaRPr lang="en-US" i="1" dirty="0" smtClean="0"/>
              </a:p>
              <a:p>
                <a:pPr algn="l" rtl="0"/>
                <a:endParaRPr lang="en-US" i="1" dirty="0"/>
              </a:p>
              <a:p>
                <a:pPr algn="l" rtl="0"/>
                <a:endParaRPr lang="en-US" b="0" dirty="0" smtClean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265207"/>
                <a:ext cx="10781558" cy="5645328"/>
              </a:xfrm>
              <a:prstGeom prst="rect">
                <a:avLst/>
              </a:prstGeom>
              <a:blipFill rotWithShape="0">
                <a:blip r:embed="rId2"/>
                <a:stretch>
                  <a:fillRect l="-452" t="-6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8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265207"/>
                <a:ext cx="10781558" cy="60130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List Decoding – Algorithm 2</a:t>
                </a:r>
              </a:p>
              <a:p>
                <a:pPr algn="l" rtl="0"/>
                <a:endParaRPr lang="en-US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   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    |</m:t>
                      </m:r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b="1" i="1" dirty="0" smtClean="0"/>
              </a:p>
              <a:p>
                <a:pPr algn="l" rtl="0"/>
                <a:endParaRPr lang="en-US" b="1" i="1" dirty="0"/>
              </a:p>
              <a:p>
                <a:pPr algn="l" rtl="0"/>
                <a:endParaRPr lang="en-US" b="1" i="1" dirty="0" smtClean="0"/>
              </a:p>
              <a:p>
                <a:pPr algn="l" rtl="0"/>
                <a:r>
                  <a:rPr lang="en-US" dirty="0" smtClean="0"/>
                  <a:t>Let’s compute a lower bound on the size of N:</a:t>
                </a:r>
              </a:p>
              <a:p>
                <a:pPr algn="l" rtl="0"/>
                <a:endParaRPr lang="en-US" i="1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l" rtl="0"/>
                <a:endParaRPr lang="en-US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265207"/>
                <a:ext cx="10781558" cy="6013056"/>
              </a:xfrm>
              <a:prstGeom prst="rect">
                <a:avLst/>
              </a:prstGeom>
              <a:blipFill rotWithShape="0">
                <a:blip r:embed="rId2"/>
                <a:stretch>
                  <a:fillRect l="-452" t="-60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8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265207"/>
                <a:ext cx="10781558" cy="61816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List Decoding – Algorithm 2</a:t>
                </a:r>
              </a:p>
              <a:p>
                <a:pPr algn="l" rtl="0"/>
                <a:endParaRPr lang="en-US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=|   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    |</m:t>
                      </m:r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Note that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  , define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lang="en-US" i="1" dirty="0" smtClean="0"/>
                  <a:t> .</a:t>
                </a:r>
                <a:endParaRPr lang="en-US" i="1" dirty="0"/>
              </a:p>
              <a:p>
                <a:pPr algn="l" rtl="0"/>
                <a:r>
                  <a:rPr lang="en-US" dirty="0" smtClean="0"/>
                  <a:t>So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 smtClean="0"/>
                  <a:t>  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We got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  so 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then the interpolation step succeeds (because we will have more variables than constrains).</a:t>
                </a:r>
              </a:p>
              <a:p>
                <a:pPr algn="l" rtl="0"/>
                <a:endParaRPr lang="en-US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265207"/>
                <a:ext cx="10781558" cy="6181629"/>
              </a:xfrm>
              <a:prstGeom prst="rect">
                <a:avLst/>
              </a:prstGeom>
              <a:blipFill rotWithShape="0">
                <a:blip r:embed="rId2"/>
                <a:stretch>
                  <a:fillRect l="-452" t="-5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0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265207"/>
                <a:ext cx="10781558" cy="68150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List Decoding – Algorithm 2</a:t>
                </a:r>
              </a:p>
              <a:p>
                <a:pPr algn="l" rtl="0"/>
                <a:endParaRPr lang="en-US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=|   </m:t>
                      </m:r>
                      <m:d>
                        <m:dPr>
                          <m:begChr m:val="{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}    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m:rPr>
                          <m:nor/>
                        </m:rPr>
                        <a:rPr lang="en-US" i="1" dirty="0">
                          <a:latin typeface="Cambria Math" panose="02040503050406030204" pitchFamily="18" charset="0"/>
                        </a:rPr>
                        <m:t>coefficients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We got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  so 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then the interpolation step succeed.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The choice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satisfies the following requirement since: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b="0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Thus , for the root finding to work we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⌈"/>
                        <m:endChr m:val="⌉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so that t&gt;D in order to </a:t>
                </a:r>
                <a:r>
                  <a:rPr lang="en-US" dirty="0"/>
                  <a:t>ensure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by the degree mantra.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Meaning,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devides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and therefore the algorithm outputs </a:t>
                </a:r>
                <a:r>
                  <a:rPr lang="en-US" dirty="0"/>
                  <a:t>every polynomial P(x) of maximum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degree which agrees with y in at least t positions.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b="0" dirty="0" smtClean="0"/>
                  <a:t>That implies the following result: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 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⌈"/>
                          <m:endChr m:val="⌉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265207"/>
                <a:ext cx="10781558" cy="6815071"/>
              </a:xfrm>
              <a:prstGeom prst="rect">
                <a:avLst/>
              </a:prstGeom>
              <a:blipFill rotWithShape="0">
                <a:blip r:embed="rId2"/>
                <a:stretch>
                  <a:fillRect l="-452" t="-5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8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265207"/>
                <a:ext cx="10781558" cy="36778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List Decoding – Algorithm 2</a:t>
                </a:r>
              </a:p>
              <a:p>
                <a:pPr algn="l" rtl="0"/>
                <a:endParaRPr lang="en-US" u="sng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We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got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meaning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that the algorithm can list decode Reed-Solomon </a:t>
                </a: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codes of rate R from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fraction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of errors.</a:t>
                </a:r>
              </a:p>
              <a:p>
                <a:pPr algn="l" rtl="0"/>
                <a:endParaRPr lang="en-US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The algorithm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runs </a:t>
                </a:r>
                <a:r>
                  <a:rPr 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in polynomial time since step 1 can be implemented </a:t>
                </a:r>
                <a:r>
                  <a:rPr lang="en-US" dirty="0"/>
                  <a:t>by Gaussian elimination</a:t>
                </a:r>
              </a:p>
              <a:p>
                <a:pPr algn="l" rtl="0"/>
                <a:r>
                  <a:rPr lang="en-US" dirty="0"/>
                  <a:t>and there are polynomial time algorithms factoring bivariate </a:t>
                </a:r>
                <a:r>
                  <a:rPr lang="en-US" dirty="0" smtClean="0"/>
                  <a:t>polynomials.</a:t>
                </a:r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The bound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dirty="0" smtClean="0"/>
                  <a:t>  beats </a:t>
                </a:r>
                <a:r>
                  <a:rPr lang="en-US" dirty="0"/>
                  <a:t>the unique decoding bound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and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dirty="0" smtClean="0"/>
                  <a:t> bound of algorithm 1.</a:t>
                </a:r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However, this </a:t>
                </a:r>
                <a:r>
                  <a:rPr lang="en-US" dirty="0"/>
                  <a:t>is still far from the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rad>
                  </m:oMath>
                </a14:m>
                <a:r>
                  <a:rPr lang="en-US" i="1" dirty="0"/>
                  <a:t>  </a:t>
                </a:r>
                <a:r>
                  <a:rPr lang="en-US" dirty="0"/>
                  <a:t>fraction of errors guaranteed by the Johnson bound. </a:t>
                </a:r>
              </a:p>
              <a:p>
                <a:pPr algn="l" rtl="0"/>
                <a:endParaRPr lang="en-US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265207"/>
                <a:ext cx="10781558" cy="3677866"/>
              </a:xfrm>
              <a:prstGeom prst="rect">
                <a:avLst/>
              </a:prstGeom>
              <a:blipFill rotWithShape="0">
                <a:blip r:embed="rId2"/>
                <a:stretch>
                  <a:fillRect l="-452" t="-9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0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1100" y="662015"/>
                <a:ext cx="10718295" cy="42633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We saw that </a:t>
                </a:r>
                <a:r>
                  <a:rPr lang="en-US" dirty="0"/>
                  <a:t>according to the </a:t>
                </a:r>
                <a:r>
                  <a:rPr lang="en-US" b="1" dirty="0"/>
                  <a:t>Singleton </a:t>
                </a:r>
                <a:r>
                  <a:rPr lang="en-US" b="1" dirty="0" smtClean="0"/>
                  <a:t>bound,</a:t>
                </a:r>
                <a:r>
                  <a:rPr lang="en-US" dirty="0" smtClean="0"/>
                  <a:t> </a:t>
                </a:r>
                <a:r>
                  <a:rPr lang="en-US" dirty="0"/>
                  <a:t>for any [</a:t>
                </a:r>
                <a:r>
                  <a:rPr lang="en-US" dirty="0" err="1"/>
                  <a:t>n,k,d</a:t>
                </a:r>
                <a:r>
                  <a:rPr lang="en-US" dirty="0"/>
                  <a:t>]q code:</a:t>
                </a:r>
              </a:p>
              <a:p>
                <a:pPr algn="l" rtl="0"/>
                <a:r>
                  <a:rPr lang="en-US" dirty="0"/>
                  <a:t>d ≤ n-k+1 (n-k+1 is an upper bound on the distance).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We also saw that we can recover up 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errors where d is the code’s distance.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Therefore, we can recover up 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errors using </a:t>
                </a:r>
                <a:r>
                  <a:rPr lang="en-US" b="1" dirty="0"/>
                  <a:t>Reed Solomon </a:t>
                </a:r>
                <a:r>
                  <a:rPr lang="en-US" dirty="0"/>
                  <a:t>codes </a:t>
                </a:r>
                <a:r>
                  <a:rPr lang="en-US" dirty="0" smtClean="0"/>
                  <a:t>and the </a:t>
                </a:r>
                <a:r>
                  <a:rPr lang="en-US" b="1" dirty="0"/>
                  <a:t>Welch-</a:t>
                </a:r>
                <a:r>
                  <a:rPr lang="en-US" b="1" dirty="0" err="1"/>
                  <a:t>Berlekamp</a:t>
                </a:r>
                <a:r>
                  <a:rPr lang="en-US" dirty="0"/>
                  <a:t> </a:t>
                </a:r>
                <a:r>
                  <a:rPr lang="en-US" dirty="0" smtClean="0"/>
                  <a:t>unique decoding algorithm</a:t>
                </a:r>
                <a:r>
                  <a:rPr lang="en-US" dirty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We can’t recover more errors due to the fact that if we </a:t>
                </a:r>
                <a:r>
                  <a:rPr lang="en-US" dirty="0" smtClean="0"/>
                  <a:t>receive </a:t>
                </a:r>
                <a:r>
                  <a:rPr lang="en-US" dirty="0"/>
                  <a:t>a corrupted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, for which </a:t>
                </a:r>
                <a:r>
                  <a:rPr lang="en-US" dirty="0"/>
                  <a:t>there are more than one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</a:t>
                </a:r>
                <a:r>
                  <a:rPr lang="en-US" dirty="0"/>
                  <a:t>within the distance </a:t>
                </a:r>
                <a:r>
                  <a:rPr lang="en-US" dirty="0" smtClean="0"/>
                  <a:t>from </a:t>
                </a:r>
                <a:r>
                  <a:rPr lang="en-US" dirty="0"/>
                  <a:t>the corrupted </a:t>
                </a:r>
                <a:r>
                  <a:rPr lang="en-US" dirty="0" err="1" smtClean="0"/>
                  <a:t>codeword</a:t>
                </a:r>
                <a:r>
                  <a:rPr lang="en-US" dirty="0"/>
                  <a:t>, </a:t>
                </a:r>
                <a:r>
                  <a:rPr lang="en-US" dirty="0" smtClean="0"/>
                  <a:t>then we </a:t>
                </a:r>
                <a:r>
                  <a:rPr lang="en-US" dirty="0"/>
                  <a:t>won’t </a:t>
                </a:r>
                <a:r>
                  <a:rPr lang="en-US" dirty="0" smtClean="0"/>
                  <a:t>be able </a:t>
                </a:r>
                <a:r>
                  <a:rPr lang="en-US" dirty="0"/>
                  <a:t>to </a:t>
                </a:r>
                <a:r>
                  <a:rPr lang="en-US" dirty="0" smtClean="0"/>
                  <a:t>decide which one </a:t>
                </a:r>
                <a:r>
                  <a:rPr lang="en-US" dirty="0"/>
                  <a:t>of them is the original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00" y="662015"/>
                <a:ext cx="10718295" cy="4263347"/>
              </a:xfrm>
              <a:prstGeom prst="rect">
                <a:avLst/>
              </a:prstGeom>
              <a:blipFill rotWithShape="0">
                <a:blip r:embed="rId2"/>
                <a:stretch>
                  <a:fillRect l="-512" t="-8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9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05000" y="385969"/>
                <a:ext cx="10563022" cy="56267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We can recover up 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 errors using </a:t>
                </a:r>
                <a:r>
                  <a:rPr lang="en-US" dirty="0"/>
                  <a:t>Reed Solomon codes and </a:t>
                </a:r>
                <a:r>
                  <a:rPr lang="en-US" dirty="0" smtClean="0"/>
                  <a:t>the unique decoding algorithm.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Let’s take a look </a:t>
                </a:r>
                <a:r>
                  <a:rPr lang="en-US" dirty="0" smtClean="0"/>
                  <a:t>at </a:t>
                </a:r>
                <a:r>
                  <a:rPr lang="en-US" dirty="0"/>
                  <a:t>the </a:t>
                </a:r>
                <a:r>
                  <a:rPr lang="en-US" b="1" dirty="0"/>
                  <a:t>fraction of errors </a:t>
                </a:r>
                <a:r>
                  <a:rPr lang="en-US" dirty="0" smtClean="0"/>
                  <a:t>in </a:t>
                </a:r>
                <a:r>
                  <a:rPr lang="en-US" dirty="0"/>
                  <a:t>the received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</a:t>
                </a:r>
                <a:r>
                  <a:rPr lang="en-US" dirty="0"/>
                  <a:t>that we are able to correct.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The fraction of errors we can correct </a:t>
                </a:r>
                <a:r>
                  <a:rPr lang="en-US" dirty="0" smtClean="0"/>
                  <a:t>is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k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k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n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k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</m:num>
                      <m:den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b="1" dirty="0"/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(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rate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b="1" u="sng" dirty="0" smtClean="0"/>
                  <a:t>Example</a:t>
                </a:r>
                <a:r>
                  <a:rPr lang="en-US" dirty="0" smtClean="0"/>
                  <a:t>: 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For [n=10,k=4] Reed Solomon code, the distance is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7  so the code is 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[n=10,k=4,d=7] and therefore we can recover up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  errors.</a:t>
                </a: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   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 smtClean="0"/>
                  <a:t>  and we see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.</a:t>
                </a: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00" y="385969"/>
                <a:ext cx="10563022" cy="5626797"/>
              </a:xfrm>
              <a:prstGeom prst="rect">
                <a:avLst/>
              </a:prstGeom>
              <a:blipFill rotWithShape="0"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0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7968" y="549871"/>
                <a:ext cx="10718295" cy="45243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Now we will discuss a new notion of decoding which is called </a:t>
                </a:r>
                <a:r>
                  <a:rPr lang="en-US" b="1" dirty="0"/>
                  <a:t>List Decoding </a:t>
                </a:r>
                <a:r>
                  <a:rPr lang="en-US" dirty="0"/>
                  <a:t>as the decoder is allowed</a:t>
                </a:r>
              </a:p>
              <a:p>
                <a:pPr algn="l" rtl="0"/>
                <a:r>
                  <a:rPr lang="en-US" dirty="0" smtClean="0"/>
                  <a:t>to </a:t>
                </a:r>
                <a:r>
                  <a:rPr lang="en-US" dirty="0"/>
                  <a:t>output a </a:t>
                </a:r>
                <a:r>
                  <a:rPr lang="en-US" b="1" dirty="0"/>
                  <a:t>list </a:t>
                </a:r>
                <a:r>
                  <a:rPr lang="en-US" dirty="0"/>
                  <a:t>of polynomials(messages).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b="1" u="sng" dirty="0"/>
                  <a:t>Definition:</a:t>
                </a:r>
              </a:p>
              <a:p>
                <a:pPr algn="l" rtl="0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a code C  is (</a:t>
                </a:r>
                <a:r>
                  <a:rPr lang="en-US" dirty="0" err="1"/>
                  <a:t>p,L</a:t>
                </a:r>
                <a:r>
                  <a:rPr lang="en-US" dirty="0"/>
                  <a:t>) – List decodable if for every received word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dirty="0"/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|{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/>
                      <m:t>∈</m:t>
                    </m:r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|</m:t>
                    </m:r>
                    <m:r>
                      <m:rPr>
                        <m:nor/>
                      </m:rPr>
                      <a:rPr lang="en-US" dirty="0"/>
                      <m:t>∆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0" i="0" dirty="0" smtClean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err="1" smtClean="0"/>
                  <a:t>pn</a:t>
                </a:r>
                <a:r>
                  <a:rPr lang="en-US" dirty="0" smtClean="0"/>
                  <a:t>}| = |{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/>
                      <m:t>∈</m:t>
                    </m:r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|</m:t>
                    </m:r>
                    <m:r>
                      <m:rPr>
                        <m:nor/>
                      </m:rPr>
                      <a:rPr lang="en-US" dirty="0"/>
                      <m:t>∆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e</a:t>
                </a:r>
                <a:r>
                  <a:rPr lang="en-US" dirty="0"/>
                  <a:t>}|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1" dirty="0"/>
                  <a:t>L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Given an error 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(fraction of errors from the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), </a:t>
                </a:r>
                <a:r>
                  <a:rPr lang="en-US" dirty="0"/>
                  <a:t>a code C and a received word y,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a </a:t>
                </a:r>
                <a:r>
                  <a:rPr lang="en-US" dirty="0"/>
                  <a:t>list-decoding </a:t>
                </a:r>
                <a:r>
                  <a:rPr lang="en-US" dirty="0" smtClean="0"/>
                  <a:t>algorithm should </a:t>
                </a:r>
                <a:r>
                  <a:rPr lang="en-US" dirty="0"/>
                  <a:t>output all codewords in C that are within (</a:t>
                </a:r>
                <a:r>
                  <a:rPr lang="en-US" b="1" dirty="0"/>
                  <a:t>relative</a:t>
                </a:r>
                <a:r>
                  <a:rPr lang="en-US" dirty="0"/>
                  <a:t>) Hamming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smtClean="0"/>
                  <a:t>y.</a:t>
                </a:r>
                <a:endParaRPr lang="en-US" dirty="0"/>
              </a:p>
              <a:p>
                <a:pPr algn="l" rtl="0"/>
                <a:endParaRPr lang="en-US" dirty="0"/>
              </a:p>
              <a:p>
                <a:pPr algn="l"/>
                <a:r>
                  <a:rPr lang="en-US" dirty="0"/>
                  <a:t>Note that if the fraction of errors that occurred during transmission is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i="1" dirty="0" smtClean="0"/>
                  <a:t>,</a:t>
                </a:r>
                <a:r>
                  <a:rPr lang="en-US" i="1" dirty="0"/>
                  <a:t> </a:t>
                </a:r>
                <a:r>
                  <a:rPr lang="en-US" dirty="0"/>
                  <a:t>then the transmitted</a:t>
                </a:r>
              </a:p>
              <a:p>
                <a:pPr algn="l" rtl="0"/>
                <a:r>
                  <a:rPr lang="en-US" dirty="0"/>
                  <a:t>codeword is </a:t>
                </a:r>
                <a:r>
                  <a:rPr lang="en-US" i="1" dirty="0"/>
                  <a:t>guaranteed </a:t>
                </a:r>
                <a:r>
                  <a:rPr lang="en-US" dirty="0"/>
                  <a:t>to be in the output list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b="1" dirty="0"/>
                  <a:t>(</a:t>
                </a:r>
                <a:r>
                  <a:rPr lang="en-US" b="1" dirty="0" err="1"/>
                  <a:t>p,L</a:t>
                </a:r>
                <a:r>
                  <a:rPr lang="en-US" b="1" dirty="0"/>
                  <a:t>)  list decodable</a:t>
                </a:r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:r>
                  <a:rPr lang="en-US" b="1" dirty="0" smtClean="0"/>
                  <a:t>a property of a code</a:t>
                </a:r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/>
                  <a:t>It means that for every word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dirty="0"/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there </a:t>
                </a:r>
                <a:r>
                  <a:rPr lang="en-US" dirty="0"/>
                  <a:t>are at most L codewords within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𝑝𝑛</m:t>
                    </m:r>
                  </m:oMath>
                </a14:m>
                <a:r>
                  <a:rPr lang="en-US" dirty="0"/>
                  <a:t> Hamming </a:t>
                </a:r>
                <a:r>
                  <a:rPr lang="en-US" dirty="0" smtClean="0"/>
                  <a:t>distance from y.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68" y="549871"/>
                <a:ext cx="10718295" cy="4524315"/>
              </a:xfrm>
              <a:prstGeom prst="rect">
                <a:avLst/>
              </a:prstGeom>
              <a:blipFill rotWithShape="0">
                <a:blip r:embed="rId2"/>
                <a:stretch>
                  <a:fillRect l="-512" t="-674" b="-12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7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97968" y="541245"/>
                <a:ext cx="10718295" cy="59093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/>
                  <a:t>Definition</a:t>
                </a:r>
                <a:r>
                  <a:rPr lang="en-US" b="1" u="sng" dirty="0"/>
                  <a:t>:</a:t>
                </a:r>
              </a:p>
              <a:p>
                <a:pPr algn="l" rtl="0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a code C  is (</a:t>
                </a:r>
                <a:r>
                  <a:rPr lang="en-US" dirty="0" err="1"/>
                  <a:t>p,L</a:t>
                </a:r>
                <a:r>
                  <a:rPr lang="en-US" dirty="0"/>
                  <a:t>) – List decodable if for every received word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dirty="0"/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|{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dirty="0"/>
                      <m:t>∈</m:t>
                    </m:r>
                    <m:r>
                      <m:rPr>
                        <m:nor/>
                      </m:rPr>
                      <a:rPr lang="en-US" dirty="0"/>
                      <m:t>C</m:t>
                    </m:r>
                    <m:r>
                      <m:rPr>
                        <m:nor/>
                      </m:rPr>
                      <a:rPr lang="en-US" dirty="0"/>
                      <m:t>|</m:t>
                    </m:r>
                    <m:r>
                      <m:rPr>
                        <m:nor/>
                      </m:rPr>
                      <a:rPr lang="en-US" dirty="0"/>
                      <m:t>∆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0" i="0" dirty="0" smtClean="0"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pn}|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L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In </a:t>
                </a:r>
                <a:r>
                  <a:rPr lang="en-US" dirty="0" smtClean="0"/>
                  <a:t>other words</a:t>
                </a:r>
                <a:r>
                  <a:rPr lang="en-US" dirty="0"/>
                  <a:t>, for efficient list-decoding algorithm, </a:t>
                </a:r>
                <a:r>
                  <a:rPr lang="en-US" i="1" dirty="0"/>
                  <a:t>L </a:t>
                </a:r>
                <a:r>
                  <a:rPr lang="en-US" dirty="0"/>
                  <a:t>should be a polynomial in the block length </a:t>
                </a:r>
                <a:r>
                  <a:rPr lang="en-US" i="1" dirty="0"/>
                  <a:t>n</a:t>
                </a:r>
              </a:p>
              <a:p>
                <a:pPr algn="l" rtl="0"/>
                <a:r>
                  <a:rPr lang="en-US" dirty="0" smtClean="0"/>
                  <a:t>(otherwise </a:t>
                </a:r>
                <a:r>
                  <a:rPr lang="en-US" dirty="0"/>
                  <a:t>the algorithm will have to output a </a:t>
                </a:r>
                <a:r>
                  <a:rPr lang="en-US" b="1" dirty="0"/>
                  <a:t>super-polynomial</a:t>
                </a:r>
                <a:r>
                  <a:rPr lang="en-US" dirty="0"/>
                  <a:t> number of codewords and</a:t>
                </a:r>
              </a:p>
              <a:p>
                <a:pPr algn="l" rtl="0"/>
                <a:r>
                  <a:rPr lang="en-US" dirty="0"/>
                  <a:t>hence, cannot have a polynomial running time). 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Thus</a:t>
                </a:r>
                <a:r>
                  <a:rPr lang="en-US" dirty="0"/>
                  <a:t>, the restriction of </a:t>
                </a:r>
                <a:r>
                  <a:rPr lang="en-US" i="1" dirty="0"/>
                  <a:t>L </a:t>
                </a:r>
                <a:r>
                  <a:rPr lang="en-US" dirty="0"/>
                  <a:t>being at most </a:t>
                </a:r>
                <a:r>
                  <a:rPr lang="en-US" dirty="0" smtClean="0"/>
                  <a:t>some polynomial </a:t>
                </a:r>
                <a:r>
                  <a:rPr lang="en-US" dirty="0"/>
                  <a:t>in </a:t>
                </a:r>
                <a:r>
                  <a:rPr lang="en-US" i="1" dirty="0"/>
                  <a:t>n </a:t>
                </a:r>
                <a:r>
                  <a:rPr lang="en-US" dirty="0"/>
                  <a:t>is an </a:t>
                </a:r>
                <a:r>
                  <a:rPr lang="en-US" b="1" i="1" dirty="0"/>
                  <a:t>a priori </a:t>
                </a:r>
                <a:r>
                  <a:rPr lang="en-US" b="1" dirty="0"/>
                  <a:t>requirement</a:t>
                </a:r>
                <a:r>
                  <a:rPr lang="en-US" dirty="0"/>
                  <a:t> enforced by the fact that we are interested in </a:t>
                </a:r>
                <a:r>
                  <a:rPr lang="en-US" dirty="0" smtClean="0"/>
                  <a:t>efficient polynomial </a:t>
                </a:r>
                <a:r>
                  <a:rPr lang="en-US" dirty="0"/>
                  <a:t>time decoding algorithms. 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Another </a:t>
                </a:r>
                <a:r>
                  <a:rPr lang="en-US" dirty="0"/>
                  <a:t>reason for insisting on a bound on </a:t>
                </a:r>
                <a:r>
                  <a:rPr lang="en-US" i="1" dirty="0"/>
                  <a:t>L </a:t>
                </a:r>
                <a:r>
                  <a:rPr lang="en-US" dirty="0" smtClean="0"/>
                  <a:t>is that </a:t>
                </a:r>
                <a:r>
                  <a:rPr lang="en-US" dirty="0"/>
                  <a:t>otherwise the decoding problem can become </a:t>
                </a:r>
                <a:r>
                  <a:rPr lang="en-US" dirty="0" smtClean="0"/>
                  <a:t>trivial.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For </a:t>
                </a:r>
                <a:r>
                  <a:rPr lang="en-US" dirty="0"/>
                  <a:t>example, one can output all </a:t>
                </a:r>
                <a:r>
                  <a:rPr lang="en-US" dirty="0" smtClean="0"/>
                  <a:t>the codewords </a:t>
                </a:r>
                <a:r>
                  <a:rPr lang="en-US" dirty="0"/>
                  <a:t>in the code. </a:t>
                </a:r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Finally</a:t>
                </a:r>
                <a:r>
                  <a:rPr lang="en-US" dirty="0"/>
                  <a:t>, it is worthwhile to note that one can always have an </a:t>
                </a:r>
                <a:r>
                  <a:rPr lang="en-US" dirty="0" smtClean="0"/>
                  <a:t>exponential time </a:t>
                </a:r>
                <a:r>
                  <a:rPr lang="en-US" dirty="0"/>
                  <a:t>list-decoding </a:t>
                </a:r>
                <a:r>
                  <a:rPr lang="en-US" b="1" dirty="0" smtClean="0"/>
                  <a:t>algorithm.</a:t>
                </a:r>
                <a:r>
                  <a:rPr lang="en-US" dirty="0" smtClean="0"/>
                  <a:t> 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Go </a:t>
                </a:r>
                <a:r>
                  <a:rPr lang="en-US" dirty="0"/>
                  <a:t>through all the codewords in the code and pick the ones </a:t>
                </a:r>
                <a:r>
                  <a:rPr lang="en-US" dirty="0" smtClean="0"/>
                  <a:t>that are </a:t>
                </a:r>
                <a:r>
                  <a:rPr lang="en-US" dirty="0"/>
                  <a:t>within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</a:t>
                </a:r>
                <a:r>
                  <a:rPr lang="en-US" dirty="0"/>
                  <a:t>relative) Hamming distance </a:t>
                </a:r>
                <a:r>
                  <a:rPr lang="en-US" dirty="0" smtClean="0"/>
                  <a:t>from </a:t>
                </a:r>
                <a:r>
                  <a:rPr lang="en-US" dirty="0"/>
                  <a:t>the received word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68" y="541245"/>
                <a:ext cx="10718295" cy="5909310"/>
              </a:xfrm>
              <a:prstGeom prst="rect">
                <a:avLst/>
              </a:prstGeom>
              <a:blipFill rotWithShape="0">
                <a:blip r:embed="rId2"/>
                <a:stretch>
                  <a:fillRect l="-512" t="-6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0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10442" y="549871"/>
                <a:ext cx="10563022" cy="48441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dirty="0" smtClean="0"/>
                  <a:t>Let’s start by restating the decoding problem for RS codes</a:t>
                </a:r>
                <a:r>
                  <a:rPr lang="en-US" dirty="0" smtClean="0"/>
                  <a:t>: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• </a:t>
                </a:r>
                <a:r>
                  <a:rPr lang="en-US" b="1" dirty="0"/>
                  <a:t>Input</a:t>
                </a:r>
                <a:r>
                  <a:rPr lang="en-US" dirty="0"/>
                  <a:t>: </a:t>
                </a:r>
                <a:r>
                  <a:rPr lang="en-US" dirty="0" smtClean="0"/>
                  <a:t>Received word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Fourier-Math-Symbols"/>
                      </a:rPr>
                      <m:t>∈</m:t>
                    </m:r>
                    <m:sSubSup>
                      <m:sSubSup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 and </a:t>
                </a:r>
                <a:r>
                  <a:rPr lang="en-US" dirty="0"/>
                  <a:t>error parameter </a:t>
                </a:r>
                <a:r>
                  <a:rPr lang="en-US" i="1" dirty="0"/>
                  <a:t>e </a:t>
                </a:r>
                <a:r>
                  <a:rPr lang="en-US" dirty="0"/>
                  <a:t>= </a:t>
                </a:r>
                <a:r>
                  <a:rPr lang="en-US" i="1" dirty="0"/>
                  <a:t>n </a:t>
                </a:r>
                <a:r>
                  <a:rPr lang="en-US" dirty="0" smtClean="0"/>
                  <a:t>− </a:t>
                </a:r>
                <a:r>
                  <a:rPr lang="en-US" i="1" dirty="0" smtClean="0"/>
                  <a:t>t </a:t>
                </a:r>
                <a:r>
                  <a:rPr lang="en-US" dirty="0"/>
                  <a:t>.</a:t>
                </a:r>
              </a:p>
              <a:p>
                <a:pPr algn="l" rtl="0"/>
                <a:r>
                  <a:rPr lang="en-US" dirty="0"/>
                  <a:t>• </a:t>
                </a:r>
                <a:r>
                  <a:rPr lang="en-US" b="1" dirty="0" smtClean="0"/>
                  <a:t>Output</a:t>
                </a:r>
                <a:r>
                  <a:rPr lang="en-US" dirty="0" smtClean="0"/>
                  <a:t>: All polynomials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Fourier-Math-Symbols"/>
                      </a:rPr>
                      <m:t>∈</m:t>
                    </m:r>
                    <m:sSubSup>
                      <m:sSubSup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degree at most </a:t>
                </a:r>
                <a:r>
                  <a:rPr lang="en-US" i="1" dirty="0"/>
                  <a:t>k </a:t>
                </a:r>
                <a:r>
                  <a:rPr lang="en-US" dirty="0"/>
                  <a:t>−1 such that </a:t>
                </a:r>
                <a:r>
                  <a:rPr lang="en-US" b="1" i="1" dirty="0"/>
                  <a:t>P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i="1" dirty="0" smtClean="0"/>
                  <a:t> </a:t>
                </a:r>
                <a:r>
                  <a:rPr lang="en-US" b="1" dirty="0" smtClean="0"/>
                  <a:t>for at </a:t>
                </a:r>
                <a:r>
                  <a:rPr lang="en-US" b="1" dirty="0"/>
                  <a:t>least </a:t>
                </a:r>
                <a:r>
                  <a:rPr lang="en-US" b="1" i="1" dirty="0"/>
                  <a:t>t </a:t>
                </a:r>
                <a:r>
                  <a:rPr lang="en-US" b="1" dirty="0"/>
                  <a:t>values of </a:t>
                </a:r>
                <a:r>
                  <a:rPr lang="en-US" b="1" dirty="0" err="1"/>
                  <a:t>i</a:t>
                </a:r>
                <a:r>
                  <a:rPr lang="en-US" b="1" i="1" dirty="0"/>
                  <a:t> 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u="sng" dirty="0" smtClean="0"/>
                  <a:t>Example: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Our </a:t>
                </a:r>
                <a:r>
                  <a:rPr lang="en-US" b="1" dirty="0" smtClean="0"/>
                  <a:t>main goal is to make t as small as possible</a:t>
                </a:r>
                <a:r>
                  <a:rPr lang="en-US" dirty="0" smtClean="0"/>
                  <a:t> so that the number of errors we can list decode is </a:t>
                </a:r>
              </a:p>
              <a:p>
                <a:pPr algn="l" rtl="0"/>
                <a:r>
                  <a:rPr lang="en-US" dirty="0" smtClean="0"/>
                  <a:t>as high as possible.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We need the </a:t>
                </a:r>
                <a:r>
                  <a:rPr lang="en-US" u="sng" dirty="0" smtClean="0"/>
                  <a:t>list size to be polynomial</a:t>
                </a:r>
                <a:r>
                  <a:rPr lang="en-US" dirty="0" smtClean="0"/>
                  <a:t> bounded in order for the algorithm to run in polynomial time</a:t>
                </a:r>
              </a:p>
              <a:p>
                <a:pPr algn="l" rtl="0"/>
                <a:r>
                  <a:rPr lang="en-US" dirty="0" smtClean="0"/>
                  <a:t>and we need to </a:t>
                </a:r>
                <a:r>
                  <a:rPr lang="en-US" u="sng" dirty="0" smtClean="0"/>
                  <a:t>guarantee</a:t>
                </a:r>
                <a:r>
                  <a:rPr lang="en-US" dirty="0" smtClean="0"/>
                  <a:t> that the list will </a:t>
                </a:r>
                <a:r>
                  <a:rPr lang="en-US" u="sng" dirty="0" smtClean="0"/>
                  <a:t>contain the original polynomial</a:t>
                </a:r>
                <a:r>
                  <a:rPr lang="en-US" dirty="0" smtClean="0"/>
                  <a:t> (original decoded message).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42" y="549871"/>
                <a:ext cx="10563022" cy="4844147"/>
              </a:xfrm>
              <a:prstGeom prst="rect">
                <a:avLst/>
              </a:prstGeom>
              <a:blipFill rotWithShape="0">
                <a:blip r:embed="rId2"/>
                <a:stretch>
                  <a:fillRect l="-462" t="-6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440" y="2372611"/>
            <a:ext cx="4829063" cy="5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94782" y="135806"/>
                <a:ext cx="10563022" cy="31751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b="1" u="sng" dirty="0" smtClean="0"/>
                  <a:t>Johnson Bound</a:t>
                </a:r>
              </a:p>
              <a:p>
                <a:pPr algn="l" rtl="0"/>
                <a:endParaRPr lang="en-US" b="1" u="sng" dirty="0"/>
              </a:p>
              <a:p>
                <a:pPr algn="l" rtl="0"/>
                <a:r>
                  <a:rPr lang="en-US" dirty="0" smtClean="0"/>
                  <a:t>A [</a:t>
                </a:r>
                <a:r>
                  <a:rPr lang="en-US" dirty="0" err="1" smtClean="0"/>
                  <a:t>n,k,d</a:t>
                </a:r>
                <a:r>
                  <a:rPr lang="en-US" dirty="0" smtClean="0"/>
                  <a:t>]</a:t>
                </a:r>
                <a:r>
                  <a:rPr lang="en-US" baseline="-25000" dirty="0" smtClean="0"/>
                  <a:t>q</a:t>
                </a:r>
                <a:r>
                  <a:rPr lang="en-US" dirty="0" smtClean="0"/>
                  <a:t> code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list decodable code</a:t>
                </a:r>
                <a:r>
                  <a:rPr lang="en-US" dirty="0"/>
                  <a:t> </a:t>
                </a:r>
                <a:r>
                  <a:rPr lang="en-US" dirty="0" smtClean="0"/>
                  <a:t>provided that </a:t>
                </a:r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(reminder: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By </a:t>
                </a:r>
                <a:r>
                  <a:rPr lang="en-US" dirty="0"/>
                  <a:t>the Johnson </a:t>
                </a:r>
                <a:r>
                  <a:rPr lang="en-US" dirty="0" smtClean="0"/>
                  <a:t>bound we get that a Reed-Solomon code of rate 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list-decodable.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/>
                  <a:t>The challenge is to find a list-decoding </a:t>
                </a:r>
                <a:r>
                  <a:rPr lang="en-US" b="1" dirty="0"/>
                  <a:t>algorithm</a:t>
                </a:r>
                <a:r>
                  <a:rPr lang="en-US" dirty="0"/>
                  <a:t> </a:t>
                </a:r>
                <a:r>
                  <a:rPr lang="en-US" b="1" dirty="0"/>
                  <a:t>that runs in polynomial time</a:t>
                </a:r>
                <a:r>
                  <a:rPr lang="en-US" dirty="0"/>
                  <a:t> which outputs all these words </a:t>
                </a:r>
                <a:r>
                  <a:rPr lang="en-US" dirty="0" smtClean="0"/>
                  <a:t>into a list</a:t>
                </a:r>
                <a:r>
                  <a:rPr lang="en-US" dirty="0"/>
                  <a:t>.</a:t>
                </a:r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782" y="135806"/>
                <a:ext cx="10563022" cy="3175100"/>
              </a:xfrm>
              <a:prstGeom prst="rect">
                <a:avLst/>
              </a:prstGeom>
              <a:blipFill rotWithShape="0">
                <a:blip r:embed="rId2"/>
                <a:stretch>
                  <a:fillRect l="-519" t="-9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6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6429</TotalTime>
  <Words>870</Words>
  <Application>Microsoft Office PowerPoint</Application>
  <PresentationFormat>מסך רחב</PresentationFormat>
  <Paragraphs>545</Paragraphs>
  <Slides>36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Fourier-Math-BlackBoard</vt:lpstr>
      <vt:lpstr>Fourier-Math-Extension</vt:lpstr>
      <vt:lpstr>Fourier-Math-Letters</vt:lpstr>
      <vt:lpstr>Fourier-Math-Letters-Italic</vt:lpstr>
      <vt:lpstr>Fourier-Math-Symbols</vt:lpstr>
      <vt:lpstr>Times New Roman</vt:lpstr>
      <vt:lpstr>Utopia-Bold</vt:lpstr>
      <vt:lpstr>Utopia-Italic</vt:lpstr>
      <vt:lpstr>Utopia-Regular</vt:lpstr>
      <vt:lpstr>Wingdings</vt:lpstr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dana.chernov@gmail.com</cp:lastModifiedBy>
  <cp:revision>682</cp:revision>
  <dcterms:created xsi:type="dcterms:W3CDTF">2016-03-19T16:36:45Z</dcterms:created>
  <dcterms:modified xsi:type="dcterms:W3CDTF">2016-04-21T09:51:23Z</dcterms:modified>
</cp:coreProperties>
</file>