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8" r:id="rId3"/>
    <p:sldMasterId id="2147483690" r:id="rId4"/>
    <p:sldMasterId id="2147483708" r:id="rId5"/>
  </p:sldMasterIdLst>
  <p:notesMasterIdLst>
    <p:notesMasterId r:id="rId62"/>
  </p:notesMasterIdLst>
  <p:sldIdLst>
    <p:sldId id="274" r:id="rId6"/>
    <p:sldId id="256" r:id="rId7"/>
    <p:sldId id="258" r:id="rId8"/>
    <p:sldId id="261" r:id="rId9"/>
    <p:sldId id="264" r:id="rId10"/>
    <p:sldId id="259" r:id="rId11"/>
    <p:sldId id="262" r:id="rId12"/>
    <p:sldId id="265" r:id="rId13"/>
    <p:sldId id="269" r:id="rId14"/>
    <p:sldId id="266" r:id="rId15"/>
    <p:sldId id="267" r:id="rId16"/>
    <p:sldId id="270" r:id="rId17"/>
    <p:sldId id="268" r:id="rId18"/>
    <p:sldId id="272" r:id="rId19"/>
    <p:sldId id="273" r:id="rId20"/>
    <p:sldId id="317" r:id="rId21"/>
    <p:sldId id="275" r:id="rId22"/>
    <p:sldId id="279" r:id="rId23"/>
    <p:sldId id="282" r:id="rId24"/>
    <p:sldId id="280" r:id="rId25"/>
    <p:sldId id="286" r:id="rId26"/>
    <p:sldId id="287" r:id="rId27"/>
    <p:sldId id="288" r:id="rId28"/>
    <p:sldId id="289" r:id="rId29"/>
    <p:sldId id="271" r:id="rId30"/>
    <p:sldId id="276" r:id="rId31"/>
    <p:sldId id="278" r:id="rId32"/>
    <p:sldId id="281" r:id="rId33"/>
    <p:sldId id="284" r:id="rId34"/>
    <p:sldId id="285" r:id="rId35"/>
    <p:sldId id="290" r:id="rId36"/>
    <p:sldId id="291" r:id="rId37"/>
    <p:sldId id="301" r:id="rId38"/>
    <p:sldId id="296" r:id="rId39"/>
    <p:sldId id="283" r:id="rId40"/>
    <p:sldId id="306" r:id="rId41"/>
    <p:sldId id="318" r:id="rId42"/>
    <p:sldId id="322" r:id="rId43"/>
    <p:sldId id="294" r:id="rId44"/>
    <p:sldId id="300" r:id="rId45"/>
    <p:sldId id="293" r:id="rId46"/>
    <p:sldId id="319" r:id="rId47"/>
    <p:sldId id="295" r:id="rId48"/>
    <p:sldId id="298" r:id="rId49"/>
    <p:sldId id="302" r:id="rId50"/>
    <p:sldId id="303" r:id="rId51"/>
    <p:sldId id="320" r:id="rId52"/>
    <p:sldId id="310" r:id="rId53"/>
    <p:sldId id="305" r:id="rId54"/>
    <p:sldId id="311" r:id="rId55"/>
    <p:sldId id="312" r:id="rId56"/>
    <p:sldId id="313" r:id="rId57"/>
    <p:sldId id="314" r:id="rId58"/>
    <p:sldId id="315" r:id="rId59"/>
    <p:sldId id="316" r:id="rId60"/>
    <p:sldId id="321" r:id="rId6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סגנון בהיר 1 - הדגשה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86918" autoAdjust="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DF253D-F3CE-4CCB-AD5F-8541B0ABC144}" type="datetimeFigureOut">
              <a:rPr lang="he-IL" smtClean="0"/>
              <a:t>כ"ט/ניסן/תשע"ו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32136F7-F82B-41AF-B0C6-D8A302ACEC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15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נגדיל</a:t>
            </a:r>
            <a:r>
              <a:rPr lang="he-IL" baseline="0" dirty="0" smtClean="0"/>
              <a:t> את מספר האילוצים , אבל נשאיר את מספר המקדמים זהה.  הגדלת האילוצים תגרום לעליה ב</a:t>
            </a:r>
            <a:r>
              <a:rPr lang="en-US" baseline="0" dirty="0" smtClean="0"/>
              <a:t>D</a:t>
            </a:r>
            <a:r>
              <a:rPr lang="he-IL" baseline="0" dirty="0" smtClean="0"/>
              <a:t> שתגרום לעליה ב</a:t>
            </a:r>
            <a:r>
              <a:rPr lang="en-US" baseline="0" dirty="0" smtClean="0"/>
              <a:t>t</a:t>
            </a:r>
            <a:r>
              <a:rPr lang="he-IL" baseline="0" dirty="0" smtClean="0"/>
              <a:t>. </a:t>
            </a:r>
          </a:p>
          <a:p>
            <a:r>
              <a:rPr lang="he-IL" baseline="0" dirty="0" smtClean="0"/>
              <a:t>אבל שינוי זה יגדיל את מספר השורשים ב</a:t>
            </a:r>
            <a:r>
              <a:rPr lang="en-US" baseline="0" dirty="0" smtClean="0"/>
              <a:t>R(x)</a:t>
            </a:r>
            <a:r>
              <a:rPr lang="he-IL" baseline="0" dirty="0" smtClean="0"/>
              <a:t> , וזה ישתלם לנו למרות הגדילה של </a:t>
            </a:r>
            <a:r>
              <a:rPr lang="en-US" baseline="0" dirty="0" smtClean="0"/>
              <a:t>D</a:t>
            </a:r>
            <a:r>
              <a:rPr lang="he-IL" baseline="0" dirty="0" smtClean="0"/>
              <a:t>.</a:t>
            </a:r>
          </a:p>
          <a:p>
            <a:r>
              <a:rPr lang="he-IL" baseline="0" dirty="0" smtClean="0"/>
              <a:t>אנחנו צריכים לדאוג ש</a:t>
            </a:r>
            <a:r>
              <a:rPr lang="en-US" baseline="0" dirty="0" smtClean="0"/>
              <a:t>Q</a:t>
            </a:r>
            <a:r>
              <a:rPr lang="he-IL" baseline="0" dirty="0" smtClean="0"/>
              <a:t> יתאפס בריבוי גבוה על כל נקודה שקיבלנו , לכן מס' האילוצים יגדל. כלומר ל</a:t>
            </a:r>
            <a:r>
              <a:rPr lang="en-US" baseline="0" dirty="0" smtClean="0"/>
              <a:t>Q</a:t>
            </a:r>
            <a:r>
              <a:rPr lang="he-IL" baseline="0" dirty="0" smtClean="0"/>
              <a:t> יהיו יותר שורשים ובגלל זה גם דרגה גבוה יותר. </a:t>
            </a:r>
          </a:p>
          <a:p>
            <a:r>
              <a:rPr lang="he-IL" baseline="0" dirty="0" smtClean="0"/>
              <a:t>2. כלומר על </a:t>
            </a:r>
            <a:r>
              <a:rPr lang="en-US" baseline="0" dirty="0" smtClean="0"/>
              <a:t>R</a:t>
            </a:r>
            <a:r>
              <a:rPr lang="he-IL" baseline="0" dirty="0" smtClean="0"/>
              <a:t> נקבל על כל נקודה טובה , יותר אפסים.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36F7-F82B-41AF-B0C6-D8A302ACECB1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530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רוצים למצוא פולינום עם שני משתנים מדרגה 5</a:t>
            </a:r>
            <a:r>
              <a:rPr lang="he-IL" baseline="0" dirty="0" smtClean="0"/>
              <a:t> (כלומר 5 קווים) ככה שהפולינום יעבור בכל הנקודות שקיבלנו, פעמיים. כלומר בכל נקודה יעברו 2 קווים.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36F7-F82B-41AF-B0C6-D8A302ACECB1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160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he-IL" dirty="0" smtClean="0"/>
              <a:t>- דרגת הפולינום</a:t>
            </a:r>
            <a:r>
              <a:rPr lang="he-IL" baseline="0" dirty="0" smtClean="0"/>
              <a:t> </a:t>
            </a:r>
            <a:r>
              <a:rPr lang="en-US" baseline="0" dirty="0" smtClean="0"/>
              <a:t>P</a:t>
            </a:r>
            <a:r>
              <a:rPr lang="he-IL" baseline="0" dirty="0" smtClean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36F7-F82B-41AF-B0C6-D8A302ACECB1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89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36F7-F82B-41AF-B0C6-D8A302ACECB1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61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he-IL" dirty="0" smtClean="0"/>
              <a:t>-</a:t>
            </a:r>
            <a:r>
              <a:rPr lang="he-IL" baseline="0" dirty="0" smtClean="0"/>
              <a:t> עובר בכל הנקודות הדגימה שלנו. בכל נקודה יש לו ריבוי </a:t>
            </a:r>
            <a:r>
              <a:rPr lang="en-US" baseline="0" dirty="0" smtClean="0"/>
              <a:t>r</a:t>
            </a:r>
            <a:r>
              <a:rPr lang="he-IL" baseline="0" dirty="0" smtClean="0"/>
              <a:t>. </a:t>
            </a:r>
          </a:p>
          <a:p>
            <a:r>
              <a:rPr lang="he-IL" baseline="0" dirty="0" smtClean="0"/>
              <a:t>נעבור על כל גורם ב</a:t>
            </a:r>
            <a:r>
              <a:rPr lang="en-US" baseline="0" dirty="0" smtClean="0"/>
              <a:t>Q</a:t>
            </a:r>
            <a:r>
              <a:rPr lang="he-IL" baseline="0" dirty="0" smtClean="0"/>
              <a:t>, ונבדוק: האם הוא עובר ב</a:t>
            </a:r>
            <a:r>
              <a:rPr lang="en-US" baseline="0" dirty="0" smtClean="0"/>
              <a:t>n-e</a:t>
            </a:r>
            <a:r>
              <a:rPr lang="he-IL" baseline="0" dirty="0" smtClean="0"/>
              <a:t> נקודות? במקרה בדוגמא </a:t>
            </a:r>
            <a:r>
              <a:rPr lang="en-US" baseline="0" dirty="0" smtClean="0"/>
              <a:t>10-6=4 </a:t>
            </a:r>
            <a:r>
              <a:rPr lang="he-IL" baseline="0" dirty="0" smtClean="0"/>
              <a:t> נקודות, כלומר הנקודות בהן הוא לא עובר קטנות שוות למס' הטעויות האפשרי. 6 במקרה הקודם.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36F7-F82B-41AF-B0C6-D8A302ACECB1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19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אם מספר המקדמים גדול ממספר האילוצים (המשוואות) אזי יש פתרון למערכת</a:t>
            </a:r>
            <a:r>
              <a:rPr lang="he-IL" baseline="0" dirty="0" smtClean="0"/>
              <a:t> המשוואות.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36F7-F82B-41AF-B0C6-D8A302ACECB1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982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he-IL" baseline="0" dirty="0" smtClean="0"/>
                  <a:t> קטן מבטיח שיהיו לא הרבה מילים ברשימה.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𝑒</a:t>
                </a:r>
                <a:r>
                  <a:rPr lang="en-US" i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en-US" i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</a:t>
                </a:r>
                <a:r>
                  <a:rPr lang="en-US" dirty="0" smtClean="0"/>
                  <a:t> </a:t>
                </a:r>
                <a:r>
                  <a:rPr lang="he-IL" baseline="0" dirty="0" smtClean="0"/>
                  <a:t> קטן מבטיח שיהיו לא הרבה מילים ברשימה.</a:t>
                </a:r>
                <a:endParaRPr lang="he-IL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36F7-F82B-41AF-B0C6-D8A302ACECB1}" type="slidenum">
              <a:rPr lang="he-IL" smtClean="0"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909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dirty="0" smtClean="0">
                    <a:latin typeface="Cambria Math" panose="02040503050406030204" pitchFamily="18" charset="0"/>
                  </a:rPr>
                  <a:t>𝑅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(𝑋)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:</a:t>
                </a:r>
                <a:r>
                  <a:rPr lang="en-US" i="0" dirty="0">
                    <a:latin typeface="Cambria Math" panose="02040503050406030204" pitchFamily="18" charset="0"/>
                  </a:rPr>
                  <a:t>= 𝑄(𝑋,𝑃(𝑋))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→  </a:t>
                </a:r>
                <a:r>
                  <a:rPr lang="en-US" i="0" dirty="0">
                    <a:latin typeface="Cambria Math" panose="02040503050406030204" pitchFamily="18" charset="0"/>
                  </a:rPr>
                  <a:t>.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endParaRPr lang="he-IL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36F7-F82B-41AF-B0C6-D8A302ACECB1}" type="slidenum">
              <a:rPr lang="he-IL" smtClean="0"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513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יש</a:t>
            </a:r>
            <a:r>
              <a:rPr lang="he-IL" baseline="0" dirty="0" smtClean="0"/>
              <a:t> יותר שורשים מאשר הדרגה , ולכן </a:t>
            </a:r>
            <a:r>
              <a:rPr lang="en-US" baseline="0" dirty="0" smtClean="0"/>
              <a:t>R</a:t>
            </a:r>
            <a:r>
              <a:rPr lang="he-IL" baseline="0" dirty="0" smtClean="0"/>
              <a:t> הוא פולינום האפס.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36F7-F82B-41AF-B0C6-D8A302ACECB1}" type="slidenum">
              <a:rPr lang="he-IL" smtClean="0"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879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F7C-8C4C-46AB-A40F-6E7BC12C301D}" type="datetimeFigureOut">
              <a:rPr lang="he-IL" smtClean="0"/>
              <a:t>כ"ט/ניסן/תשע"ו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2808-D88E-476E-B80E-1E2CCB8F41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105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F7C-8C4C-46AB-A40F-6E7BC12C301D}" type="datetimeFigureOut">
              <a:rPr lang="he-IL" smtClean="0"/>
              <a:t>כ"ט/ניסן/תשע"ו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2808-D88E-476E-B80E-1E2CCB8F41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9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F7C-8C4C-46AB-A40F-6E7BC12C301D}" type="datetimeFigureOut">
              <a:rPr lang="he-IL" smtClean="0"/>
              <a:t>כ"ט/ניסן/תשע"ו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2808-D88E-476E-B80E-1E2CCB8F41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115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3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1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01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4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47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6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23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3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F7C-8C4C-46AB-A40F-6E7BC12C301D}" type="datetimeFigureOut">
              <a:rPr lang="he-IL" smtClean="0"/>
              <a:t>כ"ט/ניסן/תשע"ו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2808-D88E-476E-B80E-1E2CCB8F41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0092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01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4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0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rtl="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rtl="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511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67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7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61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24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5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F7C-8C4C-46AB-A40F-6E7BC12C301D}" type="datetimeFigureOut">
              <a:rPr lang="he-IL" smtClean="0"/>
              <a:t>כ"ט/ניסן/תשע"ו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2808-D88E-476E-B80E-1E2CCB8F41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0179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96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23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61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24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55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16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09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27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64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1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F7C-8C4C-46AB-A40F-6E7BC12C301D}" type="datetimeFigureOut">
              <a:rPr lang="he-IL" smtClean="0"/>
              <a:t>כ"ט/ניסן/תשע"ו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2808-D88E-476E-B80E-1E2CCB8F41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8554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8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94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40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95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9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58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930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76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88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3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F7C-8C4C-46AB-A40F-6E7BC12C301D}" type="datetimeFigureOut">
              <a:rPr lang="he-IL" smtClean="0"/>
              <a:t>כ"ט/ניסן/תשע"ו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2808-D88E-476E-B80E-1E2CCB8F41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08880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62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rtl="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rtl="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831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3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03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39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9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10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1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61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7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F7C-8C4C-46AB-A40F-6E7BC12C301D}" type="datetimeFigureOut">
              <a:rPr lang="he-IL" smtClean="0"/>
              <a:t>כ"ט/ניסן/תשע"ו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2808-D88E-476E-B80E-1E2CCB8F41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00380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69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34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721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85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78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477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82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8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F7C-8C4C-46AB-A40F-6E7BC12C301D}" type="datetimeFigureOut">
              <a:rPr lang="he-IL" smtClean="0"/>
              <a:t>כ"ט/ניסן/תשע"ו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2808-D88E-476E-B80E-1E2CCB8F41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223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F7C-8C4C-46AB-A40F-6E7BC12C301D}" type="datetimeFigureOut">
              <a:rPr lang="he-IL" smtClean="0"/>
              <a:t>כ"ט/ניסן/תשע"ו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2808-D88E-476E-B80E-1E2CCB8F41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200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F7C-8C4C-46AB-A40F-6E7BC12C301D}" type="datetimeFigureOut">
              <a:rPr lang="he-IL" smtClean="0"/>
              <a:t>כ"ט/ניסן/תשע"ו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2808-D88E-476E-B80E-1E2CCB8F41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18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AF7C-8C4C-46AB-A40F-6E7BC12C301D}" type="datetimeFigureOut">
              <a:rPr lang="he-IL" smtClean="0"/>
              <a:t>כ"ט/ניסן/תשע"ו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A2808-D88E-476E-B80E-1E2CCB8F41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104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 rtl="0"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61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3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 rtl="0"/>
              <a:t>5/7/2016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01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12CD-F403-484B-9733-AAAC680768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כ"ט/ניסן/תשע"ו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ACFDF-C7F6-4539-A7B4-4806AF00DD9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1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7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90.png"/><Relationship Id="rId10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03323" y="625475"/>
            <a:ext cx="10137776" cy="2976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Better list </a:t>
            </a:r>
            <a:r>
              <a:rPr lang="en-US" sz="6000" b="1" dirty="0" smtClean="0"/>
              <a:t>decoding</a:t>
            </a:r>
            <a:br>
              <a:rPr lang="en-US" sz="6000" b="1" dirty="0" smtClean="0"/>
            </a:br>
            <a:r>
              <a:rPr lang="en-US" sz="6000" b="1" dirty="0" smtClean="0"/>
              <a:t> for</a:t>
            </a:r>
            <a:r>
              <a:rPr lang="en-US" sz="6000" b="1" dirty="0"/>
              <a:t> </a:t>
            </a:r>
            <a:r>
              <a:rPr lang="en-US" sz="6000" b="1" dirty="0" smtClean="0"/>
              <a:t>Reed Solomon </a:t>
            </a:r>
            <a:r>
              <a:rPr lang="en-US" sz="6000" b="1" dirty="0"/>
              <a:t>codes</a:t>
            </a:r>
            <a:endParaRPr lang="he-IL" sz="6000" b="1" dirty="0"/>
          </a:p>
        </p:txBody>
      </p:sp>
    </p:spTree>
    <p:extLst>
      <p:ext uri="{BB962C8B-B14F-4D97-AF65-F5344CB8AC3E}">
        <p14:creationId xmlns:p14="http://schemas.microsoft.com/office/powerpoint/2010/main" val="33448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98500" y="101601"/>
            <a:ext cx="109220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he-IL" sz="2400" u="sng" dirty="0" smtClean="0"/>
              <a:t>בדיקת הגדרה שנייה מעל שדה סופי: </a:t>
            </a:r>
          </a:p>
          <a:p>
            <a:pPr marL="0" indent="0">
              <a:buNone/>
            </a:pPr>
            <a:endParaRPr lang="he-IL" sz="2400" u="sng" dirty="0" smtClean="0"/>
          </a:p>
          <a:p>
            <a:pPr marL="0" indent="0">
              <a:buNone/>
            </a:pPr>
            <a:endParaRPr lang="he-IL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799484"/>
                  </p:ext>
                </p:extLst>
              </p:nvPr>
            </p:nvGraphicFramePr>
            <p:xfrm>
              <a:off x="254000" y="1111376"/>
              <a:ext cx="6654800" cy="2231773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3327400"/>
                    <a:gridCol w="3327400"/>
                  </a:tblGrid>
                  <a:tr h="190492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19085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he-IL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he-IL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34778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28033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2744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2744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799484"/>
                  </p:ext>
                </p:extLst>
              </p:nvPr>
            </p:nvGraphicFramePr>
            <p:xfrm>
              <a:off x="254000" y="1111376"/>
              <a:ext cx="6654800" cy="2231773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3327400"/>
                    <a:gridCol w="3327400"/>
                  </a:tblGrid>
                  <a:tr h="37598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83" t="-1613" r="-100548" b="-5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00366" t="-1613" r="-733" b="-506452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83" t="-103279" r="-100548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00366" t="-103279" r="-733" b="-414754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83" t="-203279" r="-100548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00366" t="-203279" r="-733" b="-314754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83" t="-303279" r="-100548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00366" t="-303279" r="-733" b="-214754"/>
                          </a:stretch>
                        </a:blipFill>
                      </a:tcPr>
                    </a:tc>
                  </a:tr>
                  <a:tr h="37122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83" t="-403279" r="-100548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00366" t="-403279" r="-733" b="-114754"/>
                          </a:stretch>
                        </a:blipFill>
                      </a:tcPr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83" t="-503279" r="-100548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00366" t="-503279" r="-733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2750474"/>
                  </p:ext>
                </p:extLst>
              </p:nvPr>
            </p:nvGraphicFramePr>
            <p:xfrm>
              <a:off x="254000" y="3994276"/>
              <a:ext cx="6654800" cy="2231773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3327400"/>
                    <a:gridCol w="3327400"/>
                  </a:tblGrid>
                  <a:tr h="190492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19085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he-IL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he-IL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=0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34778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28033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2744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2744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2750474"/>
                  </p:ext>
                </p:extLst>
              </p:nvPr>
            </p:nvGraphicFramePr>
            <p:xfrm>
              <a:off x="254000" y="3994276"/>
              <a:ext cx="6654800" cy="2231773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3327400"/>
                    <a:gridCol w="3327400"/>
                  </a:tblGrid>
                  <a:tr h="37598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83" t="-1613" r="-100548" b="-5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00366" t="-1613" r="-733" b="-506452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83" t="-103279" r="-100548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00366" t="-103279" r="-733" b="-414754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83" t="-203279" r="-100548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00366" t="-203279" r="-733" b="-314754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83" t="-303279" r="-100548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00366" t="-303279" r="-733" b="-214754"/>
                          </a:stretch>
                        </a:blipFill>
                      </a:tcPr>
                    </a:tc>
                  </a:tr>
                  <a:tr h="37122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83" t="-403279" r="-100548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00366" t="-403279" r="-733" b="-114754"/>
                          </a:stretch>
                        </a:blipFill>
                      </a:tcPr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83" t="-503279" r="-100548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00366" t="-503279" r="-733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חץ שמאלה 7"/>
          <p:cNvSpPr/>
          <p:nvPr/>
        </p:nvSpPr>
        <p:spPr>
          <a:xfrm>
            <a:off x="7169150" y="1117600"/>
            <a:ext cx="2330450" cy="9413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שדה אינסופי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חץ שמאלה 8"/>
              <p:cNvSpPr/>
              <p:nvPr/>
            </p:nvSpPr>
            <p:spPr>
              <a:xfrm>
                <a:off x="7219950" y="4016375"/>
                <a:ext cx="2330450" cy="941388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/>
                  <a:t>שדה סופי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9" name="חץ שמאלה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950" y="4016375"/>
                <a:ext cx="2330450" cy="941388"/>
              </a:xfrm>
              <a:prstGeom prst="leftArrow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מחבר חץ ישר 10"/>
          <p:cNvCxnSpPr/>
          <p:nvPr/>
        </p:nvCxnSpPr>
        <p:spPr>
          <a:xfrm flipH="1">
            <a:off x="6908800" y="5981700"/>
            <a:ext cx="3302000" cy="2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הסבר ענן 12"/>
          <p:cNvSpPr/>
          <p:nvPr/>
        </p:nvSpPr>
        <p:spPr>
          <a:xfrm>
            <a:off x="9220200" y="5110162"/>
            <a:ext cx="2971800" cy="1620838"/>
          </a:xfrm>
          <a:prstGeom prst="cloudCallout">
            <a:avLst>
              <a:gd name="adj1" fmla="val -119123"/>
              <a:gd name="adj2" fmla="val 4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היינו מצפים בנגזרת החמישית לקבל מספר שונה מאפס מההגדרה.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45298" y="3822700"/>
            <a:ext cx="1232844" cy="1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955675"/>
          </a:xfrm>
        </p:spPr>
        <p:txBody>
          <a:bodyPr/>
          <a:lstStyle/>
          <a:p>
            <a:r>
              <a:rPr lang="he-IL" dirty="0" smtClean="0"/>
              <a:t>אז איך נתקן ? נתקנן !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מציין מיקום תוכן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09312098"/>
                  </p:ext>
                </p:extLst>
              </p:nvPr>
            </p:nvGraphicFramePr>
            <p:xfrm>
              <a:off x="863600" y="1320800"/>
              <a:ext cx="10490200" cy="4518504"/>
            </p:xfrm>
            <a:graphic>
              <a:graphicData uri="http://schemas.openxmlformats.org/drawingml/2006/table">
                <a:tbl>
                  <a:tblPr rtl="1" firstRow="1" bandRow="1">
                    <a:tableStyleId>{7E9639D4-E3E2-4D34-9284-5A2195B3D0D7}</a:tableStyleId>
                  </a:tblPr>
                  <a:tblGrid>
                    <a:gridCol w="1472983"/>
                    <a:gridCol w="4534226"/>
                    <a:gridCol w="4482991"/>
                  </a:tblGrid>
                  <a:tr h="397527"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dirty="0" smtClean="0"/>
                            <a:t>נגזרת</a:t>
                          </a:r>
                          <a:r>
                            <a:rPr lang="he-IL" baseline="0" dirty="0" smtClean="0"/>
                            <a:t> רגילה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he-IL" baseline="0" dirty="0" smtClean="0"/>
                            <a:t> (שדה אינסופי)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dirty="0" smtClean="0"/>
                            <a:t>נגזרת מתוקננת  (שדה סופי </a:t>
                          </a:r>
                          <a:r>
                            <a:rPr lang="en-US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</m:oMath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9752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9752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9752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9752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</a:tr>
                  <a:tr h="857678"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</a:tr>
                  <a:tr h="69798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he-I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he-IL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! 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מציין מיקום תוכן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09312098"/>
                  </p:ext>
                </p:extLst>
              </p:nvPr>
            </p:nvGraphicFramePr>
            <p:xfrm>
              <a:off x="863600" y="1320800"/>
              <a:ext cx="10490200" cy="4518504"/>
            </p:xfrm>
            <a:graphic>
              <a:graphicData uri="http://schemas.openxmlformats.org/drawingml/2006/table">
                <a:tbl>
                  <a:tblPr rtl="1" firstRow="1" bandRow="1">
                    <a:tableStyleId>{7E9639D4-E3E2-4D34-9284-5A2195B3D0D7}</a:tableStyleId>
                  </a:tblPr>
                  <a:tblGrid>
                    <a:gridCol w="1472983"/>
                    <a:gridCol w="4534226"/>
                    <a:gridCol w="4482991"/>
                  </a:tblGrid>
                  <a:tr h="397527"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dirty="0" smtClean="0"/>
                            <a:t>נגזרת</a:t>
                          </a:r>
                          <a:r>
                            <a:rPr lang="he-IL" baseline="0" dirty="0" smtClean="0"/>
                            <a:t> רגילה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he-IL" baseline="0" dirty="0" smtClean="0"/>
                            <a:t> (שדה אינסופי)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967" t="-9231" r="-136" b="-1043077"/>
                          </a:stretch>
                        </a:blipFill>
                      </a:tcPr>
                    </a:tc>
                  </a:tr>
                  <a:tr h="397527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107576" r="-611983" b="-9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527" t="-107576" r="-99059" b="-9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967" t="-107576" r="-136" b="-927273"/>
                          </a:stretch>
                        </a:blipFill>
                      </a:tcPr>
                    </a:tc>
                  </a:tr>
                  <a:tr h="397527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210769" r="-611983" b="-84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527" t="-210769" r="-99059" b="-84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967" t="-210769" r="-136" b="-841538"/>
                          </a:stretch>
                        </a:blipFill>
                      </a:tcPr>
                    </a:tc>
                  </a:tr>
                  <a:tr h="60502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204040" r="-611983" b="-452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527" t="-204040" r="-99059" b="-452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967" t="-204040" r="-136" b="-452525"/>
                          </a:stretch>
                        </a:blipFill>
                      </a:tcPr>
                    </a:tc>
                  </a:tr>
                  <a:tr h="88112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207586" r="-611983" b="-20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527" t="-207586" r="-99059" b="-20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967" t="-207586" r="-136" b="-208966"/>
                          </a:stretch>
                        </a:blipFill>
                      </a:tcPr>
                    </a:tc>
                  </a:tr>
                  <a:tr h="857678"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</a:tr>
                  <a:tr h="98209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364596" r="-611983" b="-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527" t="-364596" r="-99059" b="-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967" t="-364596" r="-136" b="-62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תרשים זרימה: מחבר 4"/>
          <p:cNvSpPr/>
          <p:nvPr/>
        </p:nvSpPr>
        <p:spPr>
          <a:xfrm>
            <a:off x="10629900" y="4127500"/>
            <a:ext cx="50800" cy="63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01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98500" y="101601"/>
            <a:ext cx="10922000" cy="6477000"/>
          </a:xfrm>
        </p:spPr>
        <p:txBody>
          <a:bodyPr>
            <a:normAutofit/>
          </a:bodyPr>
          <a:lstStyle/>
          <a:p>
            <a:r>
              <a:rPr lang="he-IL" sz="2400" u="sng" dirty="0" smtClean="0"/>
              <a:t>בדיקת הגדרה שנייה מעל שדה סופי עם </a:t>
            </a:r>
            <a:r>
              <a:rPr lang="he-IL" sz="2400" b="1" u="sng" dirty="0" smtClean="0"/>
              <a:t>נגזרת מתוקננת </a:t>
            </a:r>
            <a:r>
              <a:rPr lang="he-IL" sz="2400" u="sng" dirty="0" smtClean="0"/>
              <a:t>: </a:t>
            </a:r>
          </a:p>
          <a:p>
            <a:pPr marL="0" indent="0">
              <a:buNone/>
            </a:pPr>
            <a:endParaRPr lang="he-IL" sz="2400" u="sng" dirty="0" smtClean="0"/>
          </a:p>
          <a:p>
            <a:pPr marL="0" indent="0">
              <a:buNone/>
            </a:pPr>
            <a:endParaRPr lang="he-IL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1617103"/>
                  </p:ext>
                </p:extLst>
              </p:nvPr>
            </p:nvGraphicFramePr>
            <p:xfrm>
              <a:off x="292100" y="974376"/>
              <a:ext cx="6654800" cy="2231773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3327400"/>
                    <a:gridCol w="3327400"/>
                  </a:tblGrid>
                  <a:tr h="190492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19085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he-IL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he-IL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34778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28033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2744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2744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1617103"/>
                  </p:ext>
                </p:extLst>
              </p:nvPr>
            </p:nvGraphicFramePr>
            <p:xfrm>
              <a:off x="292100" y="974376"/>
              <a:ext cx="6654800" cy="2231773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3327400"/>
                    <a:gridCol w="3327400"/>
                  </a:tblGrid>
                  <a:tr h="37598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83" t="-1613" r="-100548" b="-5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366" t="-1613" r="-733" b="-508065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83" t="-103279" r="-100548" b="-4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366" t="-103279" r="-733" b="-416393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83" t="-203279" r="-100548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366" t="-203279" r="-733" b="-316393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83" t="-303279" r="-100548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366" t="-303279" r="-733" b="-216393"/>
                          </a:stretch>
                        </a:blipFill>
                      </a:tcPr>
                    </a:tc>
                  </a:tr>
                  <a:tr h="37122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83" t="-403279" r="-100548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366" t="-403279" r="-733" b="-116393"/>
                          </a:stretch>
                        </a:blipFill>
                      </a:tcPr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83" t="-503279" r="-100548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366" t="-503279" r="-733" b="-163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364290"/>
                  </p:ext>
                </p:extLst>
              </p:nvPr>
            </p:nvGraphicFramePr>
            <p:xfrm>
              <a:off x="292100" y="2878934"/>
              <a:ext cx="7696200" cy="3509884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882900"/>
                    <a:gridCol w="4813300"/>
                  </a:tblGrid>
                  <a:tr h="427339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42272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he-IL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he-IL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=0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687668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42272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noBar"/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42192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lang="en-US" sz="2400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 kern="1200" smtClean="0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sz="2400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</m:t>
                                      </m:r>
                                      <m:r>
                                        <a:rPr lang="en-US" sz="2400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2400" i="1" kern="1200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i="1" kern="1200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=5x</a:t>
                          </a:r>
                          <a:endParaRPr lang="he-IL" sz="18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8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sz="18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טבלה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364290"/>
                  </p:ext>
                </p:extLst>
              </p:nvPr>
            </p:nvGraphicFramePr>
            <p:xfrm>
              <a:off x="292100" y="2878934"/>
              <a:ext cx="7696200" cy="3509884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882900"/>
                    <a:gridCol w="4813300"/>
                  </a:tblGrid>
                  <a:tr h="427339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11" t="-1429" r="-168076" b="-72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9924" t="-1429" r="-506" b="-727143"/>
                          </a:stretch>
                        </a:blipFill>
                      </a:tcPr>
                    </a:tc>
                  </a:tr>
                  <a:tr h="4227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11" t="-101429" r="-168076" b="-62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9924" t="-101429" r="-506" b="-627143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11" t="-121552" r="-168076" b="-278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9924" t="-121552" r="-506" b="-278448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11" t="-221552" r="-168076" b="-178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9924" t="-221552" r="-506" b="-178448"/>
                          </a:stretch>
                        </a:blipFill>
                      </a:tcPr>
                    </a:tc>
                  </a:tr>
                  <a:tr h="53651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11" t="-419101" r="-168076" b="-1325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9924" t="-419101" r="-506" b="-132584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11" t="-398276" r="-168076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9924" t="-398276" r="-506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חץ שמאלה 7"/>
          <p:cNvSpPr/>
          <p:nvPr/>
        </p:nvSpPr>
        <p:spPr>
          <a:xfrm>
            <a:off x="7092950" y="987870"/>
            <a:ext cx="2330450" cy="9413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שדה אינסופי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חץ שמאלה 8"/>
              <p:cNvSpPr/>
              <p:nvPr/>
            </p:nvSpPr>
            <p:spPr>
              <a:xfrm>
                <a:off x="8054975" y="3374488"/>
                <a:ext cx="2330450" cy="941388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/>
                  <a:t>שדה סופי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9" name="חץ שמאלה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975" y="3374488"/>
                <a:ext cx="2330450" cy="941388"/>
              </a:xfrm>
              <a:prstGeom prst="left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הסבר ענן 12"/>
          <p:cNvSpPr/>
          <p:nvPr/>
        </p:nvSpPr>
        <p:spPr>
          <a:xfrm>
            <a:off x="9131300" y="4315876"/>
            <a:ext cx="3060700" cy="2415124"/>
          </a:xfrm>
          <a:prstGeom prst="cloudCallout">
            <a:avLst>
              <a:gd name="adj1" fmla="val -78741"/>
              <a:gd name="adj2" fmla="val 18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אכן ע"י תקנון הנגזרת קיבלנו שהנגזרת החמישית שונה מאפס כנדרש.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474" y="131217"/>
            <a:ext cx="3489325" cy="82776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3815" y="2787675"/>
            <a:ext cx="1433085" cy="1528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214085" y="276360"/>
                <a:ext cx="1048658" cy="37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5" y="276360"/>
                <a:ext cx="1048658" cy="3742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8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2600"/>
                <a:ext cx="10515600" cy="5694363"/>
              </a:xfrm>
            </p:spPr>
            <p:txBody>
              <a:bodyPr/>
              <a:lstStyle/>
              <a:p>
                <a:r>
                  <a:rPr lang="he-IL" u="sng" dirty="0" smtClean="0"/>
                  <a:t>בדיקת הגדרה שלישית מעל שדה סופי: </a:t>
                </a:r>
              </a:p>
              <a:p>
                <a:pPr marL="0" indent="0">
                  <a:buNone/>
                </a:pPr>
                <a:endParaRPr lang="he-IL" u="sng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𝑛𝑜𝑟𝑚𝑎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𝑓𝑜𝑟𝑚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2600"/>
                <a:ext cx="10515600" cy="5694363"/>
              </a:xfrm>
              <a:blipFill rotWithShape="0">
                <a:blip r:embed="rId4"/>
                <a:stretch>
                  <a:fillRect t="-1820" r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215" y="482600"/>
            <a:ext cx="1433085" cy="15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8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90499"/>
            <a:ext cx="10718800" cy="606425"/>
          </a:xfrm>
        </p:spPr>
        <p:txBody>
          <a:bodyPr>
            <a:normAutofit/>
          </a:bodyPr>
          <a:lstStyle/>
          <a:p>
            <a:r>
              <a:rPr lang="he-IL" sz="3200" b="1" u="sng" dirty="0" smtClean="0"/>
              <a:t>תכונות הנגזרת המתוקננת-</a:t>
            </a:r>
            <a:endParaRPr lang="he-I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939800" y="1066800"/>
                <a:ext cx="10718800" cy="5410200"/>
              </a:xfrm>
            </p:spPr>
            <p:txBody>
              <a:bodyPr>
                <a:normAutofit/>
              </a:bodyPr>
              <a:lstStyle/>
              <a:p>
                <a:r>
                  <a:rPr lang="he-IL" dirty="0" smtClean="0"/>
                  <a:t>סימון</a:t>
                </a:r>
                <a:r>
                  <a:rPr lang="he-IL" dirty="0"/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he-I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!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he-IL" dirty="0"/>
              </a:p>
              <a:p>
                <a:endParaRPr lang="he-IL" dirty="0"/>
              </a:p>
              <a:p>
                <a:r>
                  <a:rPr lang="he-IL" dirty="0"/>
                  <a:t>תהי פונקציה במשתנה אחד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, נסתכל על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/>
                </a:r>
                <a:br>
                  <a:rPr lang="he-IL" dirty="0"/>
                </a:br>
                <a:endParaRPr lang="he-IL" dirty="0"/>
              </a:p>
              <a:p>
                <a:pPr marL="0" indent="0">
                  <a:buNone/>
                </a:pPr>
                <a:r>
                  <a:rPr lang="he-IL" b="1" u="sng" dirty="0"/>
                  <a:t>מתקיים:</a:t>
                </a:r>
                <a:r>
                  <a:rPr lang="he-IL" b="1" dirty="0"/>
                  <a:t>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nary>
                  </m:oMath>
                </a14:m>
                <a:endParaRPr lang="he-IL" b="1" dirty="0" smtClean="0"/>
              </a:p>
              <a:p>
                <a:pPr marL="0" indent="0">
                  <a:buNone/>
                </a:pPr>
                <a:r>
                  <a:rPr lang="he-IL" dirty="0"/>
                  <a:t/>
                </a:r>
                <a:br>
                  <a:rPr lang="he-IL" dirty="0"/>
                </a:br>
                <a:r>
                  <a:rPr lang="he-IL" dirty="0"/>
                  <a:t>במילים אחרות, יהיו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e-IL" dirty="0"/>
                  <a:t> המקדמים של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he-IL" dirty="0"/>
                  <a:t> </a:t>
                </a:r>
                <a:r>
                  <a:rPr lang="he-IL" dirty="0" smtClean="0"/>
                  <a:t>בהתאמה ב </a:t>
                </a:r>
                <a14:m>
                  <m:oMath xmlns:m="http://schemas.openxmlformats.org/officeDocument/2006/math">
                    <m:r>
                      <a:rPr lang="he-IL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 smtClean="0"/>
              </a:p>
              <a:p>
                <a:pPr marL="0" indent="0">
                  <a:buNone/>
                </a:pPr>
                <a:r>
                  <a:rPr lang="he-IL" dirty="0" smtClean="0"/>
                  <a:t>כלומר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/>
                  <a:t> הינו המקדם של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he-IL" dirty="0"/>
                  <a:t>. </a:t>
                </a:r>
                <a:r>
                  <a:rPr lang="he-IL" dirty="0" smtClean="0"/>
                  <a:t> אזי </a:t>
                </a:r>
                <a:r>
                  <a:rPr lang="he-IL" dirty="0"/>
                  <a:t>מתקיים כי</a:t>
                </a:r>
                <a:r>
                  <a:rPr lang="he-IL" dirty="0" smtClean="0"/>
                  <a:t>:</a:t>
                </a:r>
              </a:p>
              <a:p>
                <a:pPr marL="0" indent="0">
                  <a:buNone/>
                </a:pPr>
                <a:r>
                  <a:rPr lang="he-IL" dirty="0"/>
                  <a:t/>
                </a:r>
                <a:br>
                  <a:rPr lang="he-IL" dirty="0"/>
                </a:br>
                <a:r>
                  <a:rPr lang="he-IL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e-IL" sz="3200" dirty="0"/>
                  <a:t> </a:t>
                </a:r>
              </a:p>
              <a:p>
                <a:endParaRPr lang="he-IL" sz="36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8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9800" y="1066800"/>
                <a:ext cx="10718800" cy="5410200"/>
              </a:xfrm>
              <a:blipFill rotWithShape="0">
                <a:blip r:embed="rId2"/>
                <a:stretch>
                  <a:fillRect t="-450" r="-1421" b="-3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7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5100"/>
                <a:ext cx="11341100" cy="64256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sz="2400" i="1" u="sng" dirty="0" smtClean="0">
                    <a:latin typeface="Cambria Math" panose="02040503050406030204" pitchFamily="18" charset="0"/>
                  </a:rPr>
                  <a:t>דוגמא:</a:t>
                </a:r>
                <a:endParaRPr lang="he-IL" b="0" i="1" u="sng" dirty="0" smtClean="0">
                  <a:latin typeface="Cambria Math" panose="02040503050406030204" pitchFamily="18" charset="0"/>
                </a:endParaRPr>
              </a:p>
              <a:p>
                <a:r>
                  <a:rPr lang="he-IL" sz="2400" b="0" i="1" dirty="0" smtClean="0">
                    <a:latin typeface="Cambria Math" panose="02040503050406030204" pitchFamily="18" charset="0"/>
                  </a:rPr>
                  <a:t>נסתכל על הפונקציה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e-IL" sz="2400" b="0" i="1" dirty="0" smtClean="0">
                  <a:latin typeface="Cambria Math" panose="02040503050406030204" pitchFamily="18" charset="0"/>
                </a:endParaRPr>
              </a:p>
              <a:p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xz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e-IL" sz="2400" dirty="0" smtClean="0"/>
              </a:p>
              <a:p>
                <a:pPr marL="0" indent="0">
                  <a:buNone/>
                </a:pPr>
                <a:r>
                  <a:rPr lang="he-IL" dirty="0" smtClean="0"/>
                  <a:t> </a:t>
                </a:r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5100"/>
                <a:ext cx="11341100" cy="6425628"/>
              </a:xfrm>
              <a:blipFill rotWithShape="0">
                <a:blip r:embed="rId2"/>
                <a:stretch>
                  <a:fillRect t="-1233" r="-10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טבלה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9171215"/>
                  </p:ext>
                </p:extLst>
              </p:nvPr>
            </p:nvGraphicFramePr>
            <p:xfrm>
              <a:off x="1168401" y="3143130"/>
              <a:ext cx="10401299" cy="3617114"/>
            </p:xfrm>
            <a:graphic>
              <a:graphicData uri="http://schemas.openxmlformats.org/drawingml/2006/table">
                <a:tbl>
                  <a:tblPr rtl="1" firstRow="1" bandRow="1">
                    <a:tableStyleId>{8799B23B-EC83-4686-B30A-512413B5E67A}</a:tableStyleId>
                  </a:tblPr>
                  <a:tblGrid>
                    <a:gridCol w="2876076"/>
                    <a:gridCol w="5445457"/>
                    <a:gridCol w="1050877"/>
                    <a:gridCol w="1028889"/>
                  </a:tblGrid>
                  <a:tr h="877343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he-IL" sz="24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he-IL" sz="24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 rtl="1"/>
                          <a:endParaRPr lang="he-IL" sz="24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he-IL" sz="24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e-IL" sz="2400" b="1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he-IL" sz="24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he-IL" sz="240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sz="24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lang="en-US" sz="24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24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40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=</m:t>
                              </m:r>
                              <m:sSup>
                                <m:sSupPr>
                                  <m:ctrlPr>
                                    <a:rPr lang="en-US" sz="24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he-IL" sz="24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</a:tr>
                  <a:tr h="876230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he-IL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he-IL" sz="24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he-IL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he-IL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he-I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he-IL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 smtClean="0"/>
                            <a:t>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</a:tr>
                  <a:tr h="905448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he-IL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he-IL" sz="24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rtl="1"/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he-IL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he-I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he-IL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</a:tr>
                  <a:tr h="864837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he-IL" sz="2400" b="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he-IL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he-I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he-IL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טבלה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9171215"/>
                  </p:ext>
                </p:extLst>
              </p:nvPr>
            </p:nvGraphicFramePr>
            <p:xfrm>
              <a:off x="1168401" y="3143130"/>
              <a:ext cx="10401299" cy="3617114"/>
            </p:xfrm>
            <a:graphic>
              <a:graphicData uri="http://schemas.openxmlformats.org/drawingml/2006/table">
                <a:tbl>
                  <a:tblPr rtl="1" firstRow="1" bandRow="1">
                    <a:tableStyleId>{8799B23B-EC83-4686-B30A-512413B5E67A}</a:tableStyleId>
                  </a:tblPr>
                  <a:tblGrid>
                    <a:gridCol w="2876076"/>
                    <a:gridCol w="5445457"/>
                    <a:gridCol w="1050877"/>
                    <a:gridCol w="1028889"/>
                  </a:tblGrid>
                  <a:tr h="877343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2" t="-2778" r="-262500" b="-3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908" t="-2778" r="-38591" b="-3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94767" t="-2778" r="-100581" b="-3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0651" t="-2778" r="-2367" b="-314583"/>
                          </a:stretch>
                        </a:blipFill>
                      </a:tcPr>
                    </a:tc>
                  </a:tr>
                  <a:tr h="913257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2" t="-98667" r="-2625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908" t="-98667" r="-38591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94767" t="-98667" r="-100581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0651" t="-98667" r="-2367" b="-202000"/>
                          </a:stretch>
                        </a:blipFill>
                      </a:tcPr>
                    </a:tc>
                  </a:tr>
                  <a:tr h="913257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2" t="-198667" r="-2625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908" t="-198667" r="-38591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94767" t="-198667" r="-100581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0651" t="-198667" r="-2367" b="-102000"/>
                          </a:stretch>
                        </a:blipFill>
                      </a:tcPr>
                    </a:tc>
                  </a:tr>
                  <a:tr h="913257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2" t="-298667" r="-262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908" t="-298667" r="-3859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94767" t="-298667" r="-10058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0651" t="-298667" r="-2367" b="-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סוגר מסולסל שמאלי 4"/>
          <p:cNvSpPr/>
          <p:nvPr/>
        </p:nvSpPr>
        <p:spPr>
          <a:xfrm rot="5400000">
            <a:off x="2047815" y="1831915"/>
            <a:ext cx="292220" cy="19875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200150" y="2224582"/>
            <a:ext cx="1612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Z</a:t>
            </a:r>
            <a:r>
              <a:rPr lang="he-IL" dirty="0" smtClean="0"/>
              <a:t> ומקדמיו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2033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9107"/>
          </a:xfrm>
        </p:spPr>
        <p:txBody>
          <a:bodyPr>
            <a:normAutofit/>
          </a:bodyPr>
          <a:lstStyle/>
          <a:p>
            <a:pPr algn="ctr"/>
            <a:r>
              <a:rPr lang="he-IL" sz="5400" b="1" u="sng" dirty="0">
                <a:solidFill>
                  <a:srgbClr val="7030A0"/>
                </a:solidFill>
              </a:rPr>
              <a:t>נעבור לדבר על פונקציות עם 2 משתנים</a:t>
            </a:r>
          </a:p>
        </p:txBody>
      </p:sp>
    </p:spTree>
    <p:extLst>
      <p:ext uri="{BB962C8B-B14F-4D97-AF65-F5344CB8AC3E}">
        <p14:creationId xmlns:p14="http://schemas.microsoft.com/office/powerpoint/2010/main" val="27469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36525"/>
                <a:ext cx="10896600" cy="447675"/>
              </a:xfrm>
            </p:spPr>
            <p:txBody>
              <a:bodyPr>
                <a:normAutofit fontScale="90000"/>
              </a:bodyPr>
              <a:lstStyle/>
              <a:p>
                <a:r>
                  <a:rPr lang="he-IL" b="1" u="sng" dirty="0" smtClean="0">
                    <a:solidFill>
                      <a:srgbClr val="7030A0"/>
                    </a:solidFill>
                  </a:rPr>
                  <a:t>ריבוי בנקודה </a:t>
                </a:r>
                <a14:m>
                  <m:oMath xmlns:m="http://schemas.openxmlformats.org/officeDocument/2006/math">
                    <m:r>
                      <a:rPr lang="en-US" b="1" i="1" u="sng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u="sng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u="sng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u="sng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b="1" u="sng" dirty="0" smtClean="0">
                    <a:solidFill>
                      <a:srgbClr val="7030A0"/>
                    </a:solidFill>
                  </a:rPr>
                  <a:t> בפונקציות עם 2 משתנים</a:t>
                </a:r>
                <a:endParaRPr lang="he-IL" b="1" u="sng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36525"/>
                <a:ext cx="10896600" cy="447675"/>
              </a:xfrm>
              <a:blipFill rotWithShape="0">
                <a:blip r:embed="rId3"/>
                <a:stretch>
                  <a:fillRect t="-58108" r="-1959" b="-797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0" y="698500"/>
                <a:ext cx="11734800" cy="2422071"/>
              </a:xfrm>
            </p:spPr>
            <p:txBody>
              <a:bodyPr>
                <a:normAutofit/>
              </a:bodyPr>
              <a:lstStyle/>
              <a:p>
                <a:pPr algn="r"/>
                <a:r>
                  <a:rPr lang="he-IL" sz="3300" b="1" dirty="0" smtClean="0"/>
                  <a:t>הגדרה </a:t>
                </a:r>
                <a:r>
                  <a:rPr lang="he-IL" sz="3000" dirty="0" smtClean="0"/>
                  <a:t>:  </a:t>
                </a:r>
                <a14:m>
                  <m:oMath xmlns:m="http://schemas.openxmlformats.org/officeDocument/2006/math">
                    <m:r>
                      <a:rPr lang="en-US" sz="30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000" b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b="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000" b="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he-IL" sz="3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3000" dirty="0" smtClean="0"/>
                  <a:t>    עבור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𝑚𝑢𝑙𝑡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e-IL" sz="3000" dirty="0" smtClean="0"/>
                  <a:t> </a:t>
                </a:r>
              </a:p>
              <a:p>
                <a:pPr marL="0" indent="0">
                  <a:buNone/>
                </a:pPr>
                <a:r>
                  <a:rPr lang="he-IL" sz="3000" i="1" dirty="0" smtClean="0">
                    <a:latin typeface="Cambria Math" panose="02040503050406030204" pitchFamily="18" charset="0"/>
                  </a:rPr>
                  <a:t>וגם קיימים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he-IL" sz="3000" i="1" dirty="0" smtClean="0">
                    <a:latin typeface="Cambria Math" panose="02040503050406030204" pitchFamily="18" charset="0"/>
                  </a:rPr>
                  <a:t> כך ש-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sz="300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0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he-IL" sz="30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e-IL" sz="3000" b="0" i="1" smtClean="0">
                        <a:latin typeface="Cambria Math" panose="02040503050406030204" pitchFamily="18" charset="0"/>
                      </a:rPr>
                      <m:t>וגם</m:t>
                    </m:r>
                    <m:r>
                      <a:rPr lang="he-IL" sz="30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he-IL" sz="3000" i="1" dirty="0">
                    <a:latin typeface="Cambria Math" panose="02040503050406030204" pitchFamily="18" charset="0"/>
                  </a:rPr>
                  <a:t> </a:t>
                </a:r>
                <a:endParaRPr lang="he-IL" sz="3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e-IL" sz="3000" i="1" dirty="0" smtClean="0">
                    <a:latin typeface="Cambria Math" panose="02040503050406030204" pitchFamily="18" charset="0"/>
                  </a:rPr>
                  <a:t>דוגמא: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3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3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3200" i="1" dirty="0" smtClean="0">
                  <a:latin typeface="Cambria Math" panose="02040503050406030204" pitchFamily="18" charset="0"/>
                </a:endParaRPr>
              </a:p>
              <a:p>
                <a:endParaRPr lang="he-IL" sz="3300" b="1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98500"/>
                <a:ext cx="11734800" cy="2422071"/>
              </a:xfrm>
              <a:blipFill rotWithShape="0">
                <a:blip r:embed="rId4"/>
                <a:stretch>
                  <a:fillRect t="-5793" r="-1299" b="-2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טבלה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60683"/>
                  </p:ext>
                </p:extLst>
              </p:nvPr>
            </p:nvGraphicFramePr>
            <p:xfrm>
              <a:off x="2554515" y="3120571"/>
              <a:ext cx="9180286" cy="3396343"/>
            </p:xfrm>
            <a:graphic>
              <a:graphicData uri="http://schemas.openxmlformats.org/drawingml/2006/table">
                <a:tbl>
                  <a:tblPr rtl="1" firstRow="1" bandRow="1">
                    <a:tableStyleId>{8799B23B-EC83-4686-B30A-512413B5E67A}</a:tableStyleId>
                  </a:tblPr>
                  <a:tblGrid>
                    <a:gridCol w="4738458"/>
                    <a:gridCol w="3097891"/>
                    <a:gridCol w="1343937"/>
                  </a:tblGrid>
                  <a:tr h="395553"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 smtClean="0"/>
                            <a:t>=0</a:t>
                          </a:r>
                          <a:endParaRPr lang="he-IL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692218"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=0</a:t>
                          </a:r>
                          <a:endParaRPr lang="he-IL" dirty="0"/>
                        </a:p>
                        <a:p>
                          <a:pPr algn="l"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692218"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=0</a:t>
                          </a:r>
                          <a:endParaRPr lang="he-IL" dirty="0"/>
                        </a:p>
                        <a:p>
                          <a:pPr algn="l"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  <a:p>
                          <a:pPr algn="l" rtl="1"/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95553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96731"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=0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412035"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=0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412035"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e-IL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=2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he-IL" sz="18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טבלה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60683"/>
                  </p:ext>
                </p:extLst>
              </p:nvPr>
            </p:nvGraphicFramePr>
            <p:xfrm>
              <a:off x="2554515" y="3120571"/>
              <a:ext cx="9180286" cy="3396343"/>
            </p:xfrm>
            <a:graphic>
              <a:graphicData uri="http://schemas.openxmlformats.org/drawingml/2006/table">
                <a:tbl>
                  <a:tblPr rtl="1" firstRow="1" bandRow="1">
                    <a:tableStyleId>{8799B23B-EC83-4686-B30A-512413B5E67A}</a:tableStyleId>
                  </a:tblPr>
                  <a:tblGrid>
                    <a:gridCol w="4738458"/>
                    <a:gridCol w="3097891"/>
                    <a:gridCol w="1343937"/>
                  </a:tblGrid>
                  <a:tr h="395553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29" t="-7692" r="-94087" b="-7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3346" t="-7692" r="-44094" b="-7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82353" t="-7692" r="-1357" b="-770769"/>
                          </a:stretch>
                        </a:blipFill>
                      </a:tcPr>
                    </a:tc>
                  </a:tr>
                  <a:tr h="69221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29" t="-61404" r="-94087" b="-3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3346" t="-61404" r="-44094" b="-3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82353" t="-61404" r="-1357" b="-339474"/>
                          </a:stretch>
                        </a:blipFill>
                      </a:tcPr>
                    </a:tc>
                  </a:tr>
                  <a:tr h="69221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29" t="-161404" r="-94087" b="-2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3346" t="-161404" r="-44094" b="-2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82353" t="-161404" r="-1357" b="-239474"/>
                          </a:stretch>
                        </a:blipFill>
                      </a:tcPr>
                    </a:tc>
                  </a:tr>
                  <a:tr h="395553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29" t="-458462" r="-94087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3346" t="-458462" r="-44094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82353" t="-458462" r="-1357" b="-320000"/>
                          </a:stretch>
                        </a:blipFill>
                      </a:tcPr>
                    </a:tc>
                  </a:tr>
                  <a:tr h="39673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29" t="-558462" r="-940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3346" t="-558462" r="-44094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82353" t="-558462" r="-1357" b="-220000"/>
                          </a:stretch>
                        </a:blipFill>
                      </a:tcPr>
                    </a:tc>
                  </a:tr>
                  <a:tr h="412035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29" t="-629412" r="-94087" b="-1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3346" t="-629412" r="-44094" b="-1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82353" t="-629412" r="-1357" b="-110294"/>
                          </a:stretch>
                        </a:blipFill>
                      </a:tcPr>
                    </a:tc>
                  </a:tr>
                  <a:tr h="412035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29" t="-729412" r="-94087" b="-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3346" t="-729412" r="-44094" b="-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82353" t="-729412" r="-1357" b="-1029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6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1112500" cy="752475"/>
          </a:xfrm>
        </p:spPr>
        <p:txBody>
          <a:bodyPr>
            <a:normAutofit fontScale="90000"/>
          </a:bodyPr>
          <a:lstStyle/>
          <a:p>
            <a:r>
              <a:rPr lang="he-IL" b="1" u="sng" dirty="0" smtClean="0"/>
              <a:t>נגזרת רגילה ונגזרת מתוקננת בפולינומים עם שני משתנים:</a:t>
            </a:r>
            <a:endParaRPr lang="he-IL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79500"/>
                <a:ext cx="11722100" cy="5575300"/>
              </a:xfrm>
            </p:spPr>
            <p:txBody>
              <a:bodyPr/>
              <a:lstStyle/>
              <a:p>
                <a:r>
                  <a:rPr lang="he-IL" b="1" dirty="0" smtClean="0"/>
                  <a:t>נגזרת רגילה :</a:t>
                </a:r>
              </a:p>
              <a:p>
                <a:pPr marL="0" indent="0">
                  <a:buNone/>
                </a:pPr>
                <a:r>
                  <a:rPr lang="he-IL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b="0" dirty="0" smtClean="0"/>
              </a:p>
              <a:p>
                <a:endParaRPr lang="he-IL" dirty="0" smtClean="0"/>
              </a:p>
              <a:p>
                <a:pPr lvl="1"/>
                <a:r>
                  <a:rPr lang="he-IL" dirty="0" smtClean="0"/>
                  <a:t>דוגמא: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e-IL" dirty="0" smtClean="0"/>
              </a:p>
              <a:p>
                <a:endParaRPr lang="he-IL" dirty="0"/>
              </a:p>
              <a:p>
                <a:r>
                  <a:rPr lang="he-IL" b="1" dirty="0" smtClean="0"/>
                  <a:t>נגזרת מתוקננת:</a:t>
                </a:r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he-IL" dirty="0" smtClean="0"/>
              </a:p>
              <a:p>
                <a:pPr lvl="1"/>
                <a:r>
                  <a:rPr lang="he-IL" dirty="0" smtClean="0"/>
                  <a:t>דוגמא</a:t>
                </a:r>
                <a:r>
                  <a:rPr lang="he-IL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79500"/>
                <a:ext cx="11722100" cy="5575300"/>
              </a:xfrm>
              <a:blipFill rotWithShape="0">
                <a:blip r:embed="rId2"/>
                <a:stretch>
                  <a:fillRect t="-1858" r="-10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0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90499"/>
            <a:ext cx="10718800" cy="606425"/>
          </a:xfrm>
        </p:spPr>
        <p:txBody>
          <a:bodyPr>
            <a:normAutofit/>
          </a:bodyPr>
          <a:lstStyle/>
          <a:p>
            <a:r>
              <a:rPr lang="he-IL" sz="3200" b="1" u="sng" dirty="0" smtClean="0"/>
              <a:t>תכונות הנגזרת המתוקנת-</a:t>
            </a:r>
            <a:endParaRPr lang="he-I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901699"/>
                <a:ext cx="11252200" cy="595630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e-IL" dirty="0" smtClean="0"/>
                  <a:t>סימון</a:t>
                </a:r>
                <a:r>
                  <a:rPr lang="he-IL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he-IL" dirty="0"/>
              </a:p>
              <a:p>
                <a:endParaRPr lang="he-IL" dirty="0"/>
              </a:p>
              <a:p>
                <a:r>
                  <a:rPr lang="he-IL" dirty="0"/>
                  <a:t>תהי פונקציה </a:t>
                </a:r>
                <a:r>
                  <a:rPr lang="he-IL" dirty="0" smtClean="0"/>
                  <a:t>ב2 משתנים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, נסתכל על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/>
                </a:r>
                <a:br>
                  <a:rPr lang="he-IL" dirty="0"/>
                </a:br>
                <a:endParaRPr lang="he-IL" dirty="0"/>
              </a:p>
              <a:p>
                <a:pPr marL="0" indent="0">
                  <a:buNone/>
                </a:pPr>
                <a:r>
                  <a:rPr lang="he-IL" b="1" u="sng" dirty="0"/>
                  <a:t>מתקיים:</a:t>
                </a:r>
                <a:r>
                  <a:rPr lang="he-IL" b="1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e-IL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he-I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endParaRPr lang="he-IL" dirty="0" smtClean="0"/>
              </a:p>
              <a:p>
                <a:pPr marL="0" indent="0">
                  <a:buNone/>
                </a:pPr>
                <a:r>
                  <a:rPr lang="he-IL" dirty="0"/>
                  <a:t/>
                </a:r>
                <a:br>
                  <a:rPr lang="he-IL" dirty="0"/>
                </a:br>
                <a:r>
                  <a:rPr lang="he-IL" dirty="0"/>
                  <a:t>במילים אחרות, יהיו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,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e-IL" dirty="0"/>
                  <a:t> המקדמים של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he-IL" dirty="0" smtClean="0"/>
                  <a:t> בהתאמה,</a:t>
                </a:r>
              </a:p>
              <a:p>
                <a:pPr marL="0" indent="0">
                  <a:buNone/>
                </a:pPr>
                <a:r>
                  <a:rPr lang="he-IL" dirty="0" smtClean="0"/>
                  <a:t>כלומר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he-IL" dirty="0"/>
                  <a:t> הינו המקדם של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he-IL" dirty="0"/>
                  <a:t> </a:t>
                </a:r>
                <a:r>
                  <a:rPr lang="he-IL" dirty="0" smtClean="0"/>
                  <a:t> ,אזי </a:t>
                </a:r>
                <a:r>
                  <a:rPr lang="he-IL" dirty="0"/>
                  <a:t>מתקיים כי</a:t>
                </a:r>
                <a:r>
                  <a:rPr lang="he-IL" dirty="0" smtClean="0"/>
                  <a:t>: </a:t>
                </a:r>
              </a:p>
              <a:p>
                <a:pPr marL="0" indent="0">
                  <a:buNone/>
                </a:pPr>
                <a:r>
                  <a:rPr lang="he-IL" dirty="0"/>
                  <a:t/>
                </a:r>
                <a:br>
                  <a:rPr lang="he-IL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6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sz="3600"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he-IL" sz="32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 מריבוי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dirty="0" smtClean="0"/>
                  <a:t> בנקודה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he-IL" dirty="0" smtClean="0"/>
                  <a:t>, </a:t>
                </a:r>
              </a:p>
              <a:p>
                <a:pPr marL="0" indent="0">
                  <a:buNone/>
                </a:pPr>
                <a:r>
                  <a:rPr lang="he-IL" dirty="0" smtClean="0"/>
                  <a:t>אם כל הנגזרות הראשונות עד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dirty="0" smtClean="0"/>
                  <a:t> מתאפסות ב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901699"/>
                <a:ext cx="11252200" cy="5956301"/>
              </a:xfrm>
              <a:blipFill rotWithShape="0">
                <a:blip r:embed="rId2"/>
                <a:stretch>
                  <a:fillRect t="-1024" r="-1083" b="-4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10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537700" cy="3525837"/>
          </a:xfrm>
        </p:spPr>
        <p:txBody>
          <a:bodyPr>
            <a:noAutofit/>
          </a:bodyPr>
          <a:lstStyle/>
          <a:p>
            <a:r>
              <a:rPr lang="en-US" sz="13800" b="1" dirty="0" smtClean="0"/>
              <a:t>Multiplicity</a:t>
            </a: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he-IL" sz="11500" b="1" dirty="0" smtClean="0">
                <a:cs typeface="+mn-cs"/>
              </a:rPr>
              <a:t>ריבוי</a:t>
            </a:r>
            <a:r>
              <a:rPr lang="en-US" sz="11500" b="1" dirty="0" smtClean="0"/>
              <a:t> </a:t>
            </a:r>
            <a:endParaRPr lang="he-IL" sz="11500" b="1" dirty="0"/>
          </a:p>
        </p:txBody>
      </p:sp>
    </p:spTree>
    <p:extLst>
      <p:ext uri="{BB962C8B-B14F-4D97-AF65-F5344CB8AC3E}">
        <p14:creationId xmlns:p14="http://schemas.microsoft.com/office/powerpoint/2010/main" val="38650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דוגמא:</a:t>
            </a:r>
            <a:br>
              <a:rPr lang="he-IL" dirty="0" smtClean="0"/>
            </a:b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8018"/>
                <a:ext cx="10515600" cy="150482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3600" b="1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i="1" dirty="0" smtClean="0">
                    <a:latin typeface="Cambria Math" panose="02040503050406030204" pitchFamily="18" charset="0"/>
                  </a:rPr>
                  <a:t>=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𝒚𝒙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sSubSup>
                        <m:sSubSup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8018"/>
                <a:ext cx="10515600" cy="1504820"/>
              </a:xfrm>
              <a:blipFill rotWithShape="0">
                <a:blip r:embed="rId2"/>
                <a:stretch>
                  <a:fillRect b="-36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טבלה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312037"/>
                  </p:ext>
                </p:extLst>
              </p:nvPr>
            </p:nvGraphicFramePr>
            <p:xfrm>
              <a:off x="371642" y="2271736"/>
              <a:ext cx="11407274" cy="4330447"/>
            </p:xfrm>
            <a:graphic>
              <a:graphicData uri="http://schemas.openxmlformats.org/drawingml/2006/table">
                <a:tbl>
                  <a:tblPr rtl="1" firstRow="1" bandRow="1">
                    <a:tableStyleId>{8799B23B-EC83-4686-B30A-512413B5E67A}</a:tableStyleId>
                  </a:tblPr>
                  <a:tblGrid>
                    <a:gridCol w="2622884"/>
                    <a:gridCol w="8784390"/>
                  </a:tblGrid>
                  <a:tr h="548909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he-IL" dirty="0" smtClean="0"/>
                            <a:t> הינו המקדם של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</m:oMath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e-IL" sz="1600" dirty="0"/>
                        </a:p>
                      </a:txBody>
                      <a:tcPr/>
                    </a:tc>
                  </a:tr>
                  <a:tr h="548909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dirty="0" smtClean="0"/>
                            <a:t> הינו המקדם של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548909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he-IL" dirty="0" smtClean="0"/>
                            <a:t> הינו המקדם של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e-IL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</a:tr>
                  <a:tr h="548909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he-IL" dirty="0" smtClean="0"/>
                            <a:t> הינו המקדם של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e-IL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he-IL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548909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he-IL" dirty="0" smtClean="0"/>
                            <a:t> הינו המקדם של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e-IL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548909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dirty="0" smtClean="0"/>
                            <a:t> הינו המקדם של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e-IL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טבלה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312037"/>
                  </p:ext>
                </p:extLst>
              </p:nvPr>
            </p:nvGraphicFramePr>
            <p:xfrm>
              <a:off x="371642" y="2271736"/>
              <a:ext cx="11407274" cy="4330447"/>
            </p:xfrm>
            <a:graphic>
              <a:graphicData uri="http://schemas.openxmlformats.org/drawingml/2006/table">
                <a:tbl>
                  <a:tblPr rtl="1" firstRow="1" bandRow="1">
                    <a:tableStyleId>{8799B23B-EC83-4686-B30A-512413B5E67A}</a:tableStyleId>
                  </a:tblPr>
                  <a:tblGrid>
                    <a:gridCol w="2622884"/>
                    <a:gridCol w="8784390"/>
                  </a:tblGrid>
                  <a:tr h="63931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2" t="-1905" r="-335267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9958" t="-1905" r="-208" b="-580000"/>
                          </a:stretch>
                        </a:blipFill>
                      </a:tcPr>
                    </a:tc>
                  </a:tr>
                  <a:tr h="64674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2" t="-100943" r="-335267" b="-474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9958" t="-100943" r="-208" b="-474528"/>
                          </a:stretch>
                        </a:blipFill>
                      </a:tcPr>
                    </a:tc>
                  </a:tr>
                  <a:tr h="92106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2" t="-140132" r="-335267" b="-230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9958" t="-140132" r="-208" b="-230921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2" t="-314655" r="-335267" b="-202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9958" t="-314655" r="-208" b="-202586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2" t="-411111" r="-335267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9958" t="-411111" r="-208" b="-100855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2" t="-515517" r="-335267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9958" t="-515517" r="-208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מלבן 15"/>
              <p:cNvSpPr/>
              <p:nvPr/>
            </p:nvSpPr>
            <p:spPr>
              <a:xfrm>
                <a:off x="0" y="-36666"/>
                <a:ext cx="4223886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6" name="מלבן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6666"/>
                <a:ext cx="4223886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5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62232" y="235974"/>
                <a:ext cx="11191568" cy="5940989"/>
              </a:xfrm>
            </p:spPr>
            <p:txBody>
              <a:bodyPr/>
              <a:lstStyle/>
              <a:p>
                <a:pPr algn="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algn="r"/>
                <a:r>
                  <a:rPr lang="en-US" dirty="0" smtClean="0"/>
                  <a:t>Q</a:t>
                </a:r>
                <a:r>
                  <a:rPr lang="he-IL" dirty="0" smtClean="0"/>
                  <a:t> עובר דרך ראשית הצירים פעם אחת ואין לו משתנים מדרגה קטנה מ-1. </a:t>
                </a:r>
              </a:p>
              <a:p>
                <a:pPr algn="r"/>
                <a:r>
                  <a:rPr lang="he-IL" dirty="0" smtClean="0"/>
                  <a:t>כלומר: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𝑚𝑢𝑙𝑡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235974"/>
                <a:ext cx="11191568" cy="5940989"/>
              </a:xfrm>
              <a:blipFill rotWithShape="0">
                <a:blip r:embed="rId2"/>
                <a:stretch>
                  <a:fillRect r="-10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659" y="2331521"/>
            <a:ext cx="5707626" cy="43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62232" y="235974"/>
                <a:ext cx="11191568" cy="5940989"/>
              </a:xfrm>
            </p:spPr>
            <p:txBody>
              <a:bodyPr/>
              <a:lstStyle/>
              <a:p>
                <a:pPr algn="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r"/>
                <a:r>
                  <a:rPr lang="en-US" dirty="0" smtClean="0"/>
                  <a:t>Q</a:t>
                </a:r>
                <a:r>
                  <a:rPr lang="he-IL" dirty="0" smtClean="0"/>
                  <a:t> עובר דרך ראשית הצירים פעמיים ואין לו משתנים מדרגה קטנה מ-2. </a:t>
                </a:r>
              </a:p>
              <a:p>
                <a:pPr algn="r"/>
                <a:r>
                  <a:rPr lang="he-IL" dirty="0" smtClean="0"/>
                  <a:t>כלומר: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𝑚𝑢𝑙𝑡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235974"/>
                <a:ext cx="11191568" cy="5940989"/>
              </a:xfrm>
              <a:blipFill rotWithShape="0">
                <a:blip r:embed="rId2"/>
                <a:stretch>
                  <a:fillRect r="-10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165" y="1979204"/>
            <a:ext cx="6169922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62232" y="235974"/>
                <a:ext cx="11191568" cy="5940989"/>
              </a:xfrm>
            </p:spPr>
            <p:txBody>
              <a:bodyPr/>
              <a:lstStyle/>
              <a:p>
                <a:pPr algn="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b="0" dirty="0" smtClean="0"/>
              </a:p>
              <a:p>
                <a:r>
                  <a:rPr lang="en-US" dirty="0"/>
                  <a:t>Q</a:t>
                </a:r>
                <a:r>
                  <a:rPr lang="he-IL" dirty="0"/>
                  <a:t> עובר דרך ראשית הצירים </a:t>
                </a:r>
                <a:r>
                  <a:rPr lang="he-IL" dirty="0" smtClean="0"/>
                  <a:t>שלוש פעמים </a:t>
                </a:r>
                <a:r>
                  <a:rPr lang="he-IL" dirty="0"/>
                  <a:t>ואין לו משתנים מדרגה קטנה </a:t>
                </a:r>
                <a:r>
                  <a:rPr lang="he-IL" dirty="0" smtClean="0"/>
                  <a:t>מ-3. </a:t>
                </a:r>
                <a:endParaRPr lang="he-IL" dirty="0"/>
              </a:p>
              <a:p>
                <a:r>
                  <a:rPr lang="he-IL" dirty="0"/>
                  <a:t>כלומר: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𝑚𝑢𝑙𝑡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="0" dirty="0" smtClean="0"/>
              </a:p>
              <a:p>
                <a:pPr marL="0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235974"/>
                <a:ext cx="11191568" cy="5940989"/>
              </a:xfrm>
              <a:blipFill rotWithShape="0">
                <a:blip r:embed="rId2"/>
                <a:stretch>
                  <a:fillRect r="-10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439" y="1910925"/>
            <a:ext cx="6313692" cy="47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" y="280218"/>
                <a:ext cx="11754464" cy="6282813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:r>
                  <a:rPr lang="he-IL" u="sng" dirty="0" smtClean="0"/>
                  <a:t>באופן כללי:</a:t>
                </a:r>
              </a:p>
              <a:p>
                <a:pPr marL="0" indent="0" algn="r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r>
                  <a:rPr lang="he-IL" dirty="0" smtClean="0"/>
                  <a:t>אם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e-I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 smtClean="0"/>
                  <a:t> קווים עוברים בראשית הצירים, אז 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 אין משתנים מדרגה נמוכה מ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dirty="0" smtClean="0"/>
                  <a:t>.</a:t>
                </a:r>
                <a:endParaRPr lang="he-IL" dirty="0"/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r>
                  <a:rPr lang="he-IL" u="sng" dirty="0" smtClean="0"/>
                  <a:t>הגדרה :</a:t>
                </a:r>
              </a:p>
              <a:p>
                <a:pPr marL="0" indent="0">
                  <a:buNone/>
                </a:pPr>
                <a:r>
                  <a:rPr lang="he-IL" dirty="0" smtClean="0"/>
                  <a:t>ל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 יש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dirty="0" smtClean="0"/>
                  <a:t> שורשים בנקודה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, אם ל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 אין אף מונום </a:t>
                </a:r>
                <a:r>
                  <a:rPr lang="he-IL" dirty="0"/>
                  <a:t>מדרגה נמוכה מ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280218"/>
                <a:ext cx="11754464" cy="6282813"/>
              </a:xfrm>
              <a:blipFill rotWithShape="0">
                <a:blip r:embed="rId2"/>
                <a:stretch>
                  <a:fillRect t="-1746" r="-10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0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200" b="1" dirty="0">
                <a:latin typeface="+mn-lt"/>
                <a:ea typeface="+mn-ea"/>
                <a:cs typeface="+mn-cs"/>
              </a:rPr>
              <a:t>הגדרה שלישית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7538"/>
                <a:ext cx="10515600" cy="54142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 smtClean="0"/>
                  <a:t>פולינום עם שני משתנים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he-IL" dirty="0" smtClean="0"/>
                  <a:t> הוא מריבוי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dirty="0" smtClean="0"/>
                  <a:t> בנקודה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, אם:</a:t>
                </a:r>
              </a:p>
              <a:p>
                <a:pPr marL="0" indent="0">
                  <a:buNone/>
                </a:pPr>
                <a:r>
                  <a:rPr lang="he-IL" dirty="0" smtClean="0"/>
                  <a:t>כל הגורמים מדרגה נמוכה מ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dirty="0" smtClean="0"/>
                  <a:t>  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he-IL" dirty="0" smtClean="0"/>
                  <a:t> לא מופיעים.</a:t>
                </a:r>
              </a:p>
              <a:p>
                <a:pPr marL="0" indent="0">
                  <a:buNone/>
                </a:pPr>
                <a:r>
                  <a:rPr lang="he-IL" dirty="0" smtClean="0"/>
                  <a:t>וקיים גורם מדרגה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dirty="0" smtClean="0"/>
                  <a:t> שמופיע (כלומר, המקדם שלו שונה מ-0).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r>
                  <a:rPr lang="he-IL" dirty="0" smtClean="0"/>
                  <a:t>כלומר : </a:t>
                </a:r>
              </a:p>
              <a:p>
                <a:r>
                  <a:rPr lang="he-IL" sz="2400" dirty="0" smtClean="0"/>
                  <a:t>אם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he-IL" sz="2400" dirty="0" smtClean="0"/>
                  <a:t> מריבוי 1 בנקודה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sz="2400" dirty="0" smtClean="0"/>
              </a:p>
              <a:p>
                <a:r>
                  <a:rPr lang="he-IL" sz="2400" dirty="0" smtClean="0"/>
                  <a:t>אם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he-IL" sz="2400" dirty="0" smtClean="0"/>
                  <a:t> מריבוי 2 בנקודה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sz="2400" dirty="0" smtClean="0"/>
              </a:p>
              <a:p>
                <a:r>
                  <a:rPr lang="he-IL" sz="2400" dirty="0" smtClean="0"/>
                  <a:t>אם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he-IL" sz="2400" dirty="0" smtClean="0"/>
                  <a:t> מריבוי 3 בנקודה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sz="2400" dirty="0" smtClean="0"/>
              </a:p>
              <a:p>
                <a:r>
                  <a:rPr lang="he-IL" dirty="0" smtClean="0"/>
                  <a:t>וכך הלאה...</a:t>
                </a:r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7538"/>
                <a:ext cx="10515600" cy="5414209"/>
              </a:xfrm>
              <a:blipFill rotWithShape="0">
                <a:blip r:embed="rId2"/>
                <a:stretch>
                  <a:fillRect t="-1914" r="-11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0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11406" y="1"/>
            <a:ext cx="10515600" cy="1027906"/>
          </a:xfrm>
        </p:spPr>
        <p:txBody>
          <a:bodyPr/>
          <a:lstStyle/>
          <a:p>
            <a:r>
              <a:rPr lang="he-IL" dirty="0" smtClean="0"/>
              <a:t>לדוגמא: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ציין מיקום תוכן 2"/>
              <p:cNvSpPr txBox="1">
                <a:spLocks/>
              </p:cNvSpPr>
              <p:nvPr/>
            </p:nvSpPr>
            <p:spPr>
              <a:xfrm>
                <a:off x="502433" y="1027905"/>
                <a:ext cx="10934391" cy="54138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sSup>
                        <m:sSup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𝐲</m:t>
                          </m:r>
                        </m:e>
                        <m:sup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p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x</m:t>
                          </m:r>
                        </m:e>
                        <m:sup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y</m:t>
                          </m:r>
                        </m:e>
                        <m:sup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p>
                      </m:sSup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x</m:t>
                          </m:r>
                        </m:e>
                        <m:sup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y</m:t>
                          </m:r>
                        </m:e>
                        <m:sup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p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x</m:t>
                          </m:r>
                        </m:e>
                        <m:sup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has a zero of multiplicity 1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lv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has a zero of multiplicity 1 at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24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</m:sSup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lv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has a zero of multiplicity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33" y="1027905"/>
                <a:ext cx="10934391" cy="5413837"/>
              </a:xfrm>
              <a:prstGeom prst="rect">
                <a:avLst/>
              </a:prstGeom>
              <a:blipFill rotWithShape="0">
                <a:blip r:embed="rId5"/>
                <a:stretch>
                  <a:fillRect l="-4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73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6738"/>
                <a:ext cx="10515600" cy="982412"/>
              </a:xfrm>
            </p:spPr>
            <p:txBody>
              <a:bodyPr/>
              <a:lstStyle/>
              <a:p>
                <a:r>
                  <a:rPr lang="he-IL" b="1" u="sng" dirty="0">
                    <a:solidFill>
                      <a:srgbClr val="7030A0"/>
                    </a:solidFill>
                  </a:rPr>
                  <a:t>ריבוי בנקודה </a:t>
                </a:r>
                <a14:m>
                  <m:oMath xmlns:m="http://schemas.openxmlformats.org/officeDocument/2006/math">
                    <m:r>
                      <a:rPr lang="en-US" b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b="1" u="sng" dirty="0">
                    <a:solidFill>
                      <a:srgbClr val="7030A0"/>
                    </a:solidFill>
                  </a:rPr>
                  <a:t>בפונקציות עם </a:t>
                </a:r>
                <a:r>
                  <a:rPr lang="he-IL" b="1" u="sng" dirty="0" smtClean="0">
                    <a:solidFill>
                      <a:srgbClr val="7030A0"/>
                    </a:solidFill>
                  </a:rPr>
                  <a:t>2 משתנים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6738"/>
                <a:ext cx="10515600" cy="982412"/>
              </a:xfrm>
              <a:blipFill rotWithShape="0">
                <a:blip r:embed="rId2"/>
                <a:stretch>
                  <a:fillRect t="-4321" r="-2319" b="-154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501445" y="826837"/>
                <a:ext cx="11503742" cy="5809937"/>
              </a:xfrm>
            </p:spPr>
            <p:txBody>
              <a:bodyPr>
                <a:normAutofit fontScale="85000" lnSpcReduction="10000"/>
              </a:bodyPr>
              <a:lstStyle/>
              <a:p>
                <a:endParaRPr lang="en-US" dirty="0" smtClean="0"/>
              </a:p>
              <a:p>
                <a:r>
                  <a:rPr lang="he-IL" dirty="0" smtClean="0"/>
                  <a:t>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he-IL" dirty="0" smtClean="0"/>
                  <a:t> יש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dirty="0"/>
                  <a:t> שורשים בנקודה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he-IL" dirty="0"/>
                  <a:t>, </a:t>
                </a:r>
                <a:r>
                  <a:rPr lang="he-IL" dirty="0" smtClean="0"/>
                  <a:t>אם </a:t>
                </a:r>
                <a:r>
                  <a:rPr lang="he-IL" dirty="0"/>
                  <a:t>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he-IL" dirty="0"/>
                  <a:t> יש יש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dirty="0"/>
                  <a:t> שורשים </a:t>
                </a:r>
                <a:r>
                  <a:rPr lang="he-IL" dirty="0" smtClean="0"/>
                  <a:t>בנקודה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 marL="0" indent="0">
                  <a:buNone/>
                </a:pPr>
                <a:endParaRPr lang="he-IL" dirty="0" smtClean="0"/>
              </a:p>
              <a:p>
                <a:r>
                  <a:rPr lang="he-IL" dirty="0" smtClean="0"/>
                  <a:t>פולינום עם שני משתנים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he-IL" dirty="0" smtClean="0"/>
                  <a:t> הוא מריבוי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dirty="0" smtClean="0"/>
                  <a:t> בנקודה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he-IL" dirty="0" smtClean="0"/>
                  <a:t>, אם:</a:t>
                </a:r>
              </a:p>
              <a:p>
                <a:pPr marL="0" indent="0">
                  <a:buNone/>
                </a:pPr>
                <a:r>
                  <a:rPr lang="he-IL" dirty="0" smtClean="0"/>
                  <a:t>כל הגורמים מדרגה נמוכה מ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dirty="0" smtClean="0"/>
                  <a:t>  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he-IL" dirty="0" smtClean="0"/>
                  <a:t>  לא מופיעים.</a:t>
                </a:r>
              </a:p>
              <a:p>
                <a:pPr marL="0" indent="0">
                  <a:buNone/>
                </a:pPr>
                <a:r>
                  <a:rPr lang="he-IL" dirty="0"/>
                  <a:t>ו</a:t>
                </a:r>
                <a:r>
                  <a:rPr lang="he-IL" dirty="0" smtClean="0"/>
                  <a:t>קיים גורם מדרגה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e-IL" dirty="0" smtClean="0"/>
                  <a:t> שמופיע (כלומר, המקדם שלו שונה מ-0).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r>
                  <a:rPr lang="he-IL" u="sng" dirty="0" smtClean="0"/>
                  <a:t>דוגמא:</a:t>
                </a:r>
              </a:p>
              <a:p>
                <a:pPr marL="0" lvl="0" indent="0" algn="l" rtl="0">
                  <a:lnSpc>
                    <a:spcPct val="120000"/>
                  </a:lnSpc>
                  <a:buSzPct val="125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Tw Cen MT" panose="020B0602020104020603"/>
                  <a:ea typeface="Cambria Math" panose="02040503050406030204" pitchFamily="18" charset="0"/>
                </a:endParaRPr>
              </a:p>
              <a:p>
                <a:pPr marL="0" lvl="0" indent="0">
                  <a:lnSpc>
                    <a:spcPct val="120000"/>
                  </a:lnSpc>
                  <a:buSzPct val="125000"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w Cen MT" panose="020B0602020104020603"/>
                  </a:rPr>
                  <a:t> </a:t>
                </a:r>
                <a:r>
                  <a:rPr lang="he-IL" dirty="0">
                    <a:solidFill>
                      <a:prstClr val="black"/>
                    </a:solidFill>
                    <a:latin typeface="Tw Cen MT" panose="020B0602020104020603"/>
                  </a:rPr>
                  <a:t>נרצה לבדוק את הנקודה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prstClr val="black"/>
                    </a:solidFill>
                    <a:latin typeface="Tw Cen MT" panose="020B0602020104020603"/>
                  </a:rPr>
                  <a:t> </a:t>
                </a:r>
                <a:r>
                  <a:rPr lang="he-IL" dirty="0" smtClean="0">
                    <a:solidFill>
                      <a:prstClr val="black"/>
                    </a:solidFill>
                    <a:latin typeface="Tw Cen MT" panose="020B0602020104020603"/>
                  </a:rPr>
                  <a:t>:</a:t>
                </a:r>
                <a:endParaRPr lang="he-IL" dirty="0">
                  <a:solidFill>
                    <a:prstClr val="black"/>
                  </a:solidFill>
                  <a:latin typeface="Tw Cen MT" panose="020B0602020104020603"/>
                </a:endParaRPr>
              </a:p>
              <a:p>
                <a:pPr marL="0" lvl="0" indent="0" algn="l" rtl="0">
                  <a:lnSpc>
                    <a:spcPct val="120000"/>
                  </a:lnSpc>
                  <a:buSzPct val="12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sSup>
                        <m:sSupPr>
                          <m:ctrlP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  <a:latin typeface="Tw Cen MT" panose="020B0602020104020603"/>
                </a:endParaRPr>
              </a:p>
              <a:p>
                <a:pPr marL="0" lv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6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6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6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6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6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6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6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6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6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6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6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Tw Cen MT" panose="020B0602020104020603"/>
                </a:endParaRPr>
              </a:p>
              <a:p>
                <a:pPr marL="0" lvl="0" indent="0" algn="l" rtl="0">
                  <a:lnSpc>
                    <a:spcPct val="120000"/>
                  </a:lnSpc>
                  <a:buSzPct val="12500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w Cen MT" panose="020B0602020104020603"/>
                  </a:rPr>
                  <a:t>has a zero of multiplicity </a:t>
                </a:r>
                <a:r>
                  <a:rPr lang="en-US" sz="3600" b="1" dirty="0">
                    <a:solidFill>
                      <a:prstClr val="black"/>
                    </a:solidFill>
                    <a:latin typeface="Tw Cen MT" panose="020B0602020104020603"/>
                  </a:rPr>
                  <a:t>2</a:t>
                </a:r>
                <a:r>
                  <a:rPr lang="en-US" dirty="0">
                    <a:solidFill>
                      <a:prstClr val="black"/>
                    </a:solidFill>
                    <a:latin typeface="Tw Cen MT" panose="020B0602020104020603"/>
                  </a:rPr>
                  <a:t> 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445" y="826837"/>
                <a:ext cx="11503742" cy="5809937"/>
              </a:xfrm>
              <a:blipFill rotWithShape="0">
                <a:blip r:embed="rId3"/>
                <a:stretch>
                  <a:fillRect l="-53" r="-848" b="-6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6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07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8800" y="127000"/>
            <a:ext cx="11092426" cy="9017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u="sng" dirty="0"/>
              <a:t>Better list </a:t>
            </a:r>
            <a:r>
              <a:rPr lang="en-US" b="1" u="sng" dirty="0" smtClean="0"/>
              <a:t>decoding for </a:t>
            </a:r>
            <a:r>
              <a:rPr lang="en-US" b="1" u="sng" dirty="0"/>
              <a:t>Reed Solomon </a:t>
            </a:r>
            <a:r>
              <a:rPr lang="en-US" b="1" u="sng" dirty="0" smtClean="0"/>
              <a:t>codes-</a:t>
            </a:r>
            <a:r>
              <a:rPr lang="en-US" b="1" u="sng" dirty="0" smtClean="0">
                <a:solidFill>
                  <a:srgbClr val="FF0000"/>
                </a:solidFill>
              </a:rPr>
              <a:t>Spoiler!</a:t>
            </a:r>
            <a:endParaRPr lang="he-IL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558800" y="881216"/>
                <a:ext cx="10795000" cy="5689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algn="l" rtl="0"/>
                <a:r>
                  <a:rPr lang="en-US" dirty="0" smtClean="0"/>
                  <a:t>We will present the list decoding algorithm for Reed-Solomon codes, which </a:t>
                </a:r>
                <a:r>
                  <a:rPr lang="en-US" b="1" dirty="0" smtClean="0"/>
                  <a:t>can correct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ra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fraction </a:t>
                </a:r>
                <a:r>
                  <a:rPr lang="en-US" dirty="0"/>
                  <a:t>of errors</a:t>
                </a:r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dirty="0"/>
                  <a:t>The </a:t>
                </a:r>
                <a:r>
                  <a:rPr lang="en-US" b="1" dirty="0"/>
                  <a:t>main idea </a:t>
                </a:r>
                <a:r>
                  <a:rPr lang="en-US" dirty="0"/>
                  <a:t>is to add more restrictions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 smtClean="0"/>
                  <a:t>.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(</a:t>
                </a:r>
                <a:r>
                  <a:rPr lang="en-US" dirty="0"/>
                  <a:t>in addition to its (1,k −1)-degree being at most D</a:t>
                </a:r>
                <a:r>
                  <a:rPr lang="en-US" dirty="0" smtClean="0"/>
                  <a:t>).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the </a:t>
                </a:r>
                <a:r>
                  <a:rPr lang="en-US" b="1" dirty="0" smtClean="0"/>
                  <a:t>constraint:  </a:t>
                </a:r>
                <a:r>
                  <a:rPr lang="en-US" dirty="0" smtClean="0"/>
                  <a:t>For </a:t>
                </a:r>
                <a:r>
                  <a:rPr lang="en-US" dirty="0"/>
                  <a:t>some integer </a:t>
                </a:r>
                <a:r>
                  <a:rPr lang="en-US" dirty="0" smtClean="0"/>
                  <a:t>parameter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we will insist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having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roots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Means , q has </a:t>
                </a:r>
                <a:r>
                  <a:rPr lang="en-US" b="1" dirty="0" smtClean="0"/>
                  <a:t>multiplicity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800" y="881216"/>
                <a:ext cx="10795000" cy="5689600"/>
              </a:xfrm>
              <a:blipFill rotWithShape="0">
                <a:blip r:embed="rId2"/>
                <a:stretch>
                  <a:fillRect l="-1186" b="-4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5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896600" cy="447675"/>
          </a:xfrm>
        </p:spPr>
        <p:txBody>
          <a:bodyPr>
            <a:normAutofit fontScale="90000"/>
          </a:bodyPr>
          <a:lstStyle/>
          <a:p>
            <a:r>
              <a:rPr lang="he-IL" b="1" u="sng" dirty="0" smtClean="0">
                <a:solidFill>
                  <a:srgbClr val="7030A0"/>
                </a:solidFill>
              </a:rPr>
              <a:t>ריבוי בנקודה 0 בפונקציות עם משתנה אחד</a:t>
            </a:r>
            <a:endParaRPr lang="he-IL" b="1" u="sng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0" y="698500"/>
                <a:ext cx="11734800" cy="6070600"/>
              </a:xfrm>
            </p:spPr>
            <p:txBody>
              <a:bodyPr>
                <a:normAutofit fontScale="92500" lnSpcReduction="10000"/>
              </a:bodyPr>
              <a:lstStyle/>
              <a:p>
                <a:pPr algn="r"/>
                <a:r>
                  <a:rPr lang="he-IL" sz="3300" b="1" dirty="0" smtClean="0"/>
                  <a:t>הגדרה ראשונה: </a:t>
                </a:r>
              </a:p>
              <a:p>
                <a:pPr marL="0" indent="0">
                  <a:buNone/>
                </a:pPr>
                <a:r>
                  <a:rPr lang="he-IL" sz="3300" dirty="0" smtClean="0"/>
                  <a:t>סימון:  </a:t>
                </a:r>
                <a14:m>
                  <m:oMath xmlns:m="http://schemas.openxmlformats.org/officeDocument/2006/math"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𝑚𝑢𝑙𝑡</m:t>
                    </m:r>
                    <m:d>
                      <m:d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he-IL" sz="3300" dirty="0" smtClean="0"/>
              </a:p>
              <a:p>
                <a:pPr marL="0" indent="0" algn="r">
                  <a:buNone/>
                </a:pPr>
                <a:r>
                  <a:rPr lang="he-IL" sz="3300" dirty="0" smtClean="0"/>
                  <a:t>ריבוי של </a:t>
                </a:r>
                <a14:m>
                  <m:oMath xmlns:m="http://schemas.openxmlformats.org/officeDocument/2006/math"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e-IL" sz="3300" dirty="0" smtClean="0"/>
                  <a:t> בנקודה </a:t>
                </a:r>
                <a14:m>
                  <m:oMath xmlns:m="http://schemas.openxmlformats.org/officeDocument/2006/math"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3300" dirty="0" smtClean="0"/>
                  <a:t> , הוא מספר הפעמים ש</a:t>
                </a:r>
                <a14:m>
                  <m:oMath xmlns:m="http://schemas.openxmlformats.org/officeDocument/2006/math"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e-IL" sz="3300" dirty="0" smtClean="0"/>
                  <a:t> מחלק את </a:t>
                </a:r>
                <a14:m>
                  <m:oMath xmlns:m="http://schemas.openxmlformats.org/officeDocument/2006/math"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e-IL" sz="3300" dirty="0" smtClean="0"/>
                  <a:t> .</a:t>
                </a:r>
              </a:p>
              <a:p>
                <a:pPr marL="0" indent="0" algn="r">
                  <a:buNone/>
                </a:pPr>
                <a:r>
                  <a:rPr lang="he-IL" sz="3300" dirty="0" smtClean="0"/>
                  <a:t>כלומר, ה</a:t>
                </a:r>
                <a14:m>
                  <m:oMath xmlns:m="http://schemas.openxmlformats.org/officeDocument/2006/math"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e-IL" sz="3300" dirty="0" smtClean="0"/>
                  <a:t> המקסימלי כך 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he-IL" sz="3300" dirty="0" smtClean="0"/>
              </a:p>
              <a:p>
                <a:pPr marL="0" indent="0" algn="r">
                  <a:buNone/>
                </a:pPr>
                <a:endParaRPr lang="he-IL" dirty="0" smtClean="0"/>
              </a:p>
              <a:p>
                <a:pPr marL="0" indent="0" algn="r">
                  <a:buNone/>
                </a:pPr>
                <a:r>
                  <a:rPr lang="he-IL" u="sng" dirty="0" smtClean="0"/>
                  <a:t>דוגמאות: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e-IL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𝑚𝑢𝑙𝑡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he-I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 →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𝑚𝑢𝑙𝑡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=</a:t>
                </a:r>
                <a:r>
                  <a:rPr lang="en-US" sz="2400" i="1" dirty="0" smtClean="0">
                    <a:latin typeface="Cambria Math" panose="02040503050406030204" pitchFamily="18" charset="0"/>
                  </a:rPr>
                  <a:t>10       </a:t>
                </a:r>
                <a:endParaRPr lang="he-IL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4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he-I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 →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𝑚𝑢𝑙𝑡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=4       </a:t>
                </a:r>
                <a:endParaRPr lang="he-IL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400" i="1" dirty="0">
                  <a:latin typeface="Cambria Math" panose="02040503050406030204" pitchFamily="18" charset="0"/>
                </a:endParaRPr>
              </a:p>
              <a:p>
                <a:pPr lvl="1"/>
                <a:endParaRPr lang="he-IL" sz="24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he-IL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98500"/>
                <a:ext cx="11734800" cy="6070600"/>
              </a:xfrm>
              <a:blipFill rotWithShape="0">
                <a:blip r:embed="rId2"/>
                <a:stretch>
                  <a:fillRect t="-2915" r="-12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2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b="1" dirty="0"/>
              <a:t>This change will have the following implications:</a:t>
            </a:r>
            <a:br>
              <a:rPr lang="en-US" b="1" dirty="0"/>
            </a:br>
            <a:endParaRPr lang="he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0688"/>
                <a:ext cx="10798277" cy="4351338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• </a:t>
                </a:r>
                <a:r>
                  <a:rPr lang="en-US" dirty="0"/>
                  <a:t>The number of </a:t>
                </a:r>
                <a:r>
                  <a:rPr lang="en-US" b="1" dirty="0"/>
                  <a:t>constraints will </a:t>
                </a:r>
                <a:r>
                  <a:rPr lang="en-US" b="1" dirty="0" smtClean="0"/>
                  <a:t>increase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but the number </a:t>
                </a:r>
                <a:r>
                  <a:rPr lang="en-US" dirty="0" smtClean="0"/>
                  <a:t>of </a:t>
                </a:r>
                <a:r>
                  <a:rPr lang="en-US" b="1" dirty="0" smtClean="0"/>
                  <a:t>coefficients </a:t>
                </a:r>
                <a:r>
                  <a:rPr lang="en-US" b="1" dirty="0"/>
                  <a:t>will remain the same. </a:t>
                </a:r>
                <a:endParaRPr lang="en-US" b="1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This </a:t>
                </a:r>
                <a:r>
                  <a:rPr lang="en-US" dirty="0"/>
                  <a:t>seems to be bad as this results in an i</a:t>
                </a:r>
                <a:r>
                  <a:rPr lang="en-US" b="1" dirty="0"/>
                  <a:t>ncrease in </a:t>
                </a:r>
                <a:r>
                  <a:rPr lang="en-US" b="1" dirty="0" smtClean="0"/>
                  <a:t>D </a:t>
                </a:r>
                <a:r>
                  <a:rPr lang="en-US" dirty="0" smtClean="0"/>
                  <a:t>(=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(Q))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b="1" dirty="0"/>
                      <m:t>increase</m:t>
                    </m:r>
                    <m:r>
                      <m:rPr>
                        <m:nor/>
                      </m:rPr>
                      <a:rPr lang="en-US" b="1" dirty="0"/>
                      <m:t> </m:t>
                    </m:r>
                    <m:r>
                      <m:rPr>
                        <m:nor/>
                      </m:rPr>
                      <a:rPr lang="en-US" b="1" dirty="0"/>
                      <m:t>in</m:t>
                    </m:r>
                    <m:r>
                      <m:rPr>
                        <m:nor/>
                      </m:rPr>
                      <a:rPr lang="en-US" b="1" dirty="0"/>
                      <m:t> </m:t>
                    </m:r>
                    <m:r>
                      <m:rPr>
                        <m:nor/>
                      </m:rPr>
                      <a:rPr lang="en-US" b="1" dirty="0"/>
                      <m:t>t</m:t>
                    </m:r>
                  </m:oMath>
                </a14:m>
                <a:r>
                  <a:rPr lang="en-US" dirty="0" smtClean="0"/>
                  <a:t>    (e=n-t)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• However</a:t>
                </a:r>
                <a:r>
                  <a:rPr lang="en-US" dirty="0"/>
                  <a:t>, this change will also </a:t>
                </a:r>
                <a:r>
                  <a:rPr lang="en-US" b="1" dirty="0"/>
                  <a:t>increases the number of roots of R(X</a:t>
                </a:r>
                <a:r>
                  <a:rPr lang="en-US" b="1" dirty="0" smtClean="0"/>
                  <a:t>):=Q(</a:t>
                </a:r>
                <a:r>
                  <a:rPr lang="en-US" b="1" dirty="0" err="1" smtClean="0"/>
                  <a:t>x,p</a:t>
                </a:r>
                <a:r>
                  <a:rPr lang="en-US" b="1" dirty="0" smtClean="0"/>
                  <a:t>(x)) . </a:t>
                </a:r>
                <a:r>
                  <a:rPr lang="en-US" dirty="0"/>
                  <a:t>and this gain in the number of roots more than compensates for the increase in D</a:t>
                </a:r>
                <a:r>
                  <a:rPr lang="en-US" dirty="0" smtClean="0"/>
                  <a:t>.  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0688"/>
                <a:ext cx="10798277" cy="4351338"/>
              </a:xfrm>
              <a:blipFill rotWithShape="0">
                <a:blip r:embed="rId3"/>
                <a:stretch>
                  <a:fillRect l="-1129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2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8929" y="365125"/>
            <a:ext cx="11223523" cy="1168707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/>
              <a:t>Before we state the precise algorithm, we will present the algorithm with an </a:t>
            </a:r>
            <a:r>
              <a:rPr lang="en-US" dirty="0" smtClean="0"/>
              <a:t>example…..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81665" y="1666568"/>
                <a:ext cx="10572135" cy="4999704"/>
              </a:xfrm>
            </p:spPr>
            <p:txBody>
              <a:bodyPr/>
              <a:lstStyle/>
              <a:p>
                <a:pPr algn="l" rtl="0"/>
                <a:r>
                  <a:rPr lang="en-US" sz="2400" dirty="0" smtClean="0"/>
                  <a:t>n=10</a:t>
                </a:r>
                <a:r>
                  <a:rPr lang="en-US" sz="2400" dirty="0"/>
                  <a:t>, </a:t>
                </a:r>
                <a:r>
                  <a:rPr lang="en-US" sz="2400" dirty="0" smtClean="0"/>
                  <a:t> k=2  , finite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 smtClean="0"/>
                  <a:t>,  </a:t>
                </a:r>
                <a:r>
                  <a:rPr lang="en-US" sz="2400" i="1" dirty="0">
                    <a:solidFill>
                      <a:srgbClr val="000000"/>
                    </a:solidFill>
                    <a:latin typeface="Utopia-Italic"/>
                  </a:rPr>
                  <a:t>evaluation 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Utopia-Italic"/>
                  </a:rPr>
                  <a:t>points: </a:t>
                </a:r>
                <a:r>
                  <a:rPr lang="en-US" sz="2400" dirty="0" smtClean="0"/>
                  <a:t>{</a:t>
                </a:r>
                <a:r>
                  <a:rPr lang="en-US" sz="2400" dirty="0"/>
                  <a:t>−9,..., 11</a:t>
                </a:r>
                <a:r>
                  <a:rPr lang="en-US" sz="2400" dirty="0" smtClean="0"/>
                  <a:t>}. </a:t>
                </a:r>
              </a:p>
              <a:p>
                <a:pPr algn="l" rtl="0"/>
                <a:r>
                  <a:rPr lang="en-US" sz="2400" dirty="0" smtClean="0"/>
                  <a:t>Here </a:t>
                </a:r>
                <a:r>
                  <a:rPr lang="en-US" sz="2400" dirty="0"/>
                  <a:t>we have considered e = 6 errors </a:t>
                </a:r>
                <a:r>
                  <a:rPr lang="en-US" sz="2400" dirty="0" smtClean="0"/>
                  <a:t>.</a:t>
                </a:r>
              </a:p>
              <a:p>
                <a:pPr algn="l" rtl="0"/>
                <a:r>
                  <a:rPr lang="en-US" sz="2400" dirty="0" smtClean="0"/>
                  <a:t>we </a:t>
                </a:r>
                <a:r>
                  <a:rPr lang="en-US" sz="2400" dirty="0"/>
                  <a:t>are looking for lines that pass through at least 4 points</a:t>
                </a:r>
                <a:r>
                  <a:rPr lang="en-US" sz="2400" dirty="0" smtClean="0"/>
                  <a:t>.</a:t>
                </a: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1665" y="1666568"/>
                <a:ext cx="10572135" cy="4999704"/>
              </a:xfrm>
              <a:blipFill rotWithShape="0">
                <a:blip r:embed="rId2"/>
                <a:stretch>
                  <a:fillRect l="-749" t="-15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239" y="3036857"/>
            <a:ext cx="7868571" cy="362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7672" y="232800"/>
            <a:ext cx="10515600" cy="4351338"/>
          </a:xfrm>
        </p:spPr>
        <p:txBody>
          <a:bodyPr/>
          <a:lstStyle/>
          <a:p>
            <a:pPr algn="l" rtl="0"/>
            <a:r>
              <a:rPr lang="en-US" sz="3200" dirty="0"/>
              <a:t>Now we want to interpolate a bivariate polynomial Q(X,Y ) with (1, 1) degree 5 that </a:t>
            </a:r>
            <a:r>
              <a:rPr lang="en-US" sz="3200" b="1" dirty="0"/>
              <a:t>“passes twice</a:t>
            </a:r>
            <a:r>
              <a:rPr lang="en-US" sz="3200" dirty="0"/>
              <a:t>" through all </a:t>
            </a:r>
            <a:r>
              <a:rPr lang="en-US" sz="3200" dirty="0" smtClean="0"/>
              <a:t>points </a:t>
            </a:r>
            <a:r>
              <a:rPr lang="en-US" sz="3200" dirty="0"/>
              <a:t>corresponding to the received </a:t>
            </a:r>
            <a:r>
              <a:rPr lang="en-US" sz="3200" dirty="0" smtClean="0"/>
              <a:t>word.</a:t>
            </a:r>
          </a:p>
          <a:p>
            <a:pPr algn="l" rtl="0"/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395" y="1622323"/>
            <a:ext cx="10211606" cy="4351338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V="1">
            <a:off x="1769806" y="1091381"/>
            <a:ext cx="678426" cy="1061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6"/>
              <p:cNvSpPr/>
              <p:nvPr/>
            </p:nvSpPr>
            <p:spPr>
              <a:xfrm>
                <a:off x="154858" y="2153265"/>
                <a:ext cx="3229896" cy="85858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a polynomial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degree D</a:t>
                </a:r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מלבן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8" y="2153265"/>
                <a:ext cx="3229896" cy="858581"/>
              </a:xfrm>
              <a:prstGeom prst="rect">
                <a:avLst/>
              </a:prstGeom>
              <a:blipFill rotWithShape="0">
                <a:blip r:embed="rId4"/>
                <a:stretch>
                  <a:fillRect b="-160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לבן 8"/>
          <p:cNvSpPr/>
          <p:nvPr/>
        </p:nvSpPr>
        <p:spPr>
          <a:xfrm>
            <a:off x="433695" y="5973661"/>
            <a:ext cx="10983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Finally, we want to factorize all the linear factors Y −P(X) of the Q(X,Y )</a:t>
            </a:r>
          </a:p>
        </p:txBody>
      </p:sp>
    </p:spTree>
    <p:extLst>
      <p:ext uri="{BB962C8B-B14F-4D97-AF65-F5344CB8AC3E}">
        <p14:creationId xmlns:p14="http://schemas.microsoft.com/office/powerpoint/2010/main" val="4740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>
            <a:spLocks noGrp="1"/>
          </p:cNvSpPr>
          <p:nvPr>
            <p:ph type="title"/>
          </p:nvPr>
        </p:nvSpPr>
        <p:spPr>
          <a:xfrm>
            <a:off x="1141413" y="618517"/>
            <a:ext cx="10259090" cy="24196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en-US" sz="96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sz="9600" b="1" dirty="0" smtClean="0">
                <a:solidFill>
                  <a:schemeClr val="tx1">
                    <a:lumMod val="65000"/>
                  </a:schemeClr>
                </a:solidFill>
              </a:rPr>
              <a:t>Reminder</a:t>
            </a:r>
            <a:endParaRPr lang="he-IL" sz="96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981" y="752169"/>
                <a:ext cx="11783961" cy="64338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List Decoding – Algorithm 2</a:t>
                </a:r>
              </a:p>
              <a:p>
                <a:pPr algn="l" rtl="0"/>
                <a:endParaRPr lang="en-US" b="1" u="sng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b="1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400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Input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pairs  {(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)}</a:t>
                </a:r>
              </a:p>
              <a:p>
                <a:pPr algn="l" rtl="0"/>
                <a:r>
                  <a:rPr lang="en-US" sz="2400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Output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 list of polynomials P(x) of degree at most k-1</a:t>
                </a:r>
              </a:p>
              <a:p>
                <a:pPr algn="l" rtl="0"/>
                <a:endParaRPr lang="en-US" sz="24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1: Find a non-zero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24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degree at most D, such that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.</a:t>
                </a:r>
              </a:p>
              <a:p>
                <a:pPr algn="l" rtl="0"/>
                <a:endParaRPr lang="en-US" sz="24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2: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sz="24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3: For every factor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DO</a:t>
                </a:r>
              </a:p>
              <a:p>
                <a:pPr algn="l" rtl="0"/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4:	If </a:t>
                </a:r>
                <a:r>
                  <a:rPr lang="en-US" sz="2400" dirty="0">
                    <a:solidFill>
                      <a:srgbClr val="000000"/>
                    </a:solidFill>
                    <a:latin typeface="Fourier-Math-Letters"/>
                  </a:rPr>
                  <a:t>∆</a:t>
                </a:r>
                <a:r>
                  <a:rPr lang="en-US" sz="2400" dirty="0">
                    <a:solidFill>
                      <a:srgbClr val="000000"/>
                    </a:solidFill>
                    <a:latin typeface="Fourier-Math-Extension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Utopia-Bold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,(</m:t>
                        </m:r>
                        <m:r>
                          <m:rPr>
                            <m:nor/>
                          </m:rPr>
                          <a:rPr lang="en-US" sz="2400" i="1" dirty="0" smtClean="0">
                            <a:solidFill>
                              <a:srgbClr val="000000"/>
                            </a:solidFill>
                            <a:latin typeface="Utopia-Italic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Fourier-Math-Letters-Italic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sz="14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14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))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opia-Regular"/>
                  </a:rPr>
                  <a:t>)</a:t>
                </a:r>
                <a:r>
                  <a:rPr lang="en-US" sz="1400" i="1" dirty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Fourier-Math-Symbols"/>
                  </a:rPr>
                  <a:t>≤ 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Utopia-Italic"/>
                  </a:rPr>
                  <a:t>e 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then</a:t>
                </a:r>
              </a:p>
              <a:p>
                <a:pPr algn="l" rtl="0"/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5:		Add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sz="24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6: Return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1" y="752169"/>
                <a:ext cx="11783961" cy="6433813"/>
              </a:xfrm>
              <a:prstGeom prst="rect">
                <a:avLst/>
              </a:prstGeom>
              <a:blipFill rotWithShape="0">
                <a:blip r:embed="rId2"/>
                <a:stretch>
                  <a:fillRect l="-1035" t="-8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6981" y="132736"/>
            <a:ext cx="38050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REMINDER: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4270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281"/>
          </a:xfrm>
        </p:spPr>
        <p:txBody>
          <a:bodyPr>
            <a:normAutofit fontScale="90000"/>
          </a:bodyPr>
          <a:lstStyle/>
          <a:p>
            <a:r>
              <a:rPr lang="he-IL" b="1" u="sng" dirty="0" smtClean="0"/>
              <a:t>חזרה קצרה על האלגוריתם משבוע שעבר:</a:t>
            </a:r>
            <a:endParaRPr lang="he-IL" b="1" u="sng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366962"/>
            <a:ext cx="5562600" cy="2124075"/>
          </a:xfrm>
          <a:prstGeom prst="rect">
            <a:avLst/>
          </a:prstGeom>
        </p:spPr>
      </p:pic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92826"/>
            <a:ext cx="11548450" cy="44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398207"/>
            <a:ext cx="9967451" cy="342367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981" y="3628871"/>
            <a:ext cx="6831422" cy="26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1608" y="108652"/>
                <a:ext cx="10563022" cy="67493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u="sng" dirty="0"/>
                  <a:t>Definition:</a:t>
                </a:r>
              </a:p>
              <a:p>
                <a:pPr algn="l" rtl="0"/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 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 a code C  is (</a:t>
                </a:r>
                <a:r>
                  <a:rPr lang="en-US" sz="2000" dirty="0" err="1"/>
                  <a:t>p,L</a:t>
                </a:r>
                <a:r>
                  <a:rPr lang="en-US" sz="2000" dirty="0"/>
                  <a:t>) – List decodable if for every received word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000" dirty="0"/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/>
                  <a:t>|{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000" dirty="0"/>
                      <m:t>∈</m:t>
                    </m:r>
                    <m:r>
                      <m:rPr>
                        <m:nor/>
                      </m:rPr>
                      <a:rPr lang="en-US" sz="2000" dirty="0"/>
                      <m:t>C</m:t>
                    </m:r>
                    <m:r>
                      <m:rPr>
                        <m:nor/>
                      </m:rPr>
                      <a:rPr lang="en-US" sz="2000" dirty="0"/>
                      <m:t>|</m:t>
                    </m:r>
                    <m:r>
                      <m:rPr>
                        <m:nor/>
                      </m:rPr>
                      <a:rPr lang="en-US" sz="2000" dirty="0"/>
                      <m:t>∆</m:t>
                    </m:r>
                    <m:r>
                      <m:rPr>
                        <m:nor/>
                      </m:rPr>
                      <a:rPr lang="en-US" sz="20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000" dirty="0"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dirty="0"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0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pn}|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000" b="1" dirty="0"/>
                  <a:t>L</a:t>
                </a:r>
              </a:p>
              <a:p>
                <a:pPr algn="l" rtl="0"/>
                <a:endParaRPr lang="en-US" sz="2000" b="1" u="sng" dirty="0" smtClean="0"/>
              </a:p>
              <a:p>
                <a:pPr algn="l" rtl="0"/>
                <a:endParaRPr lang="en-US" sz="2000" b="1" u="sng" dirty="0"/>
              </a:p>
              <a:p>
                <a:pPr algn="l" rtl="0"/>
                <a:endParaRPr lang="en-US" sz="2000" b="1" u="sng" dirty="0" smtClean="0"/>
              </a:p>
              <a:p>
                <a:pPr algn="l" rtl="0"/>
                <a:r>
                  <a:rPr lang="en-US" sz="2000" b="1" u="sng" dirty="0" smtClean="0"/>
                  <a:t>Johnson Bound</a:t>
                </a:r>
              </a:p>
              <a:p>
                <a:pPr algn="l" rtl="0"/>
                <a:endParaRPr lang="en-US" sz="2000" b="1" u="sng" dirty="0"/>
              </a:p>
              <a:p>
                <a:pPr algn="l" rtl="0"/>
                <a:r>
                  <a:rPr lang="en-US" sz="2000" dirty="0" smtClean="0"/>
                  <a:t>A [</a:t>
                </a:r>
                <a:r>
                  <a:rPr lang="en-US" sz="2000" dirty="0" err="1" smtClean="0"/>
                  <a:t>n,k,d</a:t>
                </a:r>
                <a:r>
                  <a:rPr lang="en-US" sz="2000" dirty="0" smtClean="0"/>
                  <a:t>]</a:t>
                </a:r>
                <a:r>
                  <a:rPr lang="en-US" sz="2000" baseline="-25000" dirty="0" smtClean="0"/>
                  <a:t>q</a:t>
                </a:r>
                <a:r>
                  <a:rPr lang="en-US" sz="2000" dirty="0" smtClean="0"/>
                  <a:t> code is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list decodable code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provided that </a:t>
                </a:r>
                <a:endParaRPr lang="en-US" sz="20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   (reminder: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 smtClean="0"/>
                  <a:t>)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By </a:t>
                </a:r>
                <a:r>
                  <a:rPr lang="en-US" sz="2000" dirty="0"/>
                  <a:t>the Johnson </a:t>
                </a:r>
                <a:r>
                  <a:rPr lang="en-US" sz="2000" dirty="0" smtClean="0"/>
                  <a:t>bound we get that a Reed-Solomon code of rate R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list-decodable.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/>
                  <a:t>The challenge is to find a list-decoding </a:t>
                </a:r>
                <a:r>
                  <a:rPr lang="en-US" sz="2000" b="1" dirty="0"/>
                  <a:t>algorithm</a:t>
                </a:r>
                <a:r>
                  <a:rPr lang="en-US" sz="2000" dirty="0"/>
                  <a:t> </a:t>
                </a:r>
                <a:r>
                  <a:rPr lang="en-US" sz="2000" b="1" dirty="0"/>
                  <a:t>that runs in polynomial time</a:t>
                </a:r>
                <a:r>
                  <a:rPr lang="en-US" sz="2000" dirty="0"/>
                  <a:t> which outputs all these words </a:t>
                </a:r>
                <a:r>
                  <a:rPr lang="en-US" sz="2000" dirty="0" smtClean="0"/>
                  <a:t>into a list.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8" y="108652"/>
                <a:ext cx="10563022" cy="6749348"/>
              </a:xfrm>
              <a:prstGeom prst="rect">
                <a:avLst/>
              </a:prstGeom>
              <a:blipFill rotWithShape="0">
                <a:blip r:embed="rId2"/>
                <a:stretch>
                  <a:fillRect l="-577" t="-542" r="-5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>
            <a:spLocks noGrp="1"/>
          </p:cNvSpPr>
          <p:nvPr>
            <p:ph type="title"/>
          </p:nvPr>
        </p:nvSpPr>
        <p:spPr>
          <a:xfrm>
            <a:off x="1141413" y="618517"/>
            <a:ext cx="10259090" cy="4528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algorithm!!!</a:t>
            </a:r>
            <a:endParaRPr lang="he-IL" sz="96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9432" y="173396"/>
            <a:ext cx="10515600" cy="534527"/>
          </a:xfrm>
        </p:spPr>
        <p:txBody>
          <a:bodyPr>
            <a:noAutofit/>
          </a:bodyPr>
          <a:lstStyle/>
          <a:p>
            <a:pPr algn="l" rtl="0"/>
            <a:r>
              <a:rPr lang="en-US" sz="3200" b="1" u="sng" dirty="0"/>
              <a:t>The Third List Decoding Algorithm for Reed-Solomon Codes</a:t>
            </a:r>
            <a:endParaRPr lang="he-IL" sz="3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9432" y="884902"/>
                <a:ext cx="11002297" cy="5766619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u="sng" dirty="0" smtClean="0"/>
                  <a:t>INPUT</a:t>
                </a:r>
                <a:r>
                  <a:rPr lang="en-US" dirty="0" smtClean="0"/>
                  <a:t>: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,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                  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u="sng" dirty="0" smtClean="0"/>
                  <a:t>OUTPUT</a:t>
                </a:r>
                <a:r>
                  <a:rPr lang="en-US" dirty="0"/>
                  <a:t>: </a:t>
                </a:r>
                <a:r>
                  <a:rPr lang="en-US" sz="2400" dirty="0" smtClean="0"/>
                  <a:t>list </a:t>
                </a:r>
                <a:r>
                  <a:rPr lang="en-US" sz="2400" dirty="0"/>
                  <a:t>of polynomials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of degree 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−</a:t>
                </a:r>
                <a:r>
                  <a:rPr lang="en-US" sz="2400" dirty="0" smtClean="0"/>
                  <a:t>1  </a:t>
                </a:r>
                <a:r>
                  <a:rPr lang="en-US" sz="2400" dirty="0"/>
                  <a:t>(Possibly empty) </a:t>
                </a:r>
                <a:r>
                  <a:rPr lang="en-US" sz="2400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b="1" dirty="0" smtClean="0"/>
              </a:p>
              <a:p>
                <a:pPr marL="0" indent="0" algn="l" rtl="0">
                  <a:buNone/>
                </a:pPr>
                <a:r>
                  <a:rPr lang="en-US" b="1" dirty="0" smtClean="0"/>
                  <a:t>1</a:t>
                </a:r>
                <a:r>
                  <a:rPr lang="en-US" b="1" dirty="0"/>
                  <a:t>: </a:t>
                </a:r>
                <a:r>
                  <a:rPr lang="en-US" dirty="0"/>
                  <a:t>Find a non-zero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degree at most D,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:r>
                  <a:rPr lang="en-US" sz="3200" b="1" dirty="0" smtClean="0">
                    <a:solidFill>
                      <a:srgbClr val="CC0000"/>
                    </a:solidFill>
                  </a:rPr>
                  <a:t>with multiplicity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3200" b="1" dirty="0">
                    <a:solidFill>
                      <a:srgbClr val="CC0000"/>
                    </a:solidFill>
                  </a:rPr>
                  <a:t>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l" rtl="0">
                  <a:buNone/>
                </a:pPr>
                <a:r>
                  <a:rPr lang="en-US" b="1" dirty="0" smtClean="0"/>
                  <a:t>2</a:t>
                </a:r>
                <a:r>
                  <a:rPr lang="en-US" b="1" dirty="0"/>
                  <a:t>: </a:t>
                </a:r>
                <a:r>
                  <a:rPr lang="en-US" dirty="0"/>
                  <a:t>Ł </a:t>
                </a:r>
                <a:r>
                  <a:rPr lang="en-US" dirty="0" smtClean="0"/>
                  <a:t>←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b="1" dirty="0" smtClean="0"/>
                  <a:t>3</a:t>
                </a:r>
                <a:r>
                  <a:rPr lang="en-US" b="1" dirty="0"/>
                  <a:t>: </a:t>
                </a:r>
                <a:r>
                  <a:rPr lang="en-US" dirty="0"/>
                  <a:t>FOR every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</a:t>
                </a:r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4</a:t>
                </a:r>
                <a:r>
                  <a:rPr lang="en-US" b="1" dirty="0"/>
                  <a:t>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∆(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 dirty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 dirty="0" err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THEN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b="1" dirty="0" smtClean="0"/>
                  <a:t>5</a:t>
                </a:r>
                <a:r>
                  <a:rPr lang="en-US" b="1" dirty="0"/>
                  <a:t>:</a:t>
                </a:r>
                <a:r>
                  <a:rPr lang="en-US" dirty="0"/>
                  <a:t> Add P(X) to Ł</a:t>
                </a:r>
                <a:r>
                  <a:rPr lang="en-US" dirty="0" smtClean="0"/>
                  <a:t>.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r>
                  <a:rPr lang="en-US" b="1" dirty="0"/>
                  <a:t>6: </a:t>
                </a:r>
                <a:r>
                  <a:rPr lang="en-US" dirty="0"/>
                  <a:t>RETURN Ł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432" y="884902"/>
                <a:ext cx="11002297" cy="5766619"/>
              </a:xfrm>
              <a:blipFill rotWithShape="0">
                <a:blip r:embed="rId3"/>
                <a:stretch>
                  <a:fillRect l="-1164" t="-1691" b="-5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1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3200"/>
                <a:ext cx="10515600" cy="6438900"/>
              </a:xfrm>
            </p:spPr>
            <p:txBody>
              <a:bodyPr>
                <a:normAutofit/>
              </a:bodyPr>
              <a:lstStyle/>
              <a:p>
                <a:r>
                  <a:rPr lang="he-IL" b="1" dirty="0" smtClean="0"/>
                  <a:t>הגדרה שנייה: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 smtClean="0"/>
                  <a:t>    עבור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𝑚𝑢𝑙𝑡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e-IL" dirty="0" smtClean="0"/>
                  <a:t> </a:t>
                </a:r>
              </a:p>
              <a:p>
                <a:pPr marL="0" indent="0">
                  <a:buNone/>
                </a:pPr>
                <a:r>
                  <a:rPr lang="he-IL" i="1" dirty="0" smtClean="0">
                    <a:latin typeface="Cambria Math" panose="02040503050406030204" pitchFamily="18" charset="0"/>
                  </a:rPr>
                  <a:t>וגם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𝑚𝑢𝑙𝑡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i="1" dirty="0">
                    <a:latin typeface="Cambria Math" panose="02040503050406030204" pitchFamily="18" charset="0"/>
                  </a:rPr>
                  <a:t> </a:t>
                </a:r>
                <a:endParaRPr lang="he-IL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400" dirty="0" smtClean="0"/>
              </a:p>
              <a:p>
                <a:pPr marL="0" indent="0">
                  <a:buNone/>
                </a:pPr>
                <a:r>
                  <a:rPr lang="he-IL" sz="2400" u="sng" dirty="0" smtClean="0"/>
                  <a:t>דוגמא:</a:t>
                </a:r>
                <a:endParaRPr lang="he-IL" sz="2400" u="sng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he-IL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he-IL" dirty="0" smtClean="0"/>
                  <a:t> כפי שראינו מההגדרה הראשונה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𝑚𝑢𝑙𝑡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he-IL" b="0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he-IL" dirty="0" smtClean="0"/>
                  <a:t>נסתכל על הנגזרות הראשונות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e-IL" b="0" dirty="0" smtClean="0"/>
                  <a:t>: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he-IL" dirty="0" smtClean="0"/>
                  <a:t> </a:t>
                </a:r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3200"/>
                <a:ext cx="10515600" cy="6438900"/>
              </a:xfrm>
              <a:blipFill rotWithShape="0">
                <a:blip r:embed="rId8"/>
                <a:stretch>
                  <a:fillRect t="-1608" r="-11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טבלה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949569"/>
                  </p:ext>
                </p:extLst>
              </p:nvPr>
            </p:nvGraphicFramePr>
            <p:xfrm>
              <a:off x="2260600" y="3685381"/>
              <a:ext cx="8331200" cy="2797411"/>
            </p:xfrm>
            <a:graphic>
              <a:graphicData uri="http://schemas.openxmlformats.org/drawingml/2006/table">
                <a:tbl>
                  <a:tblPr rtl="1" firstRow="1" bandRow="1">
                    <a:tableStyleId>{C083E6E3-FA7D-4D7B-A595-EF9225AFEA82}</a:tableStyleId>
                  </a:tblPr>
                  <a:tblGrid>
                    <a:gridCol w="4165600"/>
                    <a:gridCol w="4165600"/>
                  </a:tblGrid>
                  <a:tr h="558851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559903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he-IL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he-IL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559903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559903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558851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! 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טבלה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949569"/>
                  </p:ext>
                </p:extLst>
              </p:nvPr>
            </p:nvGraphicFramePr>
            <p:xfrm>
              <a:off x="2260600" y="3685381"/>
              <a:ext cx="8331200" cy="2797411"/>
            </p:xfrm>
            <a:graphic>
              <a:graphicData uri="http://schemas.openxmlformats.org/drawingml/2006/table">
                <a:tbl>
                  <a:tblPr rtl="1" firstRow="1" bandRow="1">
                    <a:tableStyleId>{C083E6E3-FA7D-4D7B-A595-EF9225AFEA82}</a:tableStyleId>
                  </a:tblPr>
                  <a:tblGrid>
                    <a:gridCol w="4165600"/>
                    <a:gridCol w="4165600"/>
                  </a:tblGrid>
                  <a:tr h="55885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t="-1087" r="-100146" b="-4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0000" t="-1087" r="-146" b="-401087"/>
                          </a:stretch>
                        </a:blipFill>
                      </a:tcPr>
                    </a:tc>
                  </a:tr>
                  <a:tr h="559903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t="-101087" r="-100146" b="-3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0000" t="-101087" r="-146" b="-301087"/>
                          </a:stretch>
                        </a:blipFill>
                      </a:tcPr>
                    </a:tc>
                  </a:tr>
                  <a:tr h="559903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t="-201087" r="-10014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0000" t="-201087" r="-146" b="-201087"/>
                          </a:stretch>
                        </a:blipFill>
                      </a:tcPr>
                    </a:tc>
                  </a:tr>
                  <a:tr h="559903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t="-301087" r="-10014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0000" t="-301087" r="-146" b="-101087"/>
                          </a:stretch>
                        </a:blipFill>
                      </a:tcPr>
                    </a:tc>
                  </a:tr>
                  <a:tr h="558851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t="-401087" r="-10014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0000" t="-401087" r="-146" b="-10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30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>
            <a:spLocks noGrp="1"/>
          </p:cNvSpPr>
          <p:nvPr>
            <p:ph type="title"/>
          </p:nvPr>
        </p:nvSpPr>
        <p:spPr>
          <a:xfrm>
            <a:off x="1141413" y="618517"/>
            <a:ext cx="10259090" cy="4528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correctness of algorithm</a:t>
            </a:r>
            <a:endParaRPr lang="he-IL" sz="96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221227" y="852231"/>
                <a:ext cx="11695471" cy="4855394"/>
              </a:xfrm>
            </p:spPr>
            <p:txBody>
              <a:bodyPr/>
              <a:lstStyle/>
              <a:p>
                <a:pPr algn="l" rtl="0"/>
                <a:r>
                  <a:rPr lang="en-US" b="1" u="sng" dirty="0" smtClean="0"/>
                  <a:t>Lemma 1: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0" dirty="0" smtClean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constraints on the coefficients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b="1" u="sng" dirty="0"/>
                  <a:t>Lemma 2:</a:t>
                </a:r>
                <a:r>
                  <a:rPr lang="en-US" b="1" dirty="0"/>
                  <a:t> </a:t>
                </a:r>
                <a:endParaRPr lang="en-US" b="1" dirty="0" smtClean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/>
                  <a:t>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roots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In </a:t>
                </a:r>
                <a:r>
                  <a:rPr lang="en-US" dirty="0" smtClean="0"/>
                  <a:t>other words,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divides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dirty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227" y="852231"/>
                <a:ext cx="11695471" cy="4855394"/>
              </a:xfrm>
              <a:blipFill rotWithShape="0">
                <a:blip r:embed="rId2"/>
                <a:stretch>
                  <a:fillRect l="-938" t="-21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0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7703" y="339213"/>
                <a:ext cx="11764297" cy="59691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400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Last Week -Number of </a:t>
                </a:r>
                <a:r>
                  <a:rPr lang="en-US" sz="2400" b="1" u="sng" dirty="0"/>
                  <a:t>coefficients of Q(X,Y </a:t>
                </a:r>
                <a:r>
                  <a:rPr lang="en-US" sz="2400" u="sng" dirty="0"/>
                  <a:t>)- </a:t>
                </a:r>
                <a:endParaRPr lang="en-US" sz="2400" b="1" u="sng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   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    |</m:t>
                      </m:r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Note that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  , define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i="1" dirty="0" smtClean="0"/>
                  <a:t> .</a:t>
                </a:r>
                <a:endParaRPr lang="en-US" i="1" dirty="0"/>
              </a:p>
              <a:p>
                <a:pPr algn="l" rtl="0"/>
                <a:r>
                  <a:rPr lang="en-US" dirty="0" smtClean="0"/>
                  <a:t>So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 smtClean="0"/>
                  <a:t>  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We got that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3" y="339213"/>
                <a:ext cx="11764297" cy="5969135"/>
              </a:xfrm>
              <a:prstGeom prst="rect">
                <a:avLst/>
              </a:prstGeom>
              <a:blipFill rotWithShape="0">
                <a:blip r:embed="rId2"/>
                <a:stretch>
                  <a:fillRect l="-777" t="-8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9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5529" y="139622"/>
            <a:ext cx="10515600" cy="755752"/>
          </a:xfrm>
        </p:spPr>
        <p:txBody>
          <a:bodyPr>
            <a:normAutofit/>
          </a:bodyPr>
          <a:lstStyle/>
          <a:p>
            <a:pPr algn="l" rtl="0"/>
            <a:r>
              <a:rPr lang="en-US" sz="2800" u="sng" dirty="0" smtClean="0"/>
              <a:t>to </a:t>
            </a:r>
            <a:r>
              <a:rPr lang="en-US" sz="2800" u="sng" dirty="0"/>
              <a:t>argue the </a:t>
            </a:r>
            <a:r>
              <a:rPr lang="en-US" sz="2800" b="1" u="sng" dirty="0"/>
              <a:t>correctness of the interpolations step </a:t>
            </a:r>
            <a:r>
              <a:rPr lang="en-US" sz="2800" u="sng" dirty="0"/>
              <a:t>we will </a:t>
            </a:r>
            <a:r>
              <a:rPr lang="en-US" sz="2800" u="sng" dirty="0" smtClean="0"/>
              <a:t>need:</a:t>
            </a:r>
            <a:endParaRPr lang="he-IL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93173" y="1150374"/>
                <a:ext cx="11164529" cy="54421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&gt;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26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We </a:t>
                </a:r>
                <a:r>
                  <a:rPr lang="en-US" sz="2400" dirty="0"/>
                  <a:t>got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   so 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then </a:t>
                </a:r>
                <a:r>
                  <a:rPr lang="en-US" sz="2400" dirty="0"/>
                  <a:t>the interpolation step succeed</a:t>
                </a:r>
                <a:r>
                  <a:rPr lang="en-US" sz="2400" dirty="0" smtClean="0"/>
                  <a:t>.</a:t>
                </a:r>
              </a:p>
              <a:p>
                <a:pPr marL="0" indent="0" algn="l" rtl="0">
                  <a:buNone/>
                </a:pPr>
                <a:r>
                  <a:rPr lang="en-US" sz="2400" dirty="0"/>
                  <a:t>The choice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𝑛𝑟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 satisfies the following requirement since:</a:t>
                </a:r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 algn="l" rtl="0">
                  <a:buNone/>
                </a:pPr>
                <a:r>
                  <a:rPr lang="en-US" sz="2400" dirty="0"/>
                  <a:t>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𝑛𝑟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𝑛𝑟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3173" y="1150374"/>
                <a:ext cx="11164529" cy="5442155"/>
              </a:xfrm>
              <a:blipFill rotWithShape="0">
                <a:blip r:embed="rId3"/>
                <a:stretch>
                  <a:fillRect l="-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מחבר חץ ישר 4"/>
          <p:cNvCxnSpPr/>
          <p:nvPr/>
        </p:nvCxnSpPr>
        <p:spPr>
          <a:xfrm flipV="1">
            <a:off x="3945193" y="1814052"/>
            <a:ext cx="435078" cy="73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/>
          <p:cNvSpPr/>
          <p:nvPr/>
        </p:nvSpPr>
        <p:spPr>
          <a:xfrm>
            <a:off x="405580" y="2210952"/>
            <a:ext cx="3539613" cy="943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upper bound on the </a:t>
            </a:r>
            <a:r>
              <a:rPr lang="en-US" b="1" dirty="0"/>
              <a:t>number of coefficients of Q(X,Y </a:t>
            </a:r>
            <a:r>
              <a:rPr lang="en-US" dirty="0" smtClean="0"/>
              <a:t>)- as we saw last week.</a:t>
            </a:r>
            <a:endParaRPr lang="he-IL" dirty="0"/>
          </a:p>
        </p:txBody>
      </p:sp>
      <p:cxnSp>
        <p:nvCxnSpPr>
          <p:cNvPr id="8" name="מחבר חץ ישר 7"/>
          <p:cNvCxnSpPr/>
          <p:nvPr/>
        </p:nvCxnSpPr>
        <p:spPr>
          <a:xfrm flipH="1" flipV="1">
            <a:off x="8170606" y="1884348"/>
            <a:ext cx="450441" cy="884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8621047" y="2402681"/>
            <a:ext cx="2447003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from Lemma </a:t>
            </a:r>
            <a:r>
              <a:rPr lang="en-US" dirty="0" smtClean="0"/>
              <a:t>1:</a:t>
            </a:r>
          </a:p>
          <a:p>
            <a:pPr algn="ctr"/>
            <a:r>
              <a:rPr lang="en-US" b="1" dirty="0" smtClean="0"/>
              <a:t>Number of </a:t>
            </a:r>
            <a:r>
              <a:rPr lang="en-US" b="1" dirty="0"/>
              <a:t>constraints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0661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0716" y="147484"/>
            <a:ext cx="10178845" cy="667262"/>
          </a:xfrm>
        </p:spPr>
        <p:txBody>
          <a:bodyPr>
            <a:normAutofit/>
          </a:bodyPr>
          <a:lstStyle/>
          <a:p>
            <a:pPr algn="l" rtl="0"/>
            <a:r>
              <a:rPr lang="en-US" sz="2800" b="1" u="sng" dirty="0"/>
              <a:t>correctness of the root finding step</a:t>
            </a:r>
            <a:endParaRPr lang="he-IL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90716" y="707924"/>
                <a:ext cx="11358716" cy="600259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sz="2600" dirty="0" smtClean="0"/>
                  <a:t>For the correctness of the root finding step, we need to show that the </a:t>
                </a:r>
                <a:r>
                  <a:rPr lang="en-US" sz="2600" b="1" dirty="0"/>
                  <a:t>number of roots of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600" dirty="0"/>
                  <a:t>(which by Lemma </a:t>
                </a:r>
                <a:r>
                  <a:rPr lang="en-US" sz="2600" dirty="0" smtClean="0"/>
                  <a:t>2 is </a:t>
                </a:r>
                <a:r>
                  <a:rPr lang="en-US" sz="2600" dirty="0"/>
                  <a:t>at least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r>
                  <a:rPr lang="en-US" sz="2600" dirty="0"/>
                  <a:t>) is strictly </a:t>
                </a:r>
                <a:r>
                  <a:rPr lang="en-US" sz="2600" b="1" dirty="0"/>
                  <a:t>bigger than the degree of R(X)</a:t>
                </a:r>
                <a:r>
                  <a:rPr lang="en-US" sz="2600" dirty="0"/>
                  <a:t>,</a:t>
                </a:r>
                <a:r>
                  <a:rPr lang="en-US" sz="2600" b="1" dirty="0"/>
                  <a:t> </a:t>
                </a:r>
                <a:r>
                  <a:rPr lang="en-US" sz="2600" dirty="0"/>
                  <a:t>which is D </a:t>
                </a:r>
                <a:r>
                  <a:rPr lang="en-US" sz="2600" dirty="0" smtClean="0"/>
                  <a:t>as we saw last week.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 </a:t>
                </a:r>
                <a:r>
                  <a:rPr lang="en-US" sz="2200" dirty="0" smtClean="0"/>
                  <a:t>(that's </a:t>
                </a:r>
                <a:r>
                  <a:rPr lang="en-US" sz="2200" dirty="0"/>
                  <a:t>in order to ensure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by the </a:t>
                </a:r>
                <a:r>
                  <a:rPr lang="en-US" sz="2200" b="1" dirty="0"/>
                  <a:t>degree mantra</a:t>
                </a:r>
                <a:r>
                  <a:rPr lang="en-US" sz="2200" dirty="0"/>
                  <a:t>. </a:t>
                </a:r>
                <a:r>
                  <a:rPr lang="en-US" sz="22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Meaning,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200" i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sz="22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devides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therefore the algorithm outputs </a:t>
                </a:r>
                <a:r>
                  <a:rPr lang="en-US" sz="2200" dirty="0"/>
                  <a:t>every polynomial P(x) of maximum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  </a:t>
                </a:r>
                <a:r>
                  <a:rPr lang="en-US" sz="2200" dirty="0" smtClean="0"/>
                  <a:t>degree , </a:t>
                </a:r>
                <a:r>
                  <a:rPr lang="en-US" sz="2200" dirty="0"/>
                  <a:t>which agrees with y in at least t positions with multiplicity r.)</a:t>
                </a:r>
                <a:endParaRPr lang="en-US" sz="2200" dirty="0" smtClean="0"/>
              </a:p>
              <a:p>
                <a:pPr marL="0" indent="0" algn="l" rtl="0">
                  <a:buNone/>
                </a:pPr>
                <a:r>
                  <a:rPr lang="en-US" sz="2400" dirty="0"/>
                  <a:t>So, we would be fine </a:t>
                </a:r>
                <a:r>
                  <a:rPr lang="en-US" sz="2400" dirty="0" smtClean="0"/>
                  <a:t>if we have: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𝑟𝑜𝑜𝑡𝑠𝑅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&gt;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𝑑𝑒𝑔𝑟𝑒𝑒𝑅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→  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2400" b="1" dirty="0" smtClean="0"/>
              </a:p>
              <a:p>
                <a:pPr marL="0" indent="0" algn="l" rtl="0">
                  <a:buNone/>
                </a:pPr>
                <a:r>
                  <a:rPr lang="en-US" sz="2400" dirty="0"/>
                  <a:t>which in turn will follow if we </a:t>
                </a:r>
                <a:r>
                  <a:rPr lang="en-US" sz="2400" dirty="0" smtClean="0"/>
                  <a:t>pick: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/>
                  <a:t>If we pick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,  </a:t>
                </a:r>
                <a:r>
                  <a:rPr lang="en-US" sz="2400" dirty="0"/>
                  <a:t>then we will </a:t>
                </a:r>
                <a:r>
                  <a:rPr lang="en-US" sz="2400" dirty="0" smtClean="0"/>
                  <a:t>need:</a:t>
                </a:r>
              </a:p>
              <a:p>
                <a:pPr marL="0" indent="0" algn="l" rtl="0">
                  <a:buNone/>
                </a:pPr>
                <a:endParaRPr lang="en-US" sz="240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where </a:t>
                </a:r>
                <a:r>
                  <a:rPr lang="en-US" sz="2400" dirty="0"/>
                  <a:t>the last inequality follows because of the fact that t is an </a:t>
                </a:r>
                <a:r>
                  <a:rPr lang="en-US" sz="2400" dirty="0" smtClean="0"/>
                  <a:t>integer.</a:t>
                </a:r>
              </a:p>
              <a:p>
                <a:pPr marL="0" indent="0" algn="l" rtl="0">
                  <a:buNone/>
                </a:pPr>
                <a:endParaRPr lang="he-IL" sz="24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16" y="707924"/>
                <a:ext cx="11358716" cy="6002592"/>
              </a:xfrm>
              <a:blipFill rotWithShape="0">
                <a:blip r:embed="rId2"/>
                <a:stretch>
                  <a:fillRect l="-805" t="-2335" r="-7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7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93174"/>
                <a:ext cx="10842523" cy="5483789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u="sng" dirty="0"/>
                  <a:t>That implies the following result</a:t>
                </a:r>
                <a:r>
                  <a:rPr lang="en-US" u="sng" dirty="0" smtClean="0"/>
                  <a:t>:</a:t>
                </a:r>
                <a:endParaRPr lang="en-US" i="1" u="sng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→       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→    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got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meaning that the algorithm can list decode Reed-Solomon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codes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of rate R from 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fraction of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errors ! </a:t>
                </a:r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93174"/>
                <a:ext cx="10842523" cy="5483789"/>
              </a:xfrm>
              <a:blipFill rotWithShape="0">
                <a:blip r:embed="rId3"/>
                <a:stretch>
                  <a:fillRect l="-1124" t="-18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5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>
            <a:spLocks noGrp="1"/>
          </p:cNvSpPr>
          <p:nvPr>
            <p:ph type="title"/>
          </p:nvPr>
        </p:nvSpPr>
        <p:spPr>
          <a:xfrm>
            <a:off x="1126664" y="0"/>
            <a:ext cx="10259090" cy="767831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the algorithm runs in polynomial time</a:t>
            </a:r>
            <a:endParaRPr lang="he-IL" sz="4000" u="sng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834947" y="1076632"/>
            <a:ext cx="10842523" cy="548378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claim on the run time follows from the same argument that was used to argue the polynomial running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time of Algorithm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2. </a:t>
            </a:r>
          </a:p>
          <a:p>
            <a:pPr algn="l" rtl="0"/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The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algorithm runs in polynomial time since step 1 can be implemented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by Gaussian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elimination. </a:t>
            </a:r>
          </a:p>
          <a:p>
            <a:pPr algn="l" rtl="0"/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there are polynomial time algorithms factoring bivariate polynomials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Reed-Solomon codes can be efficiently decoded up to the Johnson bound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l" rtl="0"/>
            <a:r>
              <a:rPr lang="en-US" dirty="0" smtClean="0"/>
              <a:t>to </a:t>
            </a:r>
            <a:r>
              <a:rPr lang="en-US" dirty="0"/>
              <a:t>run within this time using standard bivariate polynomial factorization techniques. 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indent="0" algn="l" rtl="0">
              <a:buNone/>
            </a:pP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indent="0" algn="l" rtl="0">
              <a:buNone/>
            </a:pPr>
            <a:endParaRPr lang="he-IL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5974" y="206477"/>
                <a:ext cx="11737490" cy="797622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are going to use the bivariate polynomial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so we need the following definition. </a:t>
                </a:r>
              </a:p>
              <a:p>
                <a:pPr algn="l" rtl="0"/>
                <a:endParaRPr lang="en-US" sz="1600" b="1" u="sng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sz="1600" b="1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1600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Definition</a:t>
                </a:r>
              </a:p>
              <a:p>
                <a:pPr algn="l" rtl="0"/>
                <a:endParaRPr lang="en-US" sz="1600" b="1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is the maximum degree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.</a:t>
                </a:r>
              </a:p>
              <a:p>
                <a:pPr algn="l" rtl="0"/>
                <a:endParaRPr lang="en-US" sz="160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is the maximum degree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sz="16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sz="16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sz="1600" b="1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1600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Example:</a:t>
                </a:r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algn="l" rtl="0"/>
                <a:endParaRPr lang="en-US" sz="16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we can write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as follows:</a:t>
                </a:r>
              </a:p>
              <a:p>
                <a:pPr algn="l" rtl="0"/>
                <a:endParaRPr lang="en-US" sz="16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23"/>
                              </m:r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brk m:alnAt="23"/>
                              </m:rPr>
                              <a:rPr lang="pt-B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m:rPr>
                                <m:brk m:alnAt="23"/>
                              </m:r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brk m:alnAt="23"/>
                              </m:rPr>
                              <a:rPr lang="pt-B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prstClr val="black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sz="1050" i="1" dirty="0">
                        <a:solidFill>
                          <a:prstClr val="black"/>
                        </a:solidFill>
                      </a:rPr>
                      <m:t>p</m:t>
                    </m:r>
                  </m:oMath>
                </a14:m>
                <a:endParaRPr lang="en-US" sz="16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sz="16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16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Note that the number of Q’s coefficients is equal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23"/>
                              </m:r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brk m:alnAt="23"/>
                              </m:rPr>
                              <a:rPr lang="pt-B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e>
                            <m:r>
                              <m:rPr>
                                <m:brk m:alnAt="23"/>
                              </m:r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brk m:alnAt="23"/>
                              </m:rPr>
                              <a:rPr lang="pt-B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den>
                            </m:f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6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thus, the number of coefficients is equal to </a:t>
                </a:r>
              </a:p>
              <a:p>
                <a:pPr algn="l" rtl="0"/>
                <a:endParaRPr lang="en-US" sz="16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=  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=    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&gt;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endParaRPr lang="en-US" sz="16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sz="16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dirty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1600" i="1" dirty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1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unknowns (since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func>
                    <m:d>
                      <m:dPr>
                        <m:ctrlP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1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1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1600" i="1" dirty="0" err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en-US" sz="1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1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). </a:t>
                </a:r>
              </a:p>
              <a:p>
                <a:pPr algn="l" rtl="0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Hence using standard methods, Step 1 can be implemented using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 </m:t>
                        </m:r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 dirty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 dirty="0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en-US" sz="1600" i="1" dirty="0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600" i="1" dirty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dirty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1600" i="1" dirty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600" i="1" dirty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600" i="1" dirty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1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 operations. </a:t>
                </a:r>
              </a:p>
              <a:p>
                <a:pPr algn="l" rtl="0"/>
                <a:endParaRPr lang="en-US" sz="16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sz="16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sz="16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sz="16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4" y="206477"/>
                <a:ext cx="11737490" cy="7976222"/>
              </a:xfrm>
              <a:prstGeom prst="rect">
                <a:avLst/>
              </a:prstGeom>
              <a:blipFill rotWithShape="0">
                <a:blip r:embed="rId2"/>
                <a:stretch>
                  <a:fillRect l="-312" t="-2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>
            <a:spLocks noGrp="1"/>
          </p:cNvSpPr>
          <p:nvPr>
            <p:ph type="title"/>
          </p:nvPr>
        </p:nvSpPr>
        <p:spPr>
          <a:xfrm>
            <a:off x="1141413" y="618517"/>
            <a:ext cx="10259090" cy="4528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Proof of key lemmas</a:t>
            </a:r>
            <a:endParaRPr lang="he-IL" sz="96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l" rtl="0"/>
                <a:r>
                  <a:rPr lang="en-US" b="1" u="sng" dirty="0"/>
                  <a:t>Proof of </a:t>
                </a:r>
                <a:r>
                  <a:rPr lang="en-US" b="1" u="sng" dirty="0" smtClean="0"/>
                  <a:t>Lemma 1-</a:t>
                </a:r>
                <a:r>
                  <a:rPr lang="en-US" u="sng" dirty="0" smtClean="0"/>
                  <a:t/>
                </a:r>
                <a:br>
                  <a:rPr lang="en-US" u="sng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/>
                  <a:t>constraints for each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3600" b="1" dirty="0"/>
                  <a:t> on the coefficients of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36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6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dirty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3600" b="1" i="1" dirty="0">
                        <a:latin typeface="Cambria Math" panose="02040503050406030204" pitchFamily="18" charset="0"/>
                      </a:rPr>
                      <m:t> ).</m:t>
                    </m:r>
                  </m:oMath>
                </a14:m>
                <a:endParaRPr lang="he-IL" sz="3600" b="1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7373" b="-78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  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𝑑𝑒𝑔𝑟𝑒𝑒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𝛼𝛽</m:t>
                            </m:r>
                          </m:sup>
                        </m:sSub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1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001294"/>
            <a:ext cx="11242247" cy="2310606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7388942" y="4001294"/>
            <a:ext cx="412955" cy="157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64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3200"/>
                <a:ext cx="10515600" cy="64389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he-IL" b="1" dirty="0" smtClean="0"/>
                  <a:t>הגדרה שלישית:</a:t>
                </a:r>
              </a:p>
              <a:p>
                <a:pPr marL="0" indent="0">
                  <a:buNone/>
                </a:pPr>
                <a:r>
                  <a:rPr lang="he-IL" sz="2400" dirty="0"/>
                  <a:t>נסתכל על </a:t>
                </a:r>
                <a:r>
                  <a:rPr lang="he-IL" sz="2400" dirty="0" smtClean="0"/>
                  <a:t>ייצוג  </a:t>
                </a:r>
                <a:r>
                  <a:rPr lang="en-US" sz="2400" dirty="0" smtClean="0"/>
                  <a:t>normal </a:t>
                </a:r>
                <a:r>
                  <a:rPr lang="en-US" sz="2400" dirty="0"/>
                  <a:t>form</a:t>
                </a:r>
                <a:r>
                  <a:rPr lang="he-IL" sz="2400" dirty="0"/>
                  <a:t> של </a:t>
                </a:r>
                <a:r>
                  <a:rPr lang="he-IL" sz="2400" dirty="0" smtClean="0"/>
                  <a:t>הפולינום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he-IL" sz="24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400" dirty="0" smtClean="0"/>
              </a:p>
              <a:p>
                <a:pPr marL="0" indent="0">
                  <a:buNone/>
                </a:pPr>
                <a:r>
                  <a:rPr lang="he-IL" sz="2400" dirty="0" smtClean="0"/>
                  <a:t>כמות המקדמים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400" dirty="0" smtClean="0"/>
                  <a:t> החסרים עד למקדם הראשון עבורו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2400" dirty="0" smtClean="0"/>
              </a:p>
              <a:p>
                <a:pPr marL="0" indent="0">
                  <a:buNone/>
                </a:pPr>
                <a:r>
                  <a:rPr lang="he-IL" sz="2400" dirty="0" smtClean="0"/>
                  <a:t>שווה לריבוי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e-IL" sz="2400" dirty="0" smtClean="0"/>
                  <a:t> בנקודה 0.</a:t>
                </a:r>
              </a:p>
              <a:p>
                <a:pPr marL="0" indent="0">
                  <a:buNone/>
                </a:pPr>
                <a:r>
                  <a:rPr lang="he-IL" sz="2400" u="sng" dirty="0" smtClean="0"/>
                  <a:t>דוגמאות:</a:t>
                </a:r>
                <a:endParaRPr lang="he-IL" sz="2400" u="sng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he-IL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he-IL" dirty="0" smtClean="0"/>
                  <a:t>    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he-IL" b="0" i="1" dirty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𝑛𝑜𝑟𝑚𝑎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𝑓𝑜𝑟𝑚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he-IL" b="0" dirty="0" smtClean="0"/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r>
                  <a:rPr lang="he-IL" sz="2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e-IL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𝑛𝑜𝑟𝑚𝑎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𝑓𝑜𝑟𝑚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he-IL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400" dirty="0" smtClean="0"/>
              </a:p>
              <a:p>
                <a:pPr marL="0" indent="0">
                  <a:buNone/>
                </a:pPr>
                <a:r>
                  <a:rPr lang="he-IL" sz="2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he-IL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𝑛𝑜𝑟𝑚𝑎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𝑓𝑜𝑟𝑚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e-IL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3200"/>
                <a:ext cx="10515600" cy="6438900"/>
              </a:xfrm>
              <a:blipFill rotWithShape="0">
                <a:blip r:embed="rId4"/>
                <a:stretch>
                  <a:fillRect t="-2460" r="-9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1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1361" cy="637765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/>
              <a:t>To prove (</a:t>
            </a:r>
            <a:r>
              <a:rPr lang="en-US" sz="3600" dirty="0" err="1"/>
              <a:t>i</a:t>
            </a:r>
            <a:r>
              <a:rPr lang="en-US" sz="3600" dirty="0"/>
              <a:t>), note that by the definition:</a:t>
            </a:r>
            <a:endParaRPr lang="he-IL" sz="36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24116"/>
            <a:ext cx="12047204" cy="4306529"/>
          </a:xfrm>
          <a:prstGeom prst="rect">
            <a:avLst/>
          </a:prstGeom>
        </p:spPr>
      </p:pic>
      <p:sp>
        <p:nvSpPr>
          <p:cNvPr id="5" name="אליפסה 4"/>
          <p:cNvSpPr/>
          <p:nvPr/>
        </p:nvSpPr>
        <p:spPr>
          <a:xfrm>
            <a:off x="10397613" y="1489587"/>
            <a:ext cx="988142" cy="339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6" name="אליפסה 5"/>
          <p:cNvSpPr/>
          <p:nvPr/>
        </p:nvSpPr>
        <p:spPr>
          <a:xfrm>
            <a:off x="10397613" y="2212258"/>
            <a:ext cx="988142" cy="3392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1032385" y="3731341"/>
            <a:ext cx="875071" cy="31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8" name="אליפסה 7"/>
          <p:cNvSpPr/>
          <p:nvPr/>
        </p:nvSpPr>
        <p:spPr>
          <a:xfrm>
            <a:off x="2423651" y="3746089"/>
            <a:ext cx="806246" cy="3146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92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>
              <a:xfrm>
                <a:off x="156509" y="129151"/>
                <a:ext cx="11760187" cy="13255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To prove (ii), recall that by definition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has no monomial of </a:t>
                </a:r>
                <a:r>
                  <a:rPr lang="en-US" sz="2800" dirty="0" smtClean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 :</a:t>
                </a:r>
                <a:endParaRPr lang="he-IL" sz="2800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509" y="129151"/>
                <a:ext cx="11760187" cy="1325563"/>
              </a:xfrm>
              <a:blipFill rotWithShape="0">
                <a:blip r:embed="rId2"/>
                <a:stretch>
                  <a:fillRect l="-1089" r="-3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510" y="1600716"/>
            <a:ext cx="12035489" cy="4682098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98206" y="1681316"/>
            <a:ext cx="545691" cy="35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1643850" y="5786284"/>
            <a:ext cx="545691" cy="35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88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l" rtl="0"/>
                <a:r>
                  <a:rPr lang="en-US" b="1" u="sng" dirty="0"/>
                  <a:t>Proof of </a:t>
                </a:r>
                <a:r>
                  <a:rPr lang="en-US" b="1" u="sng" dirty="0" smtClean="0"/>
                  <a:t>Lemma 2-</a:t>
                </a:r>
                <a:br>
                  <a:rPr lang="en-US" b="1" u="sng" dirty="0" smtClean="0"/>
                </a:b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3200" b="1" dirty="0"/>
                  <a:t>has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3200" b="1" dirty="0"/>
                  <a:t> roots for every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3200" b="1" dirty="0"/>
                  <a:t> such that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3200" b="1" i="1" dirty="0" err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3200" b="1" i="1" dirty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err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200" b="1" i="1" dirty="0" err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200" b="1" dirty="0"/>
                  <a:t>.</a:t>
                </a:r>
                <a:br>
                  <a:rPr lang="en-US" sz="3200" b="1" dirty="0"/>
                </a:br>
                <a:r>
                  <a:rPr lang="en-US" sz="3200" b="1" dirty="0"/>
                  <a:t> In other words,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dirty="0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3200" b="1" i="1" dirty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dirty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sz="3200" b="1" i="1" dirty="0" err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US" sz="3200" b="1" dirty="0"/>
                  <a:t>divides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he-IL" sz="3200" dirty="0"/>
                  <a:t/>
                </a:r>
                <a:br>
                  <a:rPr lang="he-IL" sz="3200" dirty="0"/>
                </a:br>
                <a:endParaRPr lang="he-IL" sz="3600" b="1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087" t="-33641" b="-13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לבן 4"/>
          <p:cNvSpPr/>
          <p:nvPr/>
        </p:nvSpPr>
        <p:spPr>
          <a:xfrm>
            <a:off x="7388942" y="4001294"/>
            <a:ext cx="412955" cy="157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fontScale="92500" lnSpcReduction="10000"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</a:rPr>
                  <a:t>We will proof other lemma: </a:t>
                </a:r>
              </a:p>
              <a:p>
                <a:pPr marL="0" indent="0" algn="l" rtl="0">
                  <a:buNone/>
                </a:pPr>
                <a:r>
                  <a:rPr lang="en-US" u="sng" dirty="0" smtClean="0">
                    <a:solidFill>
                      <a:prstClr val="black"/>
                    </a:solidFill>
                  </a:rPr>
                  <a:t>Lemma 2’: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/>
                  <a:t>be computed by Step 1 in Algorithm </a:t>
                </a:r>
                <a:r>
                  <a:rPr lang="en-US" dirty="0" smtClean="0"/>
                  <a:t>3.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polynomial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dirty="0"/>
                  <a:t>for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values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s-ES" dirty="0"/>
                  <a:t>then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ES" dirty="0"/>
                  <a:t>divides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/>
                  <a:t>.</a:t>
                </a:r>
                <a:endParaRPr lang="es-E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Proof: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)).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dirty="0"/>
                  <a:t>As usual, to prove the lemma, we will show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≡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l" rtl="0">
                  <a:buNone/>
                </a:pPr>
                <a:r>
                  <a:rPr lang="en-US" u="sng" dirty="0"/>
                  <a:t>To do this, we will use the following </a:t>
                </a:r>
                <a:r>
                  <a:rPr lang="en-US" u="sng" dirty="0" smtClean="0"/>
                  <a:t>claim:</a:t>
                </a:r>
              </a:p>
              <a:p>
                <a:pPr marL="0" indent="0" algn="l" rtl="0">
                  <a:buNone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then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root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multiplicity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.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7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 rotWithShape="0">
                <a:blip r:embed="rId4"/>
                <a:stretch>
                  <a:fillRect l="-1043" t="-2801" b="-2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4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remainder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u="sng" dirty="0">
                    <a:solidFill>
                      <a:prstClr val="black"/>
                    </a:solidFill>
                  </a:rPr>
                  <a:t>Claim:</a:t>
                </a:r>
                <a:r>
                  <a:rPr lang="en-US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devides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1. Let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devides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therefore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2. 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then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And we got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devided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1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marL="0" indent="0" algn="l" rtl="0"/>
                <a:r>
                  <a:rPr lang="en-US" sz="2800" b="1" u="sng" dirty="0"/>
                  <a:t>To do this, we will use the following claim:</a:t>
                </a:r>
                <a:br>
                  <a:rPr lang="en-US" sz="2800" b="1" u="sng" dirty="0"/>
                </a:br>
                <a:r>
                  <a:rPr lang="en-US" sz="2800" b="1" dirty="0"/>
                  <a:t>If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2800" b="1" i="1" dirty="0" err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err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8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dirty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sz="2800" b="1" i="1" dirty="0" err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  <m:r>
                      <a:rPr lang="en-US" sz="2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/>
                  <a:t> divides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2800" b="1" dirty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 dirty="0" err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b="1" dirty="0"/>
                  <a:t> is a root of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with multiplicity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800" b="1" dirty="0"/>
                  <a:t> .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/>
                </a:r>
                <a:br>
                  <a:rPr lang="en-US" sz="2400" b="1" dirty="0">
                    <a:solidFill>
                      <a:prstClr val="black"/>
                    </a:solidFill>
                  </a:rPr>
                </a:br>
                <a:endParaRPr lang="he-IL" sz="2400" b="1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217" t="-170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0090"/>
                <a:ext cx="11078497" cy="4984955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Note that by definition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 Assuming the above claim is correct,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·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roots. Therefore, by the degree </a:t>
                </a:r>
                <a:r>
                  <a:rPr lang="en-US" dirty="0" smtClean="0"/>
                  <a:t>mantra,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zero polynomial as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·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/>
                  <a:t>We will now prove </a:t>
                </a:r>
                <a:r>
                  <a:rPr lang="en-US" dirty="0" smtClean="0"/>
                  <a:t>Claim: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b="0" dirty="0" smtClean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0090"/>
                <a:ext cx="11078497" cy="4984955"/>
              </a:xfrm>
              <a:blipFill rotWithShape="0">
                <a:blip r:embed="rId4"/>
                <a:stretch>
                  <a:fillRect l="-991" t="-2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12" y="3366473"/>
            <a:ext cx="8047703" cy="325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194" y="-50774"/>
            <a:ext cx="7875639" cy="22556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11912066" cy="4690909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07923" y="2286000"/>
            <a:ext cx="1224116" cy="324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46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22671" y="748992"/>
                <a:ext cx="10542639" cy="5342091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u="sng" dirty="0" smtClean="0">
                    <a:solidFill>
                      <a:prstClr val="black"/>
                    </a:solidFill>
                  </a:rPr>
                  <a:t>Claim:</a:t>
                </a:r>
                <a:r>
                  <a:rPr lang="en-US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devides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1.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devides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then</a:t>
                </a:r>
              </a:p>
              <a:p>
                <a:pPr marL="0" indent="0" algn="l" rtl="0"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therefore 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2. 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then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And we got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devided </a:t>
                </a:r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671" y="748992"/>
                <a:ext cx="10542639" cy="5342091"/>
              </a:xfrm>
              <a:blipFill rotWithShape="0">
                <a:blip r:embed="rId2"/>
                <a:stretch>
                  <a:fillRect l="-1041" t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08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37319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he-IL" b="1" u="sng" dirty="0" smtClean="0">
                <a:solidFill>
                  <a:srgbClr val="7030A0"/>
                </a:solidFill>
              </a:rPr>
              <a:t>ריבוי בנקודה </a:t>
            </a:r>
            <a:r>
              <a:rPr lang="en-US" b="1" u="sng" dirty="0" smtClean="0">
                <a:solidFill>
                  <a:srgbClr val="7030A0"/>
                </a:solidFill>
              </a:rPr>
              <a:t>a</a:t>
            </a:r>
            <a:r>
              <a:rPr lang="he-IL" b="1" u="sng" dirty="0" smtClean="0">
                <a:solidFill>
                  <a:srgbClr val="7030A0"/>
                </a:solidFill>
              </a:rPr>
              <a:t> בפונקציות עם משתנה אחד</a:t>
            </a:r>
            <a:endParaRPr lang="he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215900" y="800100"/>
                <a:ext cx="11137900" cy="5867400"/>
              </a:xfrm>
            </p:spPr>
            <p:txBody>
              <a:bodyPr>
                <a:normAutofit/>
              </a:bodyPr>
              <a:lstStyle/>
              <a:p>
                <a:r>
                  <a:rPr lang="he-IL" b="1" dirty="0" smtClean="0"/>
                  <a:t>הגדרה ראשונה: </a:t>
                </a:r>
              </a:p>
              <a:p>
                <a:pPr marL="0" indent="0">
                  <a:buNone/>
                </a:pPr>
                <a:r>
                  <a:rPr lang="he-IL" dirty="0" smtClean="0"/>
                  <a:t>סימון: 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</a:rPr>
                      <m:t>𝑚𝑢𝑙𝑡</m:t>
                    </m:r>
                    <m:d>
                      <m:dPr>
                        <m:ctrlPr>
                          <a:rPr lang="ar-A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ar-AE" dirty="0" smtClean="0"/>
              </a:p>
              <a:p>
                <a:pPr marL="0" indent="0">
                  <a:buNone/>
                </a:pPr>
                <a:r>
                  <a:rPr lang="he-IL" dirty="0" smtClean="0"/>
                  <a:t>ריבוי של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e-IL" dirty="0" smtClean="0"/>
                  <a:t> בנקודה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dirty="0" smtClean="0"/>
                  <a:t> , הוא מספר הפעמים ש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ar-AE" dirty="0" smtClean="0"/>
                  <a:t> </a:t>
                </a:r>
                <a:r>
                  <a:rPr lang="he-IL" dirty="0" smtClean="0"/>
                  <a:t>מחלק את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e-IL" dirty="0" smtClean="0"/>
                  <a:t> .</a:t>
                </a:r>
              </a:p>
              <a:p>
                <a:pPr marL="0" indent="0">
                  <a:buNone/>
                </a:pPr>
                <a:r>
                  <a:rPr lang="he-IL" dirty="0" smtClean="0"/>
                  <a:t>כלומר, ה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e-IL" dirty="0" smtClean="0"/>
                  <a:t> המקסימלי כך 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ar-AE" b="0" i="1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ar-A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he-IL" dirty="0" smtClean="0"/>
              </a:p>
              <a:p>
                <a:pPr marL="0" indent="0">
                  <a:buNone/>
                </a:pPr>
                <a:r>
                  <a:rPr lang="he-IL" u="sng" dirty="0" smtClean="0"/>
                  <a:t>הערה:</a:t>
                </a:r>
                <a:r>
                  <a:rPr lang="he-IL" dirty="0" smtClean="0"/>
                  <a:t> </a:t>
                </a:r>
                <a:r>
                  <a:rPr lang="he-IL" sz="2400" dirty="0" smtClean="0"/>
                  <a:t>קל לראות את המחלקים של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e-IL" sz="2400" dirty="0" smtClean="0"/>
                  <a:t> כאשר הפולינום מופיע בצורת </a:t>
                </a:r>
                <a:r>
                  <a:rPr lang="en-US" sz="2400" dirty="0" smtClean="0"/>
                  <a:t>Factored Form</a:t>
                </a:r>
                <a:r>
                  <a:rPr lang="he-IL" sz="2400" dirty="0" smtClean="0"/>
                  <a:t>.</a:t>
                </a:r>
                <a:endParaRPr lang="ar-AE" sz="2400" dirty="0" smtClean="0"/>
              </a:p>
              <a:p>
                <a:pPr marL="0" indent="0">
                  <a:buNone/>
                </a:pPr>
                <a:endParaRPr lang="ar-AE" dirty="0" smtClean="0"/>
              </a:p>
              <a:p>
                <a:pPr marL="0" indent="0">
                  <a:buNone/>
                </a:pPr>
                <a:r>
                  <a:rPr lang="he-IL" u="sng" dirty="0" smtClean="0"/>
                  <a:t>דוגמא: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e-IL" dirty="0" smtClean="0"/>
              </a:p>
              <a:p>
                <a:pPr marL="0" indent="0">
                  <a:buNone/>
                </a:pPr>
                <a:endParaRPr lang="he-IL" baseline="30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𝑚𝑢𝑙𝑡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𝑚𝑢𝑙𝑡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ar-AE" sz="2400" i="1" dirty="0">
                  <a:latin typeface="Cambria Math" panose="02040503050406030204" pitchFamily="18" charset="0"/>
                </a:endParaRPr>
              </a:p>
              <a:p>
                <a:pPr lvl="1"/>
                <a:endParaRPr lang="ar-AE" dirty="0"/>
              </a:p>
              <a:p>
                <a:pPr marL="457200" lvl="1" indent="0">
                  <a:buNone/>
                </a:pPr>
                <a:endParaRPr lang="ar-AE" dirty="0" smtClean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00" y="800100"/>
                <a:ext cx="11137900" cy="5867400"/>
              </a:xfrm>
              <a:blipFill rotWithShape="0">
                <a:blip r:embed="rId2"/>
                <a:stretch>
                  <a:fillRect t="-1765" r="-10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4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3200"/>
                <a:ext cx="10515600" cy="5973763"/>
              </a:xfrm>
            </p:spPr>
            <p:txBody>
              <a:bodyPr>
                <a:normAutofit/>
              </a:bodyPr>
              <a:lstStyle/>
              <a:p>
                <a:r>
                  <a:rPr lang="he-IL" b="1" dirty="0" smtClean="0"/>
                  <a:t>הגדרה שנייה: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 smtClean="0"/>
                  <a:t>    עבור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𝑚𝑢𝑙𝑡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e-IL" dirty="0" smtClean="0"/>
                  <a:t> </a:t>
                </a:r>
              </a:p>
              <a:p>
                <a:pPr marL="0" indent="0">
                  <a:buNone/>
                </a:pPr>
                <a:r>
                  <a:rPr lang="he-IL" i="1" dirty="0" smtClean="0">
                    <a:latin typeface="Cambria Math" panose="02040503050406030204" pitchFamily="18" charset="0"/>
                  </a:rPr>
                  <a:t>וגם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𝑚𝑢𝑙𝑡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i="1" dirty="0">
                    <a:latin typeface="Cambria Math" panose="02040503050406030204" pitchFamily="18" charset="0"/>
                  </a:rPr>
                  <a:t> </a:t>
                </a:r>
                <a:endParaRPr lang="he-IL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e-IL" sz="2400" u="sng" dirty="0" smtClean="0"/>
                  <a:t>דוגמא:</a:t>
                </a:r>
                <a:endParaRPr lang="he-IL" sz="2400" u="sng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e-IL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he-IL" dirty="0" smtClean="0"/>
                  <a:t>נסתכל על הנגזרות הראשונות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e-IL" b="0" dirty="0" smtClean="0"/>
                  <a:t>: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he-IL" dirty="0" smtClean="0"/>
                  <a:t> </a:t>
                </a:r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4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3200"/>
                <a:ext cx="10515600" cy="5973763"/>
              </a:xfrm>
              <a:blipFill rotWithShape="0">
                <a:blip r:embed="rId6"/>
                <a:stretch>
                  <a:fillRect t="-1735" r="-11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615574"/>
                  </p:ext>
                </p:extLst>
              </p:nvPr>
            </p:nvGraphicFramePr>
            <p:xfrm>
              <a:off x="1511299" y="3886201"/>
              <a:ext cx="9601202" cy="1613223"/>
            </p:xfrm>
            <a:graphic>
              <a:graphicData uri="http://schemas.openxmlformats.org/drawingml/2006/table">
                <a:tbl>
                  <a:tblPr rtl="1" firstRow="1" bandRow="1">
                    <a:tableStyleId>{C083E6E3-FA7D-4D7B-A595-EF9225AFEA82}</a:tableStyleId>
                  </a:tblPr>
                  <a:tblGrid>
                    <a:gridCol w="2713384"/>
                    <a:gridCol w="3331817"/>
                    <a:gridCol w="3556001"/>
                  </a:tblGrid>
                  <a:tr h="515943"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he-IL" b="0" dirty="0"/>
                        </a:p>
                      </a:txBody>
                      <a:tcPr/>
                    </a:tc>
                  </a:tr>
                  <a:tr h="306242"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he-I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he-I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he-I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he-IL" b="0" dirty="0"/>
                        </a:p>
                      </a:txBody>
                      <a:tcPr/>
                    </a:tc>
                  </a:tr>
                  <a:tr h="305353"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he-IL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he-IL" b="0" dirty="0"/>
                        </a:p>
                      </a:txBody>
                      <a:tcPr/>
                    </a:tc>
                  </a:tr>
                  <a:tr h="305353">
                    <a:tc>
                      <a:txBody>
                        <a:bodyPr/>
                        <a:lstStyle/>
                        <a:p>
                          <a:pPr algn="l" rtl="1"/>
                          <a:endParaRPr lang="he-IL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he-IL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he-IL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615574"/>
                  </p:ext>
                </p:extLst>
              </p:nvPr>
            </p:nvGraphicFramePr>
            <p:xfrm>
              <a:off x="1511299" y="3886201"/>
              <a:ext cx="9601202" cy="1619383"/>
            </p:xfrm>
            <a:graphic>
              <a:graphicData uri="http://schemas.openxmlformats.org/drawingml/2006/table">
                <a:tbl>
                  <a:tblPr rtl="1" firstRow="1" bandRow="1">
                    <a:tableStyleId>{C083E6E3-FA7D-4D7B-A595-EF9225AFEA82}</a:tableStyleId>
                  </a:tblPr>
                  <a:tblGrid>
                    <a:gridCol w="2713384"/>
                    <a:gridCol w="3331817"/>
                    <a:gridCol w="3556001"/>
                  </a:tblGrid>
                  <a:tr h="515943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t="-1176" r="-254382" b="-22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1353" t="-1176" r="-106947" b="-22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69863" t="-1176" r="-171" b="-224706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t="-140984" r="-254382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1353" t="-140984" r="-106947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69863" t="-140984" r="-171" b="-213115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t="-240984" r="-254382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he-IL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69863" t="-240984" r="-171" b="-113115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 rtl="1"/>
                          <a:endParaRPr lang="he-IL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1"/>
                          <a:endParaRPr lang="he-IL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69863" t="-346667" r="-171" b="-1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45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279400" y="203200"/>
                <a:ext cx="11506200" cy="64389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he-IL" b="1" dirty="0" smtClean="0"/>
                  <a:t>הגדרה שלישית:</a:t>
                </a:r>
              </a:p>
              <a:p>
                <a:pPr marL="0" indent="0">
                  <a:buNone/>
                </a:pPr>
                <a:r>
                  <a:rPr lang="he-IL" sz="2400" dirty="0"/>
                  <a:t>נסתכל על </a:t>
                </a:r>
                <a:r>
                  <a:rPr lang="he-IL" sz="2400" dirty="0" smtClean="0"/>
                  <a:t>ייצוג  </a:t>
                </a:r>
                <a:r>
                  <a:rPr lang="en-US" sz="2400" dirty="0" smtClean="0"/>
                  <a:t>normal </a:t>
                </a:r>
                <a:r>
                  <a:rPr lang="en-US" sz="2400" dirty="0"/>
                  <a:t>form</a:t>
                </a:r>
                <a:r>
                  <a:rPr lang="he-IL" sz="2400" dirty="0"/>
                  <a:t> של </a:t>
                </a:r>
                <a:r>
                  <a:rPr lang="he-IL" sz="2400" dirty="0" smtClean="0"/>
                  <a:t>הפולינום בנקודה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sz="2400" dirty="0" smtClean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he-IL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400" dirty="0" smtClean="0"/>
              </a:p>
              <a:p>
                <a:pPr marL="0" indent="0">
                  <a:buNone/>
                </a:pPr>
                <a:r>
                  <a:rPr lang="he-IL" sz="2400" dirty="0" smtClean="0"/>
                  <a:t>כמות המקדמים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400" dirty="0" smtClean="0"/>
                  <a:t> החסרים עד למקדם הראשון עבורו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2400" dirty="0" smtClean="0"/>
              </a:p>
              <a:p>
                <a:pPr marL="0" indent="0">
                  <a:buNone/>
                </a:pPr>
                <a:r>
                  <a:rPr lang="he-IL" sz="2400" dirty="0" smtClean="0"/>
                  <a:t>שווה לריבוי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e-IL" sz="2400" dirty="0" smtClean="0"/>
                  <a:t> בנקודה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he-IL" sz="2400" u="sng" dirty="0" smtClean="0"/>
                  <a:t>דוגמאות:</a:t>
                </a:r>
                <a:endParaRPr lang="he-IL" sz="2400" u="sng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he-IL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he-IL" dirty="0" smtClean="0"/>
                  <a:t>   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he-IL" dirty="0" smtClean="0"/>
                  <a:t>נרצה לבדוק את הריבוי בנקודה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e-IL" dirty="0" smtClean="0"/>
                  <a:t> :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he-IL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e-IL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he-IL" b="0" i="1" dirty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𝑛𝑜𝑟𝑚𝑎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𝑓𝑜𝑟𝑚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he-IL" b="0" dirty="0" smtClean="0"/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he-IL" sz="2400" i="1" dirty="0">
                    <a:latin typeface="Cambria Math" panose="02040503050406030204" pitchFamily="18" charset="0"/>
                  </a:rPr>
                  <a:t> </a:t>
                </a:r>
                <a:r>
                  <a:rPr lang="he-IL" dirty="0" smtClean="0"/>
                  <a:t>נרצה לבדוק את הריבוי בנקודה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e-IL" dirty="0" smtClean="0"/>
                  <a:t> :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he-IL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e-IL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he-IL" b="0" i="1" dirty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𝑛𝑜𝑟𝑚𝑎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𝑓𝑜𝑟𝑚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he-IL" b="0" dirty="0" smtClean="0"/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400" y="203200"/>
                <a:ext cx="11506200" cy="6438900"/>
              </a:xfrm>
              <a:blipFill rotWithShape="0">
                <a:blip r:embed="rId2"/>
                <a:stretch>
                  <a:fillRect t="-2460" r="-848" b="-8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8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>
              <a:xfrm>
                <a:off x="482600" y="714375"/>
                <a:ext cx="11137900" cy="3419474"/>
              </a:xfrm>
            </p:spPr>
            <p:txBody>
              <a:bodyPr>
                <a:normAutofit fontScale="90000"/>
              </a:bodyPr>
              <a:lstStyle/>
              <a:p>
                <a:r>
                  <a:rPr lang="he-IL" sz="3600" dirty="0" smtClean="0"/>
                  <a:t>עד עכשיו דיברנו על פונקציות עם משתנה אחד מעל </a:t>
                </a:r>
                <a:r>
                  <a:rPr lang="he-IL" sz="3600" b="1" dirty="0" smtClean="0"/>
                  <a:t>שדה אינסופי</a:t>
                </a:r>
                <a:r>
                  <a:rPr lang="he-IL" sz="3600" dirty="0" smtClean="0"/>
                  <a:t>! </a:t>
                </a:r>
                <a:br>
                  <a:rPr lang="he-IL" sz="3600" dirty="0" smtClean="0"/>
                </a:br>
                <a:r>
                  <a:rPr lang="he-IL" sz="3600" dirty="0" smtClean="0"/>
                  <a:t/>
                </a:r>
                <a:br>
                  <a:rPr lang="he-IL" sz="3600" dirty="0" smtClean="0"/>
                </a:br>
                <a:r>
                  <a:rPr lang="he-IL" sz="3600" dirty="0" smtClean="0"/>
                  <a:t>מה קורה מעל </a:t>
                </a:r>
                <a:r>
                  <a:rPr lang="he-IL" sz="3600" b="1" dirty="0" smtClean="0"/>
                  <a:t>שדה סופי</a:t>
                </a:r>
                <a:r>
                  <a:rPr lang="he-IL" sz="3600" dirty="0" smtClean="0"/>
                  <a:t>? האם ההגדרות שלנו עדיין תקפות?</a:t>
                </a:r>
                <a:br>
                  <a:rPr lang="he-IL" sz="3600" dirty="0" smtClean="0"/>
                </a:br>
                <a:r>
                  <a:rPr lang="he-IL" sz="3600" dirty="0"/>
                  <a:t/>
                </a:r>
                <a:br>
                  <a:rPr lang="he-IL" sz="3600" dirty="0"/>
                </a:br>
                <a:r>
                  <a:rPr lang="he-IL" sz="3600" dirty="0" smtClean="0"/>
                  <a:t>נבדוק למשל על: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he-IL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e-IL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he-IL" sz="3200" dirty="0" smtClean="0"/>
                  <a:t>   ו-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he-IL" sz="3600" dirty="0" smtClean="0"/>
                  <a:t>    בנקודה 0</a:t>
                </a:r>
                <a:br>
                  <a:rPr lang="he-IL" sz="3600" dirty="0" smtClean="0"/>
                </a:br>
                <a:r>
                  <a:rPr lang="he-IL" sz="3600" dirty="0"/>
                  <a:t/>
                </a:r>
                <a:br>
                  <a:rPr lang="he-IL" sz="3600" dirty="0"/>
                </a:br>
                <a:r>
                  <a:rPr lang="he-IL" dirty="0" smtClean="0"/>
                  <a:t/>
                </a:r>
                <a:br>
                  <a:rPr lang="he-IL" dirty="0" smtClean="0"/>
                </a:br>
                <a:r>
                  <a:rPr lang="he-IL" dirty="0" smtClean="0"/>
                  <a:t/>
                </a:r>
                <a:br>
                  <a:rPr lang="he-IL" dirty="0" smtClean="0"/>
                </a:br>
                <a:endParaRPr lang="he-IL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2600" y="714375"/>
                <a:ext cx="11137900" cy="3419474"/>
              </a:xfrm>
              <a:blipFill rotWithShape="0">
                <a:blip r:embed="rId2"/>
                <a:stretch>
                  <a:fillRect t="-17825" r="-14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98500" y="3327400"/>
                <a:ext cx="10922000" cy="3251200"/>
              </a:xfrm>
            </p:spPr>
            <p:txBody>
              <a:bodyPr>
                <a:normAutofit/>
              </a:bodyPr>
              <a:lstStyle/>
              <a:p>
                <a:endParaRPr lang="he-IL" u="sng" dirty="0" smtClean="0"/>
              </a:p>
              <a:p>
                <a:r>
                  <a:rPr lang="he-IL" sz="2400" u="sng" dirty="0" smtClean="0"/>
                  <a:t>בדיקת הגדרה ראשונה מעל שדה סופי: </a:t>
                </a:r>
              </a:p>
              <a:p>
                <a:endParaRPr lang="he-IL" sz="2400" u="sng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e-IL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he-IL" sz="2400" u="sng" dirty="0" smtClean="0"/>
              </a:p>
              <a:p>
                <a:pPr marL="0" indent="0">
                  <a:buNone/>
                </a:pPr>
                <a:endParaRPr lang="he-IL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500" y="3327400"/>
                <a:ext cx="10922000" cy="3251200"/>
              </a:xfrm>
              <a:blipFill rotWithShape="0">
                <a:blip r:embed="rId3"/>
                <a:stretch>
                  <a:fillRect r="-7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175" y="3828023"/>
            <a:ext cx="1433085" cy="15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מעגל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מעגל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1238</Words>
  <Application>Microsoft Office PowerPoint</Application>
  <PresentationFormat>מסך רחב</PresentationFormat>
  <Paragraphs>579</Paragraphs>
  <Slides>56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14</vt:i4>
      </vt:variant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56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Fourier-Math-Extension</vt:lpstr>
      <vt:lpstr>Fourier-Math-Letters</vt:lpstr>
      <vt:lpstr>Fourier-Math-Letters-Italic</vt:lpstr>
      <vt:lpstr>Fourier-Math-Symbols</vt:lpstr>
      <vt:lpstr>Times New Roman</vt:lpstr>
      <vt:lpstr>Trebuchet MS</vt:lpstr>
      <vt:lpstr>Tw Cen MT</vt:lpstr>
      <vt:lpstr>Utopia-Bold</vt:lpstr>
      <vt:lpstr>Utopia-Italic</vt:lpstr>
      <vt:lpstr>Utopia-Regular</vt:lpstr>
      <vt:lpstr>ערכת נושא Office</vt:lpstr>
      <vt:lpstr>מעגל</vt:lpstr>
      <vt:lpstr>Office Theme</vt:lpstr>
      <vt:lpstr>1_מעגל</vt:lpstr>
      <vt:lpstr>1_Office Theme</vt:lpstr>
      <vt:lpstr>Better list decoding  for Reed Solomon codes</vt:lpstr>
      <vt:lpstr>Multiplicity ריבוי </vt:lpstr>
      <vt:lpstr>ריבוי בנקודה 0 בפונקציות עם משתנה אחד</vt:lpstr>
      <vt:lpstr>מצגת של PowerPoint</vt:lpstr>
      <vt:lpstr>מצגת של PowerPoint</vt:lpstr>
      <vt:lpstr>ריבוי בנקודה a בפונקציות עם משתנה אחד</vt:lpstr>
      <vt:lpstr>מצגת של PowerPoint</vt:lpstr>
      <vt:lpstr>מצגת של PowerPoint</vt:lpstr>
      <vt:lpstr>עד עכשיו דיברנו על פונקציות עם משתנה אחד מעל שדה אינסופי!   מה קורה מעל שדה סופי? האם ההגדרות שלנו עדיין תקפות?  נבדוק למשל על:   F_5={0,1,2,3,4}   ו-   f(x)=x^5    בנקודה 0    </vt:lpstr>
      <vt:lpstr>מצגת של PowerPoint</vt:lpstr>
      <vt:lpstr>אז איך נתקן ? נתקנן !</vt:lpstr>
      <vt:lpstr>מצגת של PowerPoint</vt:lpstr>
      <vt:lpstr>מצגת של PowerPoint</vt:lpstr>
      <vt:lpstr>תכונות הנגזרת המתוקננת-</vt:lpstr>
      <vt:lpstr>מצגת של PowerPoint</vt:lpstr>
      <vt:lpstr>נעבור לדבר על פונקציות עם 2 משתנים</vt:lpstr>
      <vt:lpstr>ריבוי בנקודה (0,0) בפונקציות עם 2 משתנים</vt:lpstr>
      <vt:lpstr>נגזרת רגילה ונגזרת מתוקננת בפולינומים עם שני משתנים:</vt:lpstr>
      <vt:lpstr>תכונות הנגזרת המתוקנת-</vt:lpstr>
      <vt:lpstr>דוגמא: </vt:lpstr>
      <vt:lpstr>מצגת של PowerPoint</vt:lpstr>
      <vt:lpstr>מצגת של PowerPoint</vt:lpstr>
      <vt:lpstr>מצגת של PowerPoint</vt:lpstr>
      <vt:lpstr>מצגת של PowerPoint</vt:lpstr>
      <vt:lpstr>הגדרה שלישית</vt:lpstr>
      <vt:lpstr>לדוגמא:</vt:lpstr>
      <vt:lpstr>ריבוי בנקודה  (α,β)בפונקציות עם 2 משתנים</vt:lpstr>
      <vt:lpstr>מצגת של PowerPoint</vt:lpstr>
      <vt:lpstr>Better list decoding for Reed Solomon codes-Spoiler!</vt:lpstr>
      <vt:lpstr>This change will have the following implications: </vt:lpstr>
      <vt:lpstr>Before we state the precise algorithm, we will present the algorithm with an example…..</vt:lpstr>
      <vt:lpstr>מצגת של PowerPoint</vt:lpstr>
      <vt:lpstr> Reminder</vt:lpstr>
      <vt:lpstr>מצגת של PowerPoint</vt:lpstr>
      <vt:lpstr>חזרה קצרה על האלגוריתם משבוע שעבר:</vt:lpstr>
      <vt:lpstr>מצגת של PowerPoint</vt:lpstr>
      <vt:lpstr>מצגת של PowerPoint</vt:lpstr>
      <vt:lpstr>The algorithm!!!</vt:lpstr>
      <vt:lpstr>The Third List Decoding Algorithm for Reed-Solomon Codes</vt:lpstr>
      <vt:lpstr>correctness of algorithm</vt:lpstr>
      <vt:lpstr>מצגת של PowerPoint</vt:lpstr>
      <vt:lpstr>מצגת של PowerPoint</vt:lpstr>
      <vt:lpstr>to argue the correctness of the interpolations step we will need:</vt:lpstr>
      <vt:lpstr>correctness of the root finding step</vt:lpstr>
      <vt:lpstr>מצגת של PowerPoint</vt:lpstr>
      <vt:lpstr>the algorithm runs in polynomial time</vt:lpstr>
      <vt:lpstr>מצגת של PowerPoint</vt:lpstr>
      <vt:lpstr>Proof of key lemmas</vt:lpstr>
      <vt:lpstr>Proof of Lemma 1- ((r+1)¦2)  constraints for each i on the coefficients of Q(X,Y ).</vt:lpstr>
      <vt:lpstr>To prove (i), note that by the definition:</vt:lpstr>
      <vt:lpstr>To prove (ii), recall that by definition Q_αβ (X,Y) has no monomial of degree &lt;r :</vt:lpstr>
      <vt:lpstr>Proof of Lemma 2- R(X)=Q(X,P(X)) has r roots for every i such that P(α_i)=y_i.  In other words, (X -α_i )^rdivides R(X).  </vt:lpstr>
      <vt:lpstr>remainder</vt:lpstr>
      <vt:lpstr>To do this, we will use the following claim: If P(α_i )= y_i  , then (X-α_i )^r   divides R(X), that α_i is a root of R(X) with multiplicity r . 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אלמוג שורצבלט</dc:creator>
  <cp:lastModifiedBy>אלמוג שורצבלט</cp:lastModifiedBy>
  <cp:revision>182</cp:revision>
  <dcterms:created xsi:type="dcterms:W3CDTF">2016-04-07T09:48:14Z</dcterms:created>
  <dcterms:modified xsi:type="dcterms:W3CDTF">2016-05-07T20:59:54Z</dcterms:modified>
</cp:coreProperties>
</file>