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407" r:id="rId2"/>
    <p:sldId id="405" r:id="rId3"/>
    <p:sldId id="406" r:id="rId4"/>
    <p:sldId id="423" r:id="rId5"/>
    <p:sldId id="404" r:id="rId6"/>
    <p:sldId id="411" r:id="rId7"/>
    <p:sldId id="408" r:id="rId8"/>
    <p:sldId id="409" r:id="rId9"/>
    <p:sldId id="410" r:id="rId10"/>
    <p:sldId id="413" r:id="rId11"/>
    <p:sldId id="412" r:id="rId12"/>
    <p:sldId id="403" r:id="rId13"/>
    <p:sldId id="401" r:id="rId14"/>
    <p:sldId id="402" r:id="rId15"/>
    <p:sldId id="421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4" r:id="rId34"/>
  </p:sldIdLst>
  <p:sldSz cx="9144000" cy="6858000" type="screen4x3"/>
  <p:notesSz cx="9928225" cy="6797675"/>
  <p:embeddedFontLst>
    <p:embeddedFont>
      <p:font typeface="Cambria Math" panose="02040503050406030204" pitchFamily="18" charset="0"/>
      <p:regular r:id="rId37"/>
    </p:embeddedFont>
    <p:embeddedFont>
      <p:font typeface="CMSY10ORIG" panose="020B0500000000000000" pitchFamily="34" charset="0"/>
      <p:regular r:id="rId38"/>
    </p:embeddedFont>
    <p:embeddedFont>
      <p:font typeface="CMMI7" panose="020B0500000000000000" pitchFamily="34" charset="0"/>
      <p:regular r:id="rId39"/>
    </p:embeddedFont>
    <p:embeddedFont>
      <p:font typeface="CMSY7" panose="020B0500000000000000" pitchFamily="34" charset="0"/>
      <p:regular r:id="rId40"/>
    </p:embeddedFont>
    <p:embeddedFont>
      <p:font typeface="CMEX10" panose="020B0500000000000000" pitchFamily="34" charset="0"/>
      <p:regular r:id="rId41"/>
    </p:embeddedFont>
    <p:embeddedFont>
      <p:font typeface="CMR5" panose="020B0500000000000000" pitchFamily="34" charset="0"/>
      <p:regular r:id="rId42"/>
    </p:embeddedFont>
    <p:embeddedFont>
      <p:font typeface="CMMI10" panose="020B0500000000000000" pitchFamily="34" charset="0"/>
      <p:regular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  <p:embeddedFont>
      <p:font typeface="Lucida Sans Unicode" panose="020B0602030504020204" pitchFamily="34" charset="0"/>
      <p:regular r:id="rId53"/>
    </p:embeddedFont>
    <p:embeddedFont>
      <p:font typeface="CMR10" panose="020B0500000000000000" pitchFamily="34" charset="0"/>
      <p:regular r:id="rId54"/>
    </p:embeddedFont>
    <p:embeddedFont>
      <p:font typeface="CMR7" panose="020B0500000000000000" pitchFamily="34" charset="0"/>
      <p:regular r:id="rId55"/>
    </p:embeddedFont>
    <p:embeddedFont>
      <p:font typeface="Wingdings 3" panose="05040102010807070707" pitchFamily="18" charset="2"/>
      <p:regular r:id="rId56"/>
    </p:embeddedFont>
    <p:embeddedFont>
      <p:font typeface="Comic Sans MS" panose="030F0702030302020204" pitchFamily="66" charset="0"/>
      <p:regular r:id="rId57"/>
      <p:bold r:id="rId58"/>
    </p:embeddedFont>
  </p:embeddedFontLst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919E-CB10-4250-A862-0326E7303F4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DA18-4622-466F-9499-D7719AC6A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645F-6957-460C-86EE-9C354135D98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8E3E-BAD5-4696-AB99-761E43774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097C4-46B0-4341-96C7-8C3A1BFC854E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07114-A1C7-46D8-B101-901DD66FFEA1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4FFF-8C77-47CE-9082-4509A3A9E8B0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B606F-04C1-4308-A96F-8FA428A304CB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79A30-9672-427C-AC47-CFFAF64DD70C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B7D4-8C3F-410E-9FEC-810628F49A2B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FE398-5CDB-4A0D-8892-39A1C69B2273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64E12-5708-4DD3-8A59-C73E29A86D5C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EAE5C-8303-4B56-A152-7BB9119F3992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9D3E4-BBFD-4276-9DB3-16C5A3BC90D6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B90E0-E611-4057-BC05-32A6247CB443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B7F47F-2CED-44AB-8413-67731E8B1CEC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6.xml"/><Relationship Id="rId7" Type="http://schemas.openxmlformats.org/officeDocument/2006/relationships/image" Target="../media/image9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emf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14.xml"/><Relationship Id="rId7" Type="http://schemas.openxmlformats.org/officeDocument/2006/relationships/image" Target="../media/image34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Myerson: Bayesian Single-item Auction problem: 	</a:t>
                </a:r>
              </a:p>
              <a:p>
                <a:pPr lvl="1"/>
                <a:r>
                  <a:rPr lang="en-US" dirty="0"/>
                  <a:t>Single item for sale (can be extended to ``service”)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bidders</a:t>
                </a:r>
              </a:p>
              <a:p>
                <a:pPr lvl="1"/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×⋯×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which bidder values are drawn</a:t>
                </a:r>
              </a:p>
              <a:p>
                <a:pPr lvl="1"/>
                <a:r>
                  <a:rPr lang="en-US" dirty="0"/>
                  <a:t>VCG on virtual </a:t>
                </a:r>
                <a:r>
                  <a:rPr lang="en-US" dirty="0" smtClean="0"/>
                  <a:t>values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Myerson Optimal Auction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- the probability that no item is sold at pricing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prices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is chosen as follows: 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0.5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Theorem (Chawla, Hartline, B. Kleinberg): Gives no less than Myerson revenue / 3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Algorithmic Pricing via Virtual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Valuations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</a:t>
            </a:r>
            <a:r>
              <a:rPr lang="en-US" dirty="0" smtClean="0"/>
              <a:t> distributions: almost tight (??)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The following two problems are equivalent: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Given n items and m “value vectors” for m bidders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…,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compute the revenue-optimal item pricing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Given a single bidder whose valuations are chosen uniformly at random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compute the revenue-optimal item pricing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vs. set of Bidders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from vertex cover on graphs of maximum degree at most B (APX hard for 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3).</a:t>
                </a:r>
              </a:p>
              <a:p>
                <a:pPr lvl="1"/>
                <a:r>
                  <a:rPr lang="en-US" dirty="0" smtClean="0"/>
                  <a:t>Given (connected) Graph G with n vertices construct n items and </a:t>
                </a:r>
                <a:r>
                  <a:rPr lang="en-US" dirty="0" err="1" smtClean="0"/>
                  <a:t>m+n</a:t>
                </a:r>
                <a:r>
                  <a:rPr lang="en-US" dirty="0" smtClean="0"/>
                  <a:t> bidders (or bidder types)</a:t>
                </a:r>
              </a:p>
              <a:p>
                <a:pPr lvl="1"/>
                <a:r>
                  <a:rPr lang="en-US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add bidder with value 1 for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and zero otherwise</a:t>
                </a:r>
              </a:p>
              <a:p>
                <a:pPr lvl="1"/>
                <a:r>
                  <a:rPr lang="en-US" dirty="0" smtClean="0"/>
                  <a:t>Additionally, for every item there is a bidder with value 2 for the item.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The optimal pricing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profit,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the smallest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APX hardness of optimal (deterministic) item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sz="1600" dirty="0" smtClean="0"/>
                  <a:t>Given (connected) Graph G with n vertices construct n items and </a:t>
                </a:r>
                <a:r>
                  <a:rPr lang="en-US" sz="1600" dirty="0" err="1" smtClean="0"/>
                  <a:t>m+n</a:t>
                </a:r>
                <a:r>
                  <a:rPr lang="en-US" sz="1600" dirty="0" smtClean="0"/>
                  <a:t> bidders (or bidder types)</a:t>
                </a:r>
              </a:p>
              <a:p>
                <a:pPr lvl="1"/>
                <a:r>
                  <a:rPr lang="en-US" sz="1600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𝑒</m:t>
                    </m:r>
                    <m:r>
                      <a:rPr lang="en-US" sz="1600" b="0" i="1" smtClean="0">
                        <a:latin typeface="Cambria Math"/>
                      </a:rPr>
                      <m:t>=(</m:t>
                    </m:r>
                    <m:r>
                      <a:rPr lang="en-US" sz="1600" b="0" i="1" smtClean="0">
                        <a:latin typeface="Cambria Math"/>
                      </a:rPr>
                      <m:t>𝑖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add bidder with value 1 for items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/>
                  <a:t> and zero otherwise</a:t>
                </a:r>
              </a:p>
              <a:p>
                <a:pPr lvl="1"/>
                <a:r>
                  <a:rPr lang="en-US" sz="1600" dirty="0" smtClean="0"/>
                  <a:t>Additionally, for every item there is a bidder with value 2 for the item. </a:t>
                </a:r>
              </a:p>
              <a:p>
                <a:pPr lvl="1"/>
                <a:r>
                  <a:rPr lang="en-US" sz="1600" dirty="0" smtClean="0">
                    <a:solidFill>
                      <a:srgbClr val="FF0000"/>
                    </a:solidFill>
                  </a:rPr>
                  <a:t>The optimal pricing gives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profit,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is the smallest vertex cover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Let S be vertex cover, charge 1 for items in S, 2 otherwise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price(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)=price(j)=2 then no profit from bidder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- reducing price of (say)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to one keeps profit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unchange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APX hardness of (deterministic) item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Randomized Allocations</a:t>
            </a:r>
          </a:p>
          <a:p>
            <a:pPr lvl="1"/>
            <a:r>
              <a:rPr lang="en-US" dirty="0"/>
              <a:t>Patrick </a:t>
            </a:r>
            <a:r>
              <a:rPr lang="en-US" dirty="0" err="1" smtClean="0"/>
              <a:t>Briest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Shuchi</a:t>
            </a:r>
            <a:r>
              <a:rPr lang="en-US" dirty="0"/>
              <a:t> </a:t>
            </a:r>
            <a:r>
              <a:rPr lang="en-US" dirty="0" smtClean="0"/>
              <a:t>Chawla, Robert Kleinberg, S</a:t>
            </a:r>
            <a:r>
              <a:rPr lang="en-US" dirty="0"/>
              <a:t>. Matthew </a:t>
            </a:r>
            <a:r>
              <a:rPr lang="en-US" dirty="0" smtClean="0"/>
              <a:t>Weinberg</a:t>
            </a:r>
          </a:p>
          <a:p>
            <a:pPr lvl="1"/>
            <a:r>
              <a:rPr lang="en-US" dirty="0" smtClean="0"/>
              <a:t>Remark: When </a:t>
            </a:r>
            <a:r>
              <a:rPr lang="en-US" b="1" dirty="0" smtClean="0"/>
              <a:t>speaking</a:t>
            </a:r>
            <a:r>
              <a:rPr lang="en-US" dirty="0" smtClean="0"/>
              <a:t>, say “</a:t>
            </a:r>
            <a:r>
              <a:rPr lang="en-US" dirty="0" smtClean="0">
                <a:solidFill>
                  <a:srgbClr val="FF0000"/>
                </a:solidFill>
              </a:rPr>
              <a:t>Bobby</a:t>
            </a:r>
            <a:r>
              <a:rPr lang="en-US" dirty="0" smtClean="0"/>
              <a:t> Kleinberg”, when </a:t>
            </a:r>
            <a:r>
              <a:rPr lang="en-US" i="1" dirty="0" smtClean="0"/>
              <a:t>writing</a:t>
            </a:r>
            <a:r>
              <a:rPr lang="en-US" dirty="0" smtClean="0"/>
              <a:t> write “</a:t>
            </a:r>
            <a:r>
              <a:rPr lang="en-US" dirty="0" smtClean="0">
                <a:solidFill>
                  <a:srgbClr val="FF0000"/>
                </a:solidFill>
              </a:rPr>
              <a:t>Robert</a:t>
            </a:r>
            <a:r>
              <a:rPr lang="en-US" dirty="0" smtClean="0"/>
              <a:t> Kleinberg”.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4690864" cy="4525963"/>
              </a:xfrm>
            </p:spPr>
            <p:txBody>
              <a:bodyPr/>
              <a:lstStyle/>
              <a:p>
                <a:r>
                  <a:rPr lang="en-US" dirty="0" smtClean="0"/>
                  <a:t>2 items uniformly value uniformly distributed in [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Optimal item pricing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Offer lottery equal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item 1 or item 2, at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Lose here</a:t>
                </a:r>
              </a:p>
              <a:p>
                <a:r>
                  <a:rPr lang="en-US" dirty="0" smtClean="0"/>
                  <a:t>Gain here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4690864" cy="4525963"/>
              </a:xfrm>
              <a:blipFill rotWithShape="1">
                <a:blip r:embed="rId2"/>
                <a:stretch>
                  <a:fillRect t="-1213" r="-2471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Lotteries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1409" r="22426" b="9889"/>
          <a:stretch/>
        </p:blipFill>
        <p:spPr>
          <a:xfrm>
            <a:off x="5135590" y="97850"/>
            <a:ext cx="3365285" cy="6715526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flipV="1">
            <a:off x="2555776" y="4653136"/>
            <a:ext cx="4392488" cy="576064"/>
          </a:xfrm>
          <a:prstGeom prst="curvedConnector3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2555776" y="5085184"/>
            <a:ext cx="4176464" cy="648072"/>
          </a:xfrm>
          <a:prstGeom prst="curvedConnector3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Buy-one model: Consumer can only buy one option</a:t>
            </a:r>
          </a:p>
          <a:p>
            <a:r>
              <a:rPr lang="en-US" dirty="0" smtClean="0"/>
              <a:t>Buy-many model: Consumer can buy any number of lotteries and get independent sample from each (will discard multiple copies)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models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Polytime algorithm to compute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optimal lottery pricing</a:t>
                </a:r>
              </a:p>
              <a:p>
                <a:r>
                  <a:rPr lang="en-US" dirty="0" smtClean="0"/>
                  <a:t>For item pricing (also known as envy-free unit demand pricing) the optimal item pricing is APX-hard (earlier today)</a:t>
                </a:r>
              </a:p>
              <a:p>
                <a:r>
                  <a:rPr lang="en-US" dirty="0" smtClean="0"/>
                  <a:t>There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finite ratio </a:t>
                </a:r>
                <a:r>
                  <a:rPr lang="en-US" dirty="0" smtClean="0"/>
                  <a:t>between optimal lottery revenue and optimal item-pricing revenue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Buy-one model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5446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≤1,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≥0 </m:t>
                    </m:r>
                  </m:oMath>
                </a14:m>
                <a:r>
                  <a:rPr lang="en-US" dirty="0" smtClean="0"/>
                  <a:t>price of lottery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b="0" i="0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– collection of lotteries</a:t>
                </a:r>
              </a:p>
              <a:p>
                <a:r>
                  <a:rPr lang="en-US" dirty="0" smtClean="0"/>
                  <a:t>Bidder type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Utility of picking lottery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Utility maximizing lotteries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</m:oMath>
                </a14:m>
                <a:endParaRPr lang="en-US" sz="3200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dirty="0" smtClean="0"/>
                  <a:t>Max payment for utility maximizing lottery: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Profit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b="0" dirty="0" smtClean="0"/>
                  <a:t> is</a:t>
                </a:r>
              </a:p>
              <a:p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544616"/>
              </a:xfrm>
              <a:blipFill rotWithShape="1">
                <a:blip r:embed="rId5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Lotteries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429354"/>
            <a:ext cx="5806358" cy="7197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263741"/>
            <a:ext cx="5688633" cy="545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859" y="5809495"/>
            <a:ext cx="3775717" cy="9736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about Myerson when bidders are correlated? (Not a product distribution)</a:t>
            </a:r>
          </a:p>
          <a:p>
            <a:r>
              <a:rPr lang="en-US" dirty="0" smtClean="0"/>
              <a:t>Answer: Can beat Myerson revenue (by cheating somewhat)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Exp. Utility to agent if value = 10 is zero</a:t>
            </a:r>
          </a:p>
          <a:p>
            <a:r>
              <a:rPr lang="en-US" dirty="0" smtClean="0"/>
              <a:t>Exp. Utility to agent if value = 100 is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Question (to make sure everyone is awake):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068960"/>
            <a:ext cx="5058214" cy="15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 time optimal algorithm in case of finite support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9469" r="9369" b="8761"/>
          <a:stretch/>
        </p:blipFill>
        <p:spPr>
          <a:xfrm>
            <a:off x="3995936" y="2136000"/>
            <a:ext cx="5267915" cy="37008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2060848"/>
                <a:ext cx="3750899" cy="23676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values of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type j bidders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- </a:t>
                </a:r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 of type j bidders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– lottery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designed for type j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- price for lottery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3750899" cy="2367636"/>
              </a:xfrm>
              <a:prstGeom prst="rect">
                <a:avLst/>
              </a:prstGeom>
              <a:blipFill rotWithShape="1">
                <a:blip r:embed="rId3"/>
                <a:stretch>
                  <a:fillRect r="-812" b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4288" y="5445224"/>
                <a:ext cx="163794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≥0,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445224"/>
                <a:ext cx="1637949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16216" y="346018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Feasible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243818"/>
            <a:ext cx="1364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Affordable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4941168"/>
            <a:ext cx="17576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j prefer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lottery 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- maximal expected revenue for single bidder when offered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optimal revenue maximizing lotteries</a:t>
                </a:r>
                <a:r>
                  <a:rPr lang="en-US" dirty="0" smtClean="0"/>
                  <a:t>, bidder values from (joint)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- maximal expected revenue for single bidder when offered </a:t>
                </a:r>
                <a:r>
                  <a:rPr lang="en-US" dirty="0">
                    <a:solidFill>
                      <a:srgbClr val="FF0000"/>
                    </a:solidFill>
                  </a:rPr>
                  <a:t>optimal revenue maximizing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item prices</a:t>
                </a:r>
                <a:r>
                  <a:rPr lang="en-US" dirty="0" smtClean="0"/>
                  <a:t>, </a:t>
                </a:r>
                <a:r>
                  <a:rPr lang="en-US" dirty="0"/>
                  <a:t>bidder values from (joint)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lottery revenue with item pricing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Theorem: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5184576" cy="1217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216421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optimal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5108" y="262874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WLOG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291" y="3779501"/>
            <a:ext cx="6601637" cy="2367131"/>
            <a:chOff x="603291" y="3779501"/>
            <a:chExt cx="6601637" cy="2367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3291" y="3779501"/>
                  <a:ext cx="4625049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Valuation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dirty="0" smtClean="0"/>
                    <a:t> chooses to purchase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91" y="3779501"/>
                  <a:ext cx="4625049" cy="3916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86" t="-156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3974" y="4293096"/>
              <a:ext cx="5590954" cy="185353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5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764704"/>
                <a:ext cx="3531371" cy="264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chooses to purchase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764704"/>
                <a:ext cx="3531371" cy="264388"/>
              </a:xfrm>
              <a:prstGeom prst="rect">
                <a:avLst/>
              </a:prstGeom>
              <a:blipFill rotWithShape="1">
                <a:blip r:embed="rId3"/>
                <a:stretch>
                  <a:fillRect l="-1554" t="-2273" r="-30397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196752"/>
            <a:ext cx="4268871" cy="12512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Correlated distributions, unit demand, finite distribution over types:  </a:t>
                </a:r>
              </a:p>
              <a:p>
                <a:pPr lvl="1"/>
                <a:r>
                  <a:rPr lang="en-US" dirty="0" smtClean="0"/>
                  <a:t>Deterministic, item pricing</a:t>
                </a:r>
              </a:p>
              <a:p>
                <a:pPr lvl="2"/>
                <a:r>
                  <a:rPr lang="en-US" dirty="0" smtClean="0"/>
                  <a:t>We saw: APX hardness</a:t>
                </a:r>
              </a:p>
              <a:p>
                <a:pPr lvl="2"/>
                <a:r>
                  <a:rPr lang="en-US" dirty="0" smtClean="0"/>
                  <a:t>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(m- number of items)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number of different agent types – not standard complexity assumptions </a:t>
                </a:r>
                <a:r>
                  <a:rPr lang="en-US" dirty="0" err="1" smtClean="0"/>
                  <a:t>Briest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 saw: Lotteries: optimal solvable </a:t>
                </a:r>
                <a:r>
                  <a:rPr lang="en-US" dirty="0" err="1" smtClean="0"/>
                  <a:t>Briest</a:t>
                </a:r>
                <a:r>
                  <a:rPr lang="en-US" dirty="0" smtClean="0"/>
                  <a:t> et al</a:t>
                </a:r>
              </a:p>
              <a:p>
                <a:r>
                  <a:rPr lang="en-GB" dirty="0" smtClean="0"/>
                  <a:t>Product distributions:</a:t>
                </a:r>
              </a:p>
              <a:p>
                <a:pPr lvl="1"/>
                <a:r>
                  <a:rPr lang="en-US" dirty="0" smtClean="0"/>
                  <a:t>2 approximation Chawla </a:t>
                </a:r>
                <a:r>
                  <a:rPr lang="en-US" dirty="0" err="1" smtClean="0"/>
                  <a:t>Hatline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Malec</a:t>
                </a:r>
                <a:r>
                  <a:rPr lang="en-US" dirty="0" smtClean="0"/>
                  <a:t> Sivan</a:t>
                </a:r>
              </a:p>
              <a:p>
                <a:pPr lvl="1"/>
                <a:r>
                  <a:rPr lang="en-US" dirty="0" smtClean="0"/>
                  <a:t>PTAS – </a:t>
                </a:r>
                <a:r>
                  <a:rPr lang="en-US" dirty="0" err="1" smtClean="0"/>
                  <a:t>Cai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Daskalakis</a:t>
                </a:r>
                <a:r>
                  <a:rPr lang="en-US" dirty="0" smtClean="0"/>
                  <a:t> </a:t>
                </a:r>
                <a:endParaRPr lang="en-GB" dirty="0" smtClean="0"/>
              </a:p>
              <a:p>
                <a:pPr lvl="1"/>
                <a:endParaRPr lang="en-US" dirty="0" smtClean="0"/>
              </a:p>
              <a:p>
                <a:pPr marL="630936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it (again)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bidders, 1 item</a:t>
                </a:r>
              </a:p>
              <a:p>
                <a:r>
                  <a:rPr lang="en-US" dirty="0" smtClean="0"/>
                  <a:t>1 bidder, n items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Approximation product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Gambler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games</a:t>
                </a:r>
              </a:p>
              <a:p>
                <a:pPr lvl="1"/>
                <a:r>
                  <a:rPr lang="en-US" dirty="0" smtClean="0"/>
                  <a:t>Each game has a payoff drawn from an independent distribution</a:t>
                </a:r>
              </a:p>
              <a:p>
                <a:pPr lvl="1"/>
                <a:r>
                  <a:rPr lang="en-US" dirty="0" smtClean="0"/>
                  <a:t>After seeing payoff of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game, can continue to next game or take payoff and leave</a:t>
                </a:r>
              </a:p>
              <a:p>
                <a:pPr lvl="1"/>
                <a:r>
                  <a:rPr lang="en-US" dirty="0" smtClean="0"/>
                  <a:t>Each payoff comes from a distribution</a:t>
                </a:r>
              </a:p>
              <a:p>
                <a:pPr lvl="1"/>
                <a:r>
                  <a:rPr lang="en-US" dirty="0" smtClean="0"/>
                  <a:t>Optimal gambler </a:t>
                </a:r>
                <a:r>
                  <a:rPr lang="en-US" dirty="0" err="1" smtClean="0"/>
                  <a:t>stategy</a:t>
                </a:r>
                <a:r>
                  <a:rPr lang="en-US" dirty="0" smtClean="0"/>
                  <a:t>: backwards induction</a:t>
                </a:r>
              </a:p>
              <a:p>
                <a:r>
                  <a:rPr lang="en-US" dirty="0" smtClean="0"/>
                  <a:t>Theorem: There is a threshold t such that if the gambler takes the first prize that exceeds t then the gambler gets ½ of the maximal payoff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 r="-2000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 Inequality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036" y="3565974"/>
            <a:ext cx="4725975" cy="15245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Proof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5907" y="2924944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Benchmark (highest possible profit for gambler):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4005064"/>
                <a:ext cx="15810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≤∑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05064"/>
                <a:ext cx="158107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475" t="-377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595" y="1484784"/>
                <a:ext cx="3351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such that (exists?)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5" y="1484784"/>
                <a:ext cx="335143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55" t="-6667" r="-72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963" y="1859365"/>
            <a:ext cx="1750876" cy="7870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88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5937138" cy="11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 Math"/>
                  </a:rPr>
                  <a:t>Profit of gambler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 “extras”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 event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5937138" cy="1179234"/>
              </a:xfrm>
              <a:prstGeom prst="rect">
                <a:avLst/>
              </a:prstGeom>
              <a:blipFill rotWithShape="1">
                <a:blip r:embed="rId5"/>
                <a:stretch>
                  <a:fillRect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457" y="3717032"/>
            <a:ext cx="4980567" cy="11936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47" y="2708920"/>
            <a:ext cx="4288377" cy="6600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57192"/>
            <a:ext cx="4341264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Prophet Inequality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16832"/>
            <a:ext cx="3571595" cy="11521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365104"/>
            <a:ext cx="4003503" cy="9595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49151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Benchmark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5962" y="3573016"/>
                <a:ext cx="5477333" cy="50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Gambler profit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,0)]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62" y="3573016"/>
                <a:ext cx="5477333" cy="503856"/>
              </a:xfrm>
              <a:prstGeom prst="rect">
                <a:avLst/>
              </a:prstGeom>
              <a:blipFill rotWithShape="1">
                <a:blip r:embed="rId6"/>
                <a:stretch>
                  <a:fillRect l="-89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92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Run VCG AND charge extra payments: </a:t>
                </a:r>
              </a:p>
              <a:p>
                <a:r>
                  <a:rPr lang="en-US" dirty="0" smtClean="0"/>
                  <a:t>P(b) – extra payment if OTHER GUY  bids 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=−30,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=60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Both bid 100: both get utility -60</a:t>
                </a:r>
              </a:p>
              <a:p>
                <a:r>
                  <a:rPr lang="en-US" dirty="0" smtClean="0"/>
                  <a:t>Both bid 10: both get utility +30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3600400" cy="1106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8" y="3356992"/>
            <a:ext cx="5522801" cy="126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602910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Revenue = TOTAL “surplus”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170" y="5817902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Better than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Reserve price of 100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1" y="1979624"/>
            <a:ext cx="4253243" cy="5852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64" y="2782699"/>
            <a:ext cx="6310793" cy="7560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4005064"/>
                <a:ext cx="511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Find t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increases and is continuous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 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decreases and is continuous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511364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073" t="-2649" r="-358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bidders, one item, valuation for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Vickrey</a:t>
                </a:r>
                <a:r>
                  <a:rPr lang="en-US" dirty="0" smtClean="0"/>
                  <a:t>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price auction </a:t>
                </a:r>
                <a:r>
                  <a:rPr lang="en-US" dirty="0" err="1" smtClean="0"/>
                  <a:t>maximzes</a:t>
                </a:r>
                <a:r>
                  <a:rPr lang="en-US" dirty="0" smtClean="0"/>
                  <a:t> social welfare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Myerson maximize virtual social welfare maximizes revenue</a:t>
                </a:r>
              </a:p>
              <a:p>
                <a:r>
                  <a:rPr lang="en-US" dirty="0" smtClean="0"/>
                  <a:t>Many items, one bidder, value for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to Auctions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bidders, 1 item: </a:t>
                </a:r>
              </a:p>
              <a:p>
                <a:pPr lvl="1"/>
                <a:r>
                  <a:rPr lang="en-US" dirty="0" smtClean="0"/>
                  <a:t>There is an anonymous (identical) posted price that gives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approximation to welfare. Directly from Prophet inequality. </a:t>
                </a:r>
              </a:p>
              <a:p>
                <a:pPr lvl="1"/>
                <a:r>
                  <a:rPr lang="en-US" dirty="0" smtClean="0"/>
                  <a:t>Who gets the item? Could be anyone that wants it. There is no restriction on tie breaking. </a:t>
                </a:r>
              </a:p>
              <a:p>
                <a:r>
                  <a:rPr lang="en-US" dirty="0" smtClean="0"/>
                  <a:t>Many items, one bidder: </a:t>
                </a:r>
              </a:p>
              <a:p>
                <a:pPr lvl="1"/>
                <a:r>
                  <a:rPr lang="en-US" dirty="0" smtClean="0"/>
                  <a:t>There is a single posted price (for all items) that gives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approximation to social welfare.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Simpler social welfare maximization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Many bidders, 1 item: </a:t>
                </a:r>
              </a:p>
              <a:p>
                <a:pPr lvl="1"/>
                <a:r>
                  <a:rPr lang="en-US" dirty="0" smtClean="0"/>
                  <a:t>There is a single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virtual price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gives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approximation to welfare. Directly from Prophet inequality and that the revenue is the expected virtual welfare.</a:t>
                </a:r>
              </a:p>
              <a:p>
                <a:pPr lvl="1"/>
                <a:r>
                  <a:rPr lang="en-US" dirty="0" smtClean="0"/>
                  <a:t>This means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non-anonymous </a:t>
                </a:r>
                <a:r>
                  <a:rPr lang="en-US" dirty="0" smtClean="0"/>
                  <a:t>prices </a:t>
                </a:r>
              </a:p>
              <a:p>
                <a:pPr lvl="1"/>
                <a:r>
                  <a:rPr lang="en-US" dirty="0" smtClean="0"/>
                  <a:t>Who gets the item? Could be anyone that wants it. There is no restriction on tie breaking. </a:t>
                </a:r>
              </a:p>
              <a:p>
                <a:r>
                  <a:rPr lang="en-US" dirty="0" smtClean="0"/>
                  <a:t>Many items, one bidder: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Use same prices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approximation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Simpler revenue maximization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51" y="3501008"/>
            <a:ext cx="73623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Profit-Maximizing Envy-Free Pricing</a:t>
            </a:r>
          </a:p>
          <a:p>
            <a:pPr lvl="1"/>
            <a:r>
              <a:rPr lang="en-US" dirty="0" err="1" smtClean="0"/>
              <a:t>Guruswami</a:t>
            </a:r>
            <a:r>
              <a:rPr lang="en-US" dirty="0" smtClean="0"/>
              <a:t>, Hartline, </a:t>
            </a:r>
            <a:r>
              <a:rPr lang="en-US" dirty="0" err="1" smtClean="0"/>
              <a:t>Karlin</a:t>
            </a:r>
            <a:r>
              <a:rPr lang="en-US" dirty="0" smtClean="0"/>
              <a:t>, </a:t>
            </a:r>
            <a:r>
              <a:rPr lang="en-US" dirty="0" err="1" smtClean="0"/>
              <a:t>Kempe</a:t>
            </a:r>
            <a:r>
              <a:rPr lang="en-US" dirty="0" smtClean="0"/>
              <a:t>, Kenyon, </a:t>
            </a:r>
            <a:r>
              <a:rPr lang="en-US" dirty="0" err="1" smtClean="0"/>
              <a:t>McSherry</a:t>
            </a:r>
            <a:endParaRPr lang="en-US" dirty="0" smtClean="0"/>
          </a:p>
          <a:p>
            <a:pPr lvl="1"/>
            <a:r>
              <a:rPr lang="en-US" dirty="0" smtClean="0"/>
              <a:t>SODA 05</a:t>
            </a:r>
          </a:p>
          <a:p>
            <a:r>
              <a:rPr lang="en-US" dirty="0" smtClean="0"/>
              <a:t>Algorithmic Pricing via Virtual Valuations</a:t>
            </a:r>
          </a:p>
          <a:p>
            <a:pPr lvl="1"/>
            <a:r>
              <a:rPr lang="en-US" dirty="0" smtClean="0"/>
              <a:t>Chawla, Hartline, Kleinberg</a:t>
            </a:r>
          </a:p>
          <a:p>
            <a:pPr lvl="1"/>
            <a:r>
              <a:rPr lang="en-US" dirty="0" err="1" smtClean="0"/>
              <a:t>arXiv</a:t>
            </a:r>
            <a:r>
              <a:rPr lang="en-US" dirty="0" smtClean="0"/>
              <a:t> 2008</a:t>
            </a:r>
          </a:p>
          <a:p>
            <a:r>
              <a:rPr lang="en-US" dirty="0" smtClean="0"/>
              <a:t>Pricing Randomized Allocations	</a:t>
            </a:r>
          </a:p>
          <a:p>
            <a:pPr lvl="1"/>
            <a:r>
              <a:rPr lang="en-US" dirty="0" err="1" smtClean="0"/>
              <a:t>Briest</a:t>
            </a:r>
            <a:r>
              <a:rPr lang="en-US" dirty="0" smtClean="0"/>
              <a:t>, Chawla, Kleinberg, Weinberg </a:t>
            </a:r>
          </a:p>
          <a:p>
            <a:pPr lvl="1"/>
            <a:r>
              <a:rPr lang="en-US" dirty="0" err="1" smtClean="0"/>
              <a:t>arXiv</a:t>
            </a:r>
            <a:r>
              <a:rPr lang="en-US" dirty="0" smtClean="0"/>
              <a:t>, 2009</a:t>
            </a:r>
          </a:p>
          <a:p>
            <a:r>
              <a:rPr lang="en-US" dirty="0" smtClean="0"/>
              <a:t>Approximate Revenue Maximization with Multiple Items</a:t>
            </a:r>
          </a:p>
          <a:p>
            <a:pPr lvl="1"/>
            <a:r>
              <a:rPr lang="en-US" dirty="0" smtClean="0"/>
              <a:t>Hart, Nisan</a:t>
            </a:r>
          </a:p>
          <a:p>
            <a:pPr lvl="1"/>
            <a:r>
              <a:rPr lang="en-US" dirty="0" err="1" smtClean="0"/>
              <a:t>arXiv</a:t>
            </a:r>
            <a:r>
              <a:rPr lang="en-US" dirty="0" smtClean="0"/>
              <a:t> 2012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today (very partially)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Myerson: </a:t>
                </a:r>
                <a:r>
                  <a:rPr lang="en-US" i="1" dirty="0"/>
                  <a:t>Bayesian Single-item Auction problem</a:t>
                </a:r>
                <a:r>
                  <a:rPr lang="en-US" dirty="0"/>
                  <a:t>: 	</a:t>
                </a:r>
              </a:p>
              <a:p>
                <a:pPr lvl="1"/>
                <a:r>
                  <a:rPr lang="en-US" dirty="0"/>
                  <a:t>Single item for sale (can be extended to ``service”)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bidders</a:t>
                </a:r>
              </a:p>
              <a:p>
                <a:pPr lvl="1"/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𝐹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×⋯×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which </a:t>
                </a:r>
                <a:r>
                  <a:rPr lang="en-US" dirty="0">
                    <a:solidFill>
                      <a:srgbClr val="FF0000"/>
                    </a:solidFill>
                  </a:rPr>
                  <a:t>bidder values</a:t>
                </a:r>
                <a:r>
                  <a:rPr lang="en-US" dirty="0"/>
                  <a:t> are drawn</a:t>
                </a:r>
              </a:p>
              <a:p>
                <a:pPr lvl="1"/>
                <a:r>
                  <a:rPr lang="en-US" dirty="0"/>
                  <a:t>VCG on virtual values</a:t>
                </a:r>
              </a:p>
              <a:p>
                <a:r>
                  <a:rPr lang="en-US" i="1" dirty="0" smtClean="0"/>
                  <a:t>Bayesian Unit-demand Pricing Problem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Single unit-demand bidder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items for sale</a:t>
                </a:r>
              </a:p>
              <a:p>
                <a:pPr lvl="1"/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𝐹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×⋯×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from which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bidder valuation for items </a:t>
                </a:r>
                <a:r>
                  <a:rPr lang="en-US" dirty="0" smtClean="0"/>
                  <a:t>is drawn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229600" cy="4525963"/>
              </a:xfrm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7484-BA49-4E65-BED3-44FBBC90C6CA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Bayesian Unit Demand Pricing Problem</a:t>
            </a:r>
          </a:p>
        </p:txBody>
      </p:sp>
    </p:spTree>
    <p:extLst>
      <p:ext uri="{BB962C8B-B14F-4D97-AF65-F5344CB8AC3E}">
        <p14:creationId xmlns:p14="http://schemas.microsoft.com/office/powerpoint/2010/main" val="34811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do n bidders single item relate to single bidder n items?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connection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 the </a:t>
                </a:r>
                <a:r>
                  <a:rPr lang="en-US" b="1" i="1" dirty="0"/>
                  <a:t>Bayesian Single item Auction </a:t>
                </a:r>
                <a:r>
                  <a:rPr lang="en-US" b="1" dirty="0"/>
                  <a:t>and the </a:t>
                </a:r>
                <a:r>
                  <a:rPr lang="en-US" b="1" i="1" dirty="0"/>
                  <a:t>Bayesian Unit-demand Pricing problem</a:t>
                </a:r>
                <a:r>
                  <a:rPr lang="en-US" b="1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the same problem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Offer the item at a price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virtual valuation function for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4248472" cy="1052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4738242"/>
            <a:ext cx="324159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 regular distributions,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ironed virtual values if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irregular)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Theorem: For any price vector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the revenue of Myerson (when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value of the single item comes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revenue when the single bidder gets value for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Given price vector p, new mechanism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Allocate the item to the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Have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pay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critical price </a:t>
                </a:r>
                <a:r>
                  <a:rPr lang="en-US" dirty="0" smtClean="0"/>
                  <a:t>(the lowest bid at which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would win. </a:t>
                </a:r>
              </a:p>
              <a:p>
                <a:r>
                  <a:rPr lang="en-US" dirty="0" smtClean="0"/>
                  <a:t>The allocation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monotone </a:t>
                </a:r>
                <a:r>
                  <a:rPr lang="en-US" dirty="0" smtClean="0"/>
                  <a:t>and so this is a truthful mechanism. </a:t>
                </a:r>
              </a:p>
              <a:p>
                <a:r>
                  <a:rPr lang="en-US" dirty="0" smtClean="0"/>
                  <a:t>Myerson is optimal amongst all Bayes Nash IC mechanisms,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b="1" dirty="0" smtClean="0"/>
                  <a:t> Myerson gets more revenue than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256584"/>
              </a:xfrm>
              <a:blipFill rotWithShape="1">
                <a:blip r:embed="rId2"/>
                <a:stretch>
                  <a:fillRect t="-162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2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2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88840"/>
                <a:ext cx="8229600" cy="4525963"/>
              </a:xfrm>
            </p:spPr>
            <p:txBody>
              <a:bodyPr/>
              <a:lstStyle/>
              <a:p>
                <a:pPr lvl="1"/>
                <a:r>
                  <a:rPr lang="en-US" sz="1800" dirty="0" smtClean="0"/>
                  <a:t>Allocate the item to the bidder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that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Have bidder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pay the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critical price </a:t>
                </a:r>
                <a:r>
                  <a:rPr lang="en-US" sz="1800" dirty="0"/>
                  <a:t>(the lowest bid at which bidder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would win. </a:t>
                </a:r>
              </a:p>
              <a:p>
                <a:r>
                  <a:rPr lang="en-US" dirty="0" smtClean="0"/>
                  <a:t>The minimum bid for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win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This is the revenue to M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wins </a:t>
                </a:r>
              </a:p>
              <a:p>
                <a:r>
                  <a:rPr lang="en-US" dirty="0" smtClean="0"/>
                  <a:t>The revenue from a single bidder who buys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a price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QED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88840"/>
                <a:ext cx="8229600" cy="4525963"/>
              </a:xfrm>
              <a:blipFill rotWithShape="1">
                <a:blip r:embed="rId2"/>
                <a:stretch>
                  <a:fillRect t="-808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Myerson Revenue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Opt revenue for Single bidder Bayesian values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741" t="-13298" r="-4593" b="-28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UTTLE2D3@RU13ABKMVWWOHISP" val="517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E[\max_i v_i] &amp;=&amp; t + E[\max_i \{v_i - t\}] \\&#10;&amp;\leq&amp; t + E[\max_i \{ \max(v_i-t,0) \} ] \\&#10;&amp;\leq&amp; t + \sum_i E[\max(v_i-t,0)]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32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i=1}^n F_i(t) = 1/2.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9"/>
  <p:tag name="PICTUREFILESIZE" val="65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mbox{\rm ``extras&quot;} &amp;\geq&amp; \sum_i E[\max(v_i - t,0)| \epsilon_i]\mbox{\rm Prob}[\epsilon_i] \\&#10;&amp;\geq&amp; \frac{1}{2} E[\max(v_i-t,0)] 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64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mbox{\rm Prob}(\epsilon_i) = \prod_{j\neq i} F_j(t) \geq \prod_j F_j(t) = 1/2.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9"/>
  <p:tag name="PICTUREFILESIZE" val="134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[\max(v_i-t,0)|\epsilon_i] = E[\max(v_i-t,0)]  template TPT1  env TPENV1  fore 255  back 16777215  eqnno 1"/>
  <p:tag name="FILENAME" val="TP_tmp"/>
  <p:tag name="ORIGWIDTH" val="171"/>
  <p:tag name="PICTUREFILESIZE" val="108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E[\max_i v_i] &amp;=&amp; t + E[\max_i \{v_i - t\}] \\&#10;&amp;\leq&amp; t + E[\max_i \{ \max(v_i-t,0) \} ] \\&#10;&amp;\leq&amp; t + \sum_i E[\max(v_i-t,0)]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321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mbox{\rm ``extras&quot;} &amp;\geq&amp; \sum_i E[\max(v_i - t,0)| \epsilon_i]\mbox{\rm Prob}[\epsilon_i] \\&#10;&amp;\geq&amp; \frac{1}{2} E[\max(v_i-t,0)] 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64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E[\max_i v_i] \leq  t + \sum_i E[\max(v_i-t,0)]&#10;$$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mbox{\rm Gambler profit} &amp;\geq&amp;  \left(1- \prod_j F_j(t)\right) t +  \left(\prod_j F_j(t)\right) E[\max(v_i-t,0)] 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24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i^{-1}(t)  template TPT1  env TPENV1  fore 16711680  back 16777215  eqnno 2"/>
  <p:tag name="FILENAME" val="TP_tmp"/>
  <p:tag name="ORIGWIDTH" val="29"/>
  <p:tag name="PICTUREFILESIZE" val="39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_i(v_i) = v_i - \frac{1-F_i(v_i)}{f_i(v_i)}.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9"/>
  <p:tag name="PICTUREFILESIZE" val="12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(v,\lambda)= \left( \sum_{i=1}^n \phi_i v_i\right) - p  template TPT1  env TPENV1  fore 10485760  back 16777215  eqnno 1"/>
  <p:tag name="FILENAME" val="TP_tmp"/>
  <p:tag name="ORIGWIDTH" val="113"/>
  <p:tag name="PICTUREFILESIZE" val="8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^+(v,\Lambda)= \max \{ p | (\phi,p)\in \Lambda(v) \}.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6"/>
  <p:tag name="PICTUREFILESIZE" val="96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i(\Lambda) = \int p^+(v,\Lambda) dD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7"/>
  <p:tag name="PICTUREFILESIZE" val="53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 \Lambda &amp;=&amp; \{ (\phi_0, p_0), (\phi_1, p_1), \ldots, (\phi_m, p_m) \}; \\&#10;0 &amp;=&amp; \phi_0 &lt; \phi_1 &lt; \cdots &lt; \phi_m;\\&#10;0 &amp;=&amp; p_0 &lt; p_1 &lt; \cdots &lt; p_m. 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9"/>
  <p:tag name="PICTUREFILESIZE" val="231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phi_j v - p_j &amp;\geq&amp; \phi_{j-1}v - p_{j+1}\\&#10;\phi_j v - p_j &amp;\geq&amp; \phi_{j+1} v - p_{j+1} \\&#10;v &amp;\in&amp; \left[ \frac{p_j - p_{j-1}}{\phi_j - \phi_{j-1}}, \frac{p_{j+1}-p_j}{\phi_{j+1}-\phi_j} \right]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9"/>
  <p:tag name="PICTUREFILESIZE" val="317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phi_j v - p_j &amp;\geq&amp; \phi_{j-1}v - p_{j+1}\\&#10;\phi_j v - p_j &amp;\geq&amp; \phi_{j+1} v - p_{j+1} \\&#10;v &amp;\in&amp; \left[ \frac{p_j - p_{j-1}}{\phi_j - \phi_{j-1}}, \frac{p_{j+1}-p_j}{\phi_{j+1}-\phi_j} \right]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9"/>
  <p:tag name="PICTUREFILESIZE" val="317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7406</TotalTime>
  <Words>2092</Words>
  <Application>Microsoft Office PowerPoint</Application>
  <PresentationFormat>On-screen Show (4:3)</PresentationFormat>
  <Paragraphs>236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Cambria Math</vt:lpstr>
      <vt:lpstr>CMSY10ORIG</vt:lpstr>
      <vt:lpstr>CMMI7</vt:lpstr>
      <vt:lpstr>CMSY7</vt:lpstr>
      <vt:lpstr>CMEX10</vt:lpstr>
      <vt:lpstr>CMR5</vt:lpstr>
      <vt:lpstr>CMMI10</vt:lpstr>
      <vt:lpstr>Verdana</vt:lpstr>
      <vt:lpstr>Calibri</vt:lpstr>
      <vt:lpstr>Wingdings 2</vt:lpstr>
      <vt:lpstr>Lucida Sans Unicode</vt:lpstr>
      <vt:lpstr>CMR10</vt:lpstr>
      <vt:lpstr>CMR7</vt:lpstr>
      <vt:lpstr>Wingdings 3</vt:lpstr>
      <vt:lpstr>Comic Sans MS</vt:lpstr>
      <vt:lpstr>Concourse</vt:lpstr>
      <vt:lpstr>Recall Myerson Optimal Auction</vt:lpstr>
      <vt:lpstr>Quick Question (to make sure everyone is awake): </vt:lpstr>
      <vt:lpstr>Joint distribution</vt:lpstr>
      <vt:lpstr>Papers today (very partially)</vt:lpstr>
      <vt:lpstr>Bayesian Unit Demand Pricing Problem</vt:lpstr>
      <vt:lpstr>What’s the connection </vt:lpstr>
      <vt:lpstr>n=1</vt:lpstr>
      <vt:lpstr>n≥1</vt:lpstr>
      <vt:lpstr>Myerson Revenue is ≥ Opt revenue for Single bidder Bayesian values</vt:lpstr>
      <vt:lpstr>Reg distributions: almost tight (??) </vt:lpstr>
      <vt:lpstr>Discrete Distributions</vt:lpstr>
      <vt:lpstr>Distribution vs. set of Bidders</vt:lpstr>
      <vt:lpstr>APX hardness of optimal (deterministic) item pricing</vt:lpstr>
      <vt:lpstr>APX hardness of (deterministic) item pricing</vt:lpstr>
      <vt:lpstr>PowerPoint Presentation</vt:lpstr>
      <vt:lpstr>Selling Lotteries </vt:lpstr>
      <vt:lpstr>Different models </vt:lpstr>
      <vt:lpstr>Buy-one model </vt:lpstr>
      <vt:lpstr>Lotteries </vt:lpstr>
      <vt:lpstr>Poly time optimal algorithm in case of finite support</vt:lpstr>
      <vt:lpstr>Compare lottery revenue with item pricing revenue</vt:lpstr>
      <vt:lpstr>n=1</vt:lpstr>
      <vt:lpstr>PowerPoint Presentation</vt:lpstr>
      <vt:lpstr>Making sense of it (again) </vt:lpstr>
      <vt:lpstr>2 Approximation product distribution</vt:lpstr>
      <vt:lpstr>Prophet Inequality </vt:lpstr>
      <vt:lpstr>Proof</vt:lpstr>
      <vt:lpstr>PowerPoint Presentation</vt:lpstr>
      <vt:lpstr>Proof of Prophet Inequality</vt:lpstr>
      <vt:lpstr>More generally</vt:lpstr>
      <vt:lpstr>Relationship to Auctions</vt:lpstr>
      <vt:lpstr>Simpler social welfare maximization</vt:lpstr>
      <vt:lpstr>Simpler revenue maximization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Game Theory</dc:title>
  <dc:creator>I039488</dc:creator>
  <cp:lastModifiedBy>Amos Fiat</cp:lastModifiedBy>
  <cp:revision>180</cp:revision>
  <cp:lastPrinted>2014-02-18T13:39:10Z</cp:lastPrinted>
  <dcterms:created xsi:type="dcterms:W3CDTF">2010-05-09T21:31:37Z</dcterms:created>
  <dcterms:modified xsi:type="dcterms:W3CDTF">2014-04-08T11:56:47Z</dcterms:modified>
</cp:coreProperties>
</file>