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45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072" autoAdjust="0"/>
  </p:normalViewPr>
  <p:slideViewPr>
    <p:cSldViewPr snapToGrid="0">
      <p:cViewPr varScale="1">
        <p:scale>
          <a:sx n="78" d="100"/>
          <a:sy n="78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2BF74-BC49-4F6A-9E2C-3D417432CC42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3A397C4D-6D81-486C-B7AB-16F58FC40857}">
      <dgm:prSet phldrT="[טקסט]" custT="1"/>
      <dgm:spPr/>
      <dgm:t>
        <a:bodyPr/>
        <a:lstStyle/>
        <a:p>
          <a:pPr rtl="1"/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BNE – Arbitrary strategies</a:t>
          </a:r>
          <a:endParaRPr lang="he-I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708C42-2425-4337-87C0-2D1C220475DA}" type="parTrans" cxnId="{4FCDE779-357D-4713-AC29-C8EFC6939242}">
      <dgm:prSet/>
      <dgm:spPr/>
      <dgm:t>
        <a:bodyPr/>
        <a:lstStyle/>
        <a:p>
          <a:pPr rtl="1"/>
          <a:endParaRPr lang="he-IL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42A8B9-00E3-485B-8CB3-15D270D11998}" type="sibTrans" cxnId="{4FCDE779-357D-4713-AC29-C8EFC6939242}">
      <dgm:prSet/>
      <dgm:spPr/>
      <dgm:t>
        <a:bodyPr/>
        <a:lstStyle/>
        <a:p>
          <a:pPr rtl="1"/>
          <a:endParaRPr lang="he-IL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E7A719-5E1C-4C89-B4AC-E380FB6CDC4D}">
      <dgm:prSet custT="1"/>
      <dgm:spPr/>
      <dgm:t>
        <a:bodyPr tIns="396000"/>
        <a:lstStyle/>
        <a:p>
          <a:pPr rtl="1"/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BIC – Bidding truthfully is a BNE</a:t>
          </a:r>
          <a:endParaRPr lang="he-I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25EA16-D502-4D32-BDCD-3E0FBF22C2BF}" type="parTrans" cxnId="{F50E06E7-40B1-4DFF-A5EC-112E5613B419}">
      <dgm:prSet/>
      <dgm:spPr/>
      <dgm:t>
        <a:bodyPr/>
        <a:lstStyle/>
        <a:p>
          <a:pPr rtl="1"/>
          <a:endParaRPr lang="he-IL"/>
        </a:p>
      </dgm:t>
    </dgm:pt>
    <dgm:pt modelId="{AF1947E0-6823-43EB-951B-9568E291E0FE}" type="sibTrans" cxnId="{F50E06E7-40B1-4DFF-A5EC-112E5613B419}">
      <dgm:prSet/>
      <dgm:spPr/>
      <dgm:t>
        <a:bodyPr/>
        <a:lstStyle/>
        <a:p>
          <a:pPr rtl="1"/>
          <a:endParaRPr lang="he-IL"/>
        </a:p>
      </dgm:t>
    </dgm:pt>
    <dgm:pt modelId="{692C039B-6E84-44A9-8BD9-934E8E639B57}">
      <dgm:prSet custT="1"/>
      <dgm:spPr/>
      <dgm:t>
        <a:bodyPr/>
        <a:lstStyle/>
        <a:p>
          <a:pPr rtl="1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Bidding truthfully as dominant strategy</a:t>
          </a:r>
          <a:endParaRPr lang="he-I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477822-3504-4AFD-8F95-6E6908771F5F}" type="parTrans" cxnId="{EA58C958-2F67-4098-88E2-DAAAF9C40A11}">
      <dgm:prSet/>
      <dgm:spPr/>
      <dgm:t>
        <a:bodyPr/>
        <a:lstStyle/>
        <a:p>
          <a:pPr rtl="1"/>
          <a:endParaRPr lang="he-IL"/>
        </a:p>
      </dgm:t>
    </dgm:pt>
    <dgm:pt modelId="{3FDF00F2-1758-45BD-9CBE-6E2C3AC962DA}" type="sibTrans" cxnId="{EA58C958-2F67-4098-88E2-DAAAF9C40A11}">
      <dgm:prSet/>
      <dgm:spPr/>
      <dgm:t>
        <a:bodyPr/>
        <a:lstStyle/>
        <a:p>
          <a:pPr rtl="1"/>
          <a:endParaRPr lang="he-IL"/>
        </a:p>
      </dgm:t>
    </dgm:pt>
    <dgm:pt modelId="{F475AF6A-3458-470C-9709-DCFDCD5D1B58}" type="pres">
      <dgm:prSet presAssocID="{DE32BF74-BC49-4F6A-9E2C-3D417432CC4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D50C867-EC4F-4650-95F5-37275630BEEC}" type="pres">
      <dgm:prSet presAssocID="{DE32BF74-BC49-4F6A-9E2C-3D417432CC42}" presName="comp1" presStyleCnt="0"/>
      <dgm:spPr/>
    </dgm:pt>
    <dgm:pt modelId="{124E5C64-FFFE-44F7-9261-7410BB3103FF}" type="pres">
      <dgm:prSet presAssocID="{DE32BF74-BC49-4F6A-9E2C-3D417432CC42}" presName="circle1" presStyleLbl="node1" presStyleIdx="0" presStyleCnt="3" custScaleX="161259" custScaleY="100000" custLinFactNeighborX="-1324" custLinFactNeighborY="3953"/>
      <dgm:spPr/>
      <dgm:t>
        <a:bodyPr/>
        <a:lstStyle/>
        <a:p>
          <a:pPr rtl="1"/>
          <a:endParaRPr lang="he-IL"/>
        </a:p>
      </dgm:t>
    </dgm:pt>
    <dgm:pt modelId="{745CDCC3-E3EE-4436-9DD5-C3B699204748}" type="pres">
      <dgm:prSet presAssocID="{DE32BF74-BC49-4F6A-9E2C-3D417432CC42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982AFEE-7C31-4B53-9AE5-A64AF6386DA5}" type="pres">
      <dgm:prSet presAssocID="{DE32BF74-BC49-4F6A-9E2C-3D417432CC42}" presName="comp2" presStyleCnt="0"/>
      <dgm:spPr/>
    </dgm:pt>
    <dgm:pt modelId="{6A08E6E8-99EA-461F-B3BE-9BB20A96375D}" type="pres">
      <dgm:prSet presAssocID="{DE32BF74-BC49-4F6A-9E2C-3D417432CC42}" presName="circle2" presStyleLbl="node1" presStyleIdx="1" presStyleCnt="3" custScaleX="161148" custScaleY="106181" custLinFactNeighborX="5298" custLinFactNeighborY="-884"/>
      <dgm:spPr/>
      <dgm:t>
        <a:bodyPr/>
        <a:lstStyle/>
        <a:p>
          <a:pPr rtl="1"/>
          <a:endParaRPr lang="he-IL"/>
        </a:p>
      </dgm:t>
    </dgm:pt>
    <dgm:pt modelId="{780BD187-CAFF-436E-9B14-9D409FE23AC7}" type="pres">
      <dgm:prSet presAssocID="{DE32BF74-BC49-4F6A-9E2C-3D417432CC42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70630C-7E53-425D-997D-EBA0EC3BF6DC}" type="pres">
      <dgm:prSet presAssocID="{DE32BF74-BC49-4F6A-9E2C-3D417432CC42}" presName="comp3" presStyleCnt="0"/>
      <dgm:spPr/>
    </dgm:pt>
    <dgm:pt modelId="{3353E326-2272-420E-AB27-8282F4BB6011}" type="pres">
      <dgm:prSet presAssocID="{DE32BF74-BC49-4F6A-9E2C-3D417432CC42}" presName="circle3" presStyleLbl="node1" presStyleIdx="2" presStyleCnt="3" custScaleX="150334" custScaleY="96688" custLinFactNeighborX="11921" custLinFactNeighborY="4636"/>
      <dgm:spPr/>
      <dgm:t>
        <a:bodyPr/>
        <a:lstStyle/>
        <a:p>
          <a:pPr rtl="1"/>
          <a:endParaRPr lang="he-IL"/>
        </a:p>
      </dgm:t>
    </dgm:pt>
    <dgm:pt modelId="{8115E35A-C63B-4A13-B8F9-6312C28E214B}" type="pres">
      <dgm:prSet presAssocID="{DE32BF74-BC49-4F6A-9E2C-3D417432CC42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8EC12BB-937A-4670-AC15-CC5547FA2B9A}" type="presOf" srcId="{DE32BF74-BC49-4F6A-9E2C-3D417432CC42}" destId="{F475AF6A-3458-470C-9709-DCFDCD5D1B58}" srcOrd="0" destOrd="0" presId="urn:microsoft.com/office/officeart/2005/8/layout/venn2"/>
    <dgm:cxn modelId="{46E9E123-DADA-4969-A675-DE5FC798D6C5}" type="presOf" srcId="{AFE7A719-5E1C-4C89-B4AC-E380FB6CDC4D}" destId="{6A08E6E8-99EA-461F-B3BE-9BB20A96375D}" srcOrd="0" destOrd="0" presId="urn:microsoft.com/office/officeart/2005/8/layout/venn2"/>
    <dgm:cxn modelId="{6FB941C2-7B9F-4047-B368-E6D932135696}" type="presOf" srcId="{692C039B-6E84-44A9-8BD9-934E8E639B57}" destId="{3353E326-2272-420E-AB27-8282F4BB6011}" srcOrd="0" destOrd="0" presId="urn:microsoft.com/office/officeart/2005/8/layout/venn2"/>
    <dgm:cxn modelId="{1058FD1C-115E-4F4A-81E8-C1F6842A2D26}" type="presOf" srcId="{692C039B-6E84-44A9-8BD9-934E8E639B57}" destId="{8115E35A-C63B-4A13-B8F9-6312C28E214B}" srcOrd="1" destOrd="0" presId="urn:microsoft.com/office/officeart/2005/8/layout/venn2"/>
    <dgm:cxn modelId="{5702E750-91DA-4510-BA3E-1E4B7A201549}" type="presOf" srcId="{3A397C4D-6D81-486C-B7AB-16F58FC40857}" destId="{124E5C64-FFFE-44F7-9261-7410BB3103FF}" srcOrd="0" destOrd="0" presId="urn:microsoft.com/office/officeart/2005/8/layout/venn2"/>
    <dgm:cxn modelId="{58CCEC6F-EE16-4156-AFF7-3DA440CB7AA6}" type="presOf" srcId="{3A397C4D-6D81-486C-B7AB-16F58FC40857}" destId="{745CDCC3-E3EE-4436-9DD5-C3B699204748}" srcOrd="1" destOrd="0" presId="urn:microsoft.com/office/officeart/2005/8/layout/venn2"/>
    <dgm:cxn modelId="{EA58C958-2F67-4098-88E2-DAAAF9C40A11}" srcId="{DE32BF74-BC49-4F6A-9E2C-3D417432CC42}" destId="{692C039B-6E84-44A9-8BD9-934E8E639B57}" srcOrd="2" destOrd="0" parTransId="{8C477822-3504-4AFD-8F95-6E6908771F5F}" sibTransId="{3FDF00F2-1758-45BD-9CBE-6E2C3AC962DA}"/>
    <dgm:cxn modelId="{DF78CFBB-FA17-4E3A-890B-58E4B73027C7}" type="presOf" srcId="{AFE7A719-5E1C-4C89-B4AC-E380FB6CDC4D}" destId="{780BD187-CAFF-436E-9B14-9D409FE23AC7}" srcOrd="1" destOrd="0" presId="urn:microsoft.com/office/officeart/2005/8/layout/venn2"/>
    <dgm:cxn modelId="{4FCDE779-357D-4713-AC29-C8EFC6939242}" srcId="{DE32BF74-BC49-4F6A-9E2C-3D417432CC42}" destId="{3A397C4D-6D81-486C-B7AB-16F58FC40857}" srcOrd="0" destOrd="0" parTransId="{A4708C42-2425-4337-87C0-2D1C220475DA}" sibTransId="{BA42A8B9-00E3-485B-8CB3-15D270D11998}"/>
    <dgm:cxn modelId="{F50E06E7-40B1-4DFF-A5EC-112E5613B419}" srcId="{DE32BF74-BC49-4F6A-9E2C-3D417432CC42}" destId="{AFE7A719-5E1C-4C89-B4AC-E380FB6CDC4D}" srcOrd="1" destOrd="0" parTransId="{2725EA16-D502-4D32-BDCD-3E0FBF22C2BF}" sibTransId="{AF1947E0-6823-43EB-951B-9568E291E0FE}"/>
    <dgm:cxn modelId="{1B5BD20B-037C-40C0-B29F-0257430DEFF5}" type="presParOf" srcId="{F475AF6A-3458-470C-9709-DCFDCD5D1B58}" destId="{6D50C867-EC4F-4650-95F5-37275630BEEC}" srcOrd="0" destOrd="0" presId="urn:microsoft.com/office/officeart/2005/8/layout/venn2"/>
    <dgm:cxn modelId="{EF4C71E3-3435-42DE-B768-8FF699484B27}" type="presParOf" srcId="{6D50C867-EC4F-4650-95F5-37275630BEEC}" destId="{124E5C64-FFFE-44F7-9261-7410BB3103FF}" srcOrd="0" destOrd="0" presId="urn:microsoft.com/office/officeart/2005/8/layout/venn2"/>
    <dgm:cxn modelId="{C59890E8-4318-4145-9E99-94E00B5727AF}" type="presParOf" srcId="{6D50C867-EC4F-4650-95F5-37275630BEEC}" destId="{745CDCC3-E3EE-4436-9DD5-C3B699204748}" srcOrd="1" destOrd="0" presId="urn:microsoft.com/office/officeart/2005/8/layout/venn2"/>
    <dgm:cxn modelId="{E7339936-AB65-49C1-B81F-59D113A45931}" type="presParOf" srcId="{F475AF6A-3458-470C-9709-DCFDCD5D1B58}" destId="{6982AFEE-7C31-4B53-9AE5-A64AF6386DA5}" srcOrd="1" destOrd="0" presId="urn:microsoft.com/office/officeart/2005/8/layout/venn2"/>
    <dgm:cxn modelId="{9B52604B-2CE0-44E5-A6E1-FC39FF3B4ED9}" type="presParOf" srcId="{6982AFEE-7C31-4B53-9AE5-A64AF6386DA5}" destId="{6A08E6E8-99EA-461F-B3BE-9BB20A96375D}" srcOrd="0" destOrd="0" presId="urn:microsoft.com/office/officeart/2005/8/layout/venn2"/>
    <dgm:cxn modelId="{5B606CD6-D019-42DC-86D2-535F151F285D}" type="presParOf" srcId="{6982AFEE-7C31-4B53-9AE5-A64AF6386DA5}" destId="{780BD187-CAFF-436E-9B14-9D409FE23AC7}" srcOrd="1" destOrd="0" presId="urn:microsoft.com/office/officeart/2005/8/layout/venn2"/>
    <dgm:cxn modelId="{5C2C8852-81BD-456F-9F4F-4E21DEA78940}" type="presParOf" srcId="{F475AF6A-3458-470C-9709-DCFDCD5D1B58}" destId="{2470630C-7E53-425D-997D-EBA0EC3BF6DC}" srcOrd="2" destOrd="0" presId="urn:microsoft.com/office/officeart/2005/8/layout/venn2"/>
    <dgm:cxn modelId="{24D8F64E-502F-4A61-A79B-6115AA68230F}" type="presParOf" srcId="{2470630C-7E53-425D-997D-EBA0EC3BF6DC}" destId="{3353E326-2272-420E-AB27-8282F4BB6011}" srcOrd="0" destOrd="0" presId="urn:microsoft.com/office/officeart/2005/8/layout/venn2"/>
    <dgm:cxn modelId="{0CEF0EE0-B83D-40E7-B13C-41E278393DBB}" type="presParOf" srcId="{2470630C-7E53-425D-997D-EBA0EC3BF6DC}" destId="{8115E35A-C63B-4A13-B8F9-6312C28E214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E5C64-FFFE-44F7-9261-7410BB3103FF}">
      <dsp:nvSpPr>
        <dsp:cNvPr id="0" name=""/>
        <dsp:cNvSpPr/>
      </dsp:nvSpPr>
      <dsp:spPr>
        <a:xfrm>
          <a:off x="1754665" y="0"/>
          <a:ext cx="6017766" cy="37317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BNE – Arbitrary strategies</a:t>
          </a:r>
          <a:endParaRPr lang="he-I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1944" y="186586"/>
        <a:ext cx="2103209" cy="559761"/>
      </dsp:txXfrm>
    </dsp:sp>
    <dsp:sp modelId="{6A08E6E8-99EA-461F-B3BE-9BB20A96375D}">
      <dsp:nvSpPr>
        <dsp:cNvPr id="0" name=""/>
        <dsp:cNvSpPr/>
      </dsp:nvSpPr>
      <dsp:spPr>
        <a:xfrm>
          <a:off x="2706128" y="778447"/>
          <a:ext cx="4510218" cy="2971799"/>
        </a:xfrm>
        <a:prstGeom prst="ellipse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9600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BIC – Bidding truthfully is a BNE</a:t>
          </a:r>
          <a:endParaRPr lang="he-I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0356" y="964185"/>
        <a:ext cx="2101761" cy="557212"/>
      </dsp:txXfrm>
    </dsp:sp>
    <dsp:sp modelId="{3353E326-2272-420E-AB27-8282F4BB6011}">
      <dsp:nvSpPr>
        <dsp:cNvPr id="0" name=""/>
        <dsp:cNvSpPr/>
      </dsp:nvSpPr>
      <dsp:spPr>
        <a:xfrm>
          <a:off x="3632868" y="1927667"/>
          <a:ext cx="2805037" cy="1804072"/>
        </a:xfrm>
        <a:prstGeom prst="ellipse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Bidding truthfully as dominant strategy</a:t>
          </a:r>
          <a:endParaRPr lang="he-I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43657" y="2378685"/>
        <a:ext cx="1983460" cy="9020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2F083AA-9AEC-4505-88A9-B41A52683D44}" type="datetimeFigureOut">
              <a:rPr lang="he-IL" smtClean="0"/>
              <a:t>ל'/ניסן/תשע"ד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615CA9-C464-4FEF-976A-BC5E08BEA4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071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833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717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153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878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1409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r>
              <a:rPr lang="en-US" baseline="0" dirty="0" smtClean="0"/>
              <a:t> ties according to value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551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1377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8170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230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8591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383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7710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4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23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האסטרטגיות לעיל הן האופטימליות</a:t>
            </a:r>
            <a:r>
              <a:rPr lang="he-IL" baseline="0" dirty="0" smtClean="0"/>
              <a:t> : </a:t>
            </a:r>
            <a:r>
              <a:rPr lang="he-IL" dirty="0" smtClean="0"/>
              <a:t>התועלת של השחקן</a:t>
            </a:r>
            <a:r>
              <a:rPr lang="he-IL" baseline="0" dirty="0" smtClean="0"/>
              <a:t> ה-</a:t>
            </a:r>
            <a:r>
              <a:rPr lang="en-US" baseline="0" dirty="0" err="1" smtClean="0"/>
              <a:t>i</a:t>
            </a:r>
            <a:r>
              <a:rPr lang="he-IL" baseline="0" dirty="0" smtClean="0"/>
              <a:t> הפועל לפי האסטרטגיה המתאימה , כשהוא מציע </a:t>
            </a:r>
            <a:r>
              <a:rPr lang="en-US" baseline="0" dirty="0" smtClean="0"/>
              <a:t>v</a:t>
            </a:r>
            <a:r>
              <a:rPr lang="he-IL" baseline="0" dirty="0" smtClean="0"/>
              <a:t> בהינתן שהערך </a:t>
            </a:r>
            <a:r>
              <a:rPr lang="he-IL" baseline="0" dirty="0" err="1" smtClean="0"/>
              <a:t>האמיתי</a:t>
            </a:r>
            <a:r>
              <a:rPr lang="he-IL" baseline="0" dirty="0" smtClean="0"/>
              <a:t> שלו הוא </a:t>
            </a:r>
            <a:r>
              <a:rPr lang="en-US" baseline="0" dirty="0" smtClean="0"/>
              <a:t>v</a:t>
            </a:r>
            <a:r>
              <a:rPr lang="he-IL" baseline="0" dirty="0" smtClean="0"/>
              <a:t>, גדולה יותר מכל תועלת שיקבל אם יציע הצעה אחרת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28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How? In opposed to an arbitrary BNE auction, a BIC auction is a </a:t>
            </a:r>
            <a:r>
              <a:rPr lang="en-US" u="sng" dirty="0" smtClean="0"/>
              <a:t>dominant strategy</a:t>
            </a:r>
            <a:r>
              <a:rPr lang="en-US" dirty="0" smtClean="0"/>
              <a:t> auction and therefore it is less complex from the perspective of the bidder, and so easier to analyze and design.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801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16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40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4405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15CA9-C464-4FEF-976A-BC5E08BEA47D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11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93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0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3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2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95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69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48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7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7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0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0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6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7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5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840344" y="1537856"/>
            <a:ext cx="8519776" cy="1744900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Theory Alive: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670463" y="3730333"/>
            <a:ext cx="6826827" cy="1454731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/>
              <a:t>Presentation by: David Franco</a:t>
            </a:r>
          </a:p>
          <a:p>
            <a:pPr algn="l"/>
            <a:r>
              <a:rPr lang="en-US" sz="2800" i="1" dirty="0" smtClean="0"/>
              <a:t>Supervised by: Amos Fiat</a:t>
            </a:r>
            <a:endParaRPr lang="he-IL" sz="2800" i="1" dirty="0" smtClean="0"/>
          </a:p>
          <a:p>
            <a:pPr algn="l"/>
            <a:endParaRPr lang="he-IL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02874" y="135082"/>
            <a:ext cx="781396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 Aviv University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 in Auctions and Mechanism Design</a:t>
            </a:r>
            <a:endParaRPr lang="he-I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0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2"/>
                <a:ext cx="9862751" cy="3720300"/>
              </a:xfrm>
            </p:spPr>
            <p:txBody>
              <a:bodyPr>
                <a:normAutofit lnSpcReduction="10000"/>
              </a:bodyPr>
              <a:lstStyle/>
              <a:p>
                <a:pPr algn="l" rtl="0"/>
                <a:r>
                  <a:rPr lang="en-US" dirty="0" smtClean="0"/>
                  <a:t>Theorem:</a:t>
                </a:r>
                <a:br>
                  <a:rPr lang="en-US" dirty="0" smtClean="0"/>
                </a:b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 be an auction for selling a single item. It is a dominant strategy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 for bidder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to bid truthfully if and only if, for any bids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the other bidders:</a:t>
                </a:r>
                <a:br>
                  <a:rPr lang="en-US" dirty="0" smtClean="0"/>
                </a:br>
                <a:endParaRPr lang="en-US" dirty="0" smtClean="0"/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400" dirty="0" smtClean="0"/>
                  <a:t>The probability of allocation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(weakly) increasing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914400" lvl="1" indent="-457200" algn="l" rtl="0">
                  <a:buFont typeface="+mj-lt"/>
                  <a:buAutoNum type="romanUcPeriod"/>
                </a:pPr>
                <a:r>
                  <a:rPr lang="en-US" sz="2400" dirty="0" smtClean="0"/>
                  <a:t>The expected payment of bidder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is </a:t>
                </a:r>
                <a:r>
                  <a:rPr lang="en-US" sz="2400" dirty="0" smtClean="0"/>
                  <a:t>determined by the allocation probabilities:</a:t>
                </a:r>
                <a:r>
                  <a:rPr lang="en-US" sz="24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dz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2"/>
                <a:ext cx="9862751" cy="3720300"/>
              </a:xfrm>
              <a:blipFill rotWithShape="0">
                <a:blip r:embed="rId2"/>
                <a:stretch>
                  <a:fillRect l="-1113" t="-3437" r="-7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truthfulness dominant?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111" y="5046081"/>
            <a:ext cx="1016487" cy="8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0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Corollary:</a:t>
                </a:r>
                <a:br>
                  <a:rPr lang="en-US" dirty="0" smtClean="0"/>
                </a:b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 be a deterministic auction (i.e.,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is either 0 or 1). Then it is a dominant strategy for bidder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to bid truthfully if and only if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400" dirty="0" smtClean="0"/>
                  <a:t>There </a:t>
                </a:r>
                <a:r>
                  <a:rPr lang="en-US" sz="2400" dirty="0"/>
                  <a:t>is </a:t>
                </a:r>
                <a:r>
                  <a:rPr lang="en-US" sz="2400" dirty="0" smtClean="0"/>
                  <a:t>a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such that the item is allocated to bidder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but not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receives the item, then his payment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 smtClean="0"/>
                  <a:t>and otherwise is 0</a:t>
                </a:r>
                <a:endParaRPr lang="he-IL" sz="2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truthfulness dominant?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92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If bidding truthfully 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) is a Bayes-Nash equilibrium for auction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 is said to be </a:t>
                </a:r>
                <a:r>
                  <a:rPr lang="en-US" b="1" dirty="0" smtClean="0"/>
                  <a:t>Bayes-Nash incentive compatible </a:t>
                </a:r>
                <a:r>
                  <a:rPr lang="en-US" dirty="0" smtClean="0"/>
                  <a:t>(BIC)</a:t>
                </a:r>
              </a:p>
              <a:p>
                <a:pPr algn="l" rtl="0"/>
                <a:r>
                  <a:rPr lang="en-US" dirty="0" smtClean="0"/>
                  <a:t>That simplifies the design and analysis of an auction</a:t>
                </a: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44" t="-2936" r="-16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Reminder: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Bayes-Nash incentive compatible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מציין מיקום תוכן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991964"/>
              </p:ext>
            </p:extLst>
          </p:nvPr>
        </p:nvGraphicFramePr>
        <p:xfrm>
          <a:off x="1161535" y="2437371"/>
          <a:ext cx="9625914" cy="373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Summing it all together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0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124E5C64-FFFE-44F7-9261-7410BB310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4">
                                            <p:graphicEl>
                                              <a:dgm id="{124E5C64-FFFE-44F7-9261-7410BB310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6A08E6E8-99EA-461F-B3BE-9BB20A963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4">
                                            <p:graphicEl>
                                              <a:dgm id="{6A08E6E8-99EA-461F-B3BE-9BB20A963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3353E326-2272-420E-AB27-8282F4BB6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4">
                                            <p:graphicEl>
                                              <a:dgm id="{3353E326-2272-420E-AB27-8282F4BB6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3609090"/>
              </a:xfrm>
            </p:spPr>
            <p:txBody>
              <a:bodyPr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Definition:</a:t>
                </a:r>
                <a:br>
                  <a:rPr lang="en-US" dirty="0" smtClean="0"/>
                </a:b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 be a single-item auction,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bid vector.</a:t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The allocation rule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is the probability of allocation to bidder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The payment rule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is the </a:t>
                </a:r>
                <a:r>
                  <a:rPr lang="en-US" dirty="0" smtClean="0"/>
                  <a:t>expected payment of </a:t>
                </a:r>
                <a:r>
                  <a:rPr lang="en-US" dirty="0"/>
                  <a:t>bidder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(The probability is taken over the randomness in the auction itself)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3609090"/>
              </a:xfrm>
              <a:blipFill rotWithShape="0">
                <a:blip r:embed="rId2"/>
                <a:stretch>
                  <a:fillRect l="-953" t="-304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Reminder: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Revelation Principle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8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594002"/>
                <a:ext cx="9601196" cy="3609090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Theorem:</a:t>
                </a:r>
                <a:br>
                  <a:rPr lang="en-US" dirty="0" smtClean="0"/>
                </a:b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 smtClean="0"/>
                  <a:t>an auction with BNE strategies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Then there is another auction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r>
                  <a:rPr lang="en-US" dirty="0" smtClean="0"/>
                  <a:t> which is BIC, and has the same winner and payments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 smtClean="0"/>
                  <a:t> in equilibrium, i.e. for all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</m:acc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</m:acc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endParaRPr lang="en-US" b="1" dirty="0" smtClean="0"/>
              </a:p>
              <a:p>
                <a:pPr algn="l" rtl="0"/>
                <a:r>
                  <a:rPr lang="en-US" dirty="0" smtClean="0"/>
                  <a:t>Meaning,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is in BNE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bidding truthfully is a BNE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i.e.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r>
                  <a:rPr lang="en-US" dirty="0" smtClean="0"/>
                  <a:t> is BIC 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594002"/>
                <a:ext cx="9601196" cy="3609090"/>
              </a:xfrm>
              <a:blipFill rotWithShape="0">
                <a:blip r:embed="rId2"/>
                <a:stretch>
                  <a:fillRect l="-1144" t="-2872" r="-5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Revelation Principle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2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76" y="1619668"/>
            <a:ext cx="3037188" cy="4623275"/>
          </a:xfrm>
          <a:prstGeom prst="rect">
            <a:avLst/>
          </a:prstGeom>
          <a:effectLst>
            <a:glow rad="241300">
              <a:schemeClr val="accent1">
                <a:alpha val="28000"/>
              </a:schemeClr>
            </a:glo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7838" y="636142"/>
            <a:ext cx="10948086" cy="1303867"/>
          </a:xfrm>
        </p:spPr>
        <p:txBody>
          <a:bodyPr>
            <a:noAutofit/>
          </a:bodyPr>
          <a:lstStyle/>
          <a:p>
            <a:r>
              <a:rPr lang="en-US" dirty="0" smtClean="0"/>
              <a:t>Now fasten your seat belts and get ready to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12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087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dirty="0" smtClean="0"/>
              <a:t>We </a:t>
            </a:r>
            <a:r>
              <a:rPr lang="en-US" sz="2800" dirty="0"/>
              <a:t>now consider the design of optimal </a:t>
            </a:r>
            <a:r>
              <a:rPr lang="en-US" sz="2800" dirty="0" smtClean="0"/>
              <a:t>auctions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/>
              <a:t>Our </a:t>
            </a:r>
            <a:r>
              <a:rPr lang="en-US" sz="2800" dirty="0"/>
              <a:t>purpose is to maximize the auctioneer </a:t>
            </a:r>
            <a:r>
              <a:rPr lang="en-US" sz="2800" dirty="0" smtClean="0"/>
              <a:t>profit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2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508 0.01088 L 4.79167E-6 2.96296E-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-122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3621446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settings:</a:t>
                </a:r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bidders, where bidder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s value is drawn from strictly increasing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with 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By the Revelation principle, we need consider optimizing only over BIC </a:t>
                </a:r>
                <a:r>
                  <a:rPr lang="en-US" dirty="0" smtClean="0"/>
                  <a:t>auctions</a:t>
                </a:r>
              </a:p>
              <a:p>
                <a:pPr algn="l" rtl="0"/>
                <a:r>
                  <a:rPr lang="en-US" dirty="0" smtClean="0"/>
                  <a:t>By </a:t>
                </a:r>
                <a:r>
                  <a:rPr lang="en-US" dirty="0"/>
                  <a:t>the Theorem of characterization of BNE we know we only need to select the allocation rule, since it determines the payment rule</a:t>
                </a:r>
                <a:br>
                  <a:rPr lang="en-US" dirty="0"/>
                </a:br>
                <a:r>
                  <a:rPr lang="en-US" dirty="0"/>
                  <a:t>(we will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3621446"/>
              </a:xfrm>
              <a:blipFill rotWithShape="0">
                <a:blip r:embed="rId2"/>
                <a:stretch>
                  <a:fillRect l="-1144" t="-1345" r="-16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5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3485522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Consider an auction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 truthful bidding is a BNE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algn="l" rtl="0"/>
                <a:r>
                  <a:rPr lang="en-US" dirty="0" smtClean="0"/>
                  <a:t>Suppose that its allocation rule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dirty="0" smtClean="0"/>
                  <a:t> the probability that the item is allocated to bidder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on bid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3485522"/>
              </a:xfrm>
              <a:blipFill rotWithShape="0">
                <a:blip r:embed="rId2"/>
                <a:stretch>
                  <a:fillRect l="-1144" t="-27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lecture topics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Review (refreshing after a long break)</a:t>
            </a:r>
          </a:p>
          <a:p>
            <a:pPr algn="l" rtl="0"/>
            <a:r>
              <a:rPr lang="en-US" sz="2800" dirty="0" smtClean="0"/>
              <a:t>Myerson’s Optimal Auction</a:t>
            </a:r>
          </a:p>
          <a:p>
            <a:pPr algn="l" rtl="0"/>
            <a:r>
              <a:rPr lang="en-US" sz="2800" dirty="0" smtClean="0"/>
              <a:t>Examples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21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3683231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The goal of the auctioneer is to choose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to maximize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/>
                  <a:t>Fix an allocation rule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/>
                  <a:t> and a specific bidder with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that was drawn from the density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the bidder’s allocation probability, expected utility and expected payment, given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3683231"/>
              </a:xfrm>
              <a:blipFill rotWithShape="0">
                <a:blip r:embed="rId2"/>
                <a:stretch>
                  <a:fillRect l="-1144" t="-2479" r="-2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9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1"/>
                <a:ext cx="9838037" cy="3695587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Recall </a:t>
                </a:r>
                <a:r>
                  <a:rPr lang="en-US" dirty="0"/>
                  <a:t>condition </a:t>
                </a:r>
                <a:r>
                  <a:rPr lang="en-US" dirty="0" smtClean="0"/>
                  <a:t>(2) from the characterization of BNE 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Using the above, we have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nary>
                          <m:nary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nary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𝑑𝑣</m:t>
                    </m:r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Reminder : A non-negative random variable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with density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satisfies 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he-IL" sz="1800" dirty="0"/>
              </a:p>
            </p:txBody>
          </p:sp>
        </mc:Choice>
        <mc:Fallback xmlns="">
          <p:sp>
            <p:nvSpPr>
              <p:cNvPr id="5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1"/>
                <a:ext cx="9838037" cy="3695587"/>
              </a:xfrm>
              <a:blipFill rotWithShape="0">
                <a:blip r:embed="rId2"/>
                <a:stretch>
                  <a:fillRect l="-1116" t="-2636" b="-121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3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1"/>
                <a:ext cx="9838037" cy="3584377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Reversing the order of integration, we get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nary>
                          <m:nary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e>
                        </m:nary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𝑑𝑤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𝑑𝑤</m:t>
                    </m:r>
                  </m:oMath>
                </a14:m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endParaRPr lang="en-US" sz="1400" dirty="0" smtClean="0"/>
              </a:p>
              <a:p>
                <a:pPr algn="l" rtl="0"/>
                <a:endParaRPr lang="en-US" sz="1400" dirty="0" smtClean="0"/>
              </a:p>
              <a:p>
                <a:pPr algn="l" rtl="0"/>
                <a:endParaRPr lang="en-US" sz="1400" dirty="0" smtClean="0"/>
              </a:p>
              <a:p>
                <a:pPr marL="0" indent="0" algn="l" rtl="0">
                  <a:buNone/>
                </a:pPr>
                <a:r>
                  <a:rPr lang="en-US" sz="1800" dirty="0" smtClean="0"/>
                  <a:t>Reminder: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𝑑𝑣</m:t>
                        </m:r>
                      </m:e>
                    </m:nary>
                  </m:oMath>
                </a14:m>
                <a:endParaRPr lang="he-IL" sz="1800" dirty="0"/>
              </a:p>
              <a:p>
                <a:pPr algn="l" rtl="0"/>
                <a:endParaRPr lang="he-IL" sz="1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1"/>
                <a:ext cx="9838037" cy="3584377"/>
              </a:xfrm>
              <a:blipFill rotWithShape="0">
                <a:blip r:embed="rId3"/>
                <a:stretch>
                  <a:fillRect l="-1116" t="-2721" b="-19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9286" y="4004569"/>
            <a:ext cx="22118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54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he-I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e-I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e-I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</m:e>
                    </m:nary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𝑑𝑤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num>
                          <m:den>
                            <m:r>
                              <a:rPr lang="en-US" b="1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3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Definition :</a:t>
                </a:r>
                <a:br>
                  <a:rPr lang="en-US" dirty="0" smtClean="0"/>
                </a:br>
                <a:r>
                  <a:rPr lang="en-US" dirty="0" smtClean="0"/>
                  <a:t>For agent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drawn from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the </a:t>
                </a:r>
                <a:r>
                  <a:rPr lang="en-US" b="1" dirty="0" smtClean="0"/>
                  <a:t>virtual value</a:t>
                </a:r>
                <a:r>
                  <a:rPr lang="en-US" dirty="0" smtClean="0"/>
                  <a:t> of </a:t>
                </a:r>
                <a:r>
                  <a:rPr lang="en-US" dirty="0"/>
                  <a:t>agent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We have shown that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he-I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𝑑𝑣</m:t>
                    </m:r>
                  </m:oMath>
                </a14:m>
                <a:endParaRPr lang="he-IL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 – Virtual value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8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788610" cy="3646161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dirty="0" smtClean="0"/>
                  <a:t>Lemma:</a:t>
                </a:r>
                <a:br>
                  <a:rPr lang="en-US" dirty="0" smtClean="0"/>
                </a:br>
                <a:r>
                  <a:rPr lang="en-US" dirty="0" smtClean="0"/>
                  <a:t>The expected payment of agent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in an auction with allocation rule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</a:t>
                </a:r>
              </a:p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r>
                      <a:rPr lang="he-IL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he-IL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US" b="1" i="0" dirty="0" smtClean="0">
                    <a:latin typeface="+mj-lt"/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i="0" dirty="0" smtClean="0">
                    <a:latin typeface="+mj-lt"/>
                  </a:rPr>
                  <a:t>)]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Remember what we were looking for? 	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788610" cy="3646161"/>
              </a:xfrm>
              <a:blipFill rotWithShape="0">
                <a:blip r:embed="rId3"/>
                <a:stretch>
                  <a:fillRect l="-1121" t="-26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 – Virtual value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82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7" cy="3658517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Summing over all bidders (with linearity of expectation), </a:t>
                </a:r>
                <a:r>
                  <a:rPr lang="en-US" dirty="0"/>
                  <a:t>this means that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expected auctioneer profit is the expected virtual value of the winning 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bidder</a:t>
                </a:r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However, the auctioneer directly controls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rather than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We need to express the expected profit in terms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7" cy="3658517"/>
              </a:xfrm>
              <a:blipFill rotWithShape="0">
                <a:blip r:embed="rId3"/>
                <a:stretch>
                  <a:fillRect l="-1144" t="-26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5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19861"/>
                <a:ext cx="9601196" cy="3609090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</m:d>
                                    </m:e>
                                  </m:nary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/>
                  <a:t>The auctioneer goal is to choose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/>
                  <a:t> to maximize </a:t>
                </a:r>
                <a:r>
                  <a:rPr lang="en-US" dirty="0" smtClean="0"/>
                  <a:t>this expression</a:t>
                </a:r>
                <a:endParaRPr lang="en-US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19861"/>
                <a:ext cx="9601196" cy="3609090"/>
              </a:xfrm>
              <a:blipFill rotWithShape="0">
                <a:blip r:embed="rId3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כוכב עם 5 פינות 3"/>
          <p:cNvSpPr/>
          <p:nvPr/>
        </p:nvSpPr>
        <p:spPr>
          <a:xfrm>
            <a:off x="10144897" y="4154271"/>
            <a:ext cx="308919" cy="3402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344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3596733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We are designing a single-item auction</a:t>
                </a:r>
              </a:p>
              <a:p>
                <a:pPr algn="l" rtl="0"/>
                <a:r>
                  <a:rPr lang="en-US" dirty="0" smtClean="0"/>
                  <a:t>The key constraint 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that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Thus, if on bid vector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 item is allocated, the contribution to	   will</a:t>
                </a:r>
                <a:br>
                  <a:rPr lang="en-US" dirty="0" smtClean="0"/>
                </a:br>
                <a:r>
                  <a:rPr lang="en-US" dirty="0" smtClean="0"/>
                  <a:t>be maximized by allocating the item to a bidder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with maximum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We only want to do this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3596733"/>
              </a:xfrm>
              <a:blipFill rotWithShape="0">
                <a:blip r:embed="rId3"/>
                <a:stretch>
                  <a:fillRect l="-1144" t="-27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כוכב עם 5 פינות 5"/>
          <p:cNvSpPr/>
          <p:nvPr/>
        </p:nvSpPr>
        <p:spPr>
          <a:xfrm>
            <a:off x="9452919" y="4491222"/>
            <a:ext cx="308919" cy="3402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6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>
                  <a:lnSpc>
                    <a:spcPct val="150000"/>
                  </a:lnSpc>
                </a:pPr>
                <a:r>
                  <a:rPr lang="en-US" dirty="0" smtClean="0"/>
                  <a:t>Conclusion:</a:t>
                </a:r>
                <a:br>
                  <a:rPr lang="en-US" dirty="0" smtClean="0"/>
                </a:b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 maximize      , on each bid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allocate to a bidder with the highest virtual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if it is positive</a:t>
                </a:r>
                <a:b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Otherwise do not allocate the item</a:t>
                </a:r>
              </a:p>
              <a:p>
                <a:pPr algn="l" rtl="0">
                  <a:lnSpc>
                    <a:spcPct val="150000"/>
                  </a:lnSpc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כוכב עם 5 פינות 4"/>
          <p:cNvSpPr/>
          <p:nvPr/>
        </p:nvSpPr>
        <p:spPr>
          <a:xfrm>
            <a:off x="3459892" y="3239871"/>
            <a:ext cx="308919" cy="3402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17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we’ve learned so far: 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en-US" sz="2800" dirty="0" smtClean="0"/>
              <a:t>Vickery auction with reserve price</a:t>
            </a:r>
          </a:p>
          <a:p>
            <a:pPr algn="l" rtl="0"/>
            <a:r>
              <a:rPr lang="en-US" sz="2800" dirty="0" smtClean="0"/>
              <a:t>Designing auctions to maximize profits</a:t>
            </a:r>
          </a:p>
          <a:p>
            <a:pPr algn="l" rtl="0"/>
            <a:r>
              <a:rPr lang="en-US" sz="2800" dirty="0" smtClean="0"/>
              <a:t>Characterization of Equilibrium (in particular BNE)</a:t>
            </a:r>
            <a:endParaRPr lang="en-US" sz="2800" dirty="0"/>
          </a:p>
          <a:p>
            <a:pPr algn="l" rtl="0"/>
            <a:r>
              <a:rPr lang="en-US" sz="2800" dirty="0" smtClean="0"/>
              <a:t>When is truthfulness a dominant strategy</a:t>
            </a:r>
          </a:p>
          <a:p>
            <a:pPr algn="l" rtl="0"/>
            <a:r>
              <a:rPr lang="en-US" sz="2800" dirty="0" smtClean="0"/>
              <a:t>The revelation principle</a:t>
            </a:r>
          </a:p>
          <a:p>
            <a:pPr algn="l" rtl="0"/>
            <a:endParaRPr lang="en-US" sz="2800" dirty="0"/>
          </a:p>
          <a:p>
            <a:pPr algn="l" rtl="0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014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Are the resulting allocation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increasing?</a:t>
                </a:r>
              </a:p>
              <a:p>
                <a:pPr algn="l" rtl="0"/>
                <a:r>
                  <a:rPr lang="en-US" dirty="0" smtClean="0"/>
                  <a:t>In other words – is Myerson’s optimal auction is truthful?</a:t>
                </a:r>
                <a:br>
                  <a:rPr lang="en-US" dirty="0" smtClean="0"/>
                </a:br>
                <a:r>
                  <a:rPr lang="en-US" dirty="0" smtClean="0"/>
                  <a:t>If a winner increases their bid do they still win?</a:t>
                </a:r>
              </a:p>
              <a:p>
                <a:pPr marL="0" indent="0" algn="ctr" rtl="0">
                  <a:buNone/>
                </a:pPr>
                <a:r>
                  <a:rPr lang="en-US" sz="2800" dirty="0" smtClean="0"/>
                  <a:t>Unfortunately, not always.</a:t>
                </a:r>
              </a:p>
              <a:p>
                <a:pPr algn="l" rtl="0"/>
                <a:r>
                  <a:rPr lang="en-US" dirty="0" smtClean="0"/>
                  <a:t>Meaning, the proposed auction is not always BIC.</a:t>
                </a:r>
              </a:p>
              <a:p>
                <a:pPr algn="l" rtl="0"/>
                <a:r>
                  <a:rPr lang="en-US" dirty="0" smtClean="0"/>
                  <a:t>In which cases it is?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 Vs. Truthfulness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4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3782084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The required monotonicity does hold in many cases:</a:t>
                </a:r>
                <a:br>
                  <a:rPr lang="en-US" dirty="0" smtClean="0"/>
                </a:br>
                <a:r>
                  <a:rPr lang="en-US" b="1" dirty="0" smtClean="0"/>
                  <a:t>whenever the virtual valuations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/>
                  <a:t> are increasing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In this case, 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the allocation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increasing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Hence, by choosing payments according to: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 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dz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/>
                  <a:t>truthfulness is a dominant strategy in the resulting auction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3782084"/>
              </a:xfrm>
              <a:blipFill rotWithShape="0">
                <a:blip r:embed="rId3"/>
                <a:stretch>
                  <a:fillRect l="-1144" t="-25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 Vs. Truthfulness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6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3880938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The Myerson auction for distributions with strictly increasing virtual valuations is defined by the following steps:</a:t>
                </a:r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400" dirty="0"/>
                  <a:t>Solicit a bid vector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/>
                  <a:t> from the </a:t>
                </a:r>
                <a:r>
                  <a:rPr lang="en-US" sz="2400" dirty="0" smtClean="0"/>
                  <a:t>agents</a:t>
                </a:r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400" dirty="0" smtClean="0"/>
                  <a:t>Allocate the item to the bidder with the largest virtual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</a:t>
                </a:r>
                <a:br>
                  <a:rPr lang="en-US" sz="2400" dirty="0" smtClean="0"/>
                </a:br>
                <a:r>
                  <a:rPr lang="en-US" sz="2400" dirty="0" smtClean="0"/>
                  <a:t>if positive, and otherwise, do not allocate.</a:t>
                </a:r>
              </a:p>
              <a:p>
                <a:pPr marL="971550" lvl="1" indent="-514350" algn="l" rtl="0">
                  <a:buFont typeface="+mj-lt"/>
                  <a:buAutoNum type="romanUcPeriod"/>
                </a:pPr>
                <a:r>
                  <a:rPr lang="en-US" sz="2400" dirty="0" smtClean="0"/>
                  <a:t>Charge the winning bidder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, if any, her </a:t>
                </a:r>
                <a:r>
                  <a:rPr lang="en-US" sz="2400" b="1" i="1" dirty="0" smtClean="0"/>
                  <a:t>threshold bid </a:t>
                </a:r>
                <a:r>
                  <a:rPr lang="en-US" sz="2400" dirty="0" smtClean="0"/>
                  <a:t>– </a:t>
                </a:r>
                <a:br>
                  <a:rPr lang="en-US" sz="2400" dirty="0" smtClean="0"/>
                </a:br>
                <a:r>
                  <a:rPr lang="en-US" sz="2400" dirty="0" smtClean="0"/>
                  <a:t>the minimum value she could bid and still win:</a:t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 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3880938"/>
              </a:xfrm>
              <a:blipFill rotWithShape="0">
                <a:blip r:embed="rId3"/>
                <a:stretch>
                  <a:fillRect l="-1144" t="-25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auction - definition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2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244913" cy="3318936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Observation: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Myerson auction for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 independent and identically 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distributed bidders with increasing virtual valuations is the Vickrey auction with a reserve price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  <m:sup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244913" cy="3318936"/>
              </a:xfrm>
              <a:blipFill rotWithShape="0">
                <a:blip r:embed="rId2"/>
                <a:stretch>
                  <a:fillRect l="-1187" t="-2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main observation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244913" cy="3318936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The Vickery auction with a reserve price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is a sealed-bid auction in which the item is not allocated if all bids are bellow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Otherwise, the item is allocated to the highest bidder, who pays the maximum of the second highest bid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We’ve seen that the Vickery auction with a reserve price is truthful</a:t>
                </a:r>
              </a:p>
              <a:p>
                <a:pPr algn="l" rtl="0"/>
                <a:r>
                  <a:rPr lang="en-US" dirty="0" smtClean="0"/>
                  <a:t>Moreover, this simple auction optimizes the auctioneer’s revenue over all possible auctions</a:t>
                </a: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244913" cy="3318936"/>
              </a:xfrm>
              <a:blipFill rotWithShape="0">
                <a:blip r:embed="rId2"/>
                <a:stretch>
                  <a:fillRect l="-1187" t="-2936" r="-15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Reminder: Vickery auction with reserve price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6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3522592"/>
              </a:xfrm>
            </p:spPr>
            <p:txBody>
              <a:bodyPr/>
              <a:lstStyle/>
              <a:p>
                <a:pPr algn="l" rtl="0"/>
                <a:r>
                  <a:rPr lang="en-US" dirty="0" smtClean="0"/>
                  <a:t>We explain with an example:</a:t>
                </a:r>
              </a:p>
              <a:p>
                <a:pPr algn="l" rtl="0"/>
                <a:r>
                  <a:rPr lang="en-US" dirty="0" smtClean="0"/>
                  <a:t>A single-item auction for two bidders</a:t>
                </a:r>
              </a:p>
              <a:p>
                <a:pPr algn="l" rtl="0"/>
                <a:r>
                  <a:rPr lang="en-US" dirty="0" smtClean="0"/>
                  <a:t>The optimal auction allocates the item to the bidder with the largest positive virtual valuation</a:t>
                </a:r>
              </a:p>
              <a:p>
                <a:pPr algn="l" rtl="0"/>
                <a:r>
                  <a:rPr lang="en-US" dirty="0" smtClean="0"/>
                  <a:t>Bidder 1 wins precisely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Her payment </a:t>
                </a:r>
                <a:r>
                  <a:rPr lang="en-US" dirty="0"/>
                  <a:t>upon winning </a:t>
                </a:r>
                <a:r>
                  <a:rPr lang="en-US" dirty="0" smtClean="0"/>
                  <a:t>is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𝑖𝑛𝑓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3522592"/>
              </a:xfrm>
              <a:blipFill rotWithShape="0">
                <a:blip r:embed="rId3"/>
                <a:stretch>
                  <a:fillRect l="-1144" t="-2768" r="-2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main observation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0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3695587"/>
              </a:xfrm>
            </p:spPr>
            <p:txBody>
              <a:bodyPr>
                <a:noAutofit/>
              </a:bodyPr>
              <a:lstStyle/>
              <a:p>
                <a:pPr algn="l" rtl="0"/>
                <a:r>
                  <a:rPr lang="en-US" dirty="0" smtClean="0"/>
                  <a:t>Now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which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Then we can simplify bidder 1’s payment upon winning to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𝑖𝑛𝑓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Bidder 2’s payment upon winning is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𝑖𝑛𝑓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algn="l" rtl="0"/>
                <a:r>
                  <a:rPr lang="en-US" dirty="0" smtClean="0"/>
                  <a:t>That’s a Vickery auction with a reserve price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3695587"/>
              </a:xfrm>
              <a:blipFill rotWithShape="0">
                <a:blip r:embed="rId3"/>
                <a:stretch>
                  <a:fillRect l="-1144" t="-26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main observation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9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400" y="2556931"/>
            <a:ext cx="9492049" cy="3695587"/>
          </a:xfrm>
        </p:spPr>
        <p:txBody>
          <a:bodyPr>
            <a:noAutofit/>
          </a:bodyPr>
          <a:lstStyle/>
          <a:p>
            <a:pPr algn="l" rtl="0"/>
            <a:r>
              <a:rPr lang="en-US" dirty="0" smtClean="0"/>
              <a:t>Our discussion proves the following </a:t>
            </a:r>
          </a:p>
          <a:p>
            <a:pPr algn="l" rtl="0"/>
            <a:r>
              <a:rPr lang="en-US" dirty="0" smtClean="0"/>
              <a:t>Theorem :</a:t>
            </a:r>
          </a:p>
          <a:p>
            <a:pPr marL="0" indent="0" algn="l" rtl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Myerson auction is optimal, i.e., it maximizes the expected 	auctioneer revenue in Bayes-Nash equilibrium when bidders values 	are drawn from independent distributions with increasing virtual 	valuations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Myerson’s Optimal Auction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9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bidders, each with value known to be drawn from an exponential distribution with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he-I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The resulting optimal auction is Vickery with a reserve price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 r="-9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i.i.d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bidders 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2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non-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i.i.d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bidders 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ציין מיקום תוכן 1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3473165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Consider a 2-bidder auction, where bidder 1’s value is drawn from an exponential distribution with parameter 1, and bidder 2’s value is drawn independently from a uniform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Then: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2" name="מציין מיקום תוכן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3473165"/>
              </a:xfrm>
              <a:blipFill rotWithShape="0">
                <a:blip r:embed="rId2"/>
                <a:stretch>
                  <a:fillRect l="-1144" t="-28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Reminder: definitions and notations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A bidding </a:t>
                </a:r>
                <a:r>
                  <a:rPr lang="en-US" b="1" dirty="0" smtClean="0"/>
                  <a:t>strategy profile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algn="l" rtl="0"/>
                <a:r>
                  <a:rPr lang="en-US" dirty="0" smtClean="0"/>
                  <a:t>The </a:t>
                </a:r>
                <a:r>
                  <a:rPr lang="en-US" b="1" dirty="0" smtClean="0"/>
                  <a:t>allocation probability</a:t>
                </a:r>
                <a:r>
                  <a:rPr lang="en-US" dirty="0" smtClean="0"/>
                  <a:t> for bidder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b="0" dirty="0" smtClean="0"/>
              </a:p>
              <a:p>
                <a:pPr algn="l" rtl="0"/>
                <a:r>
                  <a:rPr lang="en-US" dirty="0" smtClean="0"/>
                  <a:t>His </a:t>
                </a:r>
                <a:r>
                  <a:rPr lang="en-US" b="1" dirty="0" smtClean="0"/>
                  <a:t>expected payment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 smtClean="0"/>
                  <a:t>His </a:t>
                </a:r>
                <a:r>
                  <a:rPr lang="en-US" b="1" dirty="0" smtClean="0"/>
                  <a:t>expected utility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≔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d>
                      <m:dPr>
                        <m:begChr m:val="|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6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non-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i.i.d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bidders 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מציין מיקום תוכן 1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3473165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en-US" dirty="0" smtClean="0"/>
                  <a:t>Thus, bidder 1 wins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 smtClean="0"/>
                  <a:t>i.e.,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 smtClean="0"/>
                  <a:t>Bidder 2 </a:t>
                </a:r>
                <a:r>
                  <a:rPr lang="en-US" dirty="0"/>
                  <a:t>wins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/>
                  <a:t>i.e.,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2" name="מציין מיקום תוכן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3473165"/>
              </a:xfrm>
              <a:blipFill rotWithShape="0">
                <a:blip r:embed="rId2"/>
                <a:stretch>
                  <a:fillRect l="-11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9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non-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i.i.d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bidders 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ציין מיקום תוכן 1"/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1"/>
                <a:ext cx="9601196" cy="3473165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For example, on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We have: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Thus, bidder 2 wins (his virtual value is higher) </a:t>
                </a:r>
                <a:br>
                  <a:rPr lang="en-US" dirty="0" smtClean="0"/>
                </a:br>
                <a:r>
                  <a:rPr lang="en-US" dirty="0" smtClean="0"/>
                  <a:t>and pays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75</m:t>
                    </m:r>
                  </m:oMath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This example shows that in the optimal auction with non-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bidders, the highest bidder may not win!</a:t>
                </a:r>
              </a:p>
            </p:txBody>
          </p:sp>
        </mc:Choice>
        <mc:Fallback xmlns="">
          <p:sp>
            <p:nvSpPr>
              <p:cNvPr id="2" name="מציין מיקום תוכן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1"/>
                <a:ext cx="9601196" cy="3473165"/>
              </a:xfrm>
              <a:blipFill rotWithShape="0">
                <a:blip r:embed="rId2"/>
                <a:stretch>
                  <a:fillRect l="-1144" t="-2807" b="-70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לבן 2"/>
              <p:cNvSpPr/>
              <p:nvPr/>
            </p:nvSpPr>
            <p:spPr>
              <a:xfrm>
                <a:off x="7830067" y="2556931"/>
                <a:ext cx="3464011" cy="799578"/>
              </a:xfrm>
              <a:prstGeom prst="rect">
                <a:avLst/>
              </a:prstGeom>
              <a:noFill/>
              <a:ln w="34925" cap="rnd">
                <a:solidFill>
                  <a:srgbClr val="ECCB8E">
                    <a:alpha val="60000"/>
                  </a:srgb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b="0" i="1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>
                          <a:effectLst/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600" b="0" i="1"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b="0" i="1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>
                          <a:effectLst/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effectLst/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600" b="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>
                          <a:effectLst/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600" b="0" i="1"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effectLst/>
                </a:endParaRPr>
              </a:p>
            </p:txBody>
          </p:sp>
        </mc:Choice>
        <mc:Fallback xmlns="">
          <p:sp>
            <p:nvSpPr>
              <p:cNvPr id="3" name="מלבן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067" y="2556931"/>
                <a:ext cx="3464011" cy="7995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4925" cap="rnd">
                <a:solidFill>
                  <a:srgbClr val="ECCB8E">
                    <a:alpha val="60000"/>
                  </a:srgb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8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b="1" u="sng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Question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Show that the optimal single-item auction for two bidders with valuations drawn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from a uniform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Vickery with a reserve price of ½.  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Mail your answer to: davidfra@mail.tau.ac.il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07" t="-31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last thing… 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1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12729" r="8467" b="4857"/>
          <a:stretch/>
        </p:blipFill>
        <p:spPr>
          <a:xfrm>
            <a:off x="2071957" y="1192814"/>
            <a:ext cx="8076530" cy="507206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65440"/>
            <a:ext cx="12192000" cy="130386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listening</a:t>
            </a:r>
            <a:endParaRPr lang="he-I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1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colorTemperature colorTemp="7043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0" y="222757"/>
            <a:ext cx="11234818" cy="6417175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336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Reminder: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Bayes-Nash Equilibrium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The bidding strategy profile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in </a:t>
                </a:r>
                <a:r>
                  <a:rPr lang="en-US" b="1" dirty="0" smtClean="0"/>
                  <a:t>Bayes-Nash Equilibrium </a:t>
                </a:r>
                <a:r>
                  <a:rPr lang="en-US" dirty="0" smtClean="0"/>
                  <a:t>(BNE)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:br>
                  <a:rPr lang="en-US" dirty="0" smtClean="0"/>
                </a:br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maximized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/>
                </a:r>
                <a:br>
                  <a:rPr lang="en-US" dirty="0" smtClean="0">
                    <a:ea typeface="Cambria Math" panose="02040503050406030204" pitchFamily="18" charset="0"/>
                  </a:rPr>
                </a:br>
                <a:r>
                  <a:rPr lang="en-US" dirty="0" smtClean="0">
                    <a:ea typeface="Cambria Math" panose="02040503050406030204" pitchFamily="18" charset="0"/>
                  </a:rPr>
                  <a:t/>
                </a:r>
                <a:br>
                  <a:rPr lang="en-US" dirty="0" smtClean="0">
                    <a:ea typeface="Cambria Math" panose="02040503050406030204" pitchFamily="18" charset="0"/>
                  </a:rPr>
                </a:br>
                <a:r>
                  <a:rPr lang="en-US" dirty="0" smtClean="0">
                    <a:ea typeface="Cambria Math" panose="02040503050406030204" pitchFamily="18" charset="0"/>
                  </a:rPr>
                  <a:t>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the expected utility of bidder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with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bidding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4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Characterization of BNE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1"/>
                <a:ext cx="9812481" cy="3707945"/>
              </a:xfrm>
            </p:spPr>
            <p:txBody>
              <a:bodyPr vert="horz" lIns="91440" tIns="45720" rIns="91440" bIns="45720" rtlCol="0" anchor="t">
                <a:normAutofit fontScale="92500" lnSpcReduction="10000"/>
              </a:bodyPr>
              <a:lstStyle/>
              <a:p>
                <a:pPr algn="l" rtl="0"/>
                <a:r>
                  <a:rPr lang="en-US" dirty="0" smtClean="0"/>
                  <a:t>Theorem: </a:t>
                </a:r>
                <a:br>
                  <a:rPr lang="en-US" dirty="0" smtClean="0"/>
                </a:b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auction for selling a single item, where bidder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drawn independently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dirty="0" smtClean="0"/>
                  <a:t>BNE, </a:t>
                </a:r>
                <a:r>
                  <a:rPr lang="en-US" dirty="0"/>
                  <a:t>then for </a:t>
                </a:r>
                <a:r>
                  <a:rPr lang="en-US" dirty="0" smtClean="0"/>
                  <a:t>each agent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:</a:t>
                </a:r>
                <a:br>
                  <a:rPr lang="en-US" dirty="0" smtClean="0"/>
                </a:br>
                <a:endParaRPr lang="en-US" dirty="0" smtClean="0"/>
              </a:p>
              <a:p>
                <a:pPr marL="914400" lvl="1" indent="-457200" algn="l" rtl="0">
                  <a:buFont typeface="+mj-lt"/>
                  <a:buAutoNum type="arabicPeriod"/>
                </a:pPr>
                <a:r>
                  <a:rPr lang="en-US" sz="2200" dirty="0" smtClean="0"/>
                  <a:t>The probability of allocation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is monotone increasing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 marL="914400" lvl="1" indent="-457200" algn="l" rtl="0">
                  <a:buFont typeface="+mj-lt"/>
                  <a:buAutoNum type="arabicPeriod"/>
                </a:pPr>
                <a:r>
                  <a:rPr lang="en-US" sz="2200" dirty="0" smtClean="0"/>
                  <a:t>The utility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is a convex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sz="2200" dirty="0" smtClean="0"/>
              </a:p>
              <a:p>
                <a:pPr marL="914400" lvl="1" indent="-457200" algn="l" rtl="0">
                  <a:buFont typeface="+mj-lt"/>
                  <a:buAutoNum type="arabicPeriod"/>
                </a:pPr>
                <a:r>
                  <a:rPr lang="en-US" sz="2200" b="1" dirty="0" smtClean="0"/>
                  <a:t>The expected payment is determined by the allocations probabilities</a:t>
                </a:r>
                <a:r>
                  <a:rPr lang="en-US" sz="2200" dirty="0" smtClean="0"/>
                  <a:t>:</a:t>
                </a:r>
                <a:br>
                  <a:rPr lang="en-US" sz="22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− </m:t>
                    </m:r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1"/>
                <a:ext cx="9812481" cy="3707945"/>
              </a:xfrm>
              <a:blipFill rotWithShape="0">
                <a:blip r:embed="rId3"/>
                <a:stretch>
                  <a:fillRect l="-932" t="-29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111" y="5046081"/>
            <a:ext cx="1016487" cy="8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9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/>
                <a:r>
                  <a:rPr lang="en-US" dirty="0" smtClean="0"/>
                  <a:t>Conversely,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a set of bidder strategies for which (1) and (3) / (2) hold, then for all bidders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and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which means that bidder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derives no increased utility by deviating 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44" t="-2936" r="-108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Characterization of BNE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2"/>
                <a:ext cx="9862751" cy="3318936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A strategy profile is in </a:t>
                </a:r>
                <a:r>
                  <a:rPr lang="en-US" b="1" dirty="0" smtClean="0"/>
                  <a:t>Dominant Strategy Equilibrium </a:t>
                </a:r>
                <a:r>
                  <a:rPr lang="en-US" dirty="0" smtClean="0"/>
                  <a:t>(DSE) if each agent’s strategy is optimal for her regardless of what other agents are doing</a:t>
                </a:r>
              </a:p>
              <a:p>
                <a:pPr algn="l" rtl="0"/>
                <a:r>
                  <a:rPr lang="en-US" dirty="0" smtClean="0"/>
                  <a:t>Thus, bidders will not regret their bids even when all other bids are revealed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Notations: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the bids of the other bidders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the probability of allocation over the randomness of the auction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2"/>
                <a:ext cx="9862751" cy="3318936"/>
              </a:xfrm>
              <a:blipFill rotWithShape="0">
                <a:blip r:embed="rId2"/>
                <a:stretch>
                  <a:fillRect l="-1113" t="-29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295402" y="1108790"/>
            <a:ext cx="9601196" cy="1303867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Reminder: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truthfulness dominant?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1644</TotalTime>
  <Words>705</Words>
  <Application>Microsoft Office PowerPoint</Application>
  <PresentationFormat>מסך רחב</PresentationFormat>
  <Paragraphs>200</Paragraphs>
  <Slides>43</Slides>
  <Notes>20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Garamond</vt:lpstr>
      <vt:lpstr>Times New Roman</vt:lpstr>
      <vt:lpstr>אורגני</vt:lpstr>
      <vt:lpstr>Game Theory Alive: Myerson’s Optimal Auction</vt:lpstr>
      <vt:lpstr>Today’s lecture topics</vt:lpstr>
      <vt:lpstr>What we’ve learned so far: </vt:lpstr>
      <vt:lpstr>Reminder: definitions and notations</vt:lpstr>
      <vt:lpstr>מצגת של PowerPoint</vt:lpstr>
      <vt:lpstr>Reminder: Bayes-Nash Equilibrium</vt:lpstr>
      <vt:lpstr>Characterization of BNE</vt:lpstr>
      <vt:lpstr>Characterization of BNE</vt:lpstr>
      <vt:lpstr>Reminder: When is truthfulness dominant?</vt:lpstr>
      <vt:lpstr>When is truthfulness dominant?</vt:lpstr>
      <vt:lpstr>When is truthfulness dominant?</vt:lpstr>
      <vt:lpstr>Reminder: Bayes-Nash incentive compatible</vt:lpstr>
      <vt:lpstr>Summing it all together</vt:lpstr>
      <vt:lpstr>Reminder: The Revelation Principle</vt:lpstr>
      <vt:lpstr>The Revelation Principle</vt:lpstr>
      <vt:lpstr>Now fasten your seat belts and get ready to</vt:lpstr>
      <vt:lpstr>Myerson’s Optimal Auction</vt:lpstr>
      <vt:lpstr>Myerson’s Optimal Auction</vt:lpstr>
      <vt:lpstr>Myerson’s Optimal Auction</vt:lpstr>
      <vt:lpstr>Myerson’s Optimal Auction</vt:lpstr>
      <vt:lpstr>Myerson’s Optimal Auction</vt:lpstr>
      <vt:lpstr>Myerson’s Optimal Auction</vt:lpstr>
      <vt:lpstr>Myerson’s Optimal Auction</vt:lpstr>
      <vt:lpstr>Myerson’s Optimal Auction – Virtual value</vt:lpstr>
      <vt:lpstr>Myerson’s Optimal Auction – Virtual value</vt:lpstr>
      <vt:lpstr>Myerson’s Optimal Auction</vt:lpstr>
      <vt:lpstr>Myerson’s Optimal Auction</vt:lpstr>
      <vt:lpstr>Myerson’s Optimal Auction</vt:lpstr>
      <vt:lpstr>Myerson’s Optimal Auction</vt:lpstr>
      <vt:lpstr>Myerson’s Optimal Auction Vs. Truthfulness</vt:lpstr>
      <vt:lpstr>Myerson’s Optimal Auction Vs. Truthfulness</vt:lpstr>
      <vt:lpstr>Myerson’s auction - definition</vt:lpstr>
      <vt:lpstr>Myerson’s main observation</vt:lpstr>
      <vt:lpstr>Reminder: Vickery auction with reserve price</vt:lpstr>
      <vt:lpstr>Myerson’s main observation</vt:lpstr>
      <vt:lpstr>Myerson’s main observation</vt:lpstr>
      <vt:lpstr>Myerson’s Optimal Auction</vt:lpstr>
      <vt:lpstr>Example: i.i.d. bidders </vt:lpstr>
      <vt:lpstr>Example: non-i.i.d. bidders </vt:lpstr>
      <vt:lpstr>Example: non-i.i.d. bidders </vt:lpstr>
      <vt:lpstr>Example: non-i.i.d. bidders </vt:lpstr>
      <vt:lpstr>One last thing… </vt:lpstr>
      <vt:lpstr>Thank you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Theory Alive: Myerson’s Optimal Auction</dc:title>
  <dc:creator>David Franco</dc:creator>
  <cp:lastModifiedBy>David Franco</cp:lastModifiedBy>
  <cp:revision>112</cp:revision>
  <dcterms:created xsi:type="dcterms:W3CDTF">2014-04-26T19:37:29Z</dcterms:created>
  <dcterms:modified xsi:type="dcterms:W3CDTF">2014-04-30T11:50:14Z</dcterms:modified>
</cp:coreProperties>
</file>