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85" r:id="rId12"/>
    <p:sldId id="267" r:id="rId13"/>
    <p:sldId id="269" r:id="rId14"/>
    <p:sldId id="281" r:id="rId15"/>
    <p:sldId id="280" r:id="rId16"/>
    <p:sldId id="270" r:id="rId17"/>
    <p:sldId id="271" r:id="rId18"/>
    <p:sldId id="286" r:id="rId19"/>
    <p:sldId id="272" r:id="rId20"/>
    <p:sldId id="268" r:id="rId21"/>
    <p:sldId id="273" r:id="rId22"/>
    <p:sldId id="274" r:id="rId23"/>
    <p:sldId id="275" r:id="rId24"/>
    <p:sldId id="284" r:id="rId25"/>
    <p:sldId id="276" r:id="rId26"/>
    <p:sldId id="277" r:id="rId27"/>
    <p:sldId id="278" r:id="rId28"/>
    <p:sldId id="279" r:id="rId29"/>
    <p:sldId id="282" r:id="rId30"/>
    <p:sldId id="283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02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44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251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08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86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6735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139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581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61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93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463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1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78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42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099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36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E2EA4-9C15-4A58-8F49-F195B86090FF}" type="datetimeFigureOut">
              <a:rPr lang="he-IL" smtClean="0"/>
              <a:t>א'/אדר ב/תשע"ד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CE1CC4-1785-4178-80D1-E3B942EA5E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1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47553"/>
            <a:ext cx="8911687" cy="1830942"/>
          </a:xfrm>
        </p:spPr>
        <p:txBody>
          <a:bodyPr>
            <a:noAutofit/>
          </a:bodyPr>
          <a:lstStyle/>
          <a:p>
            <a:r>
              <a:rPr lang="en-US" sz="4400" dirty="0" smtClean="0"/>
              <a:t>Game Theory, Alive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>Anna R. </a:t>
            </a:r>
            <a:r>
              <a:rPr lang="en-US" sz="2000" dirty="0" err="1" smtClean="0"/>
              <a:t>Karlin</a:t>
            </a:r>
            <a:r>
              <a:rPr lang="en-US" sz="2000" dirty="0" smtClean="0"/>
              <a:t> and Yuval Peres</a:t>
            </a:r>
            <a:endParaRPr lang="he-IL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5325" y="71211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dirty="0" smtClean="0"/>
              <a:t>סמינר במכירות פומביות</a:t>
            </a:r>
            <a:endParaRPr lang="he-IL" dirty="0"/>
          </a:p>
          <a:p>
            <a:pPr algn="ctr"/>
            <a:r>
              <a:rPr lang="he-IL" sz="2500" dirty="0" smtClean="0"/>
              <a:t>הרצאה 2</a:t>
            </a:r>
            <a:endParaRPr lang="he-IL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85597" y="452211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2000" dirty="0"/>
              <a:t>מועבר ע"י </a:t>
            </a:r>
            <a:r>
              <a:rPr lang="he-IL" sz="2000" dirty="0" smtClean="0"/>
              <a:t>סאלי גולן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בהנחיית </a:t>
            </a:r>
            <a:r>
              <a:rPr lang="he-IL" sz="2000" dirty="0"/>
              <a:t>פרופסור עמוס פיאט</a:t>
            </a:r>
          </a:p>
        </p:txBody>
      </p:sp>
    </p:spTree>
    <p:extLst>
      <p:ext uri="{BB962C8B-B14F-4D97-AF65-F5344CB8AC3E}">
        <p14:creationId xmlns:p14="http://schemas.microsoft.com/office/powerpoint/2010/main" val="233610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דוגמה למכרז </a:t>
            </a:r>
            <a:r>
              <a:rPr lang="he-IL" sz="4400" dirty="0"/>
              <a:t>ויקרי </a:t>
            </a:r>
            <a:r>
              <a:rPr lang="he-IL" sz="4400" dirty="0" smtClean="0"/>
              <a:t>מרובה </a:t>
            </a:r>
            <a:r>
              <a:rPr lang="he-IL" sz="4400" dirty="0"/>
              <a:t>פריטים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Samsung</a:t>
            </a:r>
            <a:r>
              <a:rPr lang="he-IL" sz="2400" dirty="0" smtClean="0"/>
              <a:t> החליטה </a:t>
            </a:r>
            <a:r>
              <a:rPr lang="he-IL" sz="2400" dirty="0"/>
              <a:t>לשחרר לשוק 3 מכשירי </a:t>
            </a:r>
            <a:r>
              <a:rPr lang="en-US" sz="2400" dirty="0"/>
              <a:t>Galaxy s5</a:t>
            </a:r>
            <a:r>
              <a:rPr lang="he-IL" sz="2400" dirty="0"/>
              <a:t> במכרז ויקרי</a:t>
            </a:r>
            <a:r>
              <a:rPr lang="he-IL" sz="2400" dirty="0" smtClean="0"/>
              <a:t>.</a:t>
            </a:r>
          </a:p>
          <a:p>
            <a:pPr marL="0" indent="0">
              <a:buNone/>
            </a:pPr>
            <a:r>
              <a:rPr lang="he-IL" sz="2400" dirty="0" smtClean="0"/>
              <a:t>ישנם </a:t>
            </a:r>
            <a:r>
              <a:rPr lang="he-IL" sz="2400" dirty="0"/>
              <a:t>6 משתתפים: אברהם, יצחק, יעקב, דוד, גוליית ויוכבד</a:t>
            </a:r>
            <a:r>
              <a:rPr lang="he-IL" sz="2400" dirty="0" smtClean="0"/>
              <a:t>.</a:t>
            </a:r>
          </a:p>
          <a:p>
            <a:pPr marL="0" indent="0">
              <a:buNone/>
            </a:pPr>
            <a:r>
              <a:rPr lang="he-IL" sz="2400" dirty="0" smtClean="0"/>
              <a:t>אברהם </a:t>
            </a:r>
            <a:r>
              <a:rPr lang="he-IL" sz="2400" dirty="0"/>
              <a:t>החליט שהוא מוכן לשלם על המכשיר 4000 שקל.</a:t>
            </a:r>
            <a:br>
              <a:rPr lang="he-IL" sz="2400" dirty="0"/>
            </a:br>
            <a:r>
              <a:rPr lang="he-IL" sz="2400" dirty="0"/>
              <a:t>יצחק- 4200, יעקב- 3800, דוד- 6300, גוליית- 2200, ויוכבד- 4100</a:t>
            </a:r>
            <a:r>
              <a:rPr lang="he-IL" sz="2400" dirty="0" smtClean="0"/>
              <a:t>.</a:t>
            </a:r>
          </a:p>
          <a:p>
            <a:pPr marL="0" indent="0">
              <a:buNone/>
            </a:pPr>
            <a:r>
              <a:rPr lang="he-IL" sz="2400" dirty="0" smtClean="0"/>
              <a:t>שלוש </a:t>
            </a:r>
            <a:r>
              <a:rPr lang="he-IL" sz="2400" dirty="0"/>
              <a:t>הזוכים הם: דוד, יצחק ויוכבד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</a:t>
            </a:r>
            <a:r>
              <a:rPr lang="he-IL" sz="2400" dirty="0"/>
              <a:t>הם נתנו את שלוש ההצעות הגבוהות ביותר)</a:t>
            </a:r>
            <a:br>
              <a:rPr lang="he-IL" sz="2400" dirty="0"/>
            </a:br>
            <a:r>
              <a:rPr lang="he-IL" sz="2400" dirty="0"/>
              <a:t>והמחיר שהם ישלמו על המכשיר הוא 4000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</a:t>
            </a:r>
            <a:r>
              <a:rPr lang="he-IL" sz="2400" dirty="0"/>
              <a:t>כלומר, ההצעה הגבוהה ביותר שלא זכתה).</a:t>
            </a:r>
          </a:p>
        </p:txBody>
      </p:sp>
    </p:spTree>
    <p:extLst>
      <p:ext uri="{BB962C8B-B14F-4D97-AF65-F5344CB8AC3E}">
        <p14:creationId xmlns:p14="http://schemas.microsoft.com/office/powerpoint/2010/main" val="3347225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אז מה נעשה היום?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3690" y="2133600"/>
                <a:ext cx="7847012" cy="3777622"/>
              </a:xfrm>
            </p:spPr>
            <p:txBody>
              <a:bodyPr>
                <a:normAutofit/>
              </a:bodyPr>
              <a:lstStyle/>
              <a:p>
                <a:r>
                  <a:rPr lang="he-IL" sz="2800" dirty="0" smtClean="0"/>
                  <a:t>מכרז ויקרי (מכרז מחיר שני)</a:t>
                </a:r>
              </a:p>
              <a:p>
                <a:r>
                  <a:rPr lang="he-IL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בדיקת רווח במכרזים שלמדנו מנקודת המבט של מנהל המכירה הפומבית</a:t>
                </a:r>
              </a:p>
              <a:p>
                <a:r>
                  <a:rPr lang="he-IL" sz="2800" dirty="0"/>
                  <a:t>בדיקת פונקציית </a:t>
                </a:r>
                <a:r>
                  <a:rPr lang="he-IL" sz="2800" dirty="0" smtClean="0"/>
                  <a:t>האסטרטגיה: </a:t>
                </a:r>
                <a:r>
                  <a:rPr lang="he-IL" sz="2800" dirty="0"/>
                  <a:t>אילו תכונות של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800" dirty="0"/>
                  <a:t> מבטיחות שיש שיווי משקל?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3690" y="2133600"/>
                <a:ext cx="7847012" cy="3777622"/>
              </a:xfrm>
              <a:blipFill rotWithShape="0">
                <a:blip r:embed="rId2"/>
                <a:stretch>
                  <a:fillRect l="-1554" t="-1774" r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839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400" dirty="0" smtClean="0"/>
              <a:t>מנקודת המבט של מנהל המכירה הפומבית</a:t>
            </a:r>
            <a:endParaRPr lang="he-IL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412" y="2659380"/>
            <a:ext cx="7732712" cy="2964180"/>
          </a:xfrm>
        </p:spPr>
        <p:txBody>
          <a:bodyPr>
            <a:normAutofit/>
          </a:bodyPr>
          <a:lstStyle/>
          <a:p>
            <a:r>
              <a:rPr lang="he-IL" sz="2400" dirty="0"/>
              <a:t>מנקודת המבט של המשתתפים, מכרז ויקרי הוא הכי אטרקטיבי משום שהם לא צריכים לחשוב על אסטרטגיה מסובכת</a:t>
            </a:r>
            <a:r>
              <a:rPr lang="he-IL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לעומתם</a:t>
            </a:r>
            <a:r>
              <a:rPr lang="he-IL" sz="2400" dirty="0"/>
              <a:t>, מנקודת המבט של מנהל המכירה הפומבית, זה לא בהכרח הכי משתלם. האם מנהל המכירה הפומבית יכול להרוויח יותר אם יבצע </a:t>
            </a:r>
            <a:r>
              <a:rPr lang="en-US" sz="2400" dirty="0"/>
              <a:t>first price auction</a:t>
            </a:r>
            <a:r>
              <a:rPr lang="he-I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9956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313906"/>
                <a:ext cx="8915400" cy="377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sz="2800" dirty="0" smtClean="0"/>
                  <a:t>נחזור לדוגמה מהשיעור הקודם:</a:t>
                </a:r>
              </a:p>
              <a:p>
                <a:pPr marL="0" indent="0">
                  <a:buNone/>
                </a:pPr>
                <a:r>
                  <a:rPr lang="he-IL" sz="2800" dirty="0" smtClean="0"/>
                  <a:t>2  </a:t>
                </a:r>
                <a:r>
                  <a:rPr lang="he-IL" sz="2800" dirty="0"/>
                  <a:t>משתתפים, כל אחד מעריך את המוצר בהסתברות אחידה בקטע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e-IL"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he-IL" sz="2800" dirty="0" smtClean="0"/>
                  <a:t> </a:t>
                </a:r>
              </a:p>
              <a:p>
                <a:r>
                  <a:rPr lang="he-IL" sz="2800" dirty="0" smtClean="0"/>
                  <a:t>תוחלת </a:t>
                </a:r>
                <a:r>
                  <a:rPr lang="he-IL" sz="2800" dirty="0"/>
                  <a:t>הרווח של מנהל המכירה הפומבית </a:t>
                </a:r>
                <a:r>
                  <a:rPr lang="he-IL" sz="2800" dirty="0" smtClean="0"/>
                  <a:t>במכירת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first </a:t>
                </a:r>
                <a:r>
                  <a:rPr lang="en-US" sz="2800" dirty="0"/>
                  <a:t>price </a:t>
                </a:r>
                <a:r>
                  <a:rPr lang="en-US" sz="2800" dirty="0" smtClean="0"/>
                  <a:t>auction</a:t>
                </a:r>
                <a:r>
                  <a:rPr lang="he-IL" sz="2800" dirty="0" smtClean="0"/>
                  <a:t> תהיה</a:t>
                </a:r>
                <a:r>
                  <a:rPr lang="he-IL" sz="2800" dirty="0"/>
                  <a:t>: </a:t>
                </a:r>
                <a14:m>
                  <m:oMath xmlns:m="http://schemas.openxmlformats.org/officeDocument/2006/math">
                    <m:r>
                      <a:rPr lang="he-IL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313906"/>
                <a:ext cx="8915400" cy="3777622"/>
              </a:xfrm>
              <a:blipFill rotWithShape="0">
                <a:blip r:embed="rId2"/>
                <a:stretch>
                  <a:fillRect t="-1939" r="-14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400" dirty="0" smtClean="0"/>
              <a:t>מנקודת המבט של מנהל המכירה הפומבית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417835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/>
              <a:t>איך הגענו לתוצאה הזו?</a:t>
            </a:r>
            <a:endParaRPr lang="he-IL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e-IL" dirty="0" smtClean="0"/>
                  <a:t>תחילה נמצא את פונקציית ההתפלגות המצטברת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he-IL" dirty="0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/>
                  <a:t/>
                </a:r>
                <a:br>
                  <a:rPr lang="he-IL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he-IL" dirty="0"/>
                  <a:t>עכשיו, מכיוון ש-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/>
                  <a:t> מתפלג אחיד בקטע </a:t>
                </a:r>
                <a:r>
                  <a:rPr lang="en-US" dirty="0"/>
                  <a:t>[</a:t>
                </a:r>
                <a:r>
                  <a:rPr lang="en-US" dirty="0" smtClean="0"/>
                  <a:t>0,1]</a:t>
                </a:r>
                <a:r>
                  <a:rPr lang="he-IL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/>
                  <a:t> מתפלג אחיד בקטע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e-IL" dirty="0"/>
                  <a:t>. </a:t>
                </a:r>
                <a:endParaRPr lang="en-US" dirty="0" smtClean="0"/>
              </a:p>
              <a:p>
                <a:r>
                  <a:rPr lang="he-IL" dirty="0" smtClean="0"/>
                  <a:t>פונקציית </a:t>
                </a:r>
                <a:r>
                  <a:rPr lang="he-IL" dirty="0"/>
                  <a:t>ההתפלגות המצטברת הינה: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e-IL" dirty="0"/>
                  <a:t> ולכן נקבל כי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e-IL" dirty="0"/>
                  <a:t> בקטע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מכאן </a:t>
                </a:r>
                <a:r>
                  <a:rPr lang="he-IL" dirty="0"/>
                  <a:t>נקבל את פונקציית הצפיפות ע"י גזירה </a:t>
                </a:r>
                <a:r>
                  <a:rPr lang="he-IL" dirty="0" smtClean="0"/>
                  <a:t>של </a:t>
                </a:r>
                <a:r>
                  <a:rPr lang="he-IL" dirty="0"/>
                  <a:t>פונקציית ההתפלגות </a:t>
                </a:r>
                <a:r>
                  <a:rPr lang="he-IL" dirty="0" smtClean="0"/>
                  <a:t>המצטברת: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endParaRPr lang="he-IL" dirty="0" smtClean="0"/>
              </a:p>
              <a:p>
                <a:r>
                  <a:rPr lang="he-IL" dirty="0" smtClean="0"/>
                  <a:t>כעת </a:t>
                </a:r>
                <a:r>
                  <a:rPr lang="he-IL" dirty="0"/>
                  <a:t>נמצא את התוחלת:</a:t>
                </a:r>
                <a:br>
                  <a:rPr lang="he-IL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" r="-4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2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82592" y="2262390"/>
                <a:ext cx="9122020" cy="377762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e-IL" sz="2400" dirty="0" smtClean="0"/>
                  <a:t>נחזור לדוגמה מהשיעור הקודם:</a:t>
                </a:r>
              </a:p>
              <a:p>
                <a:pPr marL="0" indent="0">
                  <a:buNone/>
                </a:pPr>
                <a:r>
                  <a:rPr lang="he-IL" sz="2400" dirty="0" smtClean="0"/>
                  <a:t>2  </a:t>
                </a:r>
                <a:r>
                  <a:rPr lang="he-IL" sz="2400" dirty="0"/>
                  <a:t>משתתפים, כל אחד מעריך את המוצר בהסתברות אחידה בקטע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e-IL" sz="2400" dirty="0" smtClean="0"/>
                  <a:t>.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 </a:t>
                </a:r>
              </a:p>
              <a:p>
                <a:r>
                  <a:rPr lang="he-IL" sz="2400" dirty="0" smtClean="0"/>
                  <a:t>תוחלת </a:t>
                </a:r>
                <a:r>
                  <a:rPr lang="he-IL" sz="2400" dirty="0"/>
                  <a:t>הרווח של מנהל המכירה הפומבית </a:t>
                </a:r>
                <a:r>
                  <a:rPr lang="he-IL" sz="2400" dirty="0" smtClean="0"/>
                  <a:t>במכירת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first </a:t>
                </a:r>
                <a:r>
                  <a:rPr lang="en-US" sz="2400" dirty="0"/>
                  <a:t>price </a:t>
                </a:r>
                <a:r>
                  <a:rPr lang="en-US" sz="2400" dirty="0" smtClean="0"/>
                  <a:t>auction</a:t>
                </a:r>
                <a:r>
                  <a:rPr lang="he-IL" sz="2400" dirty="0" smtClean="0"/>
                  <a:t> תהיה</a:t>
                </a:r>
                <a:r>
                  <a:rPr lang="he-IL" sz="2400" dirty="0"/>
                  <a:t>: </a:t>
                </a:r>
                <a14:m>
                  <m:oMath xmlns:m="http://schemas.openxmlformats.org/officeDocument/2006/math">
                    <m:r>
                      <a:rPr lang="he-IL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he-IL" sz="2400" dirty="0" smtClean="0"/>
              </a:p>
              <a:p>
                <a:r>
                  <a:rPr lang="he-IL" sz="2800" b="1" dirty="0" smtClean="0"/>
                  <a:t>לעומת </a:t>
                </a:r>
                <a:r>
                  <a:rPr lang="he-IL" sz="2800" b="1" dirty="0"/>
                  <a:t>זאת, תוחלת הרווח של מנהל המכירה הפומבית במכירת </a:t>
                </a:r>
                <a:r>
                  <a:rPr lang="en-US" sz="2800" b="1" dirty="0"/>
                  <a:t>second price </a:t>
                </a:r>
                <a:r>
                  <a:rPr lang="en-US" sz="2800" b="1" dirty="0" smtClean="0"/>
                  <a:t>auction</a:t>
                </a:r>
                <a:r>
                  <a:rPr lang="he-IL" sz="2800" b="1" dirty="0" smtClean="0"/>
                  <a:t> תהיה</a:t>
                </a:r>
                <a:r>
                  <a:rPr lang="he-IL" sz="2800" b="1" dirty="0"/>
                  <a:t>: </a:t>
                </a:r>
                <a14:m>
                  <m:oMath xmlns:m="http://schemas.openxmlformats.org/officeDocument/2006/math">
                    <m:r>
                      <a:rPr lang="he-IL" sz="2800" b="1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he-IL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2592" y="2262390"/>
                <a:ext cx="9122020" cy="3777622"/>
              </a:xfrm>
              <a:blipFill rotWithShape="0">
                <a:blip r:embed="rId2"/>
                <a:stretch>
                  <a:fillRect l="-735" t="-1129" r="-11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4400" dirty="0" smtClean="0"/>
              <a:t>מנקודת המבט של מנהל המכירה הפומבית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725507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/>
              <a:t>ואיך הגענו לתוצאה הזו?</a:t>
            </a:r>
            <a:endParaRPr lang="he-IL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e-IL" dirty="0"/>
                  <a:t>תחילה נמצא את פונקציית ההתפלגות המצטברת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/>
                  <a:t/>
                </a:r>
                <a:br>
                  <a:rPr lang="he-IL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/>
                  <a:t> מתפלג אחיד </a:t>
                </a:r>
                <a:r>
                  <a:rPr lang="he-IL" dirty="0" smtClean="0"/>
                  <a:t>בקטע </a:t>
                </a:r>
                <a:r>
                  <a:rPr lang="en-US" dirty="0"/>
                  <a:t>[0,1]</a:t>
                </a:r>
                <a:r>
                  <a:rPr lang="he-IL" dirty="0"/>
                  <a:t>. פונקציית ההתפלגות המצטברת הינה: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e-IL" dirty="0"/>
                  <a:t>. </a:t>
                </a:r>
                <a:endParaRPr lang="he-IL" dirty="0" smtClean="0"/>
              </a:p>
              <a:p>
                <a:r>
                  <a:rPr lang="he-IL" dirty="0" smtClean="0"/>
                  <a:t>מכאן </a:t>
                </a:r>
                <a:r>
                  <a:rPr lang="he-IL" dirty="0"/>
                  <a:t>נקבל את פונקציית הצפיפות ע"י </a:t>
                </a:r>
                <a:r>
                  <a:rPr lang="he-IL" dirty="0" smtClean="0"/>
                  <a:t>גזירה: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 </a:t>
                </a:r>
                <a:endParaRPr lang="he-IL" dirty="0" smtClean="0"/>
              </a:p>
              <a:p>
                <a:r>
                  <a:rPr lang="he-IL" dirty="0" smtClean="0"/>
                  <a:t>כעת נמצא </a:t>
                </a:r>
                <a:r>
                  <a:rPr lang="he-IL" dirty="0"/>
                  <a:t>את התוחלת:</a:t>
                </a:r>
                <a:br>
                  <a:rPr lang="he-IL" dirty="0"/>
                </a:b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𝑡𝑑𝑡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13" r="-5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17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האם התוצאה מפתיעה?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805940"/>
                <a:ext cx="8915400" cy="44710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he-IL" sz="2400" dirty="0" smtClean="0"/>
                  <a:t>קיבלנו שוויון!</a:t>
                </a:r>
              </a:p>
              <a:p>
                <a:endParaRPr lang="he-IL" sz="2400" dirty="0" smtClean="0"/>
              </a:p>
              <a:p>
                <a:r>
                  <a:rPr lang="he-IL" sz="2400" dirty="0" smtClean="0"/>
                  <a:t>נשים לב </a:t>
                </a:r>
                <a:r>
                  <a:rPr lang="he-IL" sz="2400" dirty="0" smtClean="0"/>
                  <a:t>שבשני </a:t>
                </a:r>
                <a:r>
                  <a:rPr lang="he-IL" sz="2400" dirty="0" smtClean="0"/>
                  <a:t>המקרים המשתתף ה</a:t>
                </a:r>
                <a:r>
                  <a:rPr lang="en-US" sz="2400" dirty="0" smtClean="0"/>
                  <a:t>i</a:t>
                </a:r>
                <a:r>
                  <a:rPr lang="he-IL" sz="2400" dirty="0" smtClean="0"/>
                  <a:t> עם ערך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400" dirty="0" smtClean="0"/>
                  <a:t> והסתברות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400" dirty="0" smtClean="0"/>
                  <a:t> לנצח במכרז, תוחלת התשלום שלו בהינתן ניצחון הינה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400" dirty="0" smtClean="0"/>
                  <a:t>.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במקרה של </a:t>
                </a:r>
                <a:r>
                  <a:rPr lang="en-US" sz="2400" dirty="0" smtClean="0"/>
                  <a:t>first-price auction</a:t>
                </a:r>
                <a:r>
                  <a:rPr lang="he-IL" sz="2400" dirty="0" smtClean="0"/>
                  <a:t> זה משום שהוא מציע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400" dirty="0" smtClean="0"/>
                  <a:t> ואילו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במקרה של </a:t>
                </a:r>
                <a:r>
                  <a:rPr lang="en-US" sz="2400" dirty="0" smtClean="0"/>
                  <a:t>second-price </a:t>
                </a:r>
                <a:r>
                  <a:rPr lang="en-US" sz="2400" dirty="0"/>
                  <a:t>auction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זה משום שההצעה המוערכת של המשתתף השני היא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400" dirty="0" smtClean="0"/>
                  <a:t>. </a:t>
                </a:r>
                <a:r>
                  <a:rPr lang="he-IL" sz="2400" b="1" dirty="0" smtClean="0"/>
                  <a:t>(למה???????????)</a:t>
                </a:r>
                <a:endParaRPr lang="he-IL" sz="2400" b="1" dirty="0"/>
              </a:p>
              <a:p>
                <a:endParaRPr lang="he-IL" sz="2400" dirty="0"/>
              </a:p>
              <a:p>
                <a:r>
                  <a:rPr lang="he-IL" sz="2400" dirty="0" smtClean="0"/>
                  <a:t>נראה בהמשך את ה</a:t>
                </a:r>
                <a:r>
                  <a:rPr lang="en-US" sz="2400" dirty="0" smtClean="0"/>
                  <a:t>“revenue equivalence theorem”</a:t>
                </a:r>
                <a:r>
                  <a:rPr lang="he-IL" sz="2400" dirty="0" smtClean="0"/>
                  <a:t>: כל מכירה פומבית עם אותה ההסתברות לזכייה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 בשיווי משקל מביאה לאותו רווח למנהל המכירה הפומבית</a:t>
                </a:r>
                <a:r>
                  <a:rPr lang="he-IL" sz="2400" dirty="0" smtClean="0"/>
                  <a:t>. </a:t>
                </a:r>
                <a:r>
                  <a:rPr lang="he-IL" sz="2400" b="1" dirty="0" smtClean="0"/>
                  <a:t>(???????????)</a:t>
                </a:r>
                <a:endParaRPr lang="he-I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805940"/>
                <a:ext cx="8915400" cy="4471042"/>
              </a:xfrm>
              <a:blipFill rotWithShape="0">
                <a:blip r:embed="rId2"/>
                <a:stretch>
                  <a:fillRect l="-1505" t="-1635" r="-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15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אז מה נעשה היום?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3690" y="2133600"/>
                <a:ext cx="7847012" cy="3777622"/>
              </a:xfrm>
            </p:spPr>
            <p:txBody>
              <a:bodyPr>
                <a:normAutofit/>
              </a:bodyPr>
              <a:lstStyle/>
              <a:p>
                <a:r>
                  <a:rPr lang="he-IL" sz="2800" dirty="0" smtClean="0"/>
                  <a:t>מכרז ויקרי (מכרז מחיר שני)</a:t>
                </a:r>
              </a:p>
              <a:p>
                <a:r>
                  <a:rPr lang="he-IL" sz="2800" dirty="0" smtClean="0"/>
                  <a:t>בדיקת רווח במכרזים שלמדנו מנקודת המבט של מנהל המכירה הפומבית</a:t>
                </a:r>
              </a:p>
              <a:p>
                <a:r>
                  <a:rPr lang="he-IL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בדיקת פונקציית </a:t>
                </a:r>
                <a:r>
                  <a:rPr lang="he-IL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האסטרטגיה: </a:t>
                </a:r>
                <a:r>
                  <a:rPr lang="he-IL" sz="2800" dirty="0">
                    <a:solidFill>
                      <a:schemeClr val="accent1">
                        <a:lumMod val="75000"/>
                      </a:schemeClr>
                    </a:solidFill>
                  </a:rPr>
                  <a:t>אילו תכונות של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800" dirty="0">
                    <a:solidFill>
                      <a:schemeClr val="accent1">
                        <a:lumMod val="75000"/>
                      </a:schemeClr>
                    </a:solidFill>
                  </a:rPr>
                  <a:t> מבטיחות שיש שיווי משקל?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3690" y="2133600"/>
                <a:ext cx="7847012" cy="3777622"/>
              </a:xfrm>
              <a:blipFill rotWithShape="0">
                <a:blip r:embed="rId2"/>
                <a:stretch>
                  <a:fillRect l="-1554" t="-1774" r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51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51537" y="1399504"/>
                <a:ext cx="7331857" cy="377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e-IL" sz="2800" dirty="0" smtClean="0"/>
                  <a:t>כדי להכריע אם פונקציית האסטרטגיה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he-IL" sz="2800" b="1" dirty="0"/>
                  <a:t>שוות משקל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he-IL" sz="2800" dirty="0" smtClean="0"/>
                  <a:t>(</a:t>
                </a:r>
                <a:r>
                  <a:rPr lang="he-IL" sz="2400" dirty="0"/>
                  <a:t>כלומר, אנו במצב האופטימלי- אף שחקן לא יכול לשפר את התוצאה שלו ע"י סטייה מאסטרטגיה זו</a:t>
                </a:r>
                <a:r>
                  <a:rPr lang="he-IL" sz="2800" dirty="0"/>
                  <a:t>),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he-IL" sz="2800" dirty="0" smtClean="0"/>
                  <a:t>צריך </a:t>
                </a:r>
                <a:r>
                  <a:rPr lang="he-IL" sz="2800" dirty="0"/>
                  <a:t>להתייחס לתועלת של שחקן במצב בו הוא מציע מחיר </a:t>
                </a:r>
                <a:r>
                  <a:rPr lang="en-US" sz="2800" dirty="0"/>
                  <a:t>w</a:t>
                </a:r>
                <a:r>
                  <a:rPr lang="he-IL" sz="2800" dirty="0"/>
                  <a:t> אחר, ששונה מהמחיר </a:t>
                </a:r>
                <a:r>
                  <a:rPr lang="en-US" sz="2800" dirty="0"/>
                  <a:t>v</a:t>
                </a:r>
                <a:r>
                  <a:rPr lang="he-IL" sz="2800" dirty="0"/>
                  <a:t> שהוא מייחס לפריט.</a:t>
                </a:r>
                <a:endParaRPr lang="en-US" sz="2800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1537" y="1399504"/>
                <a:ext cx="7331857" cy="3777622"/>
              </a:xfrm>
              <a:blipFill rotWithShape="0">
                <a:blip r:embed="rId2"/>
                <a:stretch>
                  <a:fillRect l="-2577" t="-1939" r="-174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51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אז מה נעשה היום?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53690" y="2133600"/>
                <a:ext cx="7847012" cy="3777622"/>
              </a:xfrm>
            </p:spPr>
            <p:txBody>
              <a:bodyPr>
                <a:normAutofit/>
              </a:bodyPr>
              <a:lstStyle/>
              <a:p>
                <a:r>
                  <a:rPr lang="he-IL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מכרז ויקרי (מכרז מחיר שני)</a:t>
                </a:r>
              </a:p>
              <a:p>
                <a:r>
                  <a:rPr lang="he-IL" sz="2800" dirty="0" smtClean="0"/>
                  <a:t>בדיקת רווח במכרזים שלמדנו מנקודת המבט של מנהל המכירה הפומבית</a:t>
                </a:r>
              </a:p>
              <a:p>
                <a:r>
                  <a:rPr lang="he-IL" sz="2800" dirty="0"/>
                  <a:t>בדיקת פונקציית </a:t>
                </a:r>
                <a:r>
                  <a:rPr lang="he-IL" sz="2800" dirty="0" smtClean="0"/>
                  <a:t>האסטרטגיה: </a:t>
                </a:r>
                <a:r>
                  <a:rPr lang="he-IL" sz="2800" dirty="0"/>
                  <a:t>אילו תכונות של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800" dirty="0"/>
                  <a:t> מבטיחות שיש שיווי משקל?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3690" y="2133600"/>
                <a:ext cx="7847012" cy="3777622"/>
              </a:xfrm>
              <a:blipFill rotWithShape="0">
                <a:blip r:embed="rId2"/>
                <a:stretch>
                  <a:fillRect l="-1554" t="-1774" r="-14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62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624110"/>
            <a:ext cx="8075612" cy="1280890"/>
          </a:xfrm>
        </p:spPr>
        <p:txBody>
          <a:bodyPr>
            <a:normAutofit/>
          </a:bodyPr>
          <a:lstStyle/>
          <a:p>
            <a:pPr algn="r"/>
            <a:r>
              <a:rPr lang="he-IL" sz="4400" dirty="0" smtClean="0"/>
              <a:t>בדיקת פונקציית האסטרטגיה: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635617"/>
                <a:ext cx="8915400" cy="47394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e-IL" sz="2400" dirty="0" smtClean="0"/>
                  <a:t>יהיו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he-IL" sz="2400" dirty="0"/>
                  <a:t> פונקציות אסטרטגיה עבור </a:t>
                </a:r>
                <a:r>
                  <a:rPr lang="en-US" sz="2400" dirty="0"/>
                  <a:t>n</a:t>
                </a:r>
                <a:r>
                  <a:rPr lang="he-IL" sz="2400" dirty="0"/>
                  <a:t> משתתפים עם ערכים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e-IL" sz="2400" dirty="0" smtClean="0"/>
                  <a:t>.</a:t>
                </a:r>
              </a:p>
              <a:p>
                <a:r>
                  <a:rPr lang="he-IL" sz="2400" dirty="0" smtClean="0"/>
                  <a:t>נניח </a:t>
                </a:r>
                <a:r>
                  <a:rPr lang="he-IL" sz="2400" dirty="0"/>
                  <a:t>שמשתתף </a:t>
                </a:r>
                <a:r>
                  <a:rPr lang="en-US" sz="2400" dirty="0"/>
                  <a:t>i</a:t>
                </a:r>
                <a:r>
                  <a:rPr lang="he-IL" sz="2400" dirty="0"/>
                  <a:t>, מהמר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/>
                  <a:t> (נזכור כי משתתף </a:t>
                </a:r>
                <a:r>
                  <a:rPr lang="en-US" sz="2400" dirty="0"/>
                  <a:t>i</a:t>
                </a:r>
                <a:r>
                  <a:rPr lang="he-IL" sz="2400" dirty="0"/>
                  <a:t> יודע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400" dirty="0"/>
                  <a:t>).</a:t>
                </a:r>
                <a:br>
                  <a:rPr lang="he-IL" sz="2400" dirty="0"/>
                </a:br>
                <a:r>
                  <a:rPr lang="he-IL" sz="2400" dirty="0"/>
                  <a:t>נעדכן את הסימונים עם </a:t>
                </a:r>
                <a:r>
                  <a:rPr lang="en-US" sz="2400" dirty="0"/>
                  <a:t>w</a:t>
                </a:r>
                <a:r>
                  <a:rPr lang="he-IL" sz="2400" dirty="0" smtClean="0"/>
                  <a:t>:</a:t>
                </a:r>
              </a:p>
              <a:p>
                <a:r>
                  <a:rPr lang="en-US" sz="2400" dirty="0" smtClean="0"/>
                  <a:t>allocation </a:t>
                </a:r>
                <a:r>
                  <a:rPr lang="en-US" sz="2400" dirty="0"/>
                  <a:t>probabilities</a:t>
                </a:r>
                <a:r>
                  <a:rPr lang="he-IL" sz="2400" dirty="0"/>
                  <a:t>: </a:t>
                </a:r>
                <a:r>
                  <a:rPr lang="he-IL" sz="2400" i="1" dirty="0"/>
                  <a:t>ההסתברות לזכייה של משתתף </a:t>
                </a:r>
                <a:r>
                  <a:rPr lang="en-US" sz="2400" dirty="0"/>
                  <a:t>i</a:t>
                </a:r>
                <a:r>
                  <a:rPr lang="he-IL" sz="2400" i="1" dirty="0"/>
                  <a:t> </a:t>
                </a:r>
                <a:r>
                  <a:rPr lang="he-IL" sz="2400" i="1" dirty="0" smtClean="0"/>
                  <a:t>היא: </a:t>
                </a:r>
                <a:r>
                  <a:rPr lang="en-US" sz="2400" i="1" dirty="0" smtClean="0"/>
                  <a:t/>
                </a:r>
                <a:br>
                  <a:rPr lang="en-US" sz="2400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he-IL" sz="2400" dirty="0" smtClean="0"/>
              </a:p>
              <a:p>
                <a:r>
                  <a:rPr lang="en-US" sz="2400" dirty="0" smtClean="0"/>
                  <a:t>Expected </a:t>
                </a:r>
                <a:r>
                  <a:rPr lang="en-US" sz="2400" dirty="0"/>
                  <a:t>payments</a:t>
                </a:r>
                <a:r>
                  <a:rPr lang="he-IL" sz="2400" dirty="0"/>
                  <a:t>: תוחלת התשלום של משתתף </a:t>
                </a:r>
                <a:r>
                  <a:rPr lang="en-US" sz="2400" dirty="0"/>
                  <a:t>i</a:t>
                </a:r>
                <a:r>
                  <a:rPr lang="he-IL" sz="2400" dirty="0"/>
                  <a:t> </a:t>
                </a:r>
                <a:r>
                  <a:rPr lang="he-IL" sz="2400" dirty="0" smtClean="0"/>
                  <a:t>היא</a:t>
                </a:r>
                <a:r>
                  <a:rPr lang="en-US" sz="2400" dirty="0" smtClean="0"/>
                  <a:t>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he-IL" sz="2400" dirty="0" smtClean="0"/>
              </a:p>
              <a:p>
                <a:r>
                  <a:rPr lang="en-US" sz="2400" dirty="0" smtClean="0"/>
                  <a:t>Expected </a:t>
                </a:r>
                <a:r>
                  <a:rPr lang="en-US" sz="2400" dirty="0"/>
                  <a:t>utility</a:t>
                </a:r>
                <a:r>
                  <a:rPr lang="he-IL" sz="2400" dirty="0"/>
                  <a:t>: תוחלת התועלת של משתתף </a:t>
                </a:r>
                <a:r>
                  <a:rPr lang="en-US" sz="2400" dirty="0"/>
                  <a:t>i</a:t>
                </a:r>
                <a:r>
                  <a:rPr lang="he-IL" sz="2400" dirty="0"/>
                  <a:t> היא: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אנו </a:t>
                </a:r>
                <a:r>
                  <a:rPr lang="he-IL" sz="2400" dirty="0"/>
                  <a:t>נניח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400" dirty="0"/>
                  <a:t> משום שזהו המצב ברוב המכירות הפומביות.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635617"/>
                <a:ext cx="8915400" cy="4739425"/>
              </a:xfrm>
              <a:blipFill rotWithShape="0">
                <a:blip r:embed="rId2"/>
                <a:stretch>
                  <a:fillRect t="-1928" r="-10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70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שוויון מחירים ואפיון שוויון בייס נאש 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sz="2400" dirty="0"/>
                  <a:t>נציג מכירה </a:t>
                </a:r>
                <a:r>
                  <a:rPr lang="he-IL" sz="2400" dirty="0" smtClean="0"/>
                  <a:t>עם </a:t>
                </a:r>
                <a:r>
                  <a:rPr lang="en-US" sz="2400" dirty="0" smtClean="0"/>
                  <a:t>n</a:t>
                </a:r>
                <a:r>
                  <a:rPr lang="he-IL" sz="2400" dirty="0" smtClean="0"/>
                  <a:t> </a:t>
                </a:r>
                <a:r>
                  <a:rPr lang="he-IL" sz="2400" dirty="0"/>
                  <a:t>שחקנים שהערכים שלהם מתפלגים זהה ובאופן ב"ת על פני </a:t>
                </a:r>
                <a:r>
                  <a:rPr lang="en-US" sz="2400" dirty="0"/>
                  <a:t>F </a:t>
                </a:r>
                <a:r>
                  <a:rPr lang="he-IL" sz="2400" dirty="0"/>
                  <a:t> כלשהי. </a:t>
                </a:r>
                <a:endParaRPr lang="he-IL" sz="2400" dirty="0" smtClean="0"/>
              </a:p>
              <a:p>
                <a:r>
                  <a:rPr lang="he-IL" sz="2400" dirty="0" smtClean="0"/>
                  <a:t>מכיוון </a:t>
                </a:r>
                <a:r>
                  <a:rPr lang="he-IL" sz="2400" dirty="0"/>
                  <a:t>שכל המשתתפים סימטריים, במכירה מסוג זה נצפה למצוא פונקציית </a:t>
                </a:r>
                <a:r>
                  <a:rPr lang="he-IL" sz="2400" dirty="0" smtClean="0"/>
                  <a:t>אסטרטגיה סימטרית</a:t>
                </a:r>
                <a:r>
                  <a:rPr lang="he-IL" sz="2400" dirty="0"/>
                  <a:t>, כלומר, לכל </a:t>
                </a:r>
                <a:r>
                  <a:rPr lang="en-US" sz="2400" dirty="0"/>
                  <a:t>i</a:t>
                </a:r>
                <a:r>
                  <a:rPr lang="he-IL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2400" dirty="0" smtClean="0"/>
                  <a:t> ע"מ ליצור שיווי משקל.</a:t>
                </a:r>
                <a:endParaRPr lang="he-IL" sz="2400" dirty="0" smtClean="0"/>
              </a:p>
              <a:p>
                <a:r>
                  <a:rPr lang="he-IL" sz="2400" dirty="0" smtClean="0"/>
                  <a:t>כעת </a:t>
                </a:r>
                <a:r>
                  <a:rPr lang="he-IL" sz="2400" dirty="0"/>
                  <a:t>נשתמש בהגדרה מהשקופית הקודמת:</a:t>
                </a:r>
                <a:br>
                  <a:rPr lang="he-IL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𝑖𝑡𝑒𝑚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𝑎𝑙𝑙𝑜𝑐𝑎𝑡𝑒𝑑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𝑏𝑖𝑑𝑑𝑒𝑟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𝑏𝑖𝑑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e-IL" sz="2400" dirty="0"/>
                  <a:t/>
                </a:r>
                <a:br>
                  <a:rPr lang="he-IL" sz="2400" dirty="0"/>
                </a:br>
                <a:r>
                  <a:rPr lang="he-IL" sz="2400" dirty="0"/>
                  <a:t>(בגלל הסימטריה אין צורך לכתוב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he-IL" sz="2400" dirty="0"/>
                  <a:t>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3" t="-1452" r="-10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556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4720" y="1836420"/>
                <a:ext cx="7435532" cy="45872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sz="2800" dirty="0" smtClean="0"/>
                  <a:t>למשל, אם הפריט הולך למשתתף עם ההצעה הגבוהה ביותר, כמו ב-</a:t>
                </a:r>
                <a:r>
                  <a:rPr lang="en-US" sz="2800" dirty="0" smtClean="0"/>
                  <a:t>first </a:t>
                </a:r>
                <a:r>
                  <a:rPr lang="en-US" sz="2800" dirty="0"/>
                  <a:t>price </a:t>
                </a:r>
                <a:r>
                  <a:rPr lang="en-US" sz="2800" dirty="0" smtClean="0"/>
                  <a:t>auction</a:t>
                </a:r>
                <a:r>
                  <a:rPr lang="he-IL" sz="2800" dirty="0" smtClean="0"/>
                  <a:t> אז </a:t>
                </a:r>
                <a:r>
                  <a:rPr lang="he-IL" sz="2800" dirty="0"/>
                  <a:t>עבור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he-IL" sz="2800" dirty="0" smtClean="0"/>
                  <a:t> </a:t>
                </a:r>
                <a:r>
                  <a:rPr lang="he-IL" sz="2800" dirty="0"/>
                  <a:t>מונוטונית עולה נקבל</a:t>
                </a:r>
                <a:r>
                  <a:rPr lang="he-IL" sz="28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&gt;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i="1" dirty="0" smtClean="0"/>
                  <a:t>=</a:t>
                </a:r>
                <a:br>
                  <a:rPr lang="en-US" sz="2800" i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&gt;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he-IL" sz="2800" dirty="0" smtClean="0"/>
              </a:p>
              <a:p>
                <a:pPr marL="0" indent="0">
                  <a:buNone/>
                </a:pPr>
                <a:r>
                  <a:rPr lang="he-IL" sz="2400" dirty="0" smtClean="0"/>
                  <a:t>(ההסתברות </a:t>
                </a:r>
                <a:r>
                  <a:rPr lang="he-IL" sz="2400" dirty="0"/>
                  <a:t>שההצעה </a:t>
                </a:r>
                <a:r>
                  <a:rPr lang="en-US" sz="2400" dirty="0"/>
                  <a:t>w</a:t>
                </a:r>
                <a:r>
                  <a:rPr lang="he-IL" sz="2400" dirty="0"/>
                  <a:t> תהיה גבוהה מההצעות של שאר </a:t>
                </a:r>
                <a:r>
                  <a:rPr lang="he-IL" sz="2400" dirty="0" smtClean="0"/>
                  <a:t>השחקנים) 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4720" y="1836420"/>
                <a:ext cx="7435532" cy="4587240"/>
              </a:xfrm>
              <a:blipFill rotWithShape="0">
                <a:blip r:embed="rId2"/>
                <a:stretch>
                  <a:fillRect l="-2377" t="-1461" r="-16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 smtClean="0"/>
              <a:t>הדגמת </a:t>
            </a:r>
            <a:r>
              <a:rPr lang="he-IL" sz="4400" dirty="0" smtClean="0"/>
              <a:t>ההגדרה </a:t>
            </a:r>
            <a:r>
              <a:rPr lang="he-IL" sz="4400" b="1" dirty="0" smtClean="0"/>
              <a:t>(איפה פה הדוגמה??????????)</a:t>
            </a:r>
            <a:endParaRPr lang="he-IL" sz="4400" b="1" dirty="0"/>
          </a:p>
        </p:txBody>
      </p:sp>
    </p:spTree>
    <p:extLst>
      <p:ext uri="{BB962C8B-B14F-4D97-AF65-F5344CB8AC3E}">
        <p14:creationId xmlns:p14="http://schemas.microsoft.com/office/powerpoint/2010/main" val="1811569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1634" y="1395640"/>
                <a:ext cx="8915400" cy="5258873"/>
              </a:xfrm>
            </p:spPr>
            <p:txBody>
              <a:bodyPr>
                <a:noAutofit/>
              </a:bodyPr>
              <a:lstStyle/>
              <a:p>
                <a:r>
                  <a:rPr lang="he-IL" sz="2000" dirty="0" smtClean="0"/>
                  <a:t>אם משתתף </a:t>
                </a:r>
                <a:r>
                  <a:rPr lang="en-US" sz="2000" dirty="0"/>
                  <a:t>i</a:t>
                </a:r>
                <a:r>
                  <a:rPr lang="he-IL" sz="2000" dirty="0"/>
                  <a:t> נותן הצעה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/>
                  <a:t>, תוחלת התועלת שלו הינה: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000" dirty="0" smtClean="0"/>
              </a:p>
              <a:p>
                <a:r>
                  <a:rPr lang="he-IL" sz="2000" dirty="0" smtClean="0"/>
                  <a:t>נניח </a:t>
                </a:r>
                <a:r>
                  <a:rPr lang="he-IL" sz="2000" dirty="0"/>
                  <a:t>ש: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/>
                  <a:t> ו-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/>
                  <a:t> גזירות</a:t>
                </a:r>
                <a:r>
                  <a:rPr lang="he-IL" sz="2000" dirty="0" smtClean="0"/>
                  <a:t>.</a:t>
                </a:r>
              </a:p>
              <a:p>
                <a:r>
                  <a:rPr lang="he-IL" sz="2000" dirty="0" smtClean="0"/>
                  <a:t>ע"מ </a:t>
                </a:r>
                <a:r>
                  <a:rPr lang="he-IL" sz="2000" dirty="0"/>
                  <a:t>ש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2000" dirty="0"/>
                  <a:t> </a:t>
                </a:r>
                <a:r>
                  <a:rPr lang="he-IL" sz="2000" dirty="0" smtClean="0"/>
                  <a:t>שתהיה פונקציה </a:t>
                </a:r>
                <a:r>
                  <a:rPr lang="he-IL" sz="2000" dirty="0"/>
                  <a:t>שוות ערך, אזי בהכרח לכל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/>
                  <a:t>, הנגזרת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/>
                  <a:t> מתאפסת כאשר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000" dirty="0"/>
                  <a:t> ואז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000" dirty="0" smtClean="0"/>
                  <a:t>.</a:t>
                </a:r>
              </a:p>
              <a:p>
                <a:r>
                  <a:rPr lang="he-IL" sz="2000" dirty="0" smtClean="0"/>
                  <a:t>משום ש: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000" dirty="0" smtClean="0"/>
                  <a:t>,</a:t>
                </a:r>
                <a:r>
                  <a:rPr lang="he-IL" sz="2000" dirty="0"/>
                  <a:t> נקבל</a:t>
                </a:r>
                <a:r>
                  <a:rPr lang="he-IL" sz="2000" dirty="0" smtClean="0"/>
                  <a:t>: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endParaRPr lang="he-IL" sz="2000" dirty="0" smtClean="0"/>
              </a:p>
              <a:p>
                <a:r>
                  <a:rPr lang="he-IL" sz="2000" dirty="0" smtClean="0"/>
                  <a:t>נבצע </a:t>
                </a:r>
                <a:r>
                  <a:rPr lang="he-IL" sz="2000" dirty="0"/>
                  <a:t>אינטגרציה בחלקים: </a:t>
                </a:r>
                <a:br>
                  <a:rPr lang="he-IL" sz="2000" dirty="0"/>
                </a:br>
                <a:r>
                  <a:rPr lang="he-IL" sz="2000" dirty="0" smtClean="0"/>
                  <a:t>(תזכורת</a:t>
                </a:r>
                <a:r>
                  <a:rPr lang="he-IL" sz="20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he-IL" sz="2000" dirty="0" smtClean="0"/>
                  <a:t>)</a:t>
                </a:r>
                <a:r>
                  <a:rPr lang="he-IL" sz="2000" dirty="0"/>
                  <a:t/>
                </a:r>
                <a:br>
                  <a:rPr lang="he-IL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𝑑𝑤</m:t>
                        </m:r>
                      </m:e>
                    </m:nary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1634" y="1395640"/>
                <a:ext cx="8915400" cy="5258873"/>
              </a:xfrm>
              <a:blipFill rotWithShape="0">
                <a:blip r:embed="rId2"/>
                <a:stretch>
                  <a:fillRect t="-811" r="-6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5098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 smtClean="0"/>
              <a:t>תוחלת התשלום ותוחלת התועלת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362470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הצגה ויזואלית</a:t>
            </a:r>
            <a:endParaRPr lang="he-IL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36" y="2011792"/>
            <a:ext cx="4505954" cy="292458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27" y="2011792"/>
            <a:ext cx="4312012" cy="292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50736" y="5043167"/>
                <a:ext cx="4754880" cy="117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736" y="5043167"/>
                <a:ext cx="4754880" cy="11752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75027" y="5399963"/>
                <a:ext cx="47548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u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027" y="5399963"/>
                <a:ext cx="475488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35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91685" y="1937198"/>
                <a:ext cx="8207620" cy="37776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e-IL" sz="2400" dirty="0" smtClean="0"/>
                  <a:t>קיבלנו כי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𝑑𝑤</m:t>
                        </m:r>
                      </m:e>
                    </m:nary>
                  </m:oMath>
                </a14:m>
                <a:endParaRPr lang="he-IL" sz="2400" dirty="0" smtClean="0"/>
              </a:p>
              <a:p>
                <a:r>
                  <a:rPr lang="he-IL" sz="2400" dirty="0"/>
                  <a:t>מכאן אפשר לראות שהתוחלת של התשלום עבור פונקציה שוות ערך נקבעת רק ע"פ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400" dirty="0" smtClean="0"/>
                  <a:t>.</a:t>
                </a:r>
              </a:p>
              <a:p>
                <a:r>
                  <a:rPr lang="he-IL" sz="2400" dirty="0" smtClean="0"/>
                  <a:t>אך </a:t>
                </a:r>
                <a:r>
                  <a:rPr lang="he-IL" sz="2400" dirty="0"/>
                  <a:t>עדין לא ענינו על </a:t>
                </a:r>
                <a:r>
                  <a:rPr lang="he-IL" sz="2400" dirty="0" smtClean="0"/>
                  <a:t>השאלה: אילו </a:t>
                </a:r>
                <a:r>
                  <a:rPr lang="he-IL" sz="2400" dirty="0"/>
                  <a:t>תכונות של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2400" dirty="0" smtClean="0"/>
                  <a:t> מבטיחות </a:t>
                </a:r>
                <a:r>
                  <a:rPr lang="he-IL" sz="2400" dirty="0"/>
                  <a:t>שיש שיווי משקל</a:t>
                </a:r>
                <a:r>
                  <a:rPr lang="he-IL" sz="2400" dirty="0" smtClean="0"/>
                  <a:t>?</a:t>
                </a:r>
              </a:p>
              <a:p>
                <a:r>
                  <a:rPr lang="he-IL" sz="2400" dirty="0" smtClean="0"/>
                  <a:t>מתברר </a:t>
                </a:r>
                <a:r>
                  <a:rPr lang="he-IL" sz="2400" dirty="0"/>
                  <a:t>שמונוטוניות זה תנאי הכרחי ומספיק, כלומר, אם בנוסף </a:t>
                </a:r>
                <a:r>
                  <a:rPr lang="en-US" sz="2400" i="1" dirty="0"/>
                  <a:t>a(v)</a:t>
                </a:r>
                <a:r>
                  <a:rPr lang="he-IL" sz="2400" dirty="0"/>
                  <a:t> עולה מונוטונית (כפי שמתרחש במכירות אנגליות ובמעטפות סגורות) אז יש שיווי משקל</a:t>
                </a:r>
                <a:r>
                  <a:rPr lang="he-IL" sz="2400" dirty="0" smtClean="0"/>
                  <a:t>.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נוכיח זאת!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685" y="1937198"/>
                <a:ext cx="8207620" cy="3777622"/>
              </a:xfrm>
              <a:blipFill rotWithShape="0">
                <a:blip r:embed="rId2"/>
                <a:stretch>
                  <a:fillRect l="-149" t="-969" r="-11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926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sz="4400" dirty="0" smtClean="0"/>
              <a:t>אז איפה אנחנו עומדים?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377255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הוכחה:</a:t>
            </a:r>
            <a:endParaRPr lang="he-IL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905000"/>
                <a:ext cx="8915400" cy="4006222"/>
              </a:xfrm>
            </p:spPr>
            <p:txBody>
              <a:bodyPr>
                <a:normAutofit/>
              </a:bodyPr>
              <a:lstStyle/>
              <a:p>
                <a:r>
                  <a:rPr lang="he-IL" sz="2400" dirty="0" smtClean="0"/>
                  <a:t>ע"מ להוכיח שזהו תנאי הכרחי, נבחר משתתף אקראי כלשהו </a:t>
                </a:r>
                <a:r>
                  <a:rPr lang="en-US" sz="2400" i="1" dirty="0"/>
                  <a:t>i</a:t>
                </a:r>
                <a:r>
                  <a:rPr lang="he-IL" sz="2400" dirty="0"/>
                  <a:t>. </a:t>
                </a:r>
                <a:endParaRPr lang="he-IL" sz="2400" dirty="0" smtClean="0"/>
              </a:p>
              <a:p>
                <a:r>
                  <a:rPr lang="he-IL" sz="2400" dirty="0" smtClean="0"/>
                  <a:t>בהינתן </a:t>
                </a:r>
                <a:r>
                  <a:rPr lang="he-IL" sz="2400" dirty="0"/>
                  <a:t>שלמשתתף </a:t>
                </a:r>
                <a:r>
                  <a:rPr lang="en-US" sz="2400" i="1" dirty="0"/>
                  <a:t>i</a:t>
                </a:r>
                <a:r>
                  <a:rPr lang="he-IL" sz="2400" dirty="0"/>
                  <a:t> יש ערך </a:t>
                </a:r>
                <a:r>
                  <a:rPr lang="en-US" sz="2400" i="1" dirty="0"/>
                  <a:t>v</a:t>
                </a:r>
                <a:r>
                  <a:rPr lang="he-IL" sz="2400" dirty="0"/>
                  <a:t>, אז יש לו תועלת גדולה יותר אם ישתתף </a:t>
                </a:r>
                <a:r>
                  <a:rPr lang="he-IL" sz="2400" dirty="0" smtClean="0"/>
                  <a:t>עם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 מאשר עם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: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נחליף </a:t>
                </a:r>
                <a:r>
                  <a:rPr lang="he-IL" sz="2400" dirty="0"/>
                  <a:t>בין </a:t>
                </a:r>
                <a:r>
                  <a:rPr lang="en-US" sz="2400" i="1" dirty="0"/>
                  <a:t>w</a:t>
                </a:r>
                <a:r>
                  <a:rPr lang="he-IL" sz="2400" dirty="0"/>
                  <a:t> ו-</a:t>
                </a:r>
                <a:r>
                  <a:rPr lang="en-US" sz="2400" i="1" dirty="0" smtClean="0"/>
                  <a:t>v</a:t>
                </a:r>
                <a:r>
                  <a:rPr lang="he-IL" sz="2400" i="1" dirty="0" smtClean="0"/>
                  <a:t> </a:t>
                </a:r>
                <a:r>
                  <a:rPr lang="he-IL" sz="2400" b="1" i="1" dirty="0" smtClean="0"/>
                  <a:t>(למה?????????????????????????)</a:t>
                </a:r>
                <a:r>
                  <a:rPr lang="he-IL" sz="2400" dirty="0" smtClean="0"/>
                  <a:t>: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נחבר את 2 אי השוויוניים ונקבל: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כלומר,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905000"/>
                <a:ext cx="8915400" cy="4006222"/>
              </a:xfrm>
              <a:blipFill rotWithShape="0">
                <a:blip r:embed="rId2"/>
                <a:stretch>
                  <a:fillRect l="-1436" t="-1370" r="-1026" b="-10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38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 smtClean="0"/>
              <a:t>סיכום ההוכחה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e-IL" sz="2400" dirty="0" smtClean="0"/>
                  <a:t>קיבלנו: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400" dirty="0" smtClean="0"/>
              </a:p>
              <a:p>
                <a:r>
                  <a:rPr lang="he-IL" sz="2400" dirty="0" smtClean="0"/>
                  <a:t>לכן </a:t>
                </a:r>
                <a:r>
                  <a:rPr lang="he-IL" sz="2400" dirty="0"/>
                  <a:t>אם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e-IL" sz="2400" dirty="0"/>
                  <a:t> אז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he-IL" sz="2400" dirty="0"/>
                  <a:t> ואנו מסיקים ש</a:t>
                </a:r>
                <a:r>
                  <a:rPr lang="en-US" sz="2400" i="1" dirty="0"/>
                  <a:t>a</a:t>
                </a:r>
                <a:r>
                  <a:rPr lang="he-IL" sz="2400" dirty="0"/>
                  <a:t> מונוטונית לא יורדת</a:t>
                </a:r>
                <a:r>
                  <a:rPr lang="he-IL" sz="2400" dirty="0" smtClean="0"/>
                  <a:t>.</a:t>
                </a:r>
              </a:p>
              <a:p>
                <a:r>
                  <a:rPr lang="he-IL" sz="2400" dirty="0" smtClean="0"/>
                  <a:t>העובדה ש: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sz="2400" dirty="0" smtClean="0"/>
                  <a:t> מונוטונית </a:t>
                </a:r>
                <a:r>
                  <a:rPr lang="he-IL" sz="2400" dirty="0"/>
                  <a:t>בשילוב עם כך ש</a:t>
                </a:r>
                <a:r>
                  <a:rPr lang="he-IL" sz="2400" dirty="0" smtClean="0"/>
                  <a:t>: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𝑑𝑤</m:t>
                        </m:r>
                      </m:e>
                    </m:nary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מספיקה </a:t>
                </a:r>
                <a:r>
                  <a:rPr lang="he-IL" sz="2400" dirty="0"/>
                  <a:t>כדי ש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2400" dirty="0"/>
                  <a:t> תהיה שוות ערך</a:t>
                </a:r>
                <a:r>
                  <a:rPr lang="he-IL" sz="2400" dirty="0" smtClean="0"/>
                  <a:t>.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endParaRPr lang="he-IL" sz="2400" dirty="0" smtClean="0"/>
              </a:p>
              <a:p>
                <a:r>
                  <a:rPr lang="he-IL" sz="2400" dirty="0" smtClean="0"/>
                  <a:t>נציג זאת כעת:</a:t>
                </a:r>
                <a:endParaRPr lang="en-US" sz="2400" dirty="0"/>
              </a:p>
              <a:p>
                <a:endParaRPr lang="he-IL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7" t="-1613" r="-1026" b="-70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66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dirty="0"/>
              <a:t>אז למה מזה נובע שיש שיווי משקל?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72" y="2133600"/>
            <a:ext cx="4194442" cy="37782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481443" y="2261416"/>
                <a:ext cx="4405948" cy="35226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2400" dirty="0" smtClean="0"/>
                  <a:t>נסתכל על הגרף של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 smtClean="0"/>
                  <a:t> כאשר זו מונוטונית לא יורדת</a:t>
                </a:r>
                <a:r>
                  <a:rPr lang="he-IL" sz="2400" dirty="0" smtClean="0"/>
                  <a:t>.</a:t>
                </a:r>
              </a:p>
              <a:p>
                <a:r>
                  <a:rPr lang="he-IL" sz="2400" dirty="0" smtClean="0"/>
                  <a:t>נניח שהמשתתף מעריך את הפריט 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2400" dirty="0" smtClean="0"/>
                  <a:t>.</a:t>
                </a:r>
              </a:p>
              <a:p>
                <a:r>
                  <a:rPr lang="he-IL" sz="2400" dirty="0" smtClean="0"/>
                  <a:t>בגרף זה ניתן לראות מה קורה לתועלת אם המשתתף מציע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he-IL" sz="2400" dirty="0" smtClean="0"/>
                  <a:t> כך ש: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he-IL" sz="2400" dirty="0" smtClean="0"/>
                  <a:t>כלומר, השחקן </a:t>
                </a:r>
                <a:r>
                  <a:rPr lang="he-IL" sz="2400" dirty="0"/>
                  <a:t>יציע מחיר מעל הערך האמיתי שלו. </a:t>
                </a:r>
                <a:endParaRPr lang="he-IL" sz="2400" dirty="0" smtClean="0"/>
              </a:p>
              <a:p>
                <a:r>
                  <a:rPr lang="he-IL" sz="2400" dirty="0" smtClean="0"/>
                  <a:t>התועלת תקטן משום שנפחית ממנה את החלק הכתום.</a:t>
                </a:r>
                <a:endParaRPr lang="he-IL" sz="24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443" y="2261416"/>
                <a:ext cx="4405948" cy="3522617"/>
              </a:xfrm>
              <a:prstGeom prst="rect">
                <a:avLst/>
              </a:prstGeom>
              <a:blipFill rotWithShape="0">
                <a:blip r:embed="rId3"/>
                <a:stretch>
                  <a:fillRect l="-968" t="-3114" r="-1798" b="-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64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64" y="2133600"/>
            <a:ext cx="5230777" cy="377825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86637" y="2437765"/>
                <a:ext cx="4405948" cy="31699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457200" rtl="1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2400" dirty="0" smtClean="0"/>
                  <a:t>נסתכל על הגרף של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sz="2400" dirty="0"/>
                  <a:t> כאשר זו מונוטונית לא יורדת.</a:t>
                </a:r>
              </a:p>
              <a:p>
                <a:r>
                  <a:rPr lang="he-IL" sz="2400" dirty="0"/>
                  <a:t>נניח שהמשתתף מעריך את הפריט 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2400" dirty="0"/>
                  <a:t>.</a:t>
                </a:r>
              </a:p>
              <a:p>
                <a:r>
                  <a:rPr lang="he-IL" sz="2400" dirty="0"/>
                  <a:t>בגרף זה ניתן לראות מה קורה לתועלת אם המשתתף מציע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he-IL" sz="2400" dirty="0"/>
                  <a:t> כך ש: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he-IL" sz="2400" dirty="0"/>
                  <a:t>כלומר, השחקן </a:t>
                </a:r>
                <a:r>
                  <a:rPr lang="he-IL" sz="2400" dirty="0"/>
                  <a:t>יציע מחיר </a:t>
                </a:r>
                <a:r>
                  <a:rPr lang="he-IL" sz="2400" dirty="0" smtClean="0"/>
                  <a:t>מתחת לערך </a:t>
                </a:r>
                <a:r>
                  <a:rPr lang="he-IL" sz="2400" dirty="0"/>
                  <a:t>האמיתי שלו. </a:t>
                </a:r>
                <a:endParaRPr lang="he-IL" sz="2400" dirty="0"/>
              </a:p>
              <a:p>
                <a:r>
                  <a:rPr lang="he-IL" sz="2400" dirty="0" smtClean="0"/>
                  <a:t>ושוב, גם במקרה זה התועלת תקטן.</a:t>
                </a:r>
                <a:endParaRPr lang="he-IL" sz="24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637" y="2437765"/>
                <a:ext cx="4405948" cy="3169920"/>
              </a:xfrm>
              <a:prstGeom prst="rect">
                <a:avLst/>
              </a:prstGeom>
              <a:blipFill rotWithShape="0">
                <a:blip r:embed="rId3"/>
                <a:stretch>
                  <a:fillRect l="-2766" t="-3462" r="-1798" b="-3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dirty="0"/>
              <a:t>אז למה מזה נובע שיש שיווי משקל?</a:t>
            </a:r>
          </a:p>
        </p:txBody>
      </p:sp>
    </p:spTree>
    <p:extLst>
      <p:ext uri="{BB962C8B-B14F-4D97-AF65-F5344CB8AC3E}">
        <p14:creationId xmlns:p14="http://schemas.microsoft.com/office/powerpoint/2010/main" val="443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277" y="624110"/>
            <a:ext cx="5825029" cy="1280890"/>
          </a:xfrm>
        </p:spPr>
        <p:txBody>
          <a:bodyPr>
            <a:normAutofit/>
          </a:bodyPr>
          <a:lstStyle/>
          <a:p>
            <a:pPr algn="r"/>
            <a:r>
              <a:rPr lang="he-IL" sz="5400" dirty="0" smtClean="0"/>
              <a:t>תזכורת:</a:t>
            </a:r>
            <a:endParaRPr lang="he-IL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b="1" u="sng" dirty="0" smtClean="0"/>
              <a:t>אסטרטגיה שלטת</a:t>
            </a:r>
            <a:r>
              <a:rPr lang="he-IL" sz="3200" dirty="0" smtClean="0"/>
              <a:t>: האסטרטגיה שהכי טובה לשחקן ללא תלות באסטרטגיה של שאר השחקנים.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he-IL" sz="3200" dirty="0" smtClean="0"/>
          </a:p>
          <a:p>
            <a:r>
              <a:rPr lang="en-US" sz="3200" b="1" u="sng" dirty="0" smtClean="0"/>
              <a:t>Nash equilibrium</a:t>
            </a:r>
            <a:r>
              <a:rPr lang="he-IL" sz="3200" dirty="0" smtClean="0"/>
              <a:t>: מצב שבו לכולם יש אסטרטגיה שלטת</a:t>
            </a:r>
            <a:endParaRPr lang="he-IL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0761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5081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תודה רבה על ההקשבה!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שאלה לשיעורי בית: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b="1" dirty="0" smtClean="0"/>
              <a:t>??????????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631775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258" y="83017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he-IL" sz="4400" dirty="0" smtClean="0"/>
              <a:t>מכרז 'כנות'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57141" y="2517942"/>
                <a:ext cx="5699919" cy="28247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sz="2800" dirty="0"/>
                  <a:t>לכל משתתף </a:t>
                </a:r>
                <a:r>
                  <a:rPr lang="en-US" sz="2800" dirty="0"/>
                  <a:t>i</a:t>
                </a:r>
                <a:r>
                  <a:rPr lang="he-IL" sz="2800" dirty="0"/>
                  <a:t>, ולכל קבוצה של הצעות מהמשתתפים האחרים, התועלת של משתתף </a:t>
                </a:r>
                <a:r>
                  <a:rPr lang="en-US" sz="2800" dirty="0" smtClean="0"/>
                  <a:t>i</a:t>
                </a:r>
                <a:r>
                  <a:rPr lang="he-IL" sz="2800" dirty="0" smtClean="0"/>
                  <a:t> מקסימלית </a:t>
                </a:r>
                <a:r>
                  <a:rPr lang="he-IL" sz="2800" dirty="0"/>
                  <a:t>כאשר הוא מציע את הערך האמיתי עבורו </a:t>
                </a:r>
                <a:r>
                  <a:rPr lang="he-IL" sz="2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800" dirty="0" smtClean="0"/>
                  <a:t>).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7141" y="2517942"/>
                <a:ext cx="5699919" cy="2824766"/>
              </a:xfrm>
              <a:blipFill rotWithShape="0">
                <a:blip r:embed="rId2"/>
                <a:stretch>
                  <a:fillRect l="-214" t="-2376" r="-21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06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מכרז מחיר </a:t>
            </a:r>
            <a:r>
              <a:rPr lang="he-IL" b="1" dirty="0" smtClean="0"/>
              <a:t>שני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sz="2800" dirty="0" smtClean="0"/>
              <a:t>ידוע גם כ</a:t>
            </a:r>
            <a:r>
              <a:rPr lang="he-IL" sz="2800" b="1" dirty="0" smtClean="0"/>
              <a:t>מכרז ויקרי</a:t>
            </a:r>
            <a:r>
              <a:rPr lang="he-IL" sz="2800" dirty="0" smtClean="0"/>
              <a:t>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234" y="2185116"/>
            <a:ext cx="7550798" cy="3005070"/>
          </a:xfrm>
        </p:spPr>
        <p:txBody>
          <a:bodyPr>
            <a:normAutofit/>
          </a:bodyPr>
          <a:lstStyle/>
          <a:p>
            <a:r>
              <a:rPr lang="he-IL" sz="2400" dirty="0"/>
              <a:t>ב1960 וויליאם ויקרי גילה שניתן לשלב את היתרון של עלות תקשורת נמוכה (ב</a:t>
            </a:r>
            <a:r>
              <a:rPr lang="en-US" sz="2400" dirty="0"/>
              <a:t>sealed bid</a:t>
            </a:r>
            <a:r>
              <a:rPr lang="he-IL" sz="2400" dirty="0"/>
              <a:t>) עם הפשטות של החוקים של מכירה אנגלית</a:t>
            </a:r>
            <a:r>
              <a:rPr lang="he-IL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במכרז זה, הזוכה </a:t>
            </a:r>
            <a:r>
              <a:rPr lang="he-IL" sz="2400" dirty="0"/>
              <a:t>הוא מי שהציע את ההצעה הגבוה ביותר, אבל הוא משלם את המחיר של ההצעה שבאה לפני ההצעה המקסימלית.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90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592926" y="1860480"/>
                <a:ext cx="8624574" cy="2981974"/>
              </a:xfrm>
            </p:spPr>
            <p:txBody>
              <a:bodyPr>
                <a:noAutofit/>
              </a:bodyPr>
              <a:lstStyle/>
              <a:p>
                <a:pPr algn="r"/>
                <a:r>
                  <a:rPr lang="he-IL" sz="4000" b="1" u="sng" dirty="0" smtClean="0"/>
                  <a:t>טענה</a:t>
                </a:r>
                <a:r>
                  <a:rPr lang="he-IL" sz="4000" dirty="0" smtClean="0"/>
                  <a:t>: מכרז מחיר שני הוא מכרז 'כנות'</a:t>
                </a:r>
                <a:r>
                  <a:rPr lang="he-IL" sz="4000" dirty="0"/>
                  <a:t/>
                </a:r>
                <a:br>
                  <a:rPr lang="he-IL" sz="4000" dirty="0"/>
                </a:br>
                <a:r>
                  <a:rPr lang="he-IL" sz="4000" dirty="0" smtClean="0"/>
                  <a:t/>
                </a:r>
                <a:br>
                  <a:rPr lang="he-IL" sz="4000" dirty="0" smtClean="0"/>
                </a:br>
                <a:r>
                  <a:rPr lang="he-IL" sz="4000" dirty="0" smtClean="0"/>
                  <a:t/>
                </a:r>
                <a:br>
                  <a:rPr lang="he-IL" sz="4000" dirty="0" smtClean="0"/>
                </a:br>
                <a:r>
                  <a:rPr lang="he-IL" sz="2800" dirty="0"/>
                  <a:t>כלומר, כל משתתף </a:t>
                </a:r>
                <a:r>
                  <a:rPr lang="en-US" sz="2800" dirty="0" err="1"/>
                  <a:t>i</a:t>
                </a:r>
                <a:r>
                  <a:rPr lang="he-IL" sz="2800" dirty="0"/>
                  <a:t> ישים את הערך שלו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800" dirty="0"/>
                  <a:t> ובכך ימקסם את תוחלת התועלת שלו.</a:t>
                </a:r>
                <a:endParaRPr lang="he-IL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6" y="1860480"/>
                <a:ext cx="8624574" cy="2981974"/>
              </a:xfrm>
              <a:blipFill rotWithShape="0">
                <a:blip r:embed="rId2"/>
                <a:stretch>
                  <a:fillRect l="-1413" t="-3681" r="-25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55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457148" cy="1280890"/>
          </a:xfrm>
        </p:spPr>
        <p:txBody>
          <a:bodyPr>
            <a:normAutofit/>
          </a:bodyPr>
          <a:lstStyle/>
          <a:p>
            <a:pPr algn="r"/>
            <a:r>
              <a:rPr lang="he-IL" sz="4400" dirty="0" smtClean="0"/>
              <a:t>נוכיח זאת:</a:t>
            </a:r>
            <a:endParaRPr lang="he-IL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635617"/>
                <a:ext cx="8915400" cy="4855335"/>
              </a:xfrm>
            </p:spPr>
            <p:txBody>
              <a:bodyPr>
                <a:noAutofit/>
              </a:bodyPr>
              <a:lstStyle/>
              <a:p>
                <a:r>
                  <a:rPr lang="he-IL" sz="2400" dirty="0" smtClean="0"/>
                  <a:t>תחילה </a:t>
                </a:r>
                <a:r>
                  <a:rPr lang="he-IL" sz="2400" dirty="0"/>
                  <a:t>נסמן את ההצעה המקסימלית מבין ההצעות שהציעו המשתתפים האחרים ב-</a:t>
                </a:r>
                <a:r>
                  <a:rPr lang="en-US" sz="2400" dirty="0"/>
                  <a:t>m</a:t>
                </a:r>
                <a:r>
                  <a:rPr lang="he-IL" sz="2400" dirty="0"/>
                  <a:t>. </a:t>
                </a:r>
                <a:endParaRPr lang="he-IL" sz="2400" dirty="0" smtClean="0"/>
              </a:p>
              <a:p>
                <a:r>
                  <a:rPr lang="he-IL" sz="2400" dirty="0" smtClean="0"/>
                  <a:t>נחלק ל2 מקרים אפשריים: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e-IL" sz="2200" dirty="0" smtClean="0"/>
                  <a:t>עבור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he-IL" sz="2200" dirty="0" smtClean="0"/>
                  <a:t>: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he-IL" sz="2200" dirty="0" smtClean="0"/>
                  <a:t>הצעה </a:t>
                </a:r>
                <a:r>
                  <a:rPr lang="he-IL" sz="2200" dirty="0"/>
                  <a:t>ה'כנה' של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200" dirty="0"/>
                  <a:t>, או כל מספר אחר </a:t>
                </a:r>
                <a:r>
                  <a:rPr lang="he-IL" sz="2200" dirty="0" smtClean="0"/>
                  <a:t>הקטן מ-</a:t>
                </a:r>
                <a:r>
                  <a:rPr lang="en-US" sz="2200" dirty="0" smtClean="0"/>
                  <a:t>m</a:t>
                </a:r>
                <a:r>
                  <a:rPr lang="he-IL" sz="2200" dirty="0" smtClean="0"/>
                  <a:t> יביא </a:t>
                </a:r>
                <a:r>
                  <a:rPr lang="he-IL" sz="2200" dirty="0"/>
                  <a:t>ל-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𝑢𝑡𝑖𝑙𝑖𝑡𝑦</m:t>
                    </m:r>
                    <m:r>
                      <a:rPr lang="he-IL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2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200" dirty="0" smtClean="0"/>
                  <a:t>.</a:t>
                </a:r>
                <a:r>
                  <a:rPr lang="he-IL" sz="2200" dirty="0"/>
                  <a:t/>
                </a:r>
                <a:br>
                  <a:rPr lang="he-IL" sz="2200" dirty="0"/>
                </a:br>
                <a:r>
                  <a:rPr lang="he-IL" sz="2200" dirty="0" smtClean="0"/>
                  <a:t>ואילו הצעה </a:t>
                </a:r>
                <a:r>
                  <a:rPr lang="he-IL" sz="2200" dirty="0"/>
                  <a:t>של מחיר גבוה מ-</a:t>
                </a:r>
                <a:r>
                  <a:rPr lang="en-US" sz="2200" dirty="0"/>
                  <a:t>m</a:t>
                </a:r>
                <a:r>
                  <a:rPr lang="he-IL" sz="2200" dirty="0"/>
                  <a:t> תביא ל-</a:t>
                </a:r>
                <a:r>
                  <a:rPr lang="en-US" sz="2200" dirty="0"/>
                  <a:t>utility </a:t>
                </a:r>
                <a:r>
                  <a:rPr lang="he-IL" sz="2200" dirty="0"/>
                  <a:t> שלילי</a:t>
                </a:r>
                <a:r>
                  <a:rPr lang="he-IL" sz="2200" dirty="0" smtClean="0"/>
                  <a:t>.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e-IL" sz="2200" dirty="0" smtClean="0"/>
                  <a:t>עבור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2200" dirty="0" smtClean="0"/>
                  <a:t>: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he-IL" sz="2200" dirty="0" smtClean="0"/>
                  <a:t>מתקיים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𝑢𝑡𝑖𝑙𝑖𝑡𝑦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200" dirty="0"/>
                  <a:t>.</a:t>
                </a:r>
                <a:br>
                  <a:rPr lang="he-IL" sz="2200" dirty="0"/>
                </a:br>
                <a:r>
                  <a:rPr lang="he-IL" sz="2200" dirty="0"/>
                  <a:t>השינוי היחיד בתועלת שיכול שיגרם כתוצאה מהצעה לא 'כנה' הינו כאשר המשתתף מציע הצעה מתחת ל</a:t>
                </a:r>
                <a:r>
                  <a:rPr lang="en-US" sz="2200" dirty="0"/>
                  <a:t>m</a:t>
                </a:r>
                <a:r>
                  <a:rPr lang="he-IL" sz="2200" dirty="0"/>
                  <a:t> וזה יביא לתועלת אפס</a:t>
                </a:r>
                <a:r>
                  <a:rPr lang="he-IL" sz="2200" dirty="0" smtClean="0"/>
                  <a:t>.</a:t>
                </a:r>
              </a:p>
              <a:p>
                <a:pPr marL="57150" indent="0">
                  <a:buNone/>
                </a:pPr>
                <a:r>
                  <a:rPr lang="he-IL" sz="2200" dirty="0"/>
                  <a:t/>
                </a:r>
                <a:br>
                  <a:rPr lang="he-IL" sz="2200" dirty="0"/>
                </a:br>
                <a:endParaRPr lang="he-IL" sz="2200" dirty="0"/>
              </a:p>
              <a:p>
                <a:endParaRPr lang="he-IL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635617"/>
                <a:ext cx="8915400" cy="4855335"/>
              </a:xfrm>
              <a:blipFill rotWithShape="0">
                <a:blip r:embed="rId2"/>
                <a:stretch>
                  <a:fillRect l="-1436" t="-1129" r="-1026" b="-81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597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/>
              <a:t>מכרז מחיר שני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353" y="2082084"/>
            <a:ext cx="7422009" cy="3777622"/>
          </a:xfrm>
        </p:spPr>
        <p:txBody>
          <a:bodyPr/>
          <a:lstStyle/>
          <a:p>
            <a:r>
              <a:rPr lang="he-IL" sz="2400" dirty="0"/>
              <a:t>לכן, המשתתף לא יכול להרוויח בעזרת 'שקר'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(</a:t>
            </a:r>
            <a:r>
              <a:rPr lang="he-IL" sz="2400" dirty="0"/>
              <a:t>הצעה שהיא אינה הערך האמיתי שלו</a:t>
            </a:r>
            <a:r>
              <a:rPr lang="he-IL" sz="2400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ומכאן ש</a:t>
            </a:r>
            <a:r>
              <a:rPr lang="he-IL" sz="2400" dirty="0"/>
              <a:t>מכרז מחיר שני הוא מכרז 'כנות</a:t>
            </a:r>
            <a:r>
              <a:rPr lang="he-IL" sz="2400" dirty="0" smtClean="0"/>
              <a:t>'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he-IL" sz="2400" dirty="0" smtClean="0"/>
          </a:p>
          <a:p>
            <a:r>
              <a:rPr lang="he-IL" sz="2400" dirty="0" smtClean="0"/>
              <a:t>נשים </a:t>
            </a:r>
            <a:r>
              <a:rPr lang="he-IL" sz="2400" dirty="0"/>
              <a:t>לב כי ה</a:t>
            </a:r>
            <a:r>
              <a:rPr lang="he-IL" sz="2400" dirty="0" smtClean="0"/>
              <a:t>הצעה </a:t>
            </a:r>
            <a:r>
              <a:rPr lang="he-IL" sz="2400" dirty="0"/>
              <a:t>של המחיר האמיתי היא לא רק </a:t>
            </a:r>
            <a:r>
              <a:rPr lang="en-US" sz="2400" dirty="0"/>
              <a:t>Nash equilibrium</a:t>
            </a:r>
            <a:r>
              <a:rPr lang="he-IL" sz="2400" dirty="0"/>
              <a:t>, אלא במקרה זה </a:t>
            </a:r>
            <a:r>
              <a:rPr lang="he-IL" sz="2400" dirty="0" smtClean="0"/>
              <a:t>היא גם </a:t>
            </a:r>
            <a:r>
              <a:rPr lang="he-IL" sz="2400" b="1" dirty="0"/>
              <a:t>האסטרטגיה </a:t>
            </a:r>
            <a:r>
              <a:rPr lang="he-IL" sz="2400" b="1" dirty="0" smtClean="0"/>
              <a:t>השלטת</a:t>
            </a:r>
            <a:r>
              <a:rPr lang="he-IL" sz="2400" dirty="0" smtClean="0"/>
              <a:t>- </a:t>
            </a:r>
            <a:r>
              <a:rPr lang="he-IL" sz="2400" dirty="0"/>
              <a:t>היא ממקסמת את הרווח של כל אחד מהמשתתפים, ולא משנה מהי שיטת הפעולה של ה'יריבים'.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037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255" y="624110"/>
            <a:ext cx="7909357" cy="1280890"/>
          </a:xfrm>
        </p:spPr>
        <p:txBody>
          <a:bodyPr>
            <a:normAutofit/>
          </a:bodyPr>
          <a:lstStyle/>
          <a:p>
            <a:pPr algn="ctr"/>
            <a:r>
              <a:rPr lang="he-IL" sz="4400" dirty="0"/>
              <a:t>מכרז ויקרי עבור </a:t>
            </a:r>
            <a:r>
              <a:rPr lang="en-US" sz="4400" dirty="0"/>
              <a:t>k</a:t>
            </a:r>
            <a:r>
              <a:rPr lang="he-IL" sz="4400" dirty="0"/>
              <a:t> פריטים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753" y="2172237"/>
            <a:ext cx="7112916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k</a:t>
            </a:r>
            <a:r>
              <a:rPr lang="he-IL" sz="2800" dirty="0" smtClean="0"/>
              <a:t> </a:t>
            </a:r>
            <a:r>
              <a:rPr lang="he-IL" sz="2800" dirty="0"/>
              <a:t>המשתתפים עם ההצעות הגבוהות ביותר זוכים, ומשלמים כולם את המחיר של ההצעה הגבוהה ביותר שלא זכתה, כלומר, אם נסדר את ההצעות בסדר יורד, אזי הם משלמים את ההצעה ה-</a:t>
            </a:r>
            <a:r>
              <a:rPr lang="en-US" sz="2800" dirty="0"/>
              <a:t>k+1</a:t>
            </a:r>
            <a:r>
              <a:rPr lang="he-I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95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747</TotalTime>
  <Words>656</Words>
  <Application>Microsoft Office PowerPoint</Application>
  <PresentationFormat>Widescreen</PresentationFormat>
  <Paragraphs>124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Cambria Math</vt:lpstr>
      <vt:lpstr>Century Gothic</vt:lpstr>
      <vt:lpstr>Gisha</vt:lpstr>
      <vt:lpstr>Wingdings</vt:lpstr>
      <vt:lpstr>Wingdings 3</vt:lpstr>
      <vt:lpstr>Wisp</vt:lpstr>
      <vt:lpstr>Game Theory, Alive  Anna R. Karlin and Yuval Peres</vt:lpstr>
      <vt:lpstr>אז מה נעשה היום?</vt:lpstr>
      <vt:lpstr>תזכורת:</vt:lpstr>
      <vt:lpstr>מכרז 'כנות'</vt:lpstr>
      <vt:lpstr>מכרז מחיר שני ידוע גם כמכרז ויקרי </vt:lpstr>
      <vt:lpstr>טענה: מכרז מחיר שני הוא מכרז 'כנות'   כלומר, כל משתתף i ישים את הערך שלו v_i ובכך ימקסם את תוחלת התועלת שלו.</vt:lpstr>
      <vt:lpstr>נוכיח זאת:</vt:lpstr>
      <vt:lpstr>מכרז מחיר שני</vt:lpstr>
      <vt:lpstr>מכרז ויקרי עבור k פריטים</vt:lpstr>
      <vt:lpstr>דוגמה למכרז ויקרי מרובה פריטים</vt:lpstr>
      <vt:lpstr>אז מה נעשה היום?</vt:lpstr>
      <vt:lpstr>מנקודת המבט של מנהל המכירה הפומבית</vt:lpstr>
      <vt:lpstr>מנקודת המבט של מנהל המכירה הפומבית</vt:lpstr>
      <vt:lpstr>איך הגענו לתוצאה הזו?</vt:lpstr>
      <vt:lpstr>מנקודת המבט של מנהל המכירה הפומבית</vt:lpstr>
      <vt:lpstr>ואיך הגענו לתוצאה הזו?</vt:lpstr>
      <vt:lpstr>האם התוצאה מפתיעה?</vt:lpstr>
      <vt:lpstr>אז מה נעשה היום?</vt:lpstr>
      <vt:lpstr>PowerPoint Presentation</vt:lpstr>
      <vt:lpstr>בדיקת פונקציית האסטרטגיה:</vt:lpstr>
      <vt:lpstr>שוויון מחירים ואפיון שוויון בייס נאש </vt:lpstr>
      <vt:lpstr>הדגמת ההגדרה (איפה פה הדוגמה??????????)</vt:lpstr>
      <vt:lpstr>תוחלת התשלום ותוחלת התועלת</vt:lpstr>
      <vt:lpstr>הצגה ויזואלית</vt:lpstr>
      <vt:lpstr>אז איפה אנחנו עומדים?</vt:lpstr>
      <vt:lpstr>הוכחה:</vt:lpstr>
      <vt:lpstr>סיכום ההוכחה</vt:lpstr>
      <vt:lpstr>אז למה מזה נובע שיש שיווי משקל?</vt:lpstr>
      <vt:lpstr>אז למה מזה נובע שיש שיווי משקל?</vt:lpstr>
      <vt:lpstr>תודה רבה על ההקשבה!  שאלה לשיעורי בית: ??????????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Theory, Alive  Anna R. Karlin and Yuval Peres</dc:title>
  <dc:creator>Sally Golan</dc:creator>
  <cp:lastModifiedBy>Sally Golan</cp:lastModifiedBy>
  <cp:revision>101</cp:revision>
  <dcterms:created xsi:type="dcterms:W3CDTF">2014-02-27T09:22:32Z</dcterms:created>
  <dcterms:modified xsi:type="dcterms:W3CDTF">2014-03-03T12:01:35Z</dcterms:modified>
</cp:coreProperties>
</file>