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6"/>
  </p:notesMasterIdLst>
  <p:sldIdLst>
    <p:sldId id="256" r:id="rId2"/>
    <p:sldId id="258" r:id="rId3"/>
    <p:sldId id="268" r:id="rId4"/>
    <p:sldId id="267" r:id="rId5"/>
    <p:sldId id="269" r:id="rId6"/>
    <p:sldId id="259" r:id="rId7"/>
    <p:sldId id="270" r:id="rId8"/>
    <p:sldId id="271" r:id="rId9"/>
    <p:sldId id="272" r:id="rId10"/>
    <p:sldId id="273" r:id="rId11"/>
    <p:sldId id="274" r:id="rId12"/>
    <p:sldId id="275" r:id="rId13"/>
    <p:sldId id="276" r:id="rId14"/>
    <p:sldId id="277" r:id="rId15"/>
    <p:sldId id="278" r:id="rId16"/>
    <p:sldId id="279" r:id="rId17"/>
    <p:sldId id="281" r:id="rId18"/>
    <p:sldId id="280" r:id="rId19"/>
    <p:sldId id="282" r:id="rId20"/>
    <p:sldId id="297" r:id="rId21"/>
    <p:sldId id="263" r:id="rId22"/>
    <p:sldId id="284" r:id="rId23"/>
    <p:sldId id="283" r:id="rId24"/>
    <p:sldId id="286" r:id="rId25"/>
    <p:sldId id="285" r:id="rId26"/>
    <p:sldId id="287" r:id="rId27"/>
    <p:sldId id="288" r:id="rId28"/>
    <p:sldId id="289" r:id="rId29"/>
    <p:sldId id="266" r:id="rId30"/>
    <p:sldId id="291" r:id="rId31"/>
    <p:sldId id="293" r:id="rId32"/>
    <p:sldId id="294" r:id="rId33"/>
    <p:sldId id="295" r:id="rId34"/>
    <p:sldId id="261" r:id="rId35"/>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8" autoAdjust="0"/>
    <p:restoredTop sz="94660" autoAdjust="0"/>
  </p:normalViewPr>
  <p:slideViewPr>
    <p:cSldViewPr snapToGrid="0">
      <p:cViewPr varScale="1">
        <p:scale>
          <a:sx n="92" d="100"/>
          <a:sy n="92" d="100"/>
        </p:scale>
        <p:origin x="498" y="96"/>
      </p:cViewPr>
      <p:guideLst>
        <p:guide orient="horz" pos="2160"/>
        <p:guide pos="3840"/>
      </p:guideLst>
    </p:cSldViewPr>
  </p:slideViewPr>
  <p:outlineViewPr>
    <p:cViewPr>
      <p:scale>
        <a:sx n="33" d="100"/>
        <a:sy n="33" d="100"/>
      </p:scale>
      <p:origin x="12" y="5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5807BF3-8EFD-4451-9C18-05DEF9AE74FB}" type="datetimeFigureOut">
              <a:rPr lang="he-IL" smtClean="0"/>
              <a:t>ב'/ניסן/תשע"ד</a:t>
            </a:fld>
            <a:endParaRPr lang="he-IL"/>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ABAB271-0DC1-4364-82EB-0F2D0188D958}" type="slidenum">
              <a:rPr lang="he-IL" smtClean="0"/>
              <a:t>‹#›</a:t>
            </a:fld>
            <a:endParaRPr lang="he-IL"/>
          </a:p>
        </p:txBody>
      </p:sp>
    </p:spTree>
    <p:extLst>
      <p:ext uri="{BB962C8B-B14F-4D97-AF65-F5344CB8AC3E}">
        <p14:creationId xmlns:p14="http://schemas.microsoft.com/office/powerpoint/2010/main" val="76018489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הנחה</a:t>
            </a:r>
            <a:r>
              <a:rPr lang="he-IL" baseline="0" dirty="0" smtClean="0"/>
              <a:t> ראשונה: הטענות ברובן תקפות גם למקרים יותר מורכבים של מכירות פומביות עם אינטראקציה בין המשתתפים </a:t>
            </a:r>
            <a:r>
              <a:rPr lang="he-IL" baseline="0" dirty="0" err="1" smtClean="0"/>
              <a:t>ואיטרציות</a:t>
            </a:r>
            <a:r>
              <a:rPr lang="he-IL" baseline="0" dirty="0" smtClean="0"/>
              <a:t> של מתן הצעה, אבל ההנחה הזו מפשטת את הדיון</a:t>
            </a:r>
          </a:p>
          <a:p>
            <a:r>
              <a:rPr lang="he-IL" baseline="0" dirty="0" smtClean="0"/>
              <a:t>הנחה שניה: במצב זה יש שני רכיבים הסתברותיים במכירה הפומבית. הרכיב ההסתברותי הראשון הוא ההתפלגויות מהן לקוחים הערכים של המשתתפים. הרכיב השני (אליו מתייחסת ההנחה) הוא הסתברות הקצאת הפריט הנמכר. לאחר שהחלק של המציעים במכרז מסתיים ובידי ה</a:t>
            </a:r>
            <a:r>
              <a:rPr lang="en-US" baseline="0" dirty="0" smtClean="0"/>
              <a:t>auctioneer</a:t>
            </a:r>
            <a:r>
              <a:rPr lang="he-IL" baseline="0" dirty="0" smtClean="0"/>
              <a:t> נתונות כל ההצעות מהמשתתפים הוא יכול להחליט למי להקצות את הפריט כתלות בהטלת מטבע</a:t>
            </a:r>
            <a:endParaRPr lang="he-IL" dirty="0"/>
          </a:p>
        </p:txBody>
      </p:sp>
      <p:sp>
        <p:nvSpPr>
          <p:cNvPr id="4" name="Slide Number Placeholder 3"/>
          <p:cNvSpPr>
            <a:spLocks noGrp="1"/>
          </p:cNvSpPr>
          <p:nvPr>
            <p:ph type="sldNum" sz="quarter" idx="10"/>
          </p:nvPr>
        </p:nvSpPr>
        <p:spPr/>
        <p:txBody>
          <a:bodyPr/>
          <a:lstStyle/>
          <a:p>
            <a:fld id="{7ABAB271-0DC1-4364-82EB-0F2D0188D958}" type="slidenum">
              <a:rPr lang="he-IL" smtClean="0"/>
              <a:t>5</a:t>
            </a:fld>
            <a:endParaRPr lang="he-IL"/>
          </a:p>
        </p:txBody>
      </p:sp>
    </p:spTree>
    <p:extLst>
      <p:ext uri="{BB962C8B-B14F-4D97-AF65-F5344CB8AC3E}">
        <p14:creationId xmlns:p14="http://schemas.microsoft.com/office/powerpoint/2010/main" val="2369762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97A29B9E-40E3-40CF-B27B-46951AD17A7B}" type="datetimeFigureOut">
              <a:rPr lang="he-IL" smtClean="0"/>
              <a:t>ב'/ניסן/תשע"ד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1122047-4BF0-4067-9ECF-A245012B0DC4}" type="slidenum">
              <a:rPr lang="he-IL" smtClean="0"/>
              <a:t>‹#›</a:t>
            </a:fld>
            <a:endParaRPr lang="he-I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07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97A29B9E-40E3-40CF-B27B-46951AD17A7B}" type="datetimeFigureOut">
              <a:rPr lang="he-IL" smtClean="0"/>
              <a:t>ב'/ניסן/תשע"ד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1122047-4BF0-4067-9ECF-A245012B0DC4}" type="slidenum">
              <a:rPr lang="he-IL" smtClean="0"/>
              <a:t>‹#›</a:t>
            </a:fld>
            <a:endParaRPr lang="he-IL"/>
          </a:p>
        </p:txBody>
      </p:sp>
    </p:spTree>
    <p:extLst>
      <p:ext uri="{BB962C8B-B14F-4D97-AF65-F5344CB8AC3E}">
        <p14:creationId xmlns:p14="http://schemas.microsoft.com/office/powerpoint/2010/main" val="1261163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97A29B9E-40E3-40CF-B27B-46951AD17A7B}" type="datetimeFigureOut">
              <a:rPr lang="he-IL" smtClean="0"/>
              <a:t>ב'/ניסן/תשע"ד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1122047-4BF0-4067-9ECF-A245012B0DC4}" type="slidenum">
              <a:rPr lang="he-IL" smtClean="0"/>
              <a:t>‹#›</a:t>
            </a:fld>
            <a:endParaRPr lang="he-IL"/>
          </a:p>
        </p:txBody>
      </p:sp>
    </p:spTree>
    <p:extLst>
      <p:ext uri="{BB962C8B-B14F-4D97-AF65-F5344CB8AC3E}">
        <p14:creationId xmlns:p14="http://schemas.microsoft.com/office/powerpoint/2010/main" val="488975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97A29B9E-40E3-40CF-B27B-46951AD17A7B}" type="datetimeFigureOut">
              <a:rPr lang="he-IL" smtClean="0"/>
              <a:t>ב'/ניסן/תשע"ד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1122047-4BF0-4067-9ECF-A245012B0DC4}" type="slidenum">
              <a:rPr lang="he-IL" smtClean="0"/>
              <a:t>‹#›</a:t>
            </a:fld>
            <a:endParaRPr lang="he-IL"/>
          </a:p>
        </p:txBody>
      </p:sp>
    </p:spTree>
    <p:extLst>
      <p:ext uri="{BB962C8B-B14F-4D97-AF65-F5344CB8AC3E}">
        <p14:creationId xmlns:p14="http://schemas.microsoft.com/office/powerpoint/2010/main" val="103923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97A29B9E-40E3-40CF-B27B-46951AD17A7B}" type="datetimeFigureOut">
              <a:rPr lang="he-IL" smtClean="0"/>
              <a:t>ב'/ניסן/תשע"ד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1122047-4BF0-4067-9ECF-A245012B0DC4}" type="slidenum">
              <a:rPr lang="he-IL" smtClean="0"/>
              <a:t>‹#›</a:t>
            </a:fld>
            <a:endParaRPr lang="he-I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97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97A29B9E-40E3-40CF-B27B-46951AD17A7B}" type="datetimeFigureOut">
              <a:rPr lang="he-IL" smtClean="0"/>
              <a:t>ב'/ניסן/תשע"ד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1122047-4BF0-4067-9ECF-A245012B0DC4}" type="slidenum">
              <a:rPr lang="he-IL" smtClean="0"/>
              <a:t>‹#›</a:t>
            </a:fld>
            <a:endParaRPr lang="he-IL"/>
          </a:p>
        </p:txBody>
      </p:sp>
    </p:spTree>
    <p:extLst>
      <p:ext uri="{BB962C8B-B14F-4D97-AF65-F5344CB8AC3E}">
        <p14:creationId xmlns:p14="http://schemas.microsoft.com/office/powerpoint/2010/main" val="4047361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097280" y="2582334"/>
            <a:ext cx="4937760" cy="33782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6217920" y="2582334"/>
            <a:ext cx="4937760" cy="33782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97A29B9E-40E3-40CF-B27B-46951AD17A7B}" type="datetimeFigureOut">
              <a:rPr lang="he-IL" smtClean="0"/>
              <a:t>ב'/ניסן/תשע"ד</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61122047-4BF0-4067-9ECF-A245012B0DC4}" type="slidenum">
              <a:rPr lang="he-IL" smtClean="0"/>
              <a:t>‹#›</a:t>
            </a:fld>
            <a:endParaRPr lang="he-IL"/>
          </a:p>
        </p:txBody>
      </p:sp>
    </p:spTree>
    <p:extLst>
      <p:ext uri="{BB962C8B-B14F-4D97-AF65-F5344CB8AC3E}">
        <p14:creationId xmlns:p14="http://schemas.microsoft.com/office/powerpoint/2010/main" val="226887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97A29B9E-40E3-40CF-B27B-46951AD17A7B}" type="datetimeFigureOut">
              <a:rPr lang="he-IL" smtClean="0"/>
              <a:t>ב'/ניסן/תשע"ד</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61122047-4BF0-4067-9ECF-A245012B0DC4}" type="slidenum">
              <a:rPr lang="he-IL" smtClean="0"/>
              <a:t>‹#›</a:t>
            </a:fld>
            <a:endParaRPr lang="he-IL"/>
          </a:p>
        </p:txBody>
      </p:sp>
    </p:spTree>
    <p:extLst>
      <p:ext uri="{BB962C8B-B14F-4D97-AF65-F5344CB8AC3E}">
        <p14:creationId xmlns:p14="http://schemas.microsoft.com/office/powerpoint/2010/main" val="71362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7A29B9E-40E3-40CF-B27B-46951AD17A7B}" type="datetimeFigureOut">
              <a:rPr lang="he-IL" smtClean="0"/>
              <a:t>ב'/ניסן/תשע"ד</a:t>
            </a:fld>
            <a:endParaRPr lang="he-I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he-IL"/>
          </a:p>
        </p:txBody>
      </p:sp>
      <p:sp>
        <p:nvSpPr>
          <p:cNvPr id="9" name="Slide Number Placeholder 8"/>
          <p:cNvSpPr>
            <a:spLocks noGrp="1"/>
          </p:cNvSpPr>
          <p:nvPr>
            <p:ph type="sldNum" sz="quarter" idx="12"/>
          </p:nvPr>
        </p:nvSpPr>
        <p:spPr/>
        <p:txBody>
          <a:bodyPr/>
          <a:lstStyle/>
          <a:p>
            <a:fld id="{61122047-4BF0-4067-9ECF-A245012B0DC4}" type="slidenum">
              <a:rPr lang="he-IL" smtClean="0"/>
              <a:t>‹#›</a:t>
            </a:fld>
            <a:endParaRPr lang="he-IL"/>
          </a:p>
        </p:txBody>
      </p:sp>
    </p:spTree>
    <p:extLst>
      <p:ext uri="{BB962C8B-B14F-4D97-AF65-F5344CB8AC3E}">
        <p14:creationId xmlns:p14="http://schemas.microsoft.com/office/powerpoint/2010/main" val="962015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7A29B9E-40E3-40CF-B27B-46951AD17A7B}" type="datetimeFigureOut">
              <a:rPr lang="he-IL" smtClean="0"/>
              <a:t>ב'/ניסן/תשע"ד</a:t>
            </a:fld>
            <a:endParaRPr lang="he-I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he-I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1122047-4BF0-4067-9ECF-A245012B0DC4}" type="slidenum">
              <a:rPr lang="he-IL" smtClean="0"/>
              <a:t>‹#›</a:t>
            </a:fld>
            <a:endParaRPr lang="he-IL"/>
          </a:p>
        </p:txBody>
      </p:sp>
    </p:spTree>
    <p:extLst>
      <p:ext uri="{BB962C8B-B14F-4D97-AF65-F5344CB8AC3E}">
        <p14:creationId xmlns:p14="http://schemas.microsoft.com/office/powerpoint/2010/main" val="364106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97A29B9E-40E3-40CF-B27B-46951AD17A7B}" type="datetimeFigureOut">
              <a:rPr lang="he-IL" smtClean="0"/>
              <a:t>ב'/ניסן/תשע"ד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1122047-4BF0-4067-9ECF-A245012B0DC4}" type="slidenum">
              <a:rPr lang="he-IL" smtClean="0"/>
              <a:t>‹#›</a:t>
            </a:fld>
            <a:endParaRPr lang="he-IL"/>
          </a:p>
        </p:txBody>
      </p:sp>
    </p:spTree>
    <p:extLst>
      <p:ext uri="{BB962C8B-B14F-4D97-AF65-F5344CB8AC3E}">
        <p14:creationId xmlns:p14="http://schemas.microsoft.com/office/powerpoint/2010/main" val="3675116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7A29B9E-40E3-40CF-B27B-46951AD17A7B}" type="datetimeFigureOut">
              <a:rPr lang="he-IL" smtClean="0"/>
              <a:t>ב'/ניסן/תשע"ד</a:t>
            </a:fld>
            <a:endParaRPr lang="he-I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he-I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1122047-4BF0-4067-9ECF-A245012B0DC4}" type="slidenum">
              <a:rPr lang="he-IL" smtClean="0"/>
              <a:t>‹#›</a:t>
            </a:fld>
            <a:endParaRPr lang="he-I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942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en-US" dirty="0" smtClean="0"/>
              <a:t>Game theory, alive:</a:t>
            </a:r>
            <a:r>
              <a:rPr lang="en-US" dirty="0"/>
              <a:t/>
            </a:r>
            <a:br>
              <a:rPr lang="en-US" dirty="0"/>
            </a:br>
            <a:r>
              <a:rPr lang="en-US" dirty="0" smtClean="0"/>
              <a:t>some advanced topics</a:t>
            </a:r>
            <a:br>
              <a:rPr lang="en-US" dirty="0" smtClean="0"/>
            </a:br>
            <a:r>
              <a:rPr lang="en-US" sz="2000" dirty="0" smtClean="0"/>
              <a:t>presentation by: </a:t>
            </a:r>
            <a:r>
              <a:rPr lang="en-US" sz="2000" dirty="0" err="1"/>
              <a:t>I</a:t>
            </a:r>
            <a:r>
              <a:rPr lang="en-US" sz="2000" dirty="0" err="1" smtClean="0"/>
              <a:t>dan</a:t>
            </a:r>
            <a:r>
              <a:rPr lang="en-US" sz="2000" dirty="0" smtClean="0"/>
              <a:t> </a:t>
            </a:r>
            <a:r>
              <a:rPr lang="en-US" sz="2000" dirty="0" err="1"/>
              <a:t>H</a:t>
            </a:r>
            <a:r>
              <a:rPr lang="en-US" sz="2000" dirty="0" err="1" smtClean="0"/>
              <a:t>aviv</a:t>
            </a:r>
            <a:r>
              <a:rPr lang="en-US" sz="2000" dirty="0" smtClean="0"/>
              <a:t/>
            </a:r>
            <a:br>
              <a:rPr lang="en-US" sz="2000" dirty="0" smtClean="0"/>
            </a:br>
            <a:r>
              <a:rPr lang="en-US" sz="2000" dirty="0" smtClean="0"/>
              <a:t>supervised by: </a:t>
            </a:r>
            <a:r>
              <a:rPr lang="en-US" sz="2000" dirty="0"/>
              <a:t>A</a:t>
            </a:r>
            <a:r>
              <a:rPr lang="en-US" sz="2000" dirty="0" smtClean="0"/>
              <a:t>mos Fiat</a:t>
            </a:r>
            <a:endParaRPr lang="he-IL" dirty="0"/>
          </a:p>
        </p:txBody>
      </p:sp>
      <p:sp>
        <p:nvSpPr>
          <p:cNvPr id="3" name="כותרת משנה 2"/>
          <p:cNvSpPr>
            <a:spLocks noGrp="1"/>
          </p:cNvSpPr>
          <p:nvPr>
            <p:ph type="subTitle" idx="1"/>
          </p:nvPr>
        </p:nvSpPr>
        <p:spPr/>
        <p:txBody>
          <a:bodyPr/>
          <a:lstStyle/>
          <a:p>
            <a:endParaRPr lang="he-IL" dirty="0"/>
          </a:p>
        </p:txBody>
      </p:sp>
    </p:spTree>
    <p:extLst>
      <p:ext uri="{BB962C8B-B14F-4D97-AF65-F5344CB8AC3E}">
        <p14:creationId xmlns:p14="http://schemas.microsoft.com/office/powerpoint/2010/main" val="3600830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characterization of </a:t>
            </a:r>
            <a:r>
              <a:rPr lang="en-US" dirty="0" err="1" smtClean="0"/>
              <a:t>equilibria</a:t>
            </a:r>
            <a:r>
              <a:rPr lang="en-US" dirty="0"/>
              <a:t/>
            </a:r>
            <a:br>
              <a:rPr lang="en-US" dirty="0"/>
            </a:br>
            <a:r>
              <a:rPr lang="en-US" sz="1600" dirty="0" smtClean="0"/>
              <a:t>in particular BNE</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algn="l" rtl="0"/>
                <a:r>
                  <a:rPr lang="en-US" dirty="0" smtClean="0"/>
                  <a:t>Proof(2): </a:t>
                </a:r>
                <a14:m>
                  <m:oMath xmlns:m="http://schemas.openxmlformats.org/officeDocument/2006/math">
                    <m:r>
                      <a:rPr lang="en-US" i="1">
                        <a:latin typeface="Cambria Math"/>
                      </a:rPr>
                      <m:t>𝑢</m:t>
                    </m:r>
                    <m:r>
                      <a:rPr lang="en-US" i="1">
                        <a:latin typeface="Cambria Math"/>
                      </a:rPr>
                      <m:t>(</m:t>
                    </m:r>
                    <m:r>
                      <a:rPr lang="en-US" i="1">
                        <a:latin typeface="Cambria Math"/>
                      </a:rPr>
                      <m:t>𝑣</m:t>
                    </m:r>
                    <m:r>
                      <a:rPr lang="en-US">
                        <a:latin typeface="Cambria Math"/>
                      </a:rPr>
                      <m:t>)</m:t>
                    </m:r>
                  </m:oMath>
                </a14:m>
                <a:r>
                  <a:rPr lang="en-US" dirty="0"/>
                  <a:t> is a convex function of </a:t>
                </a:r>
                <a14:m>
                  <m:oMath xmlns:m="http://schemas.openxmlformats.org/officeDocument/2006/math">
                    <m:r>
                      <a:rPr lang="en-US" i="1" dirty="0">
                        <a:latin typeface="Cambria Math"/>
                      </a:rPr>
                      <m:t>𝑣</m:t>
                    </m:r>
                  </m:oMath>
                </a14:m>
                <a:r>
                  <a:rPr lang="en-US" dirty="0"/>
                  <a:t> with </a:t>
                </a:r>
                <a14:m>
                  <m:oMath xmlns:m="http://schemas.openxmlformats.org/officeDocument/2006/math">
                    <m:r>
                      <a:rPr lang="en-US" i="1">
                        <a:latin typeface="Cambria Math"/>
                      </a:rPr>
                      <m:t>𝑢</m:t>
                    </m:r>
                    <m:d>
                      <m:dPr>
                        <m:ctrlPr>
                          <a:rPr lang="en-US" i="1">
                            <a:latin typeface="Cambria Math" panose="02040503050406030204" pitchFamily="18" charset="0"/>
                          </a:rPr>
                        </m:ctrlPr>
                      </m:dPr>
                      <m:e>
                        <m:r>
                          <a:rPr lang="en-US" i="1">
                            <a:latin typeface="Cambria Math"/>
                          </a:rPr>
                          <m:t>𝑣</m:t>
                        </m:r>
                      </m:e>
                    </m:d>
                    <m:r>
                      <a:rPr lang="en-US" i="1">
                        <a:latin typeface="Cambria Math"/>
                      </a:rPr>
                      <m:t>=</m:t>
                    </m:r>
                    <m:nary>
                      <m:naryPr>
                        <m:ctrlPr>
                          <a:rPr lang="en-US" i="1">
                            <a:latin typeface="Cambria Math" panose="02040503050406030204" pitchFamily="18" charset="0"/>
                          </a:rPr>
                        </m:ctrlPr>
                      </m:naryPr>
                      <m:sub>
                        <m:r>
                          <a:rPr lang="en-US" i="1">
                            <a:latin typeface="Cambria Math"/>
                          </a:rPr>
                          <m:t>0</m:t>
                        </m:r>
                      </m:sub>
                      <m:sup>
                        <m:r>
                          <a:rPr lang="en-US" i="1">
                            <a:latin typeface="Cambria Math"/>
                          </a:rPr>
                          <m:t>𝑣</m:t>
                        </m:r>
                      </m:sup>
                      <m:e>
                        <m:r>
                          <a:rPr lang="en-US" i="1">
                            <a:latin typeface="Cambria Math"/>
                          </a:rPr>
                          <m:t>𝑎</m:t>
                        </m:r>
                        <m:d>
                          <m:dPr>
                            <m:ctrlPr>
                              <a:rPr lang="en-US" i="1">
                                <a:latin typeface="Cambria Math" panose="02040503050406030204" pitchFamily="18" charset="0"/>
                              </a:rPr>
                            </m:ctrlPr>
                          </m:dPr>
                          <m:e>
                            <m:r>
                              <a:rPr lang="en-US" i="1">
                                <a:latin typeface="Cambria Math"/>
                              </a:rPr>
                              <m:t>𝑧</m:t>
                            </m:r>
                          </m:e>
                        </m:d>
                        <m:r>
                          <a:rPr lang="en-US" i="1">
                            <a:latin typeface="Cambria Math"/>
                          </a:rPr>
                          <m:t>𝑑𝑧</m:t>
                        </m:r>
                        <m:r>
                          <a:rPr lang="en-US" i="1">
                            <a:latin typeface="Cambria Math"/>
                          </a:rPr>
                          <m:t> </m:t>
                        </m:r>
                      </m:e>
                    </m:nary>
                  </m:oMath>
                </a14:m>
                <a:endParaRPr lang="en-US" dirty="0" smtClean="0"/>
              </a:p>
              <a:p>
                <a:pPr algn="l" rtl="0"/>
                <a14:m>
                  <m:oMath xmlns:m="http://schemas.openxmlformats.org/officeDocument/2006/math">
                    <m:r>
                      <a:rPr lang="en-US" b="0" i="1" smtClean="0">
                        <a:latin typeface="Cambria Math"/>
                      </a:rPr>
                      <m:t>𝑢</m:t>
                    </m:r>
                    <m:d>
                      <m:dPr>
                        <m:ctrlPr>
                          <a:rPr lang="en-US" b="0" i="1" smtClean="0">
                            <a:latin typeface="Cambria Math" panose="02040503050406030204" pitchFamily="18" charset="0"/>
                          </a:rPr>
                        </m:ctrlPr>
                      </m:dPr>
                      <m:e>
                        <m:r>
                          <a:rPr lang="en-US" b="0" i="1" smtClean="0">
                            <a:latin typeface="Cambria Math"/>
                          </a:rPr>
                          <m:t>𝑣</m:t>
                        </m:r>
                      </m:e>
                    </m:d>
                    <m:box>
                      <m:boxPr>
                        <m:ctrlPr>
                          <a:rPr lang="en-US" b="0" i="1" smtClean="0">
                            <a:latin typeface="Cambria Math" panose="02040503050406030204" pitchFamily="18" charset="0"/>
                          </a:rPr>
                        </m:ctrlPr>
                      </m:boxPr>
                      <m:e>
                        <m:r>
                          <a:rPr lang="en-US" b="0" i="1" smtClean="0">
                            <a:latin typeface="Cambria Math"/>
                          </a:rPr>
                          <m:t>≔</m:t>
                        </m:r>
                      </m:e>
                    </m:box>
                    <m:r>
                      <a:rPr lang="en-US" b="0" i="1" smtClean="0">
                        <a:latin typeface="Cambria Math"/>
                      </a:rPr>
                      <m:t>𝑢</m:t>
                    </m:r>
                    <m:d>
                      <m:dPr>
                        <m:ctrlPr>
                          <a:rPr lang="en-US" b="0" i="1" smtClean="0">
                            <a:latin typeface="Cambria Math" panose="02040503050406030204" pitchFamily="18" charset="0"/>
                          </a:rPr>
                        </m:ctrlPr>
                      </m:dPr>
                      <m:e>
                        <m:r>
                          <a:rPr lang="en-US" b="0" i="1" smtClean="0">
                            <a:latin typeface="Cambria Math"/>
                          </a:rPr>
                          <m:t>𝑣</m:t>
                        </m:r>
                      </m:e>
                      <m:e>
                        <m:r>
                          <a:rPr lang="en-US" b="0" i="1" smtClean="0">
                            <a:latin typeface="Cambria Math"/>
                          </a:rPr>
                          <m:t>𝑣</m:t>
                        </m:r>
                      </m:e>
                    </m:d>
                    <m:r>
                      <a:rPr lang="en-US" b="0" i="1" smtClean="0">
                        <a:latin typeface="Cambria Math"/>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a:rPr>
                              <m:t>sup</m:t>
                            </m:r>
                          </m:e>
                          <m:lim>
                            <m:r>
                              <a:rPr lang="en-US" b="0" i="1" smtClean="0">
                                <a:latin typeface="Cambria Math"/>
                              </a:rPr>
                              <m:t>𝑤</m:t>
                            </m:r>
                          </m:lim>
                        </m:limLow>
                      </m:fName>
                      <m:e>
                        <m:r>
                          <a:rPr lang="en-US" b="0" i="1" smtClean="0">
                            <a:latin typeface="Cambria Math"/>
                          </a:rPr>
                          <m:t>𝑢</m:t>
                        </m:r>
                        <m:d>
                          <m:dPr>
                            <m:ctrlPr>
                              <a:rPr lang="en-US" b="0" i="1" smtClean="0">
                                <a:latin typeface="Cambria Math" panose="02040503050406030204" pitchFamily="18" charset="0"/>
                              </a:rPr>
                            </m:ctrlPr>
                          </m:dPr>
                          <m:e>
                            <m:r>
                              <a:rPr lang="en-US" b="0" i="1" smtClean="0">
                                <a:latin typeface="Cambria Math"/>
                              </a:rPr>
                              <m:t>𝑤</m:t>
                            </m:r>
                          </m:e>
                          <m:e>
                            <m:r>
                              <a:rPr lang="en-US" b="0" i="1" smtClean="0">
                                <a:latin typeface="Cambria Math"/>
                              </a:rPr>
                              <m:t>𝑣</m:t>
                            </m:r>
                          </m:e>
                        </m:d>
                        <m:r>
                          <a:rPr lang="en-US" b="0" i="1" smtClean="0">
                            <a:latin typeface="Cambria Math"/>
                          </a:rPr>
                          <m:t>=</m:t>
                        </m:r>
                      </m:e>
                    </m:func>
                    <m:func>
                      <m:funcPr>
                        <m:ctrlPr>
                          <a:rPr lang="en-US" i="1" smtClean="0">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a:rPr>
                              <m:t>sup</m:t>
                            </m:r>
                          </m:e>
                          <m:lim>
                            <m:r>
                              <a:rPr lang="en-US" i="1">
                                <a:latin typeface="Cambria Math"/>
                              </a:rPr>
                              <m:t>𝑤</m:t>
                            </m:r>
                          </m:lim>
                        </m:limLow>
                      </m:fName>
                      <m:e>
                        <m:d>
                          <m:dPr>
                            <m:begChr m:val="{"/>
                            <m:endChr m:val="}"/>
                            <m:ctrlPr>
                              <a:rPr lang="en-US" i="1">
                                <a:latin typeface="Cambria Math" panose="02040503050406030204" pitchFamily="18" charset="0"/>
                              </a:rPr>
                            </m:ctrlPr>
                          </m:dPr>
                          <m:e>
                            <m:r>
                              <a:rPr lang="en-US" i="1">
                                <a:latin typeface="Cambria Math"/>
                              </a:rPr>
                              <m:t>𝑣𝑎</m:t>
                            </m:r>
                            <m:d>
                              <m:dPr>
                                <m:ctrlPr>
                                  <a:rPr lang="en-US" i="1">
                                    <a:latin typeface="Cambria Math" panose="02040503050406030204" pitchFamily="18" charset="0"/>
                                  </a:rPr>
                                </m:ctrlPr>
                              </m:dPr>
                              <m:e>
                                <m:r>
                                  <a:rPr lang="en-US" i="1">
                                    <a:latin typeface="Cambria Math"/>
                                  </a:rPr>
                                  <m:t>𝑤</m:t>
                                </m:r>
                              </m:e>
                            </m:d>
                            <m:r>
                              <a:rPr lang="en-US" i="1">
                                <a:latin typeface="Cambria Math"/>
                              </a:rPr>
                              <m:t>−</m:t>
                            </m:r>
                            <m:r>
                              <a:rPr lang="en-US" i="1">
                                <a:latin typeface="Cambria Math"/>
                              </a:rPr>
                              <m:t>𝑝</m:t>
                            </m:r>
                            <m:d>
                              <m:dPr>
                                <m:ctrlPr>
                                  <a:rPr lang="en-US" b="0" i="1" smtClean="0">
                                    <a:latin typeface="Cambria Math" panose="02040503050406030204" pitchFamily="18" charset="0"/>
                                  </a:rPr>
                                </m:ctrlPr>
                              </m:dPr>
                              <m:e>
                                <m:r>
                                  <a:rPr lang="en-US" b="0" i="1" smtClean="0">
                                    <a:latin typeface="Cambria Math"/>
                                  </a:rPr>
                                  <m:t>𝑤</m:t>
                                </m:r>
                              </m:e>
                            </m:d>
                          </m:e>
                        </m:d>
                      </m:e>
                    </m:func>
                  </m:oMath>
                </a14:m>
                <a:endParaRPr lang="en-US" dirty="0" smtClean="0"/>
              </a:p>
              <a:p>
                <a:pPr algn="l" rtl="0"/>
                <a:r>
                  <a:rPr lang="en-US" dirty="0" smtClean="0"/>
                  <a:t>we look at </a:t>
                </a:r>
                <a14:m>
                  <m:oMath xmlns:m="http://schemas.openxmlformats.org/officeDocument/2006/math">
                    <m:r>
                      <a:rPr lang="en-US" b="0" i="1" smtClean="0">
                        <a:latin typeface="Cambria Math"/>
                      </a:rPr>
                      <m:t>𝑢</m:t>
                    </m:r>
                    <m:r>
                      <a:rPr lang="en-US" b="0" i="1" smtClean="0">
                        <a:latin typeface="Cambria Math"/>
                      </a:rPr>
                      <m:t>(</m:t>
                    </m:r>
                    <m:r>
                      <a:rPr lang="en-US" b="0" i="1" smtClean="0">
                        <a:latin typeface="Cambria Math"/>
                      </a:rPr>
                      <m:t>𝑤</m:t>
                    </m:r>
                    <m:r>
                      <a:rPr lang="en-US" b="0" i="1" smtClean="0">
                        <a:latin typeface="Cambria Math"/>
                      </a:rPr>
                      <m:t>|</m:t>
                    </m:r>
                    <m:r>
                      <a:rPr lang="en-US" b="0" i="1" smtClean="0">
                        <a:latin typeface="Cambria Math"/>
                      </a:rPr>
                      <m:t>𝑣</m:t>
                    </m:r>
                    <m:r>
                      <a:rPr lang="en-US" b="0" i="1" smtClean="0">
                        <a:latin typeface="Cambria Math"/>
                      </a:rPr>
                      <m:t>)</m:t>
                    </m:r>
                  </m:oMath>
                </a14:m>
                <a:r>
                  <a:rPr lang="en-US" dirty="0" smtClean="0"/>
                  <a:t> as a function of v, and we get a linear function, which is convex.</a:t>
                </a:r>
              </a:p>
              <a:p>
                <a:pPr algn="l" rtl="0"/>
                <a:r>
                  <a:rPr lang="en-US" dirty="0" smtClean="0"/>
                  <a:t>By using the preliminaries we conclude that </a:t>
                </a:r>
                <a14:m>
                  <m:oMath xmlns:m="http://schemas.openxmlformats.org/officeDocument/2006/math">
                    <m:r>
                      <a:rPr lang="en-US" b="0" i="1" smtClean="0">
                        <a:latin typeface="Cambria Math"/>
                      </a:rPr>
                      <m:t>𝑢</m:t>
                    </m:r>
                    <m:r>
                      <a:rPr lang="en-US" b="0" i="1" smtClean="0">
                        <a:latin typeface="Cambria Math"/>
                      </a:rPr>
                      <m:t>(</m:t>
                    </m:r>
                    <m:r>
                      <a:rPr lang="en-US" b="0" i="1" smtClean="0">
                        <a:latin typeface="Cambria Math"/>
                      </a:rPr>
                      <m:t>𝑣</m:t>
                    </m:r>
                    <m:r>
                      <a:rPr lang="en-US" b="0" i="1" smtClean="0">
                        <a:latin typeface="Cambria Math"/>
                      </a:rPr>
                      <m:t>)</m:t>
                    </m:r>
                  </m:oMath>
                </a14:m>
                <a:r>
                  <a:rPr lang="en-US" dirty="0" smtClean="0"/>
                  <a:t> is a convex function of </a:t>
                </a:r>
                <a14:m>
                  <m:oMath xmlns:m="http://schemas.openxmlformats.org/officeDocument/2006/math">
                    <m:r>
                      <a:rPr lang="en-US" b="0" i="1" smtClean="0">
                        <a:latin typeface="Cambria Math"/>
                      </a:rPr>
                      <m:t>𝑣</m:t>
                    </m:r>
                  </m:oMath>
                </a14:m>
                <a:endParaRPr lang="en-US" dirty="0" smtClean="0"/>
              </a:p>
              <a:p>
                <a:pPr algn="l" rtl="0"/>
                <a:endParaRPr lang="en-US" dirty="0" smtClean="0"/>
              </a:p>
              <a:p>
                <a:pPr marL="201168" lvl="1" indent="0" algn="l" rtl="0">
                  <a:buNone/>
                </a:pPr>
                <a:endParaRPr lang="en-US"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2"/>
                <a:stretch>
                  <a:fillRect l="-1515" t="-15455"/>
                </a:stretch>
              </a:blipFill>
            </p:spPr>
            <p:txBody>
              <a:bodyPr/>
              <a:lstStyle/>
              <a:p>
                <a:r>
                  <a:rPr lang="he-IL">
                    <a:noFill/>
                  </a:rPr>
                  <a:t> </a:t>
                </a:r>
              </a:p>
            </p:txBody>
          </p:sp>
        </mc:Fallback>
      </mc:AlternateContent>
    </p:spTree>
    <p:extLst>
      <p:ext uri="{BB962C8B-B14F-4D97-AF65-F5344CB8AC3E}">
        <p14:creationId xmlns:p14="http://schemas.microsoft.com/office/powerpoint/2010/main" val="2689703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characterization of </a:t>
            </a:r>
            <a:r>
              <a:rPr lang="en-US" dirty="0" err="1" smtClean="0"/>
              <a:t>equilibria</a:t>
            </a:r>
            <a:r>
              <a:rPr lang="en-US" dirty="0"/>
              <a:t/>
            </a:r>
            <a:br>
              <a:rPr lang="en-US" dirty="0"/>
            </a:br>
            <a:r>
              <a:rPr lang="en-US" sz="1600" dirty="0" smtClean="0"/>
              <a:t>in particular BNE</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201168" lvl="1" indent="0" algn="l" rtl="0">
                  <a:buNone/>
                </a:pPr>
                <a:r>
                  <a:rPr lang="en-US" sz="2000" b="0" dirty="0" smtClean="0"/>
                  <a:t>Proof(3): </a:t>
                </a:r>
                <a:r>
                  <a:rPr lang="en-US" sz="2000" dirty="0"/>
                  <a:t>The expected payment is determined by the allocation probabilities:</a:t>
                </a:r>
              </a:p>
              <a:p>
                <a:pPr marL="384048" lvl="2" indent="0" algn="l" rtl="0">
                  <a:buNone/>
                </a:pPr>
                <a14:m>
                  <m:oMathPara xmlns:m="http://schemas.openxmlformats.org/officeDocument/2006/math">
                    <m:oMathParaPr>
                      <m:jc m:val="centerGroup"/>
                    </m:oMathParaPr>
                    <m:oMath xmlns:m="http://schemas.openxmlformats.org/officeDocument/2006/math">
                      <m:r>
                        <a:rPr lang="en-US" sz="2000" i="1">
                          <a:latin typeface="Cambria Math"/>
                        </a:rPr>
                        <m:t>𝑝</m:t>
                      </m:r>
                      <m:d>
                        <m:dPr>
                          <m:ctrlPr>
                            <a:rPr lang="en-US" sz="2000" i="1">
                              <a:latin typeface="Cambria Math" panose="02040503050406030204" pitchFamily="18" charset="0"/>
                            </a:rPr>
                          </m:ctrlPr>
                        </m:dPr>
                        <m:e>
                          <m:r>
                            <a:rPr lang="en-US" sz="2000" i="1">
                              <a:latin typeface="Cambria Math"/>
                            </a:rPr>
                            <m:t>𝑣</m:t>
                          </m:r>
                        </m:e>
                      </m:d>
                      <m:r>
                        <a:rPr lang="en-US" sz="2000" i="1">
                          <a:latin typeface="Cambria Math"/>
                        </a:rPr>
                        <m:t>=</m:t>
                      </m:r>
                      <m:r>
                        <a:rPr lang="en-US" sz="2000" i="1">
                          <a:latin typeface="Cambria Math"/>
                        </a:rPr>
                        <m:t>𝑣𝑎</m:t>
                      </m:r>
                      <m:d>
                        <m:dPr>
                          <m:ctrlPr>
                            <a:rPr lang="en-US" sz="2000" i="1">
                              <a:latin typeface="Cambria Math" panose="02040503050406030204" pitchFamily="18" charset="0"/>
                            </a:rPr>
                          </m:ctrlPr>
                        </m:dPr>
                        <m:e>
                          <m:r>
                            <a:rPr lang="en-US" sz="2000" i="1">
                              <a:latin typeface="Cambria Math"/>
                            </a:rPr>
                            <m:t>𝑣</m:t>
                          </m:r>
                        </m:e>
                      </m:d>
                      <m:r>
                        <a:rPr lang="en-US" sz="2000" i="1">
                          <a:latin typeface="Cambria Math"/>
                        </a:rPr>
                        <m:t>−</m:t>
                      </m:r>
                      <m:nary>
                        <m:naryPr>
                          <m:ctrlPr>
                            <a:rPr lang="en-US" sz="2000" i="1">
                              <a:latin typeface="Cambria Math" panose="02040503050406030204" pitchFamily="18" charset="0"/>
                            </a:rPr>
                          </m:ctrlPr>
                        </m:naryPr>
                        <m:sub>
                          <m:r>
                            <a:rPr lang="en-US" sz="2000" i="1">
                              <a:latin typeface="Cambria Math"/>
                            </a:rPr>
                            <m:t>0</m:t>
                          </m:r>
                        </m:sub>
                        <m:sup>
                          <m:r>
                            <a:rPr lang="en-US" sz="2000" i="1">
                              <a:latin typeface="Cambria Math"/>
                            </a:rPr>
                            <m:t>𝑣</m:t>
                          </m:r>
                        </m:sup>
                        <m:e>
                          <m:r>
                            <a:rPr lang="en-US" sz="2000" i="1">
                              <a:latin typeface="Cambria Math"/>
                            </a:rPr>
                            <m:t>𝑎</m:t>
                          </m:r>
                          <m:d>
                            <m:dPr>
                              <m:ctrlPr>
                                <a:rPr lang="en-US" sz="2000" i="1">
                                  <a:latin typeface="Cambria Math" panose="02040503050406030204" pitchFamily="18" charset="0"/>
                                </a:rPr>
                              </m:ctrlPr>
                            </m:dPr>
                            <m:e>
                              <m:r>
                                <a:rPr lang="en-US" sz="2000" i="1">
                                  <a:latin typeface="Cambria Math"/>
                                </a:rPr>
                                <m:t>𝑧</m:t>
                              </m:r>
                            </m:e>
                          </m:d>
                          <m:r>
                            <a:rPr lang="en-US" sz="2000" i="1">
                              <a:latin typeface="Cambria Math"/>
                            </a:rPr>
                            <m:t>𝑑𝑧</m:t>
                          </m:r>
                          <m:r>
                            <a:rPr lang="en-US" sz="2000" i="1">
                              <a:latin typeface="Cambria Math"/>
                            </a:rPr>
                            <m:t>=</m:t>
                          </m:r>
                          <m:nary>
                            <m:naryPr>
                              <m:ctrlPr>
                                <a:rPr lang="en-US" sz="2000" i="1">
                                  <a:latin typeface="Cambria Math" panose="02040503050406030204" pitchFamily="18" charset="0"/>
                                </a:rPr>
                              </m:ctrlPr>
                            </m:naryPr>
                            <m:sub>
                              <m:r>
                                <a:rPr lang="en-US" sz="2000" i="1">
                                  <a:latin typeface="Cambria Math"/>
                                </a:rPr>
                                <m:t>0</m:t>
                              </m:r>
                            </m:sub>
                            <m:sup>
                              <m:r>
                                <a:rPr lang="en-US" sz="2000" i="1">
                                  <a:latin typeface="Cambria Math"/>
                                </a:rPr>
                                <m:t>𝑣</m:t>
                              </m:r>
                            </m:sup>
                            <m:e>
                              <m:r>
                                <a:rPr lang="en-US" sz="2000" i="1">
                                  <a:latin typeface="Cambria Math"/>
                                </a:rPr>
                                <m:t>𝑧𝑎</m:t>
                              </m:r>
                              <m:r>
                                <a:rPr lang="en-US" sz="2000" i="1">
                                  <a:latin typeface="Cambria Math"/>
                                </a:rPr>
                                <m:t>`</m:t>
                              </m:r>
                              <m:d>
                                <m:dPr>
                                  <m:ctrlPr>
                                    <a:rPr lang="en-US" sz="2000" i="1">
                                      <a:latin typeface="Cambria Math" panose="02040503050406030204" pitchFamily="18" charset="0"/>
                                    </a:rPr>
                                  </m:ctrlPr>
                                </m:dPr>
                                <m:e>
                                  <m:r>
                                    <a:rPr lang="en-US" sz="2000" i="1">
                                      <a:latin typeface="Cambria Math"/>
                                    </a:rPr>
                                    <m:t>𝑧</m:t>
                                  </m:r>
                                </m:e>
                              </m:d>
                              <m:r>
                                <a:rPr lang="en-US" sz="2000" i="1">
                                  <a:latin typeface="Cambria Math"/>
                                </a:rPr>
                                <m:t>𝑑𝑧</m:t>
                              </m:r>
                            </m:e>
                          </m:nary>
                        </m:e>
                      </m:nary>
                    </m:oMath>
                  </m:oMathPara>
                </a14:m>
                <a:endParaRPr lang="en-US" sz="2000" b="0" dirty="0" smtClean="0"/>
              </a:p>
              <a:p>
                <a:pPr marL="544068" lvl="1" indent="-342900" algn="l" rtl="0">
                  <a:buAutoNum type="arabicPeriod"/>
                </a:pPr>
                <a:endParaRPr lang="en-US" b="0" dirty="0" smtClean="0"/>
              </a:p>
              <a:p>
                <a:pPr marL="384048" lvl="2" indent="0" algn="l" rtl="0">
                  <a:buNone/>
                </a:pPr>
                <a:endParaRPr lang="en-US" b="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2"/>
                <a:stretch>
                  <a:fillRect t="-1515"/>
                </a:stretch>
              </a:blipFill>
            </p:spPr>
            <p:txBody>
              <a:bodyPr/>
              <a:lstStyle/>
              <a:p>
                <a:r>
                  <a:rPr lang="he-IL">
                    <a:noFill/>
                  </a:rPr>
                  <a:t> </a:t>
                </a:r>
              </a:p>
            </p:txBody>
          </p:sp>
        </mc:Fallback>
      </mc:AlternateContent>
    </p:spTree>
    <p:extLst>
      <p:ext uri="{BB962C8B-B14F-4D97-AF65-F5344CB8AC3E}">
        <p14:creationId xmlns:p14="http://schemas.microsoft.com/office/powerpoint/2010/main" val="229605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characterization of </a:t>
            </a:r>
            <a:r>
              <a:rPr lang="en-US" dirty="0" err="1" smtClean="0"/>
              <a:t>equilibria</a:t>
            </a:r>
            <a:r>
              <a:rPr lang="en-US" dirty="0"/>
              <a:t/>
            </a:r>
            <a:br>
              <a:rPr lang="en-US" dirty="0"/>
            </a:br>
            <a:r>
              <a:rPr lang="en-US" sz="1600" dirty="0" smtClean="0"/>
              <a:t>in particular BNE</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pPr marL="201168" lvl="1" indent="0" algn="l" rtl="0">
                  <a:buNone/>
                </a:pPr>
                <a:r>
                  <a:rPr lang="en-US" sz="2000" b="0" dirty="0" smtClean="0"/>
                  <a:t>Proof(3):</a:t>
                </a:r>
              </a:p>
              <a:p>
                <a:pPr marL="384048" lvl="2" indent="0" algn="l" rtl="0">
                  <a:buNone/>
                </a:pPr>
                <a14:m>
                  <m:oMathPara xmlns:m="http://schemas.openxmlformats.org/officeDocument/2006/math">
                    <m:oMathParaPr>
                      <m:jc m:val="centerGroup"/>
                    </m:oMathParaPr>
                    <m:oMath xmlns:m="http://schemas.openxmlformats.org/officeDocument/2006/math">
                      <m:r>
                        <a:rPr lang="en-US" sz="2000" b="0" i="1" smtClean="0">
                          <a:latin typeface="Cambria Math"/>
                        </a:rPr>
                        <m:t>𝑢</m:t>
                      </m:r>
                      <m:d>
                        <m:dPr>
                          <m:ctrlPr>
                            <a:rPr lang="en-US" sz="2000" b="0" i="1" smtClean="0">
                              <a:latin typeface="Cambria Math" panose="02040503050406030204" pitchFamily="18" charset="0"/>
                            </a:rPr>
                          </m:ctrlPr>
                        </m:dPr>
                        <m:e>
                          <m:r>
                            <a:rPr lang="en-US" sz="2000" b="0" i="1" smtClean="0">
                              <a:latin typeface="Cambria Math"/>
                            </a:rPr>
                            <m:t>𝑣</m:t>
                          </m:r>
                        </m:e>
                      </m:d>
                      <m:r>
                        <a:rPr lang="en-US" sz="2000" b="0" i="1" smtClean="0">
                          <a:latin typeface="Cambria Math"/>
                        </a:rPr>
                        <m:t>≥</m:t>
                      </m:r>
                      <m:r>
                        <a:rPr lang="en-US" sz="2000" b="0" i="1" smtClean="0">
                          <a:latin typeface="Cambria Math"/>
                        </a:rPr>
                        <m:t>𝑢</m:t>
                      </m:r>
                      <m:d>
                        <m:dPr>
                          <m:ctrlPr>
                            <a:rPr lang="en-US" sz="2000" b="0" i="1" smtClean="0">
                              <a:latin typeface="Cambria Math" panose="02040503050406030204" pitchFamily="18" charset="0"/>
                            </a:rPr>
                          </m:ctrlPr>
                        </m:dPr>
                        <m:e>
                          <m:r>
                            <a:rPr lang="en-US" sz="2000" b="0" i="1" smtClean="0">
                              <a:latin typeface="Cambria Math"/>
                            </a:rPr>
                            <m:t>𝑤</m:t>
                          </m:r>
                        </m:e>
                        <m:e>
                          <m:r>
                            <a:rPr lang="en-US" sz="2000" b="0" i="1" smtClean="0">
                              <a:latin typeface="Cambria Math"/>
                            </a:rPr>
                            <m:t>𝑣</m:t>
                          </m:r>
                        </m:e>
                      </m:d>
                      <m:r>
                        <a:rPr lang="en-US" sz="2000" b="0" i="1" smtClean="0">
                          <a:latin typeface="Cambria Math"/>
                        </a:rPr>
                        <m:t>=</m:t>
                      </m:r>
                      <m:r>
                        <a:rPr lang="en-US" sz="2000" b="0" i="1" smtClean="0">
                          <a:latin typeface="Cambria Math"/>
                        </a:rPr>
                        <m:t>𝑣𝑎</m:t>
                      </m:r>
                      <m:d>
                        <m:dPr>
                          <m:ctrlPr>
                            <a:rPr lang="en-US" sz="2000" b="0" i="1" smtClean="0">
                              <a:latin typeface="Cambria Math" panose="02040503050406030204" pitchFamily="18" charset="0"/>
                            </a:rPr>
                          </m:ctrlPr>
                        </m:dPr>
                        <m:e>
                          <m:r>
                            <a:rPr lang="en-US" sz="2000" b="0" i="1" smtClean="0">
                              <a:latin typeface="Cambria Math"/>
                            </a:rPr>
                            <m:t>𝑤</m:t>
                          </m:r>
                        </m:e>
                      </m:d>
                      <m:r>
                        <a:rPr lang="en-US" sz="2000" b="0" i="1" smtClean="0">
                          <a:latin typeface="Cambria Math"/>
                        </a:rPr>
                        <m:t>−</m:t>
                      </m:r>
                      <m:r>
                        <a:rPr lang="en-US" sz="2000" b="0" i="1" smtClean="0">
                          <a:latin typeface="Cambria Math"/>
                        </a:rPr>
                        <m:t>𝑝</m:t>
                      </m:r>
                      <m:d>
                        <m:dPr>
                          <m:ctrlPr>
                            <a:rPr lang="en-US" sz="2000" b="0" i="1" smtClean="0">
                              <a:latin typeface="Cambria Math" panose="02040503050406030204" pitchFamily="18" charset="0"/>
                            </a:rPr>
                          </m:ctrlPr>
                        </m:dPr>
                        <m:e>
                          <m:r>
                            <a:rPr lang="en-US" sz="2000" b="0" i="1" smtClean="0">
                              <a:latin typeface="Cambria Math"/>
                            </a:rPr>
                            <m:t>𝑤</m:t>
                          </m:r>
                        </m:e>
                      </m:d>
                      <m:r>
                        <a:rPr lang="en-US" sz="2000" b="0" i="1" smtClean="0">
                          <a:latin typeface="Cambria Math"/>
                        </a:rPr>
                        <m:t>=</m:t>
                      </m:r>
                      <m:r>
                        <a:rPr lang="en-US" sz="2000" b="0" i="1" smtClean="0">
                          <a:latin typeface="Cambria Math"/>
                        </a:rPr>
                        <m:t>𝑢</m:t>
                      </m:r>
                      <m:d>
                        <m:dPr>
                          <m:ctrlPr>
                            <a:rPr lang="en-US" sz="2000" b="0" i="1" smtClean="0">
                              <a:latin typeface="Cambria Math" panose="02040503050406030204" pitchFamily="18" charset="0"/>
                            </a:rPr>
                          </m:ctrlPr>
                        </m:dPr>
                        <m:e>
                          <m:r>
                            <a:rPr lang="en-US" sz="2000" b="0" i="1" smtClean="0">
                              <a:latin typeface="Cambria Math"/>
                            </a:rPr>
                            <m:t>𝑤</m:t>
                          </m:r>
                        </m:e>
                      </m:d>
                      <m:r>
                        <a:rPr lang="en-US" sz="2000" b="0" i="1" smtClean="0">
                          <a:latin typeface="Cambria Math"/>
                        </a:rPr>
                        <m:t>+</m:t>
                      </m:r>
                      <m:d>
                        <m:dPr>
                          <m:ctrlPr>
                            <a:rPr lang="en-US" sz="2000" b="0" i="1" smtClean="0">
                              <a:latin typeface="Cambria Math" panose="02040503050406030204" pitchFamily="18" charset="0"/>
                            </a:rPr>
                          </m:ctrlPr>
                        </m:dPr>
                        <m:e>
                          <m:r>
                            <a:rPr lang="en-US" sz="2000" b="0" i="1" smtClean="0">
                              <a:latin typeface="Cambria Math"/>
                            </a:rPr>
                            <m:t>𝑣</m:t>
                          </m:r>
                          <m:r>
                            <a:rPr lang="en-US" sz="2000" b="0" i="1" smtClean="0">
                              <a:latin typeface="Cambria Math"/>
                            </a:rPr>
                            <m:t>−</m:t>
                          </m:r>
                          <m:r>
                            <a:rPr lang="en-US" sz="2000" b="0" i="1" smtClean="0">
                              <a:latin typeface="Cambria Math"/>
                            </a:rPr>
                            <m:t>𝑤</m:t>
                          </m:r>
                        </m:e>
                      </m:d>
                      <m:r>
                        <a:rPr lang="en-US" sz="2000" b="0" i="1" smtClean="0">
                          <a:latin typeface="Cambria Math"/>
                        </a:rPr>
                        <m:t>𝑎</m:t>
                      </m:r>
                      <m:r>
                        <a:rPr lang="en-US" sz="2000" b="0" i="1" smtClean="0">
                          <a:latin typeface="Cambria Math"/>
                        </a:rPr>
                        <m:t>(</m:t>
                      </m:r>
                      <m:r>
                        <a:rPr lang="en-US" sz="2000" b="0" i="1" smtClean="0">
                          <a:latin typeface="Cambria Math"/>
                        </a:rPr>
                        <m:t>𝑤</m:t>
                      </m:r>
                      <m:r>
                        <a:rPr lang="en-US" sz="2000" b="0" i="1" smtClean="0">
                          <a:latin typeface="Cambria Math"/>
                        </a:rPr>
                        <m:t>)</m:t>
                      </m:r>
                    </m:oMath>
                  </m:oMathPara>
                </a14:m>
                <a:endParaRPr lang="en-US" sz="2000" b="0" dirty="0" smtClean="0"/>
              </a:p>
              <a:p>
                <a:pPr marL="384048" lvl="2" indent="0" algn="l" rtl="0">
                  <a:buNone/>
                </a:pPr>
                <a:r>
                  <a:rPr lang="en-US" sz="2000" dirty="0" smtClean="0"/>
                  <a:t>By letting </a:t>
                </a:r>
                <a14:m>
                  <m:oMath xmlns:m="http://schemas.openxmlformats.org/officeDocument/2006/math">
                    <m:r>
                      <a:rPr lang="en-US" sz="2000" b="0" i="1" smtClean="0">
                        <a:latin typeface="Cambria Math"/>
                      </a:rPr>
                      <m:t>𝑣</m:t>
                    </m:r>
                    <m:r>
                      <a:rPr lang="en-US" sz="2000" b="0" i="1" smtClean="0">
                        <a:latin typeface="Cambria Math"/>
                      </a:rPr>
                      <m:t> →</m:t>
                    </m:r>
                    <m:sSup>
                      <m:sSupPr>
                        <m:ctrlPr>
                          <a:rPr lang="en-US" sz="2000" b="0" i="1" smtClean="0">
                            <a:latin typeface="Cambria Math" panose="02040503050406030204" pitchFamily="18" charset="0"/>
                            <a:ea typeface="Cambria Math"/>
                          </a:rPr>
                        </m:ctrlPr>
                      </m:sSupPr>
                      <m:e>
                        <m:r>
                          <a:rPr lang="en-US" sz="2000" b="0" i="1" smtClean="0">
                            <a:latin typeface="Cambria Math"/>
                            <a:ea typeface="Cambria Math"/>
                          </a:rPr>
                          <m:t>𝑤</m:t>
                        </m:r>
                      </m:e>
                      <m:sup>
                        <m:r>
                          <a:rPr lang="en-US" sz="2000" b="0" i="1" smtClean="0">
                            <a:latin typeface="Cambria Math"/>
                            <a:ea typeface="Cambria Math"/>
                          </a:rPr>
                          <m:t>+</m:t>
                        </m:r>
                      </m:sup>
                    </m:sSup>
                  </m:oMath>
                </a14:m>
                <a:r>
                  <a:rPr lang="en-US" sz="2000" b="0" dirty="0" smtClean="0"/>
                  <a:t> :</a:t>
                </a:r>
              </a:p>
              <a:p>
                <a:pPr marL="384048" lvl="2" indent="0" algn="l" rtl="0">
                  <a:buNone/>
                </a:pPr>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a:rPr>
                            <m:t>𝑢</m:t>
                          </m:r>
                          <m:d>
                            <m:dPr>
                              <m:ctrlPr>
                                <a:rPr lang="en-US" sz="2000" b="0" i="1" smtClean="0">
                                  <a:latin typeface="Cambria Math" panose="02040503050406030204" pitchFamily="18" charset="0"/>
                                </a:rPr>
                              </m:ctrlPr>
                            </m:dPr>
                            <m:e>
                              <m:r>
                                <a:rPr lang="en-US" sz="2000" b="0" i="1" smtClean="0">
                                  <a:latin typeface="Cambria Math"/>
                                </a:rPr>
                                <m:t>𝑣</m:t>
                              </m:r>
                            </m:e>
                          </m:d>
                          <m:r>
                            <a:rPr lang="en-US" sz="2000" b="0" i="1" smtClean="0">
                              <a:latin typeface="Cambria Math"/>
                            </a:rPr>
                            <m:t>−</m:t>
                          </m:r>
                          <m:r>
                            <a:rPr lang="en-US" sz="2000" b="0" i="1" smtClean="0">
                              <a:latin typeface="Cambria Math"/>
                            </a:rPr>
                            <m:t>𝑢</m:t>
                          </m:r>
                          <m:r>
                            <a:rPr lang="en-US" sz="2000" b="0" i="1" smtClean="0">
                              <a:latin typeface="Cambria Math"/>
                            </a:rPr>
                            <m:t>(</m:t>
                          </m:r>
                          <m:r>
                            <a:rPr lang="en-US" sz="2000" b="0" i="1" smtClean="0">
                              <a:latin typeface="Cambria Math"/>
                            </a:rPr>
                            <m:t>𝑤</m:t>
                          </m:r>
                          <m:r>
                            <a:rPr lang="en-US" sz="2000" b="0" i="1" smtClean="0">
                              <a:latin typeface="Cambria Math"/>
                            </a:rPr>
                            <m:t>)</m:t>
                          </m:r>
                        </m:num>
                        <m:den>
                          <m:r>
                            <a:rPr lang="en-US" sz="2000" b="0" i="1" smtClean="0">
                              <a:latin typeface="Cambria Math"/>
                            </a:rPr>
                            <m:t>𝑣</m:t>
                          </m:r>
                          <m:r>
                            <a:rPr lang="en-US" sz="2000" b="0" i="1" smtClean="0">
                              <a:latin typeface="Cambria Math"/>
                            </a:rPr>
                            <m:t>−</m:t>
                          </m:r>
                          <m:r>
                            <a:rPr lang="en-US" sz="2000" b="0" i="1" smtClean="0">
                              <a:latin typeface="Cambria Math"/>
                            </a:rPr>
                            <m:t>𝑤</m:t>
                          </m:r>
                        </m:den>
                      </m:f>
                      <m:r>
                        <a:rPr lang="en-US" sz="2000" b="0" i="1" smtClean="0">
                          <a:latin typeface="Cambria Math"/>
                        </a:rPr>
                        <m:t>≥</m:t>
                      </m:r>
                      <m:r>
                        <a:rPr lang="en-US" sz="2000" b="0" i="1" smtClean="0">
                          <a:latin typeface="Cambria Math"/>
                        </a:rPr>
                        <m:t>𝑎</m:t>
                      </m:r>
                      <m:r>
                        <a:rPr lang="en-US" sz="2000" b="0" i="1" smtClean="0">
                          <a:latin typeface="Cambria Math"/>
                        </a:rPr>
                        <m:t>(</m:t>
                      </m:r>
                      <m:r>
                        <a:rPr lang="en-US" sz="2000" b="0" i="1" smtClean="0">
                          <a:latin typeface="Cambria Math"/>
                        </a:rPr>
                        <m:t>𝑤</m:t>
                      </m:r>
                      <m:r>
                        <a:rPr lang="en-US" sz="2000" b="0" i="1" smtClean="0">
                          <a:latin typeface="Cambria Math"/>
                        </a:rPr>
                        <m:t>)</m:t>
                      </m:r>
                    </m:oMath>
                  </m:oMathPara>
                </a14:m>
                <a:endParaRPr lang="en-US" sz="2000" b="0" dirty="0" smtClean="0"/>
              </a:p>
              <a:p>
                <a:pPr marL="384048" lvl="2" indent="0" algn="l" rtl="0">
                  <a:buNone/>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a:rPr>
                            <m:t>𝑢</m:t>
                          </m:r>
                        </m:e>
                        <m:sub>
                          <m:r>
                            <a:rPr lang="en-US" sz="2000" b="0" i="1" smtClean="0">
                              <a:latin typeface="Cambria Math"/>
                            </a:rPr>
                            <m:t>+</m:t>
                          </m:r>
                        </m:sub>
                        <m:sup>
                          <m:r>
                            <a:rPr lang="en-US" sz="2000" b="0" i="1" smtClean="0">
                              <a:latin typeface="Cambria Math"/>
                            </a:rPr>
                            <m:t>`</m:t>
                          </m:r>
                        </m:sup>
                      </m:sSubSup>
                      <m:d>
                        <m:dPr>
                          <m:ctrlPr>
                            <a:rPr lang="en-US" sz="2000" b="0" i="1" smtClean="0">
                              <a:latin typeface="Cambria Math" panose="02040503050406030204" pitchFamily="18" charset="0"/>
                            </a:rPr>
                          </m:ctrlPr>
                        </m:dPr>
                        <m:e>
                          <m:r>
                            <a:rPr lang="en-US" sz="2000" b="0" i="1" smtClean="0">
                              <a:latin typeface="Cambria Math"/>
                            </a:rPr>
                            <m:t>𝑤</m:t>
                          </m:r>
                        </m:e>
                      </m:d>
                      <m:r>
                        <a:rPr lang="en-US" sz="2000" b="0" i="1" smtClean="0">
                          <a:latin typeface="Cambria Math"/>
                        </a:rPr>
                        <m:t>≥</m:t>
                      </m:r>
                      <m:r>
                        <a:rPr lang="en-US" sz="2000" b="0" i="1" smtClean="0">
                          <a:latin typeface="Cambria Math"/>
                        </a:rPr>
                        <m:t>𝑎</m:t>
                      </m:r>
                      <m:d>
                        <m:dPr>
                          <m:ctrlPr>
                            <a:rPr lang="en-US" sz="2000" b="0" i="1" smtClean="0">
                              <a:latin typeface="Cambria Math" panose="02040503050406030204" pitchFamily="18" charset="0"/>
                            </a:rPr>
                          </m:ctrlPr>
                        </m:dPr>
                        <m:e>
                          <m:r>
                            <a:rPr lang="en-US" sz="2000" b="0" i="1" smtClean="0">
                              <a:latin typeface="Cambria Math"/>
                            </a:rPr>
                            <m:t>𝑤</m:t>
                          </m:r>
                        </m:e>
                      </m:d>
                    </m:oMath>
                  </m:oMathPara>
                </a14:m>
                <a:endParaRPr lang="en-US" sz="2000" b="0" dirty="0" smtClean="0"/>
              </a:p>
              <a:p>
                <a:pPr marL="384048" lvl="2" indent="0" algn="l" rtl="0">
                  <a:buNone/>
                </a:pPr>
                <a:r>
                  <a:rPr lang="en-US" sz="2000" dirty="0" smtClean="0"/>
                  <a:t>letting </a:t>
                </a:r>
                <a14:m>
                  <m:oMath xmlns:m="http://schemas.openxmlformats.org/officeDocument/2006/math">
                    <m:r>
                      <a:rPr lang="en-US" sz="2000" i="1">
                        <a:latin typeface="Cambria Math"/>
                      </a:rPr>
                      <m:t>𝑣</m:t>
                    </m:r>
                    <m:r>
                      <a:rPr lang="en-US" sz="2000" i="1">
                        <a:latin typeface="Cambria Math"/>
                      </a:rPr>
                      <m:t> →</m:t>
                    </m:r>
                    <m:sSup>
                      <m:sSupPr>
                        <m:ctrlPr>
                          <a:rPr lang="en-US" sz="2000" i="1">
                            <a:latin typeface="Cambria Math" panose="02040503050406030204" pitchFamily="18" charset="0"/>
                            <a:ea typeface="Cambria Math"/>
                          </a:rPr>
                        </m:ctrlPr>
                      </m:sSupPr>
                      <m:e>
                        <m:r>
                          <a:rPr lang="en-US" sz="2000" i="1">
                            <a:latin typeface="Cambria Math"/>
                            <a:ea typeface="Cambria Math"/>
                          </a:rPr>
                          <m:t>𝑤</m:t>
                        </m:r>
                      </m:e>
                      <m:sup>
                        <m:r>
                          <a:rPr lang="en-US" sz="2000" b="0" i="1" smtClean="0">
                            <a:latin typeface="Cambria Math"/>
                            <a:ea typeface="Cambria Math"/>
                          </a:rPr>
                          <m:t>−</m:t>
                        </m:r>
                      </m:sup>
                    </m:sSup>
                  </m:oMath>
                </a14:m>
                <a:r>
                  <a:rPr lang="en-US" sz="2000" dirty="0"/>
                  <a:t> </a:t>
                </a:r>
                <a:r>
                  <a:rPr lang="en-US" sz="2000" dirty="0" smtClean="0"/>
                  <a:t>: 	</a:t>
                </a:r>
              </a:p>
              <a:p>
                <a:pPr marL="384048" lvl="2" indent="0" algn="l" rtl="0">
                  <a:buNone/>
                </a:pPr>
                <a:r>
                  <a:rPr lang="en-US" sz="2000" dirty="0"/>
                  <a:t>	</a:t>
                </a:r>
                <a:r>
                  <a:rPr lang="en-US" sz="2000" dirty="0" smtClean="0"/>
                  <a:t>			</a:t>
                </a:r>
                <a14:m>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a:rPr>
                          <m:t>𝑢</m:t>
                        </m:r>
                      </m:e>
                      <m:sub>
                        <m:r>
                          <a:rPr lang="en-US" sz="2000" b="0" i="1" smtClean="0">
                            <a:latin typeface="Cambria Math"/>
                          </a:rPr>
                          <m:t>−</m:t>
                        </m:r>
                      </m:sub>
                      <m:sup>
                        <m:r>
                          <a:rPr lang="en-US" sz="2000" b="0" i="1" smtClean="0">
                            <a:latin typeface="Cambria Math"/>
                          </a:rPr>
                          <m:t>`</m:t>
                        </m:r>
                      </m:sup>
                    </m:sSubSup>
                    <m:d>
                      <m:dPr>
                        <m:ctrlPr>
                          <a:rPr lang="en-US" sz="2000" b="0" i="1" smtClean="0">
                            <a:latin typeface="Cambria Math" panose="02040503050406030204" pitchFamily="18" charset="0"/>
                          </a:rPr>
                        </m:ctrlPr>
                      </m:dPr>
                      <m:e>
                        <m:r>
                          <a:rPr lang="en-US" sz="2000" b="0" i="1" smtClean="0">
                            <a:latin typeface="Cambria Math"/>
                          </a:rPr>
                          <m:t>𝑤</m:t>
                        </m:r>
                      </m:e>
                    </m:d>
                    <m:r>
                      <a:rPr lang="en-US" sz="2000" b="0" i="1" smtClean="0">
                        <a:latin typeface="Cambria Math"/>
                      </a:rPr>
                      <m:t>≤</m:t>
                    </m:r>
                    <m:r>
                      <a:rPr lang="en-US" sz="2000" b="0" i="1" smtClean="0">
                        <a:latin typeface="Cambria Math"/>
                      </a:rPr>
                      <m:t>𝑎</m:t>
                    </m:r>
                    <m:r>
                      <a:rPr lang="en-US" sz="2000" b="0" i="1" smtClean="0">
                        <a:latin typeface="Cambria Math"/>
                      </a:rPr>
                      <m:t>(</m:t>
                    </m:r>
                    <m:r>
                      <a:rPr lang="en-US" sz="2000" b="0" i="1" smtClean="0">
                        <a:latin typeface="Cambria Math"/>
                      </a:rPr>
                      <m:t>𝑤</m:t>
                    </m:r>
                    <m:r>
                      <a:rPr lang="en-US" sz="2000" b="0" i="1" smtClean="0">
                        <a:latin typeface="Cambria Math"/>
                      </a:rPr>
                      <m:t>)</m:t>
                    </m:r>
                  </m:oMath>
                </a14:m>
                <a:endParaRPr lang="en-US" sz="2000" dirty="0" smtClean="0"/>
              </a:p>
              <a:p>
                <a:pPr marL="384048" lvl="2" indent="0" algn="l" rtl="0">
                  <a:buNone/>
                </a:pPr>
                <a:r>
                  <a:rPr lang="en-US" sz="2000" dirty="0" smtClean="0"/>
                  <a:t>Therefore: </a:t>
                </a:r>
              </a:p>
              <a:p>
                <a:pPr marL="384048" lvl="2" indent="0" algn="l" rtl="0">
                  <a:buNone/>
                </a:pPr>
                <a:r>
                  <a:rPr lang="en-US" sz="2000" dirty="0" smtClean="0"/>
                  <a:t>If </a:t>
                </a:r>
                <a14:m>
                  <m:oMath xmlns:m="http://schemas.openxmlformats.org/officeDocument/2006/math">
                    <m:r>
                      <a:rPr lang="en-US" sz="2000" b="0" i="1" smtClean="0">
                        <a:latin typeface="Cambria Math"/>
                      </a:rPr>
                      <m:t>𝑢</m:t>
                    </m:r>
                  </m:oMath>
                </a14:m>
                <a:r>
                  <a:rPr lang="en-US" sz="2000" dirty="0" smtClean="0"/>
                  <a:t> is differentiable </a:t>
                </a:r>
                <a14:m>
                  <m:oMath xmlns:m="http://schemas.openxmlformats.org/officeDocument/2006/math">
                    <m:r>
                      <a:rPr lang="en-US" sz="2000" b="0" i="1" smtClean="0">
                        <a:latin typeface="Cambria Math"/>
                      </a:rPr>
                      <m:t>𝑢</m:t>
                    </m:r>
                    <m:r>
                      <a:rPr lang="en-US" sz="2000" b="0" i="1" smtClean="0">
                        <a:latin typeface="Cambria Math"/>
                      </a:rPr>
                      <m:t>`</m:t>
                    </m:r>
                    <m:d>
                      <m:dPr>
                        <m:ctrlPr>
                          <a:rPr lang="en-US" sz="2000" b="0" i="1" smtClean="0">
                            <a:latin typeface="Cambria Math" panose="02040503050406030204" pitchFamily="18" charset="0"/>
                          </a:rPr>
                        </m:ctrlPr>
                      </m:dPr>
                      <m:e>
                        <m:r>
                          <a:rPr lang="en-US" sz="2000" b="0" i="1" smtClean="0">
                            <a:latin typeface="Cambria Math"/>
                          </a:rPr>
                          <m:t>𝑣</m:t>
                        </m:r>
                      </m:e>
                    </m:d>
                    <m:r>
                      <a:rPr lang="en-US" sz="2000" b="0" i="1" smtClean="0">
                        <a:latin typeface="Cambria Math"/>
                      </a:rPr>
                      <m:t>=</m:t>
                    </m:r>
                    <m:r>
                      <a:rPr lang="en-US" sz="2000" b="0" i="1" smtClean="0">
                        <a:latin typeface="Cambria Math"/>
                      </a:rPr>
                      <m:t>𝑎</m:t>
                    </m:r>
                    <m:r>
                      <a:rPr lang="en-US" sz="2000" b="0" i="1" smtClean="0">
                        <a:latin typeface="Cambria Math"/>
                      </a:rPr>
                      <m:t>(</m:t>
                    </m:r>
                    <m:r>
                      <a:rPr lang="en-US" sz="2000" b="0" i="1" smtClean="0">
                        <a:latin typeface="Cambria Math"/>
                      </a:rPr>
                      <m:t>𝑣</m:t>
                    </m:r>
                    <m:r>
                      <a:rPr lang="en-US" sz="2000" b="0" i="1" smtClean="0">
                        <a:latin typeface="Cambria Math"/>
                      </a:rPr>
                      <m:t>)</m:t>
                    </m:r>
                  </m:oMath>
                </a14:m>
                <a:endParaRPr lang="en-US" sz="2000" dirty="0"/>
              </a:p>
              <a:p>
                <a:pPr marL="384048" lvl="2" indent="0" algn="l" rtl="0">
                  <a:buNone/>
                </a:pPr>
                <a:endParaRPr lang="en-US" sz="2000" b="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2"/>
                <a:stretch>
                  <a:fillRect t="-1515"/>
                </a:stretch>
              </a:blipFill>
            </p:spPr>
            <p:txBody>
              <a:bodyPr/>
              <a:lstStyle/>
              <a:p>
                <a:r>
                  <a:rPr lang="he-IL">
                    <a:noFill/>
                  </a:rPr>
                  <a:t> </a:t>
                </a:r>
              </a:p>
            </p:txBody>
          </p:sp>
        </mc:Fallback>
      </mc:AlternateContent>
    </p:spTree>
    <p:extLst>
      <p:ext uri="{BB962C8B-B14F-4D97-AF65-F5344CB8AC3E}">
        <p14:creationId xmlns:p14="http://schemas.microsoft.com/office/powerpoint/2010/main" val="230493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characterization of </a:t>
            </a:r>
            <a:r>
              <a:rPr lang="en-US" dirty="0" err="1" smtClean="0"/>
              <a:t>equilibria</a:t>
            </a:r>
            <a:r>
              <a:rPr lang="en-US" dirty="0"/>
              <a:t/>
            </a:r>
            <a:br>
              <a:rPr lang="en-US" dirty="0"/>
            </a:br>
            <a:r>
              <a:rPr lang="en-US" sz="1600" dirty="0" smtClean="0"/>
              <a:t>in particular BNE</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pPr marL="201168" lvl="1" indent="0" algn="l" rtl="0">
                  <a:buNone/>
                </a:pPr>
                <a:r>
                  <a:rPr lang="en-US" sz="2000" b="0" dirty="0" smtClean="0"/>
                  <a:t>Proof(3):</a:t>
                </a:r>
              </a:p>
              <a:p>
                <a:pPr marL="384048" lvl="2" indent="0" algn="l" rtl="0">
                  <a:buNone/>
                </a:pPr>
                <a:r>
                  <a:rPr lang="en-US" sz="2000" b="0" dirty="0" smtClean="0"/>
                  <a:t>Some more preliminaries:</a:t>
                </a:r>
              </a:p>
              <a:p>
                <a:pPr marL="384048" lvl="2" indent="0" algn="l" rtl="0">
                  <a:buNone/>
                </a:pPr>
                <a:r>
                  <a:rPr lang="en-US" sz="2000" dirty="0" smtClean="0"/>
                  <a:t>	a convex function is the integral of its derivative</a:t>
                </a:r>
              </a:p>
              <a:p>
                <a:pPr marL="384048" lvl="2" indent="0" algn="l" rtl="0">
                  <a:buNone/>
                </a:pPr>
                <a:r>
                  <a:rPr lang="en-US" sz="2000" dirty="0" smtClean="0"/>
                  <a:t>So, </a:t>
                </a:r>
                <a14:m>
                  <m:oMath xmlns:m="http://schemas.openxmlformats.org/officeDocument/2006/math">
                    <m:r>
                      <a:rPr lang="en-US" sz="2000" b="0" i="1" smtClean="0">
                        <a:latin typeface="Cambria Math" panose="02040503050406030204" pitchFamily="18" charset="0"/>
                      </a:rPr>
                      <m:t>𝑢</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𝑣</m:t>
                        </m:r>
                      </m:e>
                    </m:d>
                    <m:r>
                      <a:rPr lang="en-US" sz="2000" b="0" i="1" smtClean="0">
                        <a:latin typeface="Cambria Math" panose="02040503050406030204" pitchFamily="18" charset="0"/>
                      </a:rPr>
                      <m:t>−</m:t>
                    </m:r>
                    <m:r>
                      <a:rPr lang="en-US" sz="2000" b="0" i="1" smtClean="0">
                        <a:latin typeface="Cambria Math" panose="02040503050406030204" pitchFamily="18" charset="0"/>
                      </a:rPr>
                      <m:t>𝑢</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0</m:t>
                        </m:r>
                      </m:e>
                    </m:d>
                    <m:r>
                      <a:rPr lang="en-US" sz="2000" b="0" i="1" smtClean="0">
                        <a:latin typeface="Cambria Math" panose="02040503050406030204" pitchFamily="18" charset="0"/>
                      </a:rPr>
                      <m:t>=</m:t>
                    </m:r>
                    <m:nary>
                      <m:naryPr>
                        <m:ctrlPr>
                          <a:rPr lang="en-US" sz="2000" b="0" i="1" smtClean="0">
                            <a:latin typeface="Cambria Math" panose="02040503050406030204" pitchFamily="18" charset="0"/>
                          </a:rPr>
                        </m:ctrlPr>
                      </m:naryPr>
                      <m:sub>
                        <m:r>
                          <a:rPr lang="en-US" sz="2000" b="0" i="1" smtClean="0">
                            <a:latin typeface="Cambria Math" panose="02040503050406030204" pitchFamily="18" charset="0"/>
                          </a:rPr>
                          <m:t>0</m:t>
                        </m:r>
                      </m:sub>
                      <m:sup>
                        <m:r>
                          <a:rPr lang="en-US" sz="2000" b="0" i="1" smtClean="0">
                            <a:latin typeface="Cambria Math" panose="02040503050406030204" pitchFamily="18" charset="0"/>
                          </a:rPr>
                          <m:t>𝑣</m:t>
                        </m:r>
                      </m:sup>
                      <m:e>
                        <m:r>
                          <a:rPr lang="en-US" sz="2000" b="0" i="1" smtClean="0">
                            <a:latin typeface="Cambria Math" panose="02040503050406030204" pitchFamily="18" charset="0"/>
                          </a:rPr>
                          <m:t>𝑎</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𝑧</m:t>
                            </m:r>
                          </m:e>
                        </m:d>
                        <m:r>
                          <a:rPr lang="en-US" sz="2000" b="0" i="1" smtClean="0">
                            <a:latin typeface="Cambria Math" panose="02040503050406030204" pitchFamily="18" charset="0"/>
                          </a:rPr>
                          <m:t>𝑑𝑧</m:t>
                        </m:r>
                      </m:e>
                    </m:nary>
                  </m:oMath>
                </a14:m>
                <a:r>
                  <a:rPr lang="en-US" sz="2000" dirty="0" smtClean="0"/>
                  <a:t> </a:t>
                </a:r>
              </a:p>
              <a:p>
                <a:pPr marL="384048" lvl="2" indent="0" algn="l" rtl="0">
                  <a:buNone/>
                </a:pPr>
                <a:r>
                  <a:rPr lang="en-US" sz="2000" dirty="0" smtClean="0"/>
                  <a:t>By </a:t>
                </a:r>
                <a14:m>
                  <m:oMath xmlns:m="http://schemas.openxmlformats.org/officeDocument/2006/math">
                    <m:r>
                      <a:rPr lang="en-US" sz="2000" b="0" i="1" smtClean="0">
                        <a:latin typeface="Cambria Math" panose="02040503050406030204" pitchFamily="18" charset="0"/>
                      </a:rPr>
                      <m:t>𝑢</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𝑣</m:t>
                        </m:r>
                      </m:e>
                    </m:d>
                    <m:r>
                      <a:rPr lang="en-US" sz="2000" b="0" i="1" smtClean="0">
                        <a:latin typeface="Cambria Math" panose="02040503050406030204" pitchFamily="18" charset="0"/>
                      </a:rPr>
                      <m:t>=</m:t>
                    </m:r>
                    <m:r>
                      <a:rPr lang="en-US" sz="2000" b="0" i="1" smtClean="0">
                        <a:latin typeface="Cambria Math" panose="02040503050406030204" pitchFamily="18" charset="0"/>
                      </a:rPr>
                      <m:t>𝑣𝑎</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𝑣</m:t>
                        </m:r>
                      </m:e>
                    </m:d>
                    <m:r>
                      <a:rPr lang="en-US" sz="2000" b="0" i="1" smtClean="0">
                        <a:latin typeface="Cambria Math" panose="02040503050406030204" pitchFamily="18" charset="0"/>
                      </a:rPr>
                      <m:t>−</m:t>
                    </m:r>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𝑣</m:t>
                        </m:r>
                      </m:e>
                    </m:d>
                    <m:r>
                      <a:rPr lang="en-US" sz="2000" b="0" i="1" smtClean="0">
                        <a:latin typeface="Cambria Math" panose="02040503050406030204" pitchFamily="18" charset="0"/>
                      </a:rPr>
                      <m:t> </m:t>
                    </m:r>
                  </m:oMath>
                </a14:m>
                <a:r>
                  <a:rPr lang="en-US" sz="2000" b="0" dirty="0" smtClean="0"/>
                  <a:t>and the assumption </a:t>
                </a:r>
                <a14:m>
                  <m:oMath xmlns:m="http://schemas.openxmlformats.org/officeDocument/2006/math">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0</m:t>
                        </m:r>
                      </m:e>
                    </m:d>
                    <m:r>
                      <a:rPr lang="en-US" sz="2000" b="0" i="1" smtClean="0">
                        <a:latin typeface="Cambria Math" panose="02040503050406030204" pitchFamily="18" charset="0"/>
                      </a:rPr>
                      <m:t>=</m:t>
                    </m:r>
                    <m:r>
                      <a:rPr lang="en-US" sz="2000" b="0" i="1" smtClean="0">
                        <a:latin typeface="Cambria Math" panose="02040503050406030204" pitchFamily="18" charset="0"/>
                      </a:rPr>
                      <m:t>0</m:t>
                    </m:r>
                  </m:oMath>
                </a14:m>
                <a:r>
                  <a:rPr lang="en-US" sz="2000" b="0" dirty="0" smtClean="0"/>
                  <a:t>, we get </a:t>
                </a:r>
              </a:p>
              <a:p>
                <a:pPr marL="384048" lvl="2" indent="0" algn="l" rtl="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𝑣</m:t>
                          </m:r>
                        </m:e>
                      </m:d>
                      <m:r>
                        <a:rPr lang="en-US" sz="2000" b="0" i="1" smtClean="0">
                          <a:latin typeface="Cambria Math" panose="02040503050406030204" pitchFamily="18" charset="0"/>
                        </a:rPr>
                        <m:t>=</m:t>
                      </m:r>
                      <m:r>
                        <a:rPr lang="en-US" sz="2000" b="0" i="1" smtClean="0">
                          <a:latin typeface="Cambria Math" panose="02040503050406030204" pitchFamily="18" charset="0"/>
                        </a:rPr>
                        <m:t>𝑣𝑎</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𝑣</m:t>
                          </m:r>
                        </m:e>
                      </m:d>
                      <m:r>
                        <a:rPr lang="en-US" sz="2000" b="0" i="1" smtClean="0">
                          <a:latin typeface="Cambria Math" panose="02040503050406030204" pitchFamily="18" charset="0"/>
                        </a:rPr>
                        <m:t>−</m:t>
                      </m:r>
                      <m:nary>
                        <m:naryPr>
                          <m:ctrlPr>
                            <a:rPr lang="en-US" sz="2000" b="0" i="1" smtClean="0">
                              <a:latin typeface="Cambria Math" panose="02040503050406030204" pitchFamily="18" charset="0"/>
                            </a:rPr>
                          </m:ctrlPr>
                        </m:naryPr>
                        <m:sub>
                          <m:r>
                            <a:rPr lang="en-US" sz="2000" b="0" i="1" smtClean="0">
                              <a:latin typeface="Cambria Math" panose="02040503050406030204" pitchFamily="18" charset="0"/>
                            </a:rPr>
                            <m:t>0</m:t>
                          </m:r>
                        </m:sub>
                        <m:sup>
                          <m:r>
                            <a:rPr lang="en-US" sz="2000" b="0" i="1" smtClean="0">
                              <a:latin typeface="Cambria Math" panose="02040503050406030204" pitchFamily="18" charset="0"/>
                            </a:rPr>
                            <m:t>𝑣</m:t>
                          </m:r>
                        </m:sup>
                        <m:e>
                          <m:r>
                            <a:rPr lang="en-US" sz="2000" b="0" i="1" smtClean="0">
                              <a:latin typeface="Cambria Math" panose="02040503050406030204" pitchFamily="18" charset="0"/>
                            </a:rPr>
                            <m:t>𝑎</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𝑧</m:t>
                              </m:r>
                            </m:e>
                          </m:d>
                          <m:r>
                            <a:rPr lang="en-US" sz="2000" b="0" i="1" smtClean="0">
                              <a:latin typeface="Cambria Math" panose="02040503050406030204" pitchFamily="18" charset="0"/>
                            </a:rPr>
                            <m:t>𝑑𝑧</m:t>
                          </m:r>
                        </m:e>
                      </m:nary>
                      <m:r>
                        <a:rPr lang="en-US" sz="2000" b="0" i="1" smtClean="0">
                          <a:latin typeface="Cambria Math" panose="02040503050406030204" pitchFamily="18" charset="0"/>
                        </a:rPr>
                        <m:t>=</m:t>
                      </m:r>
                      <m:nary>
                        <m:naryPr>
                          <m:ctrlPr>
                            <a:rPr lang="en-US" sz="2000" b="0" i="1" smtClean="0">
                              <a:latin typeface="Cambria Math" panose="02040503050406030204" pitchFamily="18" charset="0"/>
                            </a:rPr>
                          </m:ctrlPr>
                        </m:naryPr>
                        <m:sub>
                          <m:r>
                            <a:rPr lang="en-US" sz="2000" b="0" i="1" smtClean="0">
                              <a:latin typeface="Cambria Math" panose="02040503050406030204" pitchFamily="18" charset="0"/>
                            </a:rPr>
                            <m:t>0</m:t>
                          </m:r>
                        </m:sub>
                        <m:sup>
                          <m:r>
                            <a:rPr lang="en-US" sz="2000" b="0" i="1" smtClean="0">
                              <a:latin typeface="Cambria Math" panose="02040503050406030204" pitchFamily="18" charset="0"/>
                            </a:rPr>
                            <m:t>𝑣</m:t>
                          </m:r>
                        </m:sup>
                        <m:e>
                          <m:r>
                            <a:rPr lang="en-US" sz="2000" b="0" i="1" smtClean="0">
                              <a:latin typeface="Cambria Math" panose="02040503050406030204" pitchFamily="18" charset="0"/>
                            </a:rPr>
                            <m:t>𝑧𝑎</m:t>
                          </m:r>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𝑧</m:t>
                              </m:r>
                            </m:e>
                          </m:d>
                          <m:r>
                            <a:rPr lang="en-US" sz="2000" b="0" i="1" smtClean="0">
                              <a:latin typeface="Cambria Math" panose="02040503050406030204" pitchFamily="18" charset="0"/>
                            </a:rPr>
                            <m:t>𝑑𝑧</m:t>
                          </m:r>
                        </m:e>
                      </m:nary>
                    </m:oMath>
                  </m:oMathPara>
                </a14:m>
                <a:endParaRPr lang="en-US" sz="2000" b="0" dirty="0" smtClean="0"/>
              </a:p>
              <a:p>
                <a:pPr marL="384048" lvl="2" indent="0" algn="l" rtl="0">
                  <a:buNone/>
                </a:pPr>
                <a:r>
                  <a:rPr lang="en-US" sz="2000" dirty="0" smtClean="0"/>
                  <a:t>Where the last equality is achieved </a:t>
                </a:r>
                <a:r>
                  <a:rPr lang="en-US" sz="2000" smtClean="0"/>
                  <a:t>by integration by parts</a:t>
                </a:r>
                <a:endParaRPr lang="en-US" sz="2000" b="0" dirty="0" smtClean="0"/>
              </a:p>
              <a:p>
                <a:pPr marL="384048" lvl="2" indent="0" algn="l" rtl="0">
                  <a:buNone/>
                </a:pPr>
                <a:endParaRPr lang="en-US" sz="2000" b="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t="-1667"/>
                </a:stretch>
              </a:blipFill>
            </p:spPr>
            <p:txBody>
              <a:bodyPr/>
              <a:lstStyle/>
              <a:p>
                <a:r>
                  <a:rPr lang="he-IL">
                    <a:noFill/>
                  </a:rPr>
                  <a:t> </a:t>
                </a:r>
              </a:p>
            </p:txBody>
          </p:sp>
        </mc:Fallback>
      </mc:AlternateContent>
    </p:spTree>
    <p:extLst>
      <p:ext uri="{BB962C8B-B14F-4D97-AF65-F5344CB8AC3E}">
        <p14:creationId xmlns:p14="http://schemas.microsoft.com/office/powerpoint/2010/main" val="3869401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characterization of </a:t>
            </a:r>
            <a:r>
              <a:rPr lang="en-US" dirty="0" err="1" smtClean="0"/>
              <a:t>equilibria</a:t>
            </a:r>
            <a:r>
              <a:rPr lang="en-US" dirty="0"/>
              <a:t/>
            </a:r>
            <a:br>
              <a:rPr lang="en-US" dirty="0"/>
            </a:br>
            <a:r>
              <a:rPr lang="en-US" sz="1600" dirty="0" smtClean="0"/>
              <a:t>in particular BNE</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algn="l" rtl="0"/>
                <a:r>
                  <a:rPr lang="en-US" dirty="0" smtClean="0"/>
                  <a:t>Theorem (part(b)):</a:t>
                </a:r>
              </a:p>
              <a:p>
                <a:pPr marL="201168" lvl="1" indent="0" algn="l" rtl="0">
                  <a:buNone/>
                </a:pPr>
                <a:r>
                  <a:rPr lang="en-US" dirty="0" smtClean="0"/>
                  <a:t> let</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𝛽</m:t>
                            </m:r>
                          </m:e>
                          <m:sub>
                            <m:r>
                              <a:rPr lang="en-US" i="1">
                                <a:latin typeface="Cambria Math"/>
                              </a:rPr>
                              <m:t>1</m:t>
                            </m:r>
                          </m:sub>
                        </m:sSub>
                        <m:r>
                          <a:rPr lang="en-US" i="1">
                            <a:latin typeface="Cambria Math"/>
                          </a:rPr>
                          <m:t>, …, </m:t>
                        </m:r>
                        <m:sSub>
                          <m:sSubPr>
                            <m:ctrlPr>
                              <a:rPr lang="en-US" i="1">
                                <a:latin typeface="Cambria Math" panose="02040503050406030204" pitchFamily="18" charset="0"/>
                              </a:rPr>
                            </m:ctrlPr>
                          </m:sSubPr>
                          <m:e>
                            <m:r>
                              <a:rPr lang="en-US" i="1">
                                <a:latin typeface="Cambria Math"/>
                              </a:rPr>
                              <m:t>𝛽</m:t>
                            </m:r>
                          </m:e>
                          <m:sub>
                            <m:r>
                              <a:rPr lang="en-US" i="1">
                                <a:latin typeface="Cambria Math"/>
                              </a:rPr>
                              <m:t>𝑛</m:t>
                            </m:r>
                          </m:sub>
                        </m:sSub>
                      </m:e>
                    </m:d>
                  </m:oMath>
                </a14:m>
                <a:r>
                  <a:rPr lang="en-US" dirty="0"/>
                  <a:t> </a:t>
                </a:r>
                <a:r>
                  <a:rPr lang="en-US" dirty="0" smtClean="0"/>
                  <a:t>be a set of bidder strategies for which conditions 1,3 (from part(a)) applies, then for all bidders and values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𝑤</m:t>
                    </m:r>
                    <m:r>
                      <a:rPr lang="en-US" b="0" i="0" smtClean="0">
                        <a:latin typeface="Cambria Math" panose="02040503050406030204" pitchFamily="18" charset="0"/>
                      </a:rPr>
                      <m:t>:</m:t>
                    </m:r>
                  </m:oMath>
                </a14:m>
                <a:endParaRPr lang="en-US" b="0" dirty="0" smtClean="0"/>
              </a:p>
              <a:p>
                <a:pPr marL="201168" lvl="1" indent="0" algn="l" rtl="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e>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𝑢</m:t>
                      </m:r>
                      <m:d>
                        <m:dPr>
                          <m:ctrlPr>
                            <a:rPr lang="en-US" b="0" i="1" smtClean="0">
                              <a:latin typeface="Cambria Math" panose="02040503050406030204" pitchFamily="18" charset="0"/>
                            </a:rPr>
                          </m:ctrlPr>
                        </m:dPr>
                        <m:e>
                          <m:r>
                            <a:rPr lang="en-US" b="0" i="1" smtClean="0">
                              <a:latin typeface="Cambria Math" panose="02040503050406030204" pitchFamily="18" charset="0"/>
                            </a:rPr>
                            <m:t>𝑤</m:t>
                          </m:r>
                        </m:e>
                        <m:e>
                          <m:r>
                            <a:rPr lang="en-US" b="0" i="1" smtClean="0">
                              <a:latin typeface="Cambria Math" panose="02040503050406030204" pitchFamily="18" charset="0"/>
                            </a:rPr>
                            <m:t>𝑣</m:t>
                          </m:r>
                        </m:e>
                      </m:d>
                    </m:oMath>
                  </m:oMathPara>
                </a14:m>
                <a:endParaRPr lang="en-US" b="0" dirty="0" smtClean="0"/>
              </a:p>
              <a:p>
                <a:pPr marL="201168" lvl="1" indent="0" algn="l" rtl="0">
                  <a:buNone/>
                </a:pPr>
                <a:endParaRPr lang="en-US" b="0" dirty="0" smtClean="0"/>
              </a:p>
              <a:p>
                <a:pPr marL="201168" lvl="1" indent="0" algn="l" rtl="0">
                  <a:buNone/>
                </a:pPr>
                <a:endParaRPr lang="en-US" dirty="0"/>
              </a:p>
              <a:p>
                <a:pPr marL="201168" lvl="1" indent="0" algn="l" rtl="0">
                  <a:buNone/>
                </a:pPr>
                <a:r>
                  <a:rPr lang="en-US" b="0" dirty="0" smtClean="0"/>
                  <a:t>Note: alternatively it suffices to demand conditions 1,2</a:t>
                </a:r>
              </a:p>
              <a:p>
                <a:pPr marL="384048" lvl="2" indent="0" algn="l" rtl="0">
                  <a:buNone/>
                </a:pPr>
                <a:endParaRPr lang="en-US" b="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06" t="-1667"/>
                </a:stretch>
              </a:blipFill>
            </p:spPr>
            <p:txBody>
              <a:bodyPr/>
              <a:lstStyle/>
              <a:p>
                <a:r>
                  <a:rPr lang="he-IL">
                    <a:noFill/>
                  </a:rPr>
                  <a:t> </a:t>
                </a:r>
              </a:p>
            </p:txBody>
          </p:sp>
        </mc:Fallback>
      </mc:AlternateContent>
    </p:spTree>
    <p:extLst>
      <p:ext uri="{BB962C8B-B14F-4D97-AF65-F5344CB8AC3E}">
        <p14:creationId xmlns:p14="http://schemas.microsoft.com/office/powerpoint/2010/main" val="199118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characterization of </a:t>
            </a:r>
            <a:r>
              <a:rPr lang="en-US" dirty="0" err="1" smtClean="0"/>
              <a:t>equilibria</a:t>
            </a:r>
            <a:r>
              <a:rPr lang="en-US" dirty="0"/>
              <a:t/>
            </a:r>
            <a:br>
              <a:rPr lang="en-US" dirty="0"/>
            </a:br>
            <a:r>
              <a:rPr lang="en-US" sz="1600" dirty="0" smtClean="0"/>
              <a:t>in particular BNE</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algn="l" rtl="0"/>
                <a:r>
                  <a:rPr lang="en-US" dirty="0" smtClean="0"/>
                  <a:t>Theorem (part(b)):</a:t>
                </a:r>
              </a:p>
              <a:p>
                <a:pPr marL="201168" lvl="1" indent="0" algn="l" rtl="0">
                  <a:buNone/>
                </a:pPr>
                <a:r>
                  <a:rPr lang="en-US" dirty="0" smtClean="0"/>
                  <a:t> let</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𝛽</m:t>
                            </m:r>
                          </m:e>
                          <m:sub>
                            <m:r>
                              <a:rPr lang="en-US" i="1">
                                <a:latin typeface="Cambria Math"/>
                              </a:rPr>
                              <m:t>1</m:t>
                            </m:r>
                          </m:sub>
                        </m:sSub>
                        <m:r>
                          <a:rPr lang="en-US" i="1">
                            <a:latin typeface="Cambria Math"/>
                          </a:rPr>
                          <m:t>, …, </m:t>
                        </m:r>
                        <m:sSub>
                          <m:sSubPr>
                            <m:ctrlPr>
                              <a:rPr lang="en-US" i="1">
                                <a:latin typeface="Cambria Math" panose="02040503050406030204" pitchFamily="18" charset="0"/>
                              </a:rPr>
                            </m:ctrlPr>
                          </m:sSubPr>
                          <m:e>
                            <m:r>
                              <a:rPr lang="en-US" i="1">
                                <a:latin typeface="Cambria Math"/>
                              </a:rPr>
                              <m:t>𝛽</m:t>
                            </m:r>
                          </m:e>
                          <m:sub>
                            <m:r>
                              <a:rPr lang="en-US" i="1">
                                <a:latin typeface="Cambria Math"/>
                              </a:rPr>
                              <m:t>𝑛</m:t>
                            </m:r>
                          </m:sub>
                        </m:sSub>
                      </m:e>
                    </m:d>
                  </m:oMath>
                </a14:m>
                <a:r>
                  <a:rPr lang="en-US" dirty="0"/>
                  <a:t> </a:t>
                </a:r>
                <a:r>
                  <a:rPr lang="en-US" dirty="0" smtClean="0"/>
                  <a:t>be a set of bidder strategies for which condition 1 and 3 (from part(a)) applies, then for all bidders and values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𝑤</m:t>
                    </m:r>
                    <m:r>
                      <a:rPr lang="en-US" b="0" i="0" smtClean="0">
                        <a:latin typeface="Cambria Math" panose="02040503050406030204" pitchFamily="18" charset="0"/>
                      </a:rPr>
                      <m:t>:</m:t>
                    </m:r>
                  </m:oMath>
                </a14:m>
                <a:endParaRPr lang="en-US" b="0" dirty="0" smtClean="0"/>
              </a:p>
              <a:p>
                <a:pPr marL="201168" lvl="1" indent="0" algn="l" rtl="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e>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𝑢</m:t>
                      </m:r>
                      <m:d>
                        <m:dPr>
                          <m:ctrlPr>
                            <a:rPr lang="en-US" b="0" i="1" smtClean="0">
                              <a:latin typeface="Cambria Math" panose="02040503050406030204" pitchFamily="18" charset="0"/>
                            </a:rPr>
                          </m:ctrlPr>
                        </m:dPr>
                        <m:e>
                          <m:r>
                            <a:rPr lang="en-US" b="0" i="1" smtClean="0">
                              <a:latin typeface="Cambria Math" panose="02040503050406030204" pitchFamily="18" charset="0"/>
                            </a:rPr>
                            <m:t>𝑤</m:t>
                          </m:r>
                        </m:e>
                        <m:e>
                          <m:r>
                            <a:rPr lang="en-US" b="0" i="1" smtClean="0">
                              <a:latin typeface="Cambria Math" panose="02040503050406030204" pitchFamily="18" charset="0"/>
                            </a:rPr>
                            <m:t>𝑣</m:t>
                          </m:r>
                        </m:e>
                      </m:d>
                    </m:oMath>
                  </m:oMathPara>
                </a14:m>
                <a:endParaRPr lang="en-US" b="0" dirty="0" smtClean="0"/>
              </a:p>
              <a:p>
                <a:pPr marL="201168" lvl="1" indent="0" algn="l" rtl="0">
                  <a:buNone/>
                </a:pPr>
                <a:endParaRPr lang="en-US" dirty="0" smtClean="0"/>
              </a:p>
              <a:p>
                <a:pPr marL="201168" lvl="1" indent="0" algn="l" rtl="0">
                  <a:buNone/>
                </a:pPr>
                <a:r>
                  <a:rPr lang="en-US" dirty="0" smtClean="0"/>
                  <a:t>Reminder from part(a):</a:t>
                </a:r>
              </a:p>
              <a:p>
                <a:pPr marL="544068" lvl="1" indent="-342900" algn="l" rtl="0">
                  <a:buAutoNum type="arabicPeriod"/>
                </a:pPr>
                <a14:m>
                  <m:oMath xmlns:m="http://schemas.openxmlformats.org/officeDocument/2006/math">
                    <m:r>
                      <a:rPr lang="en-US" b="0" i="1" smtClean="0">
                        <a:latin typeface="Cambria Math"/>
                      </a:rPr>
                      <m:t>𝑎</m:t>
                    </m:r>
                    <m:r>
                      <a:rPr lang="en-US" b="0" i="1" smtClean="0">
                        <a:latin typeface="Cambria Math"/>
                      </a:rPr>
                      <m:t> </m:t>
                    </m:r>
                  </m:oMath>
                </a14:m>
                <a:r>
                  <a:rPr lang="en-US" b="0" dirty="0" smtClean="0"/>
                  <a:t>is monotone non decreasing in </a:t>
                </a:r>
                <a14:m>
                  <m:oMath xmlns:m="http://schemas.openxmlformats.org/officeDocument/2006/math">
                    <m:r>
                      <a:rPr lang="en-US" b="0" i="1" dirty="0" smtClean="0">
                        <a:latin typeface="Cambria Math"/>
                      </a:rPr>
                      <m:t>𝑣</m:t>
                    </m:r>
                  </m:oMath>
                </a14:m>
                <a:endParaRPr lang="en-US" b="0" dirty="0" smtClean="0"/>
              </a:p>
              <a:p>
                <a:pPr marL="544068" lvl="1" indent="-342900" algn="l" rtl="0">
                  <a:buAutoNum type="arabicPeriod"/>
                </a:pPr>
                <a14:m>
                  <m:oMath xmlns:m="http://schemas.openxmlformats.org/officeDocument/2006/math">
                    <m:r>
                      <a:rPr lang="en-US" b="0" i="1" strike="sngStrike" smtClean="0">
                        <a:latin typeface="Cambria Math"/>
                      </a:rPr>
                      <m:t>𝑢</m:t>
                    </m:r>
                    <m:r>
                      <a:rPr lang="en-US" b="0" i="1" strike="sngStrike" smtClean="0">
                        <a:latin typeface="Cambria Math"/>
                      </a:rPr>
                      <m:t>(</m:t>
                    </m:r>
                    <m:r>
                      <a:rPr lang="en-US" b="0" i="1" strike="sngStrike" smtClean="0">
                        <a:latin typeface="Cambria Math"/>
                      </a:rPr>
                      <m:t>𝑣</m:t>
                    </m:r>
                    <m:r>
                      <a:rPr lang="en-US" b="0" i="0" strike="sngStrike" smtClean="0">
                        <a:latin typeface="Cambria Math"/>
                      </a:rPr>
                      <m:t>)</m:t>
                    </m:r>
                  </m:oMath>
                </a14:m>
                <a:r>
                  <a:rPr lang="en-US" b="0" strike="sngStrike" dirty="0" smtClean="0"/>
                  <a:t> is a convex function of </a:t>
                </a:r>
                <a14:m>
                  <m:oMath xmlns:m="http://schemas.openxmlformats.org/officeDocument/2006/math">
                    <m:r>
                      <a:rPr lang="en-US" b="0" i="1" strike="sngStrike" dirty="0" smtClean="0">
                        <a:latin typeface="Cambria Math"/>
                      </a:rPr>
                      <m:t>𝑣</m:t>
                    </m:r>
                  </m:oMath>
                </a14:m>
                <a:r>
                  <a:rPr lang="en-US" b="0" strike="sngStrike" dirty="0" smtClean="0"/>
                  <a:t> with </a:t>
                </a:r>
                <a14:m>
                  <m:oMath xmlns:m="http://schemas.openxmlformats.org/officeDocument/2006/math">
                    <m:r>
                      <a:rPr lang="en-US" b="0" i="1" strike="sngStrike" smtClean="0">
                        <a:latin typeface="Cambria Math"/>
                      </a:rPr>
                      <m:t>𝑢</m:t>
                    </m:r>
                    <m:d>
                      <m:dPr>
                        <m:ctrlPr>
                          <a:rPr lang="en-US" b="0" i="1" strike="sngStrike" smtClean="0">
                            <a:latin typeface="Cambria Math" panose="02040503050406030204" pitchFamily="18" charset="0"/>
                          </a:rPr>
                        </m:ctrlPr>
                      </m:dPr>
                      <m:e>
                        <m:r>
                          <a:rPr lang="en-US" b="0" i="1" strike="sngStrike" smtClean="0">
                            <a:latin typeface="Cambria Math"/>
                          </a:rPr>
                          <m:t>𝑣</m:t>
                        </m:r>
                      </m:e>
                    </m:d>
                    <m:r>
                      <a:rPr lang="en-US" b="0" i="1" strike="sngStrike" smtClean="0">
                        <a:latin typeface="Cambria Math"/>
                      </a:rPr>
                      <m:t>=</m:t>
                    </m:r>
                    <m:nary>
                      <m:naryPr>
                        <m:ctrlPr>
                          <a:rPr lang="en-US" b="0" i="1" strike="sngStrike" smtClean="0">
                            <a:latin typeface="Cambria Math" panose="02040503050406030204" pitchFamily="18" charset="0"/>
                          </a:rPr>
                        </m:ctrlPr>
                      </m:naryPr>
                      <m:sub>
                        <m:r>
                          <a:rPr lang="en-US" b="0" i="1" strike="sngStrike" smtClean="0">
                            <a:latin typeface="Cambria Math"/>
                          </a:rPr>
                          <m:t>0</m:t>
                        </m:r>
                      </m:sub>
                      <m:sup>
                        <m:r>
                          <a:rPr lang="en-US" b="0" i="1" strike="sngStrike" smtClean="0">
                            <a:latin typeface="Cambria Math"/>
                          </a:rPr>
                          <m:t>𝑣</m:t>
                        </m:r>
                      </m:sup>
                      <m:e>
                        <m:r>
                          <a:rPr lang="en-US" b="0" i="1" strike="sngStrike" smtClean="0">
                            <a:latin typeface="Cambria Math"/>
                          </a:rPr>
                          <m:t>𝑎</m:t>
                        </m:r>
                        <m:d>
                          <m:dPr>
                            <m:ctrlPr>
                              <a:rPr lang="en-US" b="0" i="1" strike="sngStrike" smtClean="0">
                                <a:latin typeface="Cambria Math" panose="02040503050406030204" pitchFamily="18" charset="0"/>
                              </a:rPr>
                            </m:ctrlPr>
                          </m:dPr>
                          <m:e>
                            <m:r>
                              <a:rPr lang="en-US" b="0" i="1" strike="sngStrike" smtClean="0">
                                <a:latin typeface="Cambria Math"/>
                              </a:rPr>
                              <m:t>𝑧</m:t>
                            </m:r>
                          </m:e>
                        </m:d>
                        <m:r>
                          <a:rPr lang="en-US" b="0" i="1" strike="sngStrike" smtClean="0">
                            <a:latin typeface="Cambria Math"/>
                          </a:rPr>
                          <m:t>𝑑𝑧</m:t>
                        </m:r>
                        <m:r>
                          <a:rPr lang="en-US" b="0" i="1" strike="sngStrike" smtClean="0">
                            <a:latin typeface="Cambria Math"/>
                          </a:rPr>
                          <m:t> </m:t>
                        </m:r>
                      </m:e>
                    </m:nary>
                  </m:oMath>
                </a14:m>
                <a:endParaRPr lang="en-US" b="0" strike="sngStrike" dirty="0" smtClean="0"/>
              </a:p>
              <a:p>
                <a:pPr marL="544068" lvl="1" indent="-342900" algn="l" rtl="0">
                  <a:buAutoNum type="arabicPeriod"/>
                </a:pPr>
                <a:r>
                  <a:rPr lang="en-US" dirty="0" smtClean="0"/>
                  <a:t>The expected payment is determined by the allocation probabilities:</a:t>
                </a:r>
              </a:p>
              <a:p>
                <a:pPr marL="384048" lvl="2" indent="0" algn="l" rtl="0">
                  <a:buNone/>
                </a:pPr>
                <a14:m>
                  <m:oMathPara xmlns:m="http://schemas.openxmlformats.org/officeDocument/2006/math">
                    <m:oMathParaPr>
                      <m:jc m:val="centerGroup"/>
                    </m:oMathParaPr>
                    <m:oMath xmlns:m="http://schemas.openxmlformats.org/officeDocument/2006/math">
                      <m:r>
                        <a:rPr lang="en-US" b="0" i="1" smtClean="0">
                          <a:latin typeface="Cambria Math"/>
                        </a:rPr>
                        <m:t>𝑝</m:t>
                      </m:r>
                      <m:d>
                        <m:dPr>
                          <m:ctrlPr>
                            <a:rPr lang="en-US" b="0" i="1" smtClean="0">
                              <a:latin typeface="Cambria Math" panose="02040503050406030204" pitchFamily="18" charset="0"/>
                            </a:rPr>
                          </m:ctrlPr>
                        </m:dPr>
                        <m:e>
                          <m:r>
                            <a:rPr lang="en-US" b="0" i="1" smtClean="0">
                              <a:latin typeface="Cambria Math"/>
                            </a:rPr>
                            <m:t>𝑣</m:t>
                          </m:r>
                        </m:e>
                      </m:d>
                      <m:r>
                        <a:rPr lang="en-US" b="0" i="1" smtClean="0">
                          <a:latin typeface="Cambria Math"/>
                        </a:rPr>
                        <m:t>=</m:t>
                      </m:r>
                      <m:r>
                        <a:rPr lang="en-US" b="0" i="1" smtClean="0">
                          <a:latin typeface="Cambria Math"/>
                        </a:rPr>
                        <m:t>𝑣𝑎</m:t>
                      </m:r>
                      <m:d>
                        <m:dPr>
                          <m:ctrlPr>
                            <a:rPr lang="en-US" b="0" i="1" smtClean="0">
                              <a:latin typeface="Cambria Math" panose="02040503050406030204" pitchFamily="18" charset="0"/>
                            </a:rPr>
                          </m:ctrlPr>
                        </m:dPr>
                        <m:e>
                          <m:r>
                            <a:rPr lang="en-US" b="0" i="1" smtClean="0">
                              <a:latin typeface="Cambria Math"/>
                            </a:rPr>
                            <m:t>𝑣</m:t>
                          </m:r>
                        </m:e>
                      </m:d>
                      <m:r>
                        <a:rPr lang="en-US" b="0" i="1" smtClean="0">
                          <a:latin typeface="Cambria Math"/>
                        </a:rPr>
                        <m:t>−</m:t>
                      </m:r>
                      <m:nary>
                        <m:naryPr>
                          <m:ctrlPr>
                            <a:rPr lang="en-US" b="0" i="1" smtClean="0">
                              <a:latin typeface="Cambria Math" panose="02040503050406030204" pitchFamily="18" charset="0"/>
                            </a:rPr>
                          </m:ctrlPr>
                        </m:naryPr>
                        <m:sub>
                          <m:r>
                            <a:rPr lang="en-US" b="0" i="1" smtClean="0">
                              <a:latin typeface="Cambria Math"/>
                            </a:rPr>
                            <m:t>0</m:t>
                          </m:r>
                        </m:sub>
                        <m:sup>
                          <m:r>
                            <a:rPr lang="en-US" b="0" i="1" smtClean="0">
                              <a:latin typeface="Cambria Math"/>
                            </a:rPr>
                            <m:t>𝑣</m:t>
                          </m:r>
                        </m:sup>
                        <m:e>
                          <m:r>
                            <a:rPr lang="en-US" b="0" i="1" smtClean="0">
                              <a:latin typeface="Cambria Math"/>
                            </a:rPr>
                            <m:t>𝑎</m:t>
                          </m:r>
                          <m:d>
                            <m:dPr>
                              <m:ctrlPr>
                                <a:rPr lang="en-US" b="0" i="1" smtClean="0">
                                  <a:latin typeface="Cambria Math" panose="02040503050406030204" pitchFamily="18" charset="0"/>
                                </a:rPr>
                              </m:ctrlPr>
                            </m:dPr>
                            <m:e>
                              <m:r>
                                <a:rPr lang="en-US" b="0" i="1" smtClean="0">
                                  <a:latin typeface="Cambria Math"/>
                                </a:rPr>
                                <m:t>𝑧</m:t>
                              </m:r>
                            </m:e>
                          </m:d>
                          <m:r>
                            <a:rPr lang="en-US" b="0" i="1" smtClean="0">
                              <a:latin typeface="Cambria Math"/>
                            </a:rPr>
                            <m:t>𝑑𝑧</m:t>
                          </m:r>
                          <m:r>
                            <a:rPr lang="en-US" b="0" i="1" smtClean="0">
                              <a:latin typeface="Cambria Math"/>
                            </a:rPr>
                            <m:t>=</m:t>
                          </m:r>
                          <m:nary>
                            <m:naryPr>
                              <m:ctrlPr>
                                <a:rPr lang="en-US" b="0" i="1" smtClean="0">
                                  <a:latin typeface="Cambria Math" panose="02040503050406030204" pitchFamily="18" charset="0"/>
                                </a:rPr>
                              </m:ctrlPr>
                            </m:naryPr>
                            <m:sub>
                              <m:r>
                                <a:rPr lang="en-US" b="0" i="1" smtClean="0">
                                  <a:latin typeface="Cambria Math"/>
                                </a:rPr>
                                <m:t>0</m:t>
                              </m:r>
                            </m:sub>
                            <m:sup>
                              <m:r>
                                <a:rPr lang="en-US" b="0" i="1" smtClean="0">
                                  <a:latin typeface="Cambria Math"/>
                                </a:rPr>
                                <m:t>𝑣</m:t>
                              </m:r>
                            </m:sup>
                            <m:e>
                              <m:r>
                                <a:rPr lang="en-US" b="0" i="1" smtClean="0">
                                  <a:latin typeface="Cambria Math"/>
                                </a:rPr>
                                <m:t>𝑧𝑎</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𝑧</m:t>
                                  </m:r>
                                </m:e>
                              </m:d>
                              <m:r>
                                <a:rPr lang="en-US" b="0" i="1" smtClean="0">
                                  <a:latin typeface="Cambria Math"/>
                                </a:rPr>
                                <m:t>𝑑𝑧</m:t>
                              </m:r>
                            </m:e>
                          </m:nary>
                        </m:e>
                      </m:nary>
                    </m:oMath>
                  </m:oMathPara>
                </a14:m>
                <a:endParaRPr lang="en-US" b="0" dirty="0" smtClean="0"/>
              </a:p>
              <a:p>
                <a:pPr marL="384048" lvl="2" indent="0" algn="l" rtl="0">
                  <a:buNone/>
                </a:pPr>
                <a:endParaRPr lang="en-US" b="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06" t="-1667" r="-545" b="-14848"/>
                </a:stretch>
              </a:blipFill>
            </p:spPr>
            <p:txBody>
              <a:bodyPr/>
              <a:lstStyle/>
              <a:p>
                <a:r>
                  <a:rPr lang="he-IL">
                    <a:noFill/>
                  </a:rPr>
                  <a:t> </a:t>
                </a:r>
              </a:p>
            </p:txBody>
          </p:sp>
        </mc:Fallback>
      </mc:AlternateContent>
    </p:spTree>
    <p:extLst>
      <p:ext uri="{BB962C8B-B14F-4D97-AF65-F5344CB8AC3E}">
        <p14:creationId xmlns:p14="http://schemas.microsoft.com/office/powerpoint/2010/main" val="992913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characterization of </a:t>
            </a:r>
            <a:r>
              <a:rPr lang="en-US" dirty="0" err="1" smtClean="0"/>
              <a:t>equilibria</a:t>
            </a:r>
            <a:r>
              <a:rPr lang="en-US" dirty="0"/>
              <a:t/>
            </a:r>
            <a:br>
              <a:rPr lang="en-US" dirty="0"/>
            </a:br>
            <a:r>
              <a:rPr lang="en-US" sz="1600" dirty="0" smtClean="0"/>
              <a:t>in particular BNE</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pPr algn="l" rtl="0"/>
                <a:r>
                  <a:rPr lang="en-US" dirty="0" smtClean="0"/>
                  <a:t>proof (part(b)):</a:t>
                </a:r>
              </a:p>
              <a:p>
                <a:pPr algn="l" rtl="0"/>
                <a:endParaRPr lang="en-US" dirty="0" smtClean="0"/>
              </a:p>
              <a:p>
                <a:pPr marL="201168" lvl="1" indent="0" algn="l" rtl="0">
                  <a:buNone/>
                </a:pPr>
                <a:r>
                  <a:rPr lang="en-US" dirty="0" smtClean="0"/>
                  <a:t>from condition 3 we have </a:t>
                </a:r>
                <a14:m>
                  <m:oMath xmlns:m="http://schemas.openxmlformats.org/officeDocument/2006/math">
                    <m:r>
                      <a:rPr lang="en-US" b="0" i="1" smtClean="0">
                        <a:latin typeface="Cambria Math" panose="02040503050406030204" pitchFamily="18" charset="0"/>
                      </a:rPr>
                      <m:t>𝑢</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a:rPr lang="en-US" b="0" i="1" smtClean="0">
                            <a:latin typeface="Cambria Math" panose="02040503050406030204" pitchFamily="18" charset="0"/>
                          </a:rPr>
                          <m:t>0</m:t>
                        </m:r>
                      </m:sub>
                      <m:sup>
                        <m:r>
                          <a:rPr lang="en-US" b="0" i="1" smtClean="0">
                            <a:latin typeface="Cambria Math" panose="02040503050406030204" pitchFamily="18" charset="0"/>
                          </a:rPr>
                          <m:t>𝑣</m:t>
                        </m:r>
                      </m:sup>
                      <m:e>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𝑑𝑧</m:t>
                        </m:r>
                      </m:e>
                    </m:nary>
                  </m:oMath>
                </a14:m>
                <a:endParaRPr lang="en-US" b="0" dirty="0" smtClean="0"/>
              </a:p>
              <a:p>
                <a:pPr marL="201168" lvl="1" indent="0" algn="l" rtl="0">
                  <a:buNone/>
                </a:pPr>
                <a:r>
                  <a:rPr lang="en-US" b="0" dirty="0" smtClean="0"/>
                  <a:t>Whereas, </a:t>
                </a:r>
              </a:p>
              <a:p>
                <a:pPr marL="201168" lvl="1" indent="0" algn="l" rtl="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d>
                        <m:dPr>
                          <m:ctrlPr>
                            <a:rPr lang="en-US" b="0" i="1" smtClean="0">
                              <a:latin typeface="Cambria Math" panose="02040503050406030204" pitchFamily="18" charset="0"/>
                            </a:rPr>
                          </m:ctrlPr>
                        </m:dPr>
                        <m:e>
                          <m:r>
                            <a:rPr lang="en-US" b="0" i="1" smtClean="0">
                              <a:latin typeface="Cambria Math" panose="02040503050406030204" pitchFamily="18" charset="0"/>
                            </a:rPr>
                            <m:t>𝑤</m:t>
                          </m:r>
                        </m:e>
                        <m:e>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𝑣𝑎</m:t>
                      </m:r>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r>
                        <a:rPr lang="en-US" b="0" i="1" smtClean="0">
                          <a:latin typeface="Cambria Math" panose="02040503050406030204" pitchFamily="18" charset="0"/>
                        </a:rPr>
                        <m:t>=</m:t>
                      </m:r>
                      <m:r>
                        <a:rPr lang="en-US" b="0" i="1" smtClean="0">
                          <a:latin typeface="Cambria Math" panose="02040503050406030204" pitchFamily="18" charset="0"/>
                        </a:rPr>
                        <m:t>𝑣𝑎</m:t>
                      </m:r>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r>
                        <a:rPr lang="en-US" b="0" i="1" smtClean="0">
                          <a:latin typeface="Cambria Math" panose="02040503050406030204" pitchFamily="18" charset="0"/>
                        </a:rPr>
                        <m:t>−</m:t>
                      </m:r>
                      <m:r>
                        <a:rPr lang="en-US" b="0" i="1" smtClean="0">
                          <a:latin typeface="Cambria Math" panose="02040503050406030204" pitchFamily="18" charset="0"/>
                        </a:rPr>
                        <m:t>𝑤𝑎</m:t>
                      </m:r>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r>
                        <a:rPr lang="en-US" b="0" i="1" smtClean="0">
                          <a:latin typeface="Cambria Math" panose="02040503050406030204" pitchFamily="18" charset="0"/>
                        </a:rPr>
                        <m:t>+</m:t>
                      </m:r>
                      <m:r>
                        <a:rPr lang="en-US" b="0" i="1" smtClean="0">
                          <a:latin typeface="Cambria Math" panose="02040503050406030204" pitchFamily="18" charset="0"/>
                        </a:rPr>
                        <m:t>𝑤𝑎</m:t>
                      </m:r>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oMath>
                  </m:oMathPara>
                </a14:m>
                <a:endParaRPr lang="en-US" b="0" i="1" dirty="0" smtClean="0">
                  <a:latin typeface="Cambria Math" panose="02040503050406030204" pitchFamily="18" charset="0"/>
                </a:endParaRPr>
              </a:p>
              <a:p>
                <a:pPr marL="201168" lvl="1" indent="0" algn="l" rtl="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𝑤</m:t>
                          </m:r>
                        </m:e>
                      </m:d>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𝑤</m:t>
                          </m:r>
                        </m:e>
                      </m:d>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a:rPr lang="en-US" b="0" i="1" smtClean="0">
                              <a:latin typeface="Cambria Math" panose="02040503050406030204" pitchFamily="18" charset="0"/>
                            </a:rPr>
                            <m:t>0</m:t>
                          </m:r>
                        </m:sub>
                        <m:sup>
                          <m:r>
                            <a:rPr lang="en-US" b="0" i="1" smtClean="0">
                              <a:latin typeface="Cambria Math" panose="02040503050406030204" pitchFamily="18" charset="0"/>
                            </a:rPr>
                            <m:t>𝑤</m:t>
                          </m:r>
                        </m:sup>
                        <m:e>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𝑑𝑧</m:t>
                          </m:r>
                        </m:e>
                      </m:nary>
                    </m:oMath>
                  </m:oMathPara>
                </a14:m>
                <a:endParaRPr lang="en-US" b="0" dirty="0" smtClean="0"/>
              </a:p>
              <a:p>
                <a:pPr marL="201168" lvl="1" indent="0" algn="l" rtl="0">
                  <a:buNone/>
                </a:pPr>
                <a:endParaRPr lang="en-US" b="0" dirty="0" smtClean="0"/>
              </a:p>
              <a:p>
                <a:pPr marL="201168" lvl="1" indent="0" algn="l" rtl="0">
                  <a:buNone/>
                </a:pPr>
                <a:endParaRPr lang="en-US" b="0" dirty="0" smtClean="0"/>
              </a:p>
              <a:p>
                <a:pPr marL="201168" lvl="1" indent="0" algn="l" rtl="0">
                  <a:buNone/>
                </a:pPr>
                <a:endParaRPr lang="en-US" b="0" dirty="0" smtClean="0"/>
              </a:p>
              <a:p>
                <a:pPr marL="384048" lvl="2" indent="0" algn="l" rtl="0">
                  <a:buNone/>
                </a:pPr>
                <a:endParaRPr lang="en-US" b="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06" t="-1667"/>
                </a:stretch>
              </a:blipFill>
            </p:spPr>
            <p:txBody>
              <a:bodyPr/>
              <a:lstStyle/>
              <a:p>
                <a:r>
                  <a:rPr lang="he-IL">
                    <a:noFill/>
                  </a:rPr>
                  <a:t> </a:t>
                </a:r>
              </a:p>
            </p:txBody>
          </p:sp>
        </mc:Fallback>
      </mc:AlternateContent>
    </p:spTree>
    <p:extLst>
      <p:ext uri="{BB962C8B-B14F-4D97-AF65-F5344CB8AC3E}">
        <p14:creationId xmlns:p14="http://schemas.microsoft.com/office/powerpoint/2010/main" val="683580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characterization of </a:t>
            </a:r>
            <a:r>
              <a:rPr lang="en-US" dirty="0" err="1" smtClean="0"/>
              <a:t>equilibria</a:t>
            </a:r>
            <a:r>
              <a:rPr lang="en-US" dirty="0"/>
              <a:t/>
            </a:r>
            <a:br>
              <a:rPr lang="en-US" dirty="0"/>
            </a:br>
            <a:r>
              <a:rPr lang="en-US" sz="1600" dirty="0" smtClean="0"/>
              <a:t>in particular BNE</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pPr algn="l" rtl="0"/>
                <a:r>
                  <a:rPr lang="en-US" dirty="0" smtClean="0"/>
                  <a:t>proof (part(b)):</a:t>
                </a:r>
              </a:p>
              <a:p>
                <a:pPr marL="201168" lvl="1" indent="0" algn="l" rtl="0">
                  <a:buNone/>
                </a:pPr>
                <a:endParaRPr lang="en-US" b="0" dirty="0" smtClean="0"/>
              </a:p>
              <a:p>
                <a:pPr marL="201168" lvl="1" indent="0" algn="l" rtl="0">
                  <a:buNone/>
                </a:pPr>
                <a:endParaRPr lang="en-US" b="0" dirty="0" smtClean="0"/>
              </a:p>
              <a:p>
                <a:pPr marL="201168" lvl="1" indent="0" algn="l" rtl="0">
                  <a:buNone/>
                </a:pPr>
                <a:r>
                  <a:rPr lang="en-US" dirty="0" smtClean="0"/>
                  <a:t>Case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  </m:t>
                    </m:r>
                    <m:nary>
                      <m:naryPr>
                        <m:ctrlPr>
                          <a:rPr lang="en-US" b="0" i="1" smtClean="0">
                            <a:latin typeface="Cambria Math" panose="02040503050406030204" pitchFamily="18" charset="0"/>
                          </a:rPr>
                        </m:ctrlPr>
                      </m:naryPr>
                      <m:sub>
                        <m:r>
                          <a:rPr lang="en-US" b="0" i="1" smtClean="0">
                            <a:latin typeface="Cambria Math" panose="02040503050406030204" pitchFamily="18" charset="0"/>
                          </a:rPr>
                          <m:t>0</m:t>
                        </m:r>
                      </m:sub>
                      <m:sup>
                        <m:r>
                          <a:rPr lang="en-US" b="0" i="1" smtClean="0">
                            <a:latin typeface="Cambria Math" panose="02040503050406030204" pitchFamily="18" charset="0"/>
                          </a:rPr>
                          <m:t>𝑣</m:t>
                        </m:r>
                      </m:sup>
                      <m:e>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𝑑𝑧</m:t>
                        </m:r>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a:rPr lang="en-US" b="0" i="1" smtClean="0">
                                <a:latin typeface="Cambria Math" panose="02040503050406030204" pitchFamily="18" charset="0"/>
                              </a:rPr>
                              <m:t>0</m:t>
                            </m:r>
                          </m:sub>
                          <m:sup>
                            <m:r>
                              <a:rPr lang="en-US" b="0" i="1" smtClean="0">
                                <a:latin typeface="Cambria Math" panose="02040503050406030204" pitchFamily="18" charset="0"/>
                              </a:rPr>
                              <m:t>𝑤</m:t>
                            </m:r>
                          </m:sup>
                          <m:e>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𝑑𝑧</m:t>
                            </m:r>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a:rPr lang="en-US" b="0" i="1" smtClean="0">
                                    <a:latin typeface="Cambria Math" panose="02040503050406030204" pitchFamily="18" charset="0"/>
                                  </a:rPr>
                                  <m:t>𝑤</m:t>
                                </m:r>
                              </m:sub>
                              <m:sup>
                                <m:r>
                                  <a:rPr lang="en-US" b="0" i="1" smtClean="0">
                                    <a:latin typeface="Cambria Math" panose="02040503050406030204" pitchFamily="18" charset="0"/>
                                  </a:rPr>
                                  <m:t>𝑣</m:t>
                                </m:r>
                              </m:sup>
                              <m:e>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𝑑𝑧</m:t>
                                </m:r>
                                <m:r>
                                  <a:rPr lang="en-US" b="0" i="1" smtClean="0">
                                    <a:latin typeface="Cambria Math" panose="02040503050406030204" pitchFamily="18" charset="0"/>
                                  </a:rPr>
                                  <m:t>≥ </m:t>
                                </m:r>
                              </m:e>
                            </m:nary>
                          </m:e>
                        </m:nary>
                      </m:e>
                    </m:nary>
                    <m:nary>
                      <m:naryPr>
                        <m:ctrlPr>
                          <a:rPr lang="en-US" b="0" i="1" smtClean="0">
                            <a:latin typeface="Cambria Math" panose="02040503050406030204" pitchFamily="18" charset="0"/>
                          </a:rPr>
                        </m:ctrlPr>
                      </m:naryPr>
                      <m:sub>
                        <m:r>
                          <a:rPr lang="en-US" b="0" i="1" smtClean="0">
                            <a:latin typeface="Cambria Math" panose="02040503050406030204" pitchFamily="18" charset="0"/>
                          </a:rPr>
                          <m:t>0</m:t>
                        </m:r>
                      </m:sub>
                      <m:sup>
                        <m:r>
                          <a:rPr lang="en-US" b="0" i="1" smtClean="0">
                            <a:latin typeface="Cambria Math" panose="02040503050406030204" pitchFamily="18" charset="0"/>
                          </a:rPr>
                          <m:t>𝑤</m:t>
                        </m:r>
                      </m:sup>
                      <m:e>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𝑑𝑧</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𝑤</m:t>
                            </m:r>
                          </m:e>
                        </m:d>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e>
                    </m:nary>
                  </m:oMath>
                </a14:m>
                <a:endParaRPr lang="en-US" b="0" dirty="0" smtClean="0"/>
              </a:p>
              <a:p>
                <a:pPr marL="201168" lvl="1" indent="0" algn="l" rtl="0">
                  <a:buNone/>
                </a:pPr>
                <a:r>
                  <a:rPr lang="en-US" dirty="0" smtClean="0"/>
                  <a:t>Where the last inequality is derived by </a:t>
                </a:r>
                <a14:m>
                  <m:oMath xmlns:m="http://schemas.openxmlformats.org/officeDocument/2006/math">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e>
                      <m:sup>
                        <m:r>
                          <a:rPr lang="en-US" b="0" i="0" smtClean="0">
                            <a:latin typeface="Cambria Math" panose="02040503050406030204" pitchFamily="18" charset="0"/>
                          </a:rPr>
                          <m:t>′</m:t>
                        </m:r>
                      </m:sup>
                    </m:sSup>
                    <m:r>
                      <m:rPr>
                        <m:sty m:val="p"/>
                      </m:rPr>
                      <a:rPr lang="en-US" b="0" i="0" smtClean="0">
                        <a:latin typeface="Cambria Math" panose="02040503050406030204" pitchFamily="18" charset="0"/>
                      </a:rPr>
                      <m:t>s</m:t>
                    </m:r>
                  </m:oMath>
                </a14:m>
                <a:r>
                  <a:rPr lang="en-US" b="0" dirty="0" smtClean="0"/>
                  <a:t> non decreasing monotonicity (condition 1)</a:t>
                </a:r>
              </a:p>
              <a:p>
                <a:pPr marL="201168" lvl="1" indent="0" algn="l" rtl="0">
                  <a:buNone/>
                </a:pPr>
                <a:endParaRPr lang="en-US" b="0" dirty="0" smtClean="0"/>
              </a:p>
              <a:p>
                <a:pPr marL="201168" lvl="1" indent="0" algn="l" rtl="0">
                  <a:buNone/>
                </a:pPr>
                <a:endParaRPr lang="en-US" b="0" dirty="0" smtClean="0"/>
              </a:p>
              <a:p>
                <a:pPr marL="201168" lvl="1" indent="0" algn="l" rtl="0">
                  <a:buNone/>
                </a:pPr>
                <a:r>
                  <a:rPr lang="en-US" dirty="0"/>
                  <a:t>Case </a:t>
                </a:r>
                <a14:m>
                  <m:oMath xmlns:m="http://schemas.openxmlformats.org/officeDocument/2006/math">
                    <m:r>
                      <a:rPr lang="en-US" i="1">
                        <a:latin typeface="Cambria Math" panose="02040503050406030204" pitchFamily="18" charset="0"/>
                      </a:rPr>
                      <m:t>𝑣</m:t>
                    </m:r>
                    <m:r>
                      <a:rPr lang="en-US" b="0" i="1" smtClean="0">
                        <a:latin typeface="Cambria Math" panose="02040503050406030204" pitchFamily="18" charset="0"/>
                      </a:rPr>
                      <m:t>&lt;</m:t>
                    </m:r>
                    <m:r>
                      <a:rPr lang="en-US" i="1">
                        <a:latin typeface="Cambria Math" panose="02040503050406030204" pitchFamily="18" charset="0"/>
                      </a:rPr>
                      <m:t>𝑤</m:t>
                    </m:r>
                    <m:r>
                      <a:rPr lang="en-US" i="1">
                        <a:latin typeface="Cambria Math" panose="02040503050406030204" pitchFamily="18" charset="0"/>
                      </a:rPr>
                      <m:t>:</m:t>
                    </m:r>
                    <m:nary>
                      <m:naryPr>
                        <m:ctrlPr>
                          <a:rPr lang="en-US" b="0" i="1" smtClean="0">
                            <a:latin typeface="Cambria Math" panose="02040503050406030204" pitchFamily="18" charset="0"/>
                          </a:rPr>
                        </m:ctrlPr>
                      </m:naryPr>
                      <m:sub>
                        <m:r>
                          <a:rPr lang="en-US" b="0" i="1" smtClean="0">
                            <a:latin typeface="Cambria Math" panose="02040503050406030204" pitchFamily="18" charset="0"/>
                          </a:rPr>
                          <m:t>0</m:t>
                        </m:r>
                      </m:sub>
                      <m:sup>
                        <m:r>
                          <a:rPr lang="en-US" b="0" i="1" smtClean="0">
                            <a:latin typeface="Cambria Math" panose="02040503050406030204" pitchFamily="18" charset="0"/>
                          </a:rPr>
                          <m:t>𝑣</m:t>
                        </m:r>
                      </m:sup>
                      <m:e>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𝑑𝑧</m:t>
                        </m:r>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a:rPr lang="en-US" b="0" i="1" smtClean="0">
                                <a:latin typeface="Cambria Math" panose="02040503050406030204" pitchFamily="18" charset="0"/>
                              </a:rPr>
                              <m:t>0</m:t>
                            </m:r>
                          </m:sub>
                          <m:sup>
                            <m:r>
                              <a:rPr lang="en-US" b="0" i="1" smtClean="0">
                                <a:latin typeface="Cambria Math" panose="02040503050406030204" pitchFamily="18" charset="0"/>
                              </a:rPr>
                              <m:t>𝑣</m:t>
                            </m:r>
                          </m:sup>
                          <m:e>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𝑑𝑧</m:t>
                            </m:r>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a:rPr lang="en-US" b="0" i="1" smtClean="0">
                                    <a:latin typeface="Cambria Math" panose="02040503050406030204" pitchFamily="18" charset="0"/>
                                  </a:rPr>
                                  <m:t>𝑣</m:t>
                                </m:r>
                              </m:sub>
                              <m:sup>
                                <m:r>
                                  <a:rPr lang="en-US" b="0" i="1" smtClean="0">
                                    <a:latin typeface="Cambria Math" panose="02040503050406030204" pitchFamily="18" charset="0"/>
                                  </a:rPr>
                                  <m:t>𝑤</m:t>
                                </m:r>
                              </m:sup>
                              <m:e>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𝑑𝑧</m:t>
                                </m:r>
                                <m:r>
                                  <a:rPr lang="en-US" b="0" i="1" smtClean="0">
                                    <a:latin typeface="Cambria Math" panose="02040503050406030204" pitchFamily="18" charset="0"/>
                                  </a:rPr>
                                  <m:t> −</m:t>
                                </m:r>
                                <m:nary>
                                  <m:naryPr>
                                    <m:ctrlPr>
                                      <a:rPr lang="en-US" b="0" i="1" smtClean="0">
                                        <a:latin typeface="Cambria Math" panose="02040503050406030204" pitchFamily="18" charset="0"/>
                                      </a:rPr>
                                    </m:ctrlPr>
                                  </m:naryPr>
                                  <m:sub>
                                    <m:r>
                                      <a:rPr lang="en-US" b="0" i="1" smtClean="0">
                                        <a:latin typeface="Cambria Math" panose="02040503050406030204" pitchFamily="18" charset="0"/>
                                      </a:rPr>
                                      <m:t>𝑣</m:t>
                                    </m:r>
                                  </m:sub>
                                  <m:sup>
                                    <m:r>
                                      <a:rPr lang="en-US" b="0" i="1" smtClean="0">
                                        <a:latin typeface="Cambria Math" panose="02040503050406030204" pitchFamily="18" charset="0"/>
                                      </a:rPr>
                                      <m:t>𝑤</m:t>
                                    </m:r>
                                  </m:sup>
                                  <m:e>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𝑑𝑧</m:t>
                                    </m:r>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a:rPr lang="en-US" b="0" i="1" smtClean="0">
                                            <a:latin typeface="Cambria Math" panose="02040503050406030204" pitchFamily="18" charset="0"/>
                                          </a:rPr>
                                          <m:t>0</m:t>
                                        </m:r>
                                      </m:sub>
                                      <m:sup>
                                        <m:r>
                                          <a:rPr lang="en-US" b="0" i="1" smtClean="0">
                                            <a:latin typeface="Cambria Math" panose="02040503050406030204" pitchFamily="18" charset="0"/>
                                          </a:rPr>
                                          <m:t>𝑤</m:t>
                                        </m:r>
                                      </m:sup>
                                      <m:e>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𝑑𝑧</m:t>
                                        </m:r>
                                        <m:r>
                                          <a:rPr lang="en-US" b="0" i="1" smtClean="0">
                                            <a:latin typeface="Cambria Math" panose="02040503050406030204" pitchFamily="18" charset="0"/>
                                          </a:rPr>
                                          <m:t> − </m:t>
                                        </m:r>
                                      </m:e>
                                    </m:nary>
                                  </m:e>
                                </m:nary>
                              </m:e>
                            </m:nary>
                          </m:e>
                        </m:nary>
                      </m:e>
                    </m:nary>
                    <m:nary>
                      <m:naryPr>
                        <m:ctrlPr>
                          <a:rPr lang="en-US" b="0" i="1" smtClean="0">
                            <a:latin typeface="Cambria Math" panose="02040503050406030204" pitchFamily="18" charset="0"/>
                          </a:rPr>
                        </m:ctrlPr>
                      </m:naryPr>
                      <m:sub>
                        <m:r>
                          <a:rPr lang="en-US" b="0" i="1" smtClean="0">
                            <a:latin typeface="Cambria Math" panose="02040503050406030204" pitchFamily="18" charset="0"/>
                          </a:rPr>
                          <m:t>𝑣</m:t>
                        </m:r>
                      </m:sub>
                      <m:sup>
                        <m:r>
                          <a:rPr lang="en-US" b="0" i="1" smtClean="0">
                            <a:latin typeface="Cambria Math" panose="02040503050406030204" pitchFamily="18" charset="0"/>
                          </a:rPr>
                          <m:t>𝑤</m:t>
                        </m:r>
                      </m:sup>
                      <m:e>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𝑑𝑧</m:t>
                        </m:r>
                      </m:e>
                    </m:nary>
                  </m:oMath>
                </a14:m>
                <a:endParaRPr lang="en-US" b="0" dirty="0" smtClean="0"/>
              </a:p>
              <a:p>
                <a:pPr marL="201168" lvl="1" indent="0" algn="l" rtl="0">
                  <a:buNone/>
                </a:pPr>
                <a:r>
                  <a:rPr lang="en-US" b="0" dirty="0" smtClean="0"/>
                  <a:t>		</a:t>
                </a:r>
                <a14:m>
                  <m:oMath xmlns:m="http://schemas.openxmlformats.org/officeDocument/2006/math">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a:rPr lang="en-US" b="0" i="1" smtClean="0">
                            <a:latin typeface="Cambria Math" panose="02040503050406030204" pitchFamily="18" charset="0"/>
                          </a:rPr>
                          <m:t>0</m:t>
                        </m:r>
                      </m:sub>
                      <m:sup>
                        <m:r>
                          <a:rPr lang="en-US" b="0" i="1" smtClean="0">
                            <a:latin typeface="Cambria Math" panose="02040503050406030204" pitchFamily="18" charset="0"/>
                          </a:rPr>
                          <m:t>𝑤</m:t>
                        </m:r>
                      </m:sup>
                      <m:e>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𝑑𝑧</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a:rPr lang="en-US" b="0" i="1" smtClean="0">
                                <a:latin typeface="Cambria Math" panose="02040503050406030204" pitchFamily="18" charset="0"/>
                              </a:rPr>
                              <m:t>0</m:t>
                            </m:r>
                          </m:sub>
                          <m:sup>
                            <m:r>
                              <a:rPr lang="en-US" b="0" i="1" smtClean="0">
                                <a:latin typeface="Cambria Math" panose="02040503050406030204" pitchFamily="18" charset="0"/>
                              </a:rPr>
                              <m:t>𝑤</m:t>
                            </m:r>
                          </m:sup>
                          <m:e>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𝑑𝑧</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𝑤</m:t>
                                </m:r>
                              </m:e>
                            </m:d>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e>
                        </m:nary>
                      </m:e>
                    </m:nary>
                  </m:oMath>
                </a14:m>
                <a:endParaRPr lang="en-US" b="0" dirty="0" smtClean="0"/>
              </a:p>
              <a:p>
                <a:pPr marL="201168" lvl="1" indent="0" algn="l" rtl="0">
                  <a:buNone/>
                </a:pPr>
                <a:endParaRPr lang="en-US" b="0" dirty="0" smtClean="0"/>
              </a:p>
              <a:p>
                <a:pPr marL="201168" lvl="1" indent="0" algn="l" rtl="0">
                  <a:buNone/>
                </a:pPr>
                <a:endParaRPr lang="en-US" b="0" dirty="0" smtClean="0"/>
              </a:p>
              <a:p>
                <a:pPr marL="384048" lvl="2" indent="0" algn="l" rtl="0">
                  <a:buNone/>
                </a:pPr>
                <a:endParaRPr lang="en-US" b="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06" t="-1667"/>
                </a:stretch>
              </a:blipFill>
            </p:spPr>
            <p:txBody>
              <a:bodyPr/>
              <a:lstStyle/>
              <a:p>
                <a:r>
                  <a:rPr lang="he-IL">
                    <a:noFill/>
                  </a:rPr>
                  <a:t> </a:t>
                </a:r>
              </a:p>
            </p:txBody>
          </p:sp>
        </mc:Fallback>
      </mc:AlternateContent>
    </p:spTree>
    <p:extLst>
      <p:ext uri="{BB962C8B-B14F-4D97-AF65-F5344CB8AC3E}">
        <p14:creationId xmlns:p14="http://schemas.microsoft.com/office/powerpoint/2010/main" val="2386473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characterization of </a:t>
            </a:r>
            <a:r>
              <a:rPr lang="en-US" dirty="0" err="1" smtClean="0"/>
              <a:t>equilibria</a:t>
            </a:r>
            <a:r>
              <a:rPr lang="en-US" dirty="0"/>
              <a:t/>
            </a:r>
            <a:br>
              <a:rPr lang="en-US" dirty="0"/>
            </a:br>
            <a:r>
              <a:rPr lang="en-US" sz="1600" dirty="0" smtClean="0"/>
              <a:t>in particular BNE</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pPr algn="l" rtl="0"/>
                <a:r>
                  <a:rPr lang="en-US" dirty="0" smtClean="0"/>
                  <a:t>proof (part(b)):</a:t>
                </a:r>
              </a:p>
              <a:p>
                <a:pPr marL="201168" lvl="1" indent="0" algn="l" rtl="0">
                  <a:buNone/>
                </a:pPr>
                <a:endParaRPr lang="en-US" dirty="0" smtClean="0"/>
              </a:p>
              <a:p>
                <a:pPr marL="201168" lvl="1" indent="0" algn="l" rtl="0">
                  <a:buNone/>
                </a:pPr>
                <a:r>
                  <a:rPr lang="en-US" b="0" dirty="0" smtClean="0"/>
                  <a:t>Both cases yield </a:t>
                </a:r>
                <a14:m>
                  <m:oMath xmlns:m="http://schemas.openxmlformats.org/officeDocument/2006/math">
                    <m:r>
                      <a:rPr lang="en-US" i="1">
                        <a:latin typeface="Cambria Math" panose="02040503050406030204" pitchFamily="18" charset="0"/>
                      </a:rPr>
                      <m:t>𝑢</m:t>
                    </m:r>
                    <m:d>
                      <m:dPr>
                        <m:ctrlPr>
                          <a:rPr lang="en-US" i="1">
                            <a:latin typeface="Cambria Math" panose="02040503050406030204" pitchFamily="18" charset="0"/>
                          </a:rPr>
                        </m:ctrlPr>
                      </m:dPr>
                      <m:e>
                        <m:r>
                          <a:rPr lang="en-US" i="1">
                            <a:latin typeface="Cambria Math" panose="02040503050406030204" pitchFamily="18" charset="0"/>
                          </a:rPr>
                          <m:t>𝑣</m:t>
                        </m:r>
                      </m:e>
                      <m:e>
                        <m:r>
                          <a:rPr lang="en-US" i="1">
                            <a:latin typeface="Cambria Math" panose="02040503050406030204" pitchFamily="18" charset="0"/>
                          </a:rPr>
                          <m:t>𝑣</m:t>
                        </m:r>
                      </m:e>
                    </m:d>
                    <m:r>
                      <a:rPr lang="en-US" i="1">
                        <a:latin typeface="Cambria Math" panose="02040503050406030204" pitchFamily="18" charset="0"/>
                      </a:rPr>
                      <m:t>≥</m:t>
                    </m:r>
                    <m:r>
                      <a:rPr lang="en-US" i="1">
                        <a:latin typeface="Cambria Math" panose="02040503050406030204" pitchFamily="18" charset="0"/>
                      </a:rPr>
                      <m:t>𝑢</m:t>
                    </m:r>
                    <m:d>
                      <m:dPr>
                        <m:ctrlPr>
                          <a:rPr lang="en-US" i="1">
                            <a:latin typeface="Cambria Math" panose="02040503050406030204" pitchFamily="18" charset="0"/>
                          </a:rPr>
                        </m:ctrlPr>
                      </m:dPr>
                      <m:e>
                        <m:r>
                          <a:rPr lang="en-US" i="1">
                            <a:latin typeface="Cambria Math" panose="02040503050406030204" pitchFamily="18" charset="0"/>
                          </a:rPr>
                          <m:t>𝑤</m:t>
                        </m:r>
                      </m:e>
                      <m:e>
                        <m:r>
                          <a:rPr lang="en-US" i="1">
                            <a:latin typeface="Cambria Math" panose="02040503050406030204" pitchFamily="18" charset="0"/>
                          </a:rPr>
                          <m:t>𝑣</m:t>
                        </m:r>
                      </m:e>
                    </m:d>
                  </m:oMath>
                </a14:m>
                <a:r>
                  <a:rPr lang="en-US" b="0" dirty="0" smtClean="0"/>
                  <a:t> as required</a:t>
                </a:r>
              </a:p>
              <a:p>
                <a:pPr marL="201168" lvl="1" indent="0" algn="l" rtl="0">
                  <a:buNone/>
                </a:pPr>
                <a:endParaRPr lang="en-US" b="0" dirty="0" smtClean="0"/>
              </a:p>
              <a:p>
                <a:pPr marL="201168" lvl="1" indent="0" algn="l" rtl="0">
                  <a:buNone/>
                </a:pPr>
                <a:endParaRPr lang="en-US" b="0" dirty="0" smtClean="0"/>
              </a:p>
              <a:p>
                <a:pPr marL="384048" lvl="2" indent="0" algn="l" rtl="0">
                  <a:buNone/>
                </a:pPr>
                <a:endParaRPr lang="en-US" b="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06" t="-1667"/>
                </a:stretch>
              </a:blipFill>
            </p:spPr>
            <p:txBody>
              <a:bodyPr/>
              <a:lstStyle/>
              <a:p>
                <a:r>
                  <a:rPr lang="he-IL">
                    <a:noFill/>
                  </a:rPr>
                  <a:t> </a:t>
                </a:r>
              </a:p>
            </p:txBody>
          </p:sp>
        </mc:Fallback>
      </mc:AlternateContent>
    </p:spTree>
    <p:extLst>
      <p:ext uri="{BB962C8B-B14F-4D97-AF65-F5344CB8AC3E}">
        <p14:creationId xmlns:p14="http://schemas.microsoft.com/office/powerpoint/2010/main" val="1387830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Take a deep breath….</a:t>
            </a:r>
            <a:endParaRPr lang="he-IL" dirty="0"/>
          </a:p>
        </p:txBody>
      </p:sp>
      <p:sp>
        <p:nvSpPr>
          <p:cNvPr id="3" name="מציין מיקום תוכן 2"/>
          <p:cNvSpPr>
            <a:spLocks noGrp="1"/>
          </p:cNvSpPr>
          <p:nvPr>
            <p:ph idx="1"/>
          </p:nvPr>
        </p:nvSpPr>
        <p:spPr/>
        <p:txBody>
          <a:bodyPr/>
          <a:lstStyle/>
          <a:p>
            <a:pPr algn="l" rtl="0"/>
            <a:endParaRPr lang="en-US" dirty="0" smtClean="0"/>
          </a:p>
          <a:p>
            <a:pPr algn="l" rtl="0"/>
            <a:endParaRPr lang="en-US" dirty="0"/>
          </a:p>
          <a:p>
            <a:pPr algn="l" rtl="0"/>
            <a:endParaRPr lang="en-US" dirty="0" smtClean="0"/>
          </a:p>
          <a:p>
            <a:pPr algn="l" rtl="0"/>
            <a:r>
              <a:rPr lang="en-US" dirty="0" smtClean="0"/>
              <a:t>Any questions?</a:t>
            </a:r>
            <a:endParaRPr lang="he-IL" dirty="0"/>
          </a:p>
        </p:txBody>
      </p:sp>
    </p:spTree>
    <p:extLst>
      <p:ext uri="{BB962C8B-B14F-4D97-AF65-F5344CB8AC3E}">
        <p14:creationId xmlns:p14="http://schemas.microsoft.com/office/powerpoint/2010/main" val="413473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Today’s lecture preview</a:t>
            </a:r>
            <a:endParaRPr lang="he-IL" dirty="0"/>
          </a:p>
        </p:txBody>
      </p:sp>
      <p:sp>
        <p:nvSpPr>
          <p:cNvPr id="3" name="מציין מיקום תוכן 2"/>
          <p:cNvSpPr>
            <a:spLocks noGrp="1"/>
          </p:cNvSpPr>
          <p:nvPr>
            <p:ph idx="1"/>
          </p:nvPr>
        </p:nvSpPr>
        <p:spPr/>
        <p:txBody>
          <a:bodyPr/>
          <a:lstStyle/>
          <a:p>
            <a:pPr algn="l" rtl="0">
              <a:buFont typeface="Wingdings" pitchFamily="2" charset="2"/>
              <a:buChar char="§"/>
            </a:pPr>
            <a:r>
              <a:rPr lang="en-US" dirty="0" smtClean="0"/>
              <a:t> characterization of equilibria</a:t>
            </a:r>
          </a:p>
          <a:p>
            <a:pPr algn="l" rtl="0">
              <a:buFont typeface="Wingdings" pitchFamily="2" charset="2"/>
              <a:buChar char="§"/>
            </a:pPr>
            <a:r>
              <a:rPr lang="en-US" dirty="0" smtClean="0"/>
              <a:t>Bidding truthfulness as a dominant strategy</a:t>
            </a:r>
          </a:p>
          <a:p>
            <a:pPr algn="l" rtl="0">
              <a:buFont typeface="Wingdings" pitchFamily="2" charset="2"/>
              <a:buChar char="§"/>
            </a:pPr>
            <a:r>
              <a:rPr lang="en-US" dirty="0"/>
              <a:t> </a:t>
            </a:r>
            <a:r>
              <a:rPr lang="en-US" dirty="0" smtClean="0"/>
              <a:t>the revelation principle  </a:t>
            </a:r>
            <a:endParaRPr lang="he-IL" dirty="0"/>
          </a:p>
        </p:txBody>
      </p:sp>
    </p:spTree>
    <p:extLst>
      <p:ext uri="{BB962C8B-B14F-4D97-AF65-F5344CB8AC3E}">
        <p14:creationId xmlns:p14="http://schemas.microsoft.com/office/powerpoint/2010/main" val="846655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84964" y="1809311"/>
            <a:ext cx="3718936" cy="4040772"/>
          </a:xfrm>
        </p:spPr>
      </p:pic>
    </p:spTree>
    <p:extLst>
      <p:ext uri="{BB962C8B-B14F-4D97-AF65-F5344CB8AC3E}">
        <p14:creationId xmlns:p14="http://schemas.microsoft.com/office/powerpoint/2010/main" val="3652583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l" rtl="0"/>
            <a:r>
              <a:rPr lang="en-US" dirty="0" smtClean="0"/>
              <a:t>When is truthfulness dominant?</a:t>
            </a:r>
            <a:endParaRPr lang="he-IL" dirty="0"/>
          </a:p>
        </p:txBody>
      </p:sp>
      <p:sp>
        <p:nvSpPr>
          <p:cNvPr id="3" name="מציין מיקום תוכן 2"/>
          <p:cNvSpPr>
            <a:spLocks noGrp="1"/>
          </p:cNvSpPr>
          <p:nvPr>
            <p:ph idx="1"/>
          </p:nvPr>
        </p:nvSpPr>
        <p:spPr/>
        <p:txBody>
          <a:bodyPr/>
          <a:lstStyle/>
          <a:p>
            <a:pPr marL="0" indent="0" algn="l" rtl="0">
              <a:buNone/>
            </a:pPr>
            <a:endParaRPr lang="en-US" dirty="0" smtClean="0"/>
          </a:p>
          <a:p>
            <a:pPr marL="0" indent="0" algn="l" rtl="0">
              <a:buNone/>
            </a:pPr>
            <a:r>
              <a:rPr lang="en-US" dirty="0" smtClean="0"/>
              <a:t>We’ve seen a dominant strategy auction, namely the </a:t>
            </a:r>
            <a:r>
              <a:rPr lang="en-US" dirty="0" err="1" smtClean="0"/>
              <a:t>Vickrey</a:t>
            </a:r>
            <a:r>
              <a:rPr lang="en-US" dirty="0" smtClean="0"/>
              <a:t> auction (second price, sealed bids), that delivers the same expected revenue to the auctioneer as in a BNE where the item is allocated to the highest bidder.</a:t>
            </a:r>
          </a:p>
          <a:p>
            <a:pPr marL="0" indent="0" algn="l" rtl="0">
              <a:buNone/>
            </a:pPr>
            <a:r>
              <a:rPr lang="en-US" dirty="0" smtClean="0"/>
              <a:t>A dominant strategy equilibria is more robust since it doesn’t rely on bidders’ knowledge of the distributions other bidders’ values come from.</a:t>
            </a:r>
          </a:p>
          <a:p>
            <a:pPr marL="0" indent="0" algn="l" rtl="0">
              <a:buNone/>
            </a:pPr>
            <a:endParaRPr lang="en-US" b="0" dirty="0"/>
          </a:p>
          <a:p>
            <a:pPr marL="0" indent="0" algn="l" rtl="0">
              <a:buNone/>
            </a:pPr>
            <a:r>
              <a:rPr lang="en-US" dirty="0" smtClean="0"/>
              <a:t>We are interested in finding out when is bidding truthfully is a dominant strategy.</a:t>
            </a:r>
            <a:endParaRPr lang="en-US" b="0" dirty="0" smtClean="0"/>
          </a:p>
          <a:p>
            <a:pPr algn="l" rtl="0">
              <a:buFont typeface="Wingdings" panose="05000000000000000000" pitchFamily="2" charset="2"/>
              <a:buChar char="v"/>
            </a:pPr>
            <a:endParaRPr lang="en-US" b="0" dirty="0" smtClean="0"/>
          </a:p>
          <a:p>
            <a:pPr algn="l" rtl="0">
              <a:buFont typeface="Wingdings" panose="05000000000000000000" pitchFamily="2" charset="2"/>
              <a:buChar char="v"/>
            </a:pPr>
            <a:endParaRPr lang="he-IL" dirty="0"/>
          </a:p>
        </p:txBody>
      </p:sp>
    </p:spTree>
    <p:extLst>
      <p:ext uri="{BB962C8B-B14F-4D97-AF65-F5344CB8AC3E}">
        <p14:creationId xmlns:p14="http://schemas.microsoft.com/office/powerpoint/2010/main" val="1581191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l" rtl="0"/>
            <a:r>
              <a:rPr lang="en-US" dirty="0" smtClean="0"/>
              <a:t>When is truthfulness dominant?</a:t>
            </a:r>
            <a:endParaRPr lang="he-IL" dirty="0"/>
          </a:p>
        </p:txBody>
      </p:sp>
      <p:sp>
        <p:nvSpPr>
          <p:cNvPr id="3" name="מציין מיקום תוכן 2"/>
          <p:cNvSpPr>
            <a:spLocks noGrp="1"/>
          </p:cNvSpPr>
          <p:nvPr>
            <p:ph idx="1"/>
          </p:nvPr>
        </p:nvSpPr>
        <p:spPr/>
        <p:txBody>
          <a:bodyPr/>
          <a:lstStyle/>
          <a:p>
            <a:pPr marL="0" indent="0" algn="l" rtl="0">
              <a:buNone/>
            </a:pPr>
            <a:endParaRPr lang="en-US" dirty="0" smtClean="0"/>
          </a:p>
          <a:p>
            <a:pPr marL="0" indent="0" algn="l" rtl="0">
              <a:buNone/>
            </a:pPr>
            <a:r>
              <a:rPr lang="en-US" dirty="0" smtClean="0"/>
              <a:t>The next theorem characterized bidding truthfully dominant strategy auctions.</a:t>
            </a:r>
            <a:endParaRPr lang="en-US" b="0" dirty="0" smtClean="0"/>
          </a:p>
          <a:p>
            <a:pPr algn="l" rtl="0">
              <a:buFont typeface="Wingdings" panose="05000000000000000000" pitchFamily="2" charset="2"/>
              <a:buChar char="v"/>
            </a:pPr>
            <a:endParaRPr lang="en-US" b="0" dirty="0" smtClean="0"/>
          </a:p>
          <a:p>
            <a:pPr algn="l" rtl="0">
              <a:buFont typeface="Wingdings" panose="05000000000000000000" pitchFamily="2" charset="2"/>
              <a:buChar char="v"/>
            </a:pPr>
            <a:endParaRPr lang="he-IL" dirty="0"/>
          </a:p>
        </p:txBody>
      </p:sp>
    </p:spTree>
    <p:extLst>
      <p:ext uri="{BB962C8B-B14F-4D97-AF65-F5344CB8AC3E}">
        <p14:creationId xmlns:p14="http://schemas.microsoft.com/office/powerpoint/2010/main" val="35933260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l" rtl="0"/>
            <a:r>
              <a:rPr lang="en-US" dirty="0" smtClean="0"/>
              <a:t>When is truthfulness dominant?</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lgn="l" rtl="0">
                  <a:buNone/>
                </a:pPr>
                <a:r>
                  <a:rPr lang="en-US" dirty="0" smtClean="0"/>
                  <a:t>Some notations:</a:t>
                </a:r>
              </a:p>
              <a:p>
                <a:pPr algn="l" rtl="0">
                  <a:buFont typeface="Wingdings" panose="05000000000000000000" pitchFamily="2" charset="2"/>
                  <a:buChar char="v"/>
                </a:pPr>
                <a14:m>
                  <m:oMath xmlns:m="http://schemas.openxmlformats.org/officeDocument/2006/math">
                    <m:r>
                      <a:rPr lang="en-US" b="0" i="1" smtClean="0">
                        <a:latin typeface="Cambria Math" panose="02040503050406030204" pitchFamily="18" charset="0"/>
                      </a:rPr>
                      <m:t>𝑢</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𝑢</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e>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𝑢</m:t>
                    </m:r>
                    <m:d>
                      <m:dPr>
                        <m:ctrlPr>
                          <a:rPr lang="en-US" b="0" i="1" smtClean="0">
                            <a:latin typeface="Cambria Math" panose="02040503050406030204" pitchFamily="18" charset="0"/>
                          </a:rPr>
                        </m:ctrlPr>
                      </m:dPr>
                      <m:e>
                        <m:r>
                          <a:rPr lang="en-US" b="0" i="1" smtClean="0">
                            <a:latin typeface="Cambria Math" panose="02040503050406030204" pitchFamily="18" charset="0"/>
                          </a:rPr>
                          <m:t>𝛽</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e>
                      <m:e>
                        <m:r>
                          <a:rPr lang="en-US" b="0" i="1" smtClean="0">
                            <a:latin typeface="Cambria Math" panose="02040503050406030204" pitchFamily="18" charset="0"/>
                          </a:rPr>
                          <m:t>𝑣</m:t>
                        </m:r>
                      </m:e>
                    </m:d>
                  </m:oMath>
                </a14:m>
                <a:endParaRPr lang="en-US" b="0" dirty="0" smtClean="0"/>
              </a:p>
              <a:p>
                <a:pPr algn="l" rtl="0">
                  <a:buFont typeface="Wingdings" panose="05000000000000000000" pitchFamily="2" charset="2"/>
                  <a:buChar char="v"/>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 −</m:t>
                    </m:r>
                    <m:r>
                      <a:rPr lang="en-US" b="0" i="1" smtClean="0">
                        <a:latin typeface="Cambria Math" panose="02040503050406030204" pitchFamily="18" charset="0"/>
                      </a:rPr>
                      <m:t>𝑏𝑖𝑑𝑠</m:t>
                    </m:r>
                    <m:r>
                      <a:rPr lang="en-US" b="0" i="1" smtClean="0">
                        <a:latin typeface="Cambria Math" panose="02040503050406030204" pitchFamily="18" charset="0"/>
                      </a:rPr>
                      <m:t> </m:t>
                    </m:r>
                    <m:r>
                      <a:rPr lang="en-US" b="0" i="1" smtClean="0">
                        <a:latin typeface="Cambria Math" panose="02040503050406030204" pitchFamily="18" charset="0"/>
                      </a:rPr>
                      <m:t>𝑏𝑦</m:t>
                    </m:r>
                    <m:r>
                      <a:rPr lang="en-US" b="0" i="1" smtClean="0">
                        <a:latin typeface="Cambria Math" panose="02040503050406030204" pitchFamily="18" charset="0"/>
                      </a:rPr>
                      <m:t> </m:t>
                    </m:r>
                    <m:r>
                      <a:rPr lang="en-US" b="0" i="1" smtClean="0">
                        <a:latin typeface="Cambria Math" panose="02040503050406030204" pitchFamily="18" charset="0"/>
                      </a:rPr>
                      <m:t>𝑏𝑖𝑑𝑑𝑒𝑟𝑠</m:t>
                    </m:r>
                    <m:r>
                      <a:rPr lang="en-US" b="0" i="1" smtClean="0">
                        <a:latin typeface="Cambria Math" panose="02040503050406030204" pitchFamily="18" charset="0"/>
                      </a:rPr>
                      <m:t> </m:t>
                    </m:r>
                    <m:r>
                      <a:rPr lang="en-US" b="0" i="1" smtClean="0">
                        <a:latin typeface="Cambria Math" panose="02040503050406030204" pitchFamily="18" charset="0"/>
                      </a:rPr>
                      <m:t>𝑜𝑡h𝑒𝑟</m:t>
                    </m:r>
                    <m:r>
                      <a:rPr lang="en-US" b="0" i="1" smtClean="0">
                        <a:latin typeface="Cambria Math" panose="02040503050406030204" pitchFamily="18" charset="0"/>
                      </a:rPr>
                      <m:t> </m:t>
                    </m:r>
                    <m:r>
                      <a:rPr lang="en-US" b="0" i="1" smtClean="0">
                        <a:latin typeface="Cambria Math" panose="02040503050406030204" pitchFamily="18" charset="0"/>
                      </a:rPr>
                      <m:t>𝑡h𝑎𝑛</m:t>
                    </m:r>
                    <m:r>
                      <a:rPr lang="en-US" b="0" i="1" smtClean="0">
                        <a:latin typeface="Cambria Math" panose="02040503050406030204" pitchFamily="18" charset="0"/>
                      </a:rPr>
                      <m:t> </m:t>
                    </m:r>
                    <m:r>
                      <a:rPr lang="en-US" b="0" i="1" smtClean="0">
                        <a:latin typeface="Cambria Math" panose="02040503050406030204" pitchFamily="18" charset="0"/>
                      </a:rPr>
                      <m:t>𝑖</m:t>
                    </m:r>
                  </m:oMath>
                </a14:m>
                <a:endParaRPr lang="en-US" b="0" dirty="0" smtClean="0"/>
              </a:p>
              <a:p>
                <a:pPr algn="l" rtl="0">
                  <a:buFont typeface="Wingdings" panose="05000000000000000000" pitchFamily="2" charset="2"/>
                  <a:buChar char="v"/>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m:t>
                            </m:r>
                            <m:r>
                              <a:rPr lang="en-US" b="0" i="1" smtClean="0">
                                <a:latin typeface="Cambria Math" panose="02040503050406030204" pitchFamily="18" charset="0"/>
                              </a:rPr>
                              <m:t>𝑖</m:t>
                            </m:r>
                          </m:sub>
                        </m:sSub>
                      </m:e>
                    </m:d>
                    <m:r>
                      <a:rPr lang="en-US" b="0" i="1" smtClean="0">
                        <a:latin typeface="Cambria Math" panose="02040503050406030204" pitchFamily="18" charset="0"/>
                      </a:rPr>
                      <m:t>− </m:t>
                    </m:r>
                  </m:oMath>
                </a14:m>
                <a:r>
                  <a:rPr lang="en-US" b="0" dirty="0" smtClean="0">
                    <a:latin typeface="Cambria Math" panose="02040503050406030204" pitchFamily="18" charset="0"/>
                    <a:ea typeface="Cambria Math" panose="02040503050406030204" pitchFamily="18" charset="0"/>
                  </a:rPr>
                  <a:t>the probability of allocation over the randomness of the auction</a:t>
                </a:r>
              </a:p>
              <a:p>
                <a:pPr algn="l" rtl="0">
                  <a:buFont typeface="Wingdings" panose="05000000000000000000" pitchFamily="2" charset="2"/>
                  <a:buChar char="v"/>
                </a:pPr>
                <a:endParaRPr lang="en-US" b="0" dirty="0" smtClean="0"/>
              </a:p>
              <a:p>
                <a:pPr algn="l" rtl="0">
                  <a:buFont typeface="Wingdings" panose="05000000000000000000" pitchFamily="2" charset="2"/>
                  <a:buChar char="v"/>
                </a:pPr>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1515" t="-1667"/>
                </a:stretch>
              </a:blipFill>
            </p:spPr>
            <p:txBody>
              <a:bodyPr/>
              <a:lstStyle/>
              <a:p>
                <a:r>
                  <a:rPr lang="he-IL">
                    <a:noFill/>
                  </a:rPr>
                  <a:t> </a:t>
                </a:r>
              </a:p>
            </p:txBody>
          </p:sp>
        </mc:Fallback>
      </mc:AlternateContent>
    </p:spTree>
    <p:extLst>
      <p:ext uri="{BB962C8B-B14F-4D97-AF65-F5344CB8AC3E}">
        <p14:creationId xmlns:p14="http://schemas.microsoft.com/office/powerpoint/2010/main" val="591310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l" rtl="0"/>
            <a:r>
              <a:rPr lang="en-US" dirty="0" smtClean="0"/>
              <a:t>When is truthfulness dominant?</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pPr marL="0" indent="0" algn="l" rtl="0">
                  <a:buNone/>
                </a:pPr>
                <a:r>
                  <a:rPr lang="en-US" dirty="0" smtClean="0"/>
                  <a:t>Theorem:</a:t>
                </a:r>
              </a:p>
              <a:p>
                <a:pPr marL="0" indent="0" algn="l" rtl="0">
                  <a:buNone/>
                </a:pPr>
                <a:r>
                  <a:rPr lang="en-US" dirty="0" smtClean="0"/>
                  <a:t>Let </a:t>
                </a:r>
                <a14:m>
                  <m:oMath xmlns:m="http://schemas.openxmlformats.org/officeDocument/2006/math">
                    <m:r>
                      <a:rPr lang="en-US" b="0" i="1" smtClean="0">
                        <a:latin typeface="Cambria Math" panose="02040503050406030204" pitchFamily="18" charset="0"/>
                      </a:rPr>
                      <m:t>𝒜</m:t>
                    </m:r>
                  </m:oMath>
                </a14:m>
                <a:r>
                  <a:rPr lang="en-US" dirty="0" smtClean="0"/>
                  <a:t> be an auction for selling of a single item.</a:t>
                </a:r>
              </a:p>
              <a:p>
                <a:pPr marL="0" indent="0" algn="l" rtl="0">
                  <a:buNone/>
                </a:pPr>
                <a:r>
                  <a:rPr lang="en-US" dirty="0" smtClean="0"/>
                  <a:t>It is a dominant strategy in </a:t>
                </a:r>
                <a14:m>
                  <m:oMath xmlns:m="http://schemas.openxmlformats.org/officeDocument/2006/math">
                    <m:r>
                      <a:rPr lang="en-US" i="1">
                        <a:latin typeface="Cambria Math" panose="02040503050406030204" pitchFamily="18" charset="0"/>
                      </a:rPr>
                      <m:t>𝒜</m:t>
                    </m:r>
                  </m:oMath>
                </a14:m>
                <a:r>
                  <a:rPr lang="en-US" dirty="0" smtClean="0"/>
                  <a:t> for bidder </a:t>
                </a:r>
                <a:r>
                  <a:rPr lang="en-US" dirty="0" err="1" smtClean="0"/>
                  <a:t>i</a:t>
                </a:r>
                <a:r>
                  <a:rPr lang="en-US" dirty="0" smtClean="0"/>
                  <a:t> to bid truthfully if and only if, for any bids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m:t>
                        </m:r>
                        <m:r>
                          <a:rPr lang="en-US" b="0" i="1" smtClean="0">
                            <a:latin typeface="Cambria Math" panose="02040503050406030204" pitchFamily="18" charset="0"/>
                          </a:rPr>
                          <m:t>𝑖</m:t>
                        </m:r>
                      </m:sub>
                    </m:sSub>
                  </m:oMath>
                </a14:m>
                <a:r>
                  <a:rPr lang="en-US" dirty="0" smtClean="0"/>
                  <a:t> of the other bidders:</a:t>
                </a:r>
              </a:p>
              <a:p>
                <a:pPr marL="457200" indent="-457200" algn="l" rtl="0">
                  <a:buAutoNum type="arabicPeriod"/>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𝑖</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m:t>
                            </m:r>
                            <m:r>
                              <a:rPr lang="en-US" i="1">
                                <a:latin typeface="Cambria Math" panose="02040503050406030204" pitchFamily="18" charset="0"/>
                              </a:rPr>
                              <m:t>𝑖</m:t>
                            </m:r>
                          </m:sub>
                        </m:sSub>
                      </m:e>
                    </m:d>
                  </m:oMath>
                </a14:m>
                <a:r>
                  <a:rPr lang="en-US" dirty="0" smtClean="0"/>
                  <a:t> is (weakly) increasing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oMath>
                </a14:m>
                <a:endParaRPr lang="en-US" dirty="0" smtClean="0"/>
              </a:p>
              <a:p>
                <a:pPr marL="457200" indent="-457200" algn="l" rtl="0">
                  <a:buAutoNum type="arabicPeriod"/>
                </a:pP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m:t>
                            </m:r>
                            <m:r>
                              <a:rPr lang="en-US" b="0" i="1" smtClean="0">
                                <a:latin typeface="Cambria Math" panose="02040503050406030204" pitchFamily="18" charset="0"/>
                              </a:rPr>
                              <m:t>𝑖</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m:t>
                            </m:r>
                            <m:r>
                              <a:rPr lang="en-US" b="0" i="1" smtClean="0">
                                <a:latin typeface="Cambria Math" panose="02040503050406030204" pitchFamily="18" charset="0"/>
                              </a:rPr>
                              <m:t>𝑖</m:t>
                            </m:r>
                          </m:sub>
                        </m:sSub>
                      </m:e>
                    </m:d>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a:rPr lang="en-US" b="0" i="1" smtClean="0">
                            <a:latin typeface="Cambria Math" panose="02040503050406030204" pitchFamily="18" charset="0"/>
                          </a:rPr>
                          <m:t>0</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m:t>
                                </m:r>
                                <m:r>
                                  <a:rPr lang="en-US" b="0" i="1" smtClean="0">
                                    <a:latin typeface="Cambria Math" panose="02040503050406030204" pitchFamily="18" charset="0"/>
                                  </a:rPr>
                                  <m:t>𝑖</m:t>
                                </m:r>
                              </m:sub>
                            </m:sSub>
                          </m:e>
                        </m:d>
                        <m:r>
                          <a:rPr lang="en-US" b="0" i="1" smtClean="0">
                            <a:latin typeface="Cambria Math" panose="02040503050406030204" pitchFamily="18" charset="0"/>
                          </a:rPr>
                          <m:t>𝑑𝑧</m:t>
                        </m:r>
                      </m:e>
                    </m:nary>
                  </m:oMath>
                </a14:m>
                <a:endParaRPr lang="en-US" b="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1515" t="-1667"/>
                </a:stretch>
              </a:blipFill>
            </p:spPr>
            <p:txBody>
              <a:bodyPr/>
              <a:lstStyle/>
              <a:p>
                <a:r>
                  <a:rPr lang="he-IL">
                    <a:noFill/>
                  </a:rPr>
                  <a:t> </a:t>
                </a:r>
              </a:p>
            </p:txBody>
          </p:sp>
        </mc:Fallback>
      </mc:AlternateContent>
    </p:spTree>
    <p:extLst>
      <p:ext uri="{BB962C8B-B14F-4D97-AF65-F5344CB8AC3E}">
        <p14:creationId xmlns:p14="http://schemas.microsoft.com/office/powerpoint/2010/main" val="163243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l" rtl="0"/>
            <a:r>
              <a:rPr lang="en-US" dirty="0" smtClean="0"/>
              <a:t>When is truthfulness dominant?</a:t>
            </a:r>
            <a:endParaRPr lang="he-IL" dirty="0"/>
          </a:p>
        </p:txBody>
      </p:sp>
      <p:sp>
        <p:nvSpPr>
          <p:cNvPr id="3" name="מציין מיקום תוכן 2"/>
          <p:cNvSpPr>
            <a:spLocks noGrp="1"/>
          </p:cNvSpPr>
          <p:nvPr>
            <p:ph idx="1"/>
          </p:nvPr>
        </p:nvSpPr>
        <p:spPr/>
        <p:txBody>
          <a:bodyPr>
            <a:normAutofit/>
          </a:bodyPr>
          <a:lstStyle/>
          <a:p>
            <a:pPr marL="0" indent="0" algn="l" rtl="0">
              <a:buNone/>
            </a:pPr>
            <a:r>
              <a:rPr lang="en-US" dirty="0" smtClean="0"/>
              <a:t>Theorem:</a:t>
            </a:r>
          </a:p>
          <a:p>
            <a:pPr marL="0" indent="0" algn="l" rtl="0">
              <a:buNone/>
            </a:pPr>
            <a:endParaRPr lang="en-US" b="0" dirty="0" smtClean="0"/>
          </a:p>
          <a:p>
            <a:pPr marL="0" indent="0" algn="l" rtl="0">
              <a:buNone/>
            </a:pPr>
            <a:endParaRPr lang="en-US" dirty="0" smtClean="0"/>
          </a:p>
          <a:p>
            <a:pPr marL="0" indent="0" algn="l" rtl="0">
              <a:buNone/>
            </a:pPr>
            <a:r>
              <a:rPr lang="en-US" dirty="0" smtClean="0"/>
              <a:t>Proof: similar to part (b) of the previous proof. Notice we haven’t used other bidders’ bid or the distributions their values were taken from</a:t>
            </a:r>
            <a:endParaRPr lang="he-IL" dirty="0"/>
          </a:p>
        </p:txBody>
      </p:sp>
    </p:spTree>
    <p:extLst>
      <p:ext uri="{BB962C8B-B14F-4D97-AF65-F5344CB8AC3E}">
        <p14:creationId xmlns:p14="http://schemas.microsoft.com/office/powerpoint/2010/main" val="8880883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l" rtl="0"/>
            <a:r>
              <a:rPr lang="en-US" dirty="0" smtClean="0"/>
              <a:t>When is truthfulness dominant?</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pPr marL="0" indent="0" algn="l" rtl="0">
                  <a:buNone/>
                </a:pPr>
                <a:r>
                  <a:rPr lang="en-US" dirty="0" smtClean="0"/>
                  <a:t>Corollary:</a:t>
                </a:r>
              </a:p>
              <a:p>
                <a:pPr marL="0" indent="0" algn="l" rtl="0">
                  <a:buNone/>
                </a:pPr>
                <a:r>
                  <a:rPr lang="en-US" dirty="0" smtClean="0"/>
                  <a:t>Let </a:t>
                </a:r>
                <a14:m>
                  <m:oMath xmlns:m="http://schemas.openxmlformats.org/officeDocument/2006/math">
                    <m:r>
                      <a:rPr lang="en-US" b="0" i="1" smtClean="0">
                        <a:latin typeface="Cambria Math" panose="02040503050406030204" pitchFamily="18" charset="0"/>
                      </a:rPr>
                      <m:t>𝒜</m:t>
                    </m:r>
                  </m:oMath>
                </a14:m>
                <a:r>
                  <a:rPr lang="en-US" dirty="0" smtClean="0"/>
                  <a:t> be a </a:t>
                </a:r>
                <a:r>
                  <a:rPr lang="en-US" u="sng" dirty="0" smtClean="0"/>
                  <a:t>deterministic</a:t>
                </a:r>
                <a:r>
                  <a:rPr lang="en-US" dirty="0" smtClean="0"/>
                  <a:t> auction (i.e. </a:t>
                </a:r>
                <a14:m>
                  <m:oMath xmlns:m="http://schemas.openxmlformats.org/officeDocument/2006/math">
                    <m:r>
                      <a:rPr lang="en-US" b="0" i="1" smtClean="0">
                        <a:latin typeface="Cambria Math" panose="02040503050406030204" pitchFamily="18" charset="0"/>
                      </a:rPr>
                      <m:t>𝛼</m:t>
                    </m:r>
                  </m:oMath>
                </a14:m>
                <a:r>
                  <a:rPr lang="en-US" dirty="0" smtClean="0"/>
                  <a:t> is either 0 or 1) then </a:t>
                </a:r>
                <a:r>
                  <a:rPr lang="en-US" dirty="0"/>
                  <a:t>i</a:t>
                </a:r>
                <a:r>
                  <a:rPr lang="en-US" dirty="0" smtClean="0"/>
                  <a:t>t </a:t>
                </a:r>
                <a:r>
                  <a:rPr lang="en-US" dirty="0"/>
                  <a:t>is a dominant strategy in </a:t>
                </a:r>
                <a14:m>
                  <m:oMath xmlns:m="http://schemas.openxmlformats.org/officeDocument/2006/math">
                    <m:r>
                      <a:rPr lang="en-US" i="1">
                        <a:latin typeface="Cambria Math" panose="02040503050406030204" pitchFamily="18" charset="0"/>
                      </a:rPr>
                      <m:t>𝒜</m:t>
                    </m:r>
                  </m:oMath>
                </a14:m>
                <a:r>
                  <a:rPr lang="en-US" dirty="0"/>
                  <a:t> for bidder </a:t>
                </a:r>
                <a:r>
                  <a:rPr lang="en-US" dirty="0" err="1"/>
                  <a:t>i</a:t>
                </a:r>
                <a:r>
                  <a:rPr lang="en-US" dirty="0"/>
                  <a:t> to bid truthfully if and only if, for any bids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m:t>
                        </m:r>
                        <m:r>
                          <a:rPr lang="en-US" i="1">
                            <a:latin typeface="Cambria Math" panose="02040503050406030204" pitchFamily="18" charset="0"/>
                          </a:rPr>
                          <m:t>𝑖</m:t>
                        </m:r>
                      </m:sub>
                    </m:sSub>
                  </m:oMath>
                </a14:m>
                <a:r>
                  <a:rPr lang="en-US" dirty="0"/>
                  <a:t> of the other bidders:</a:t>
                </a:r>
              </a:p>
              <a:p>
                <a:pPr marL="0" indent="0" algn="l" rtl="0">
                  <a:buNone/>
                </a:pPr>
                <a:r>
                  <a:rPr lang="en-US" dirty="0" smtClean="0"/>
                  <a:t> 1. there is a threshold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m:t>
                            </m:r>
                            <m:r>
                              <a:rPr lang="en-US" b="0" i="1" smtClean="0">
                                <a:latin typeface="Cambria Math" panose="02040503050406030204" pitchFamily="18" charset="0"/>
                              </a:rPr>
                              <m:t>𝑖</m:t>
                            </m:r>
                          </m:sub>
                        </m:sSub>
                      </m:e>
                    </m:d>
                  </m:oMath>
                </a14:m>
                <a:r>
                  <a:rPr lang="en-US" dirty="0" smtClean="0"/>
                  <a:t> such that the item is allocated to bidder </a:t>
                </a:r>
                <a:r>
                  <a:rPr lang="en-US" dirty="0" err="1" smtClean="0"/>
                  <a:t>i</a:t>
                </a:r>
                <a:r>
                  <a:rPr lang="en-US" dirty="0" smtClean="0"/>
                  <a:t> 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r>
                      <a:rPr lang="en-US" b="0" i="1" smtClean="0">
                        <a:latin typeface="Cambria Math" panose="02040503050406030204" pitchFamily="18" charset="0"/>
                      </a:rPr>
                      <m:t>&gt;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𝑖</m:t>
                        </m:r>
                      </m:sub>
                    </m:sSub>
                  </m:oMath>
                </a14:m>
                <a:r>
                  <a:rPr lang="en-US" dirty="0" smtClean="0"/>
                  <a:t> and isn’t allocated 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𝑖</m:t>
                        </m:r>
                      </m:sub>
                    </m:sSub>
                  </m:oMath>
                </a14:m>
                <a:endParaRPr lang="en-US" dirty="0" smtClean="0"/>
              </a:p>
              <a:p>
                <a:pPr marL="0" indent="0" algn="l" rtl="0">
                  <a:buNone/>
                </a:pPr>
                <a:r>
                  <a:rPr lang="en-US" dirty="0" smtClean="0"/>
                  <a:t>2. If the item is allocated to bidder </a:t>
                </a:r>
                <a:r>
                  <a:rPr lang="en-US" dirty="0" err="1" smtClean="0"/>
                  <a:t>i</a:t>
                </a:r>
                <a:r>
                  <a:rPr lang="en-US" dirty="0" smtClean="0"/>
                  <a:t> then his payment 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𝑖</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m:t>
                            </m:r>
                            <m:r>
                              <a:rPr lang="en-US" i="1">
                                <a:latin typeface="Cambria Math" panose="02040503050406030204" pitchFamily="18" charset="0"/>
                              </a:rPr>
                              <m:t>𝑖</m:t>
                            </m:r>
                          </m:sub>
                        </m:sSub>
                      </m:e>
                    </m:d>
                  </m:oMath>
                </a14:m>
                <a:r>
                  <a:rPr lang="en-US" dirty="0" smtClean="0"/>
                  <a:t> and 0 otherwise</a:t>
                </a:r>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1515" t="-1667"/>
                </a:stretch>
              </a:blipFill>
            </p:spPr>
            <p:txBody>
              <a:bodyPr/>
              <a:lstStyle/>
              <a:p>
                <a:r>
                  <a:rPr lang="he-IL">
                    <a:noFill/>
                  </a:rPr>
                  <a:t> </a:t>
                </a:r>
              </a:p>
            </p:txBody>
          </p:sp>
        </mc:Fallback>
      </mc:AlternateContent>
    </p:spTree>
    <p:extLst>
      <p:ext uri="{BB962C8B-B14F-4D97-AF65-F5344CB8AC3E}">
        <p14:creationId xmlns:p14="http://schemas.microsoft.com/office/powerpoint/2010/main" val="21886688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l" rtl="0"/>
            <a:r>
              <a:rPr lang="en-US" dirty="0" smtClean="0"/>
              <a:t>When is truthfulness dominant?</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pPr marL="0" indent="0" algn="l" rtl="0">
                  <a:buNone/>
                </a:pPr>
                <a:r>
                  <a:rPr lang="en-US" dirty="0" smtClean="0"/>
                  <a:t>Proof of the corollary: (first direction – assume bidding truthful is dominant strategy)</a:t>
                </a:r>
              </a:p>
              <a:p>
                <a:pPr marL="0" indent="0" algn="l" rtl="0">
                  <a:buNone/>
                </a:pPr>
                <a:r>
                  <a:rPr lang="en-US" dirty="0" smtClean="0"/>
                  <a:t>A threshold must exist since the auction is deterministic and allocation probability is </a:t>
                </a:r>
                <a:r>
                  <a:rPr lang="en-US" smtClean="0"/>
                  <a:t>monotone increasing.</a:t>
                </a:r>
                <a:endParaRPr lang="en-US" dirty="0" smtClean="0"/>
              </a:p>
              <a:p>
                <a:pPr marL="0" indent="0" algn="l" rtl="0">
                  <a:buNone/>
                </a:pPr>
                <a:r>
                  <a:rPr lang="en-US" dirty="0" smtClean="0"/>
                  <a:t>Let’s assume differently then statement 1. then, bidder </a:t>
                </a:r>
                <a:r>
                  <a:rPr lang="en-US" dirty="0" err="1" smtClean="0"/>
                  <a:t>i</a:t>
                </a:r>
                <a:r>
                  <a:rPr lang="en-US" dirty="0" smtClean="0"/>
                  <a:t> could get the item by bidding less then his value, and by that increase his utility. But it’s contradicting truthfulness.</a:t>
                </a:r>
              </a:p>
              <a:p>
                <a:pPr marL="0" indent="0" algn="l" rtl="0">
                  <a:buNone/>
                </a:pPr>
                <a:r>
                  <a:rPr lang="en-US" dirty="0" smtClean="0"/>
                  <a:t>By the theorem we know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m:t>
                            </m:r>
                            <m:r>
                              <a:rPr lang="en-US" i="1">
                                <a:latin typeface="Cambria Math" panose="02040503050406030204" pitchFamily="18" charset="0"/>
                              </a:rPr>
                              <m:t>𝑖</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𝑖</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m:t>
                            </m:r>
                            <m:r>
                              <a:rPr lang="en-US" i="1">
                                <a:latin typeface="Cambria Math" panose="02040503050406030204" pitchFamily="18" charset="0"/>
                              </a:rPr>
                              <m:t>𝑖</m:t>
                            </m:r>
                          </m:sub>
                        </m:sSub>
                      </m:e>
                    </m:d>
                    <m:r>
                      <a:rPr lang="en-US" i="1">
                        <a:latin typeface="Cambria Math" panose="02040503050406030204" pitchFamily="18" charset="0"/>
                      </a:rPr>
                      <m:t>−</m:t>
                    </m:r>
                    <m:nary>
                      <m:naryPr>
                        <m:ctrlPr>
                          <a:rPr lang="en-US" i="1">
                            <a:latin typeface="Cambria Math" panose="02040503050406030204" pitchFamily="18" charset="0"/>
                          </a:rPr>
                        </m:ctrlPr>
                      </m:naryPr>
                      <m:sub>
                        <m:r>
                          <a:rPr lang="en-US" i="1">
                            <a:latin typeface="Cambria Math" panose="02040503050406030204" pitchFamily="18" charset="0"/>
                          </a:rPr>
                          <m:t>0</m:t>
                        </m:r>
                      </m:sub>
                      <m:sup>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sup>
                      <m:e>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𝑖</m:t>
                            </m:r>
                          </m:sub>
                        </m:sSub>
                        <m:d>
                          <m:dPr>
                            <m:ctrlPr>
                              <a:rPr lang="en-US" i="1">
                                <a:latin typeface="Cambria Math" panose="02040503050406030204" pitchFamily="18" charset="0"/>
                              </a:rPr>
                            </m:ctrlPr>
                          </m:dPr>
                          <m:e>
                            <m:r>
                              <a:rPr lang="en-US" i="1">
                                <a:latin typeface="Cambria Math" panose="02040503050406030204" pitchFamily="18" charset="0"/>
                              </a:rPr>
                              <m:t>𝑧</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m:t>
                                </m:r>
                                <m:r>
                                  <a:rPr lang="en-US" i="1">
                                    <a:latin typeface="Cambria Math" panose="02040503050406030204" pitchFamily="18" charset="0"/>
                                  </a:rPr>
                                  <m:t>𝑖</m:t>
                                </m:r>
                              </m:sub>
                            </m:sSub>
                          </m:e>
                        </m:d>
                        <m:r>
                          <a:rPr lang="en-US" i="1">
                            <a:latin typeface="Cambria Math" panose="02040503050406030204" pitchFamily="18" charset="0"/>
                          </a:rPr>
                          <m:t>𝑑𝑧</m:t>
                        </m:r>
                      </m:e>
                    </m:nary>
                  </m:oMath>
                </a14:m>
                <a:r>
                  <a:rPr lang="en-US" dirty="0" smtClean="0"/>
                  <a:t> , and since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0</m:t>
                    </m:r>
                  </m:oMath>
                </a14:m>
                <a:r>
                  <a:rPr lang="en-US" dirty="0" smtClean="0"/>
                  <a:t> for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&lt;</m:t>
                    </m:r>
                    <m:r>
                      <a:rPr lang="en-US" b="0" i="1" smtClean="0">
                        <a:latin typeface="Cambria Math" panose="02040503050406030204" pitchFamily="18" charset="0"/>
                      </a:rPr>
                      <m:t>𝑣</m:t>
                    </m:r>
                  </m:oMath>
                </a14:m>
                <a:r>
                  <a:rPr lang="en-US" dirty="0" smtClean="0"/>
                  <a:t> and</a:t>
                </a:r>
              </a:p>
              <a:p>
                <a:pPr marL="0" indent="0" algn="l" rtl="0">
                  <a:buNone/>
                </a:pPr>
                <a:r>
                  <a:rPr lang="en-US" dirty="0" smtClean="0"/>
                  <a:t> </a:t>
                </a:r>
                <a14:m>
                  <m:oMath xmlns:m="http://schemas.openxmlformats.org/officeDocument/2006/math">
                    <m:r>
                      <a:rPr lang="en-US" b="0" i="1" smtClean="0">
                        <a:latin typeface="Cambria Math" panose="02040503050406030204" pitchFamily="18" charset="0"/>
                      </a:rPr>
                      <m:t>𝛼</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r>
                      <a:rPr lang="en-US" b="0" i="1" smtClean="0">
                        <a:latin typeface="Cambria Math" panose="02040503050406030204" pitchFamily="18" charset="0"/>
                      </a:rPr>
                      <m:t>1</m:t>
                    </m:r>
                  </m:oMath>
                </a14:m>
                <a:r>
                  <a:rPr lang="en-US" dirty="0" smtClean="0"/>
                  <a:t> for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smtClean="0"/>
                  <a:t> we get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 −</m:t>
                    </m:r>
                    <m:nary>
                      <m:naryPr>
                        <m:ctrlPr>
                          <a:rPr lang="en-US" b="0" i="1" smtClean="0">
                            <a:latin typeface="Cambria Math" panose="02040503050406030204" pitchFamily="18" charset="0"/>
                          </a:rPr>
                        </m:ctrlPr>
                      </m:naryPr>
                      <m:sub>
                        <m:r>
                          <a:rPr lang="en-US" b="0" i="1" smtClean="0">
                            <a:latin typeface="Cambria Math" panose="02040503050406030204" pitchFamily="18" charset="0"/>
                          </a:rPr>
                          <m:t>0</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𝑖</m:t>
                            </m:r>
                          </m:sub>
                        </m:sSub>
                      </m:sup>
                      <m:e>
                        <m:r>
                          <a:rPr lang="en-US" b="0" i="1" smtClean="0">
                            <a:latin typeface="Cambria Math" panose="02040503050406030204" pitchFamily="18" charset="0"/>
                          </a:rPr>
                          <m:t>0</m:t>
                        </m:r>
                        <m:r>
                          <a:rPr lang="en-US" b="0" i="1" smtClean="0">
                            <a:latin typeface="Cambria Math" panose="02040503050406030204" pitchFamily="18" charset="0"/>
                          </a:rPr>
                          <m:t>𝑑𝑧</m:t>
                        </m:r>
                        <m:r>
                          <a:rPr lang="en-US" b="0" i="1" smtClean="0">
                            <a:latin typeface="Cambria Math" panose="02040503050406030204" pitchFamily="18" charset="0"/>
                          </a:rPr>
                          <m:t> −</m:t>
                        </m:r>
                        <m:nary>
                          <m:naryPr>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𝑖</m:t>
                                </m:r>
                              </m:sub>
                            </m:sSub>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sup>
                          <m:e>
                            <m:r>
                              <a:rPr lang="en-US" b="0" i="1" smtClean="0">
                                <a:latin typeface="Cambria Math" panose="02040503050406030204" pitchFamily="18" charset="0"/>
                              </a:rPr>
                              <m:t>1</m:t>
                            </m:r>
                            <m:r>
                              <a:rPr lang="en-US" b="0" i="1" smtClean="0">
                                <a:latin typeface="Cambria Math" panose="02040503050406030204" pitchFamily="18" charset="0"/>
                              </a:rPr>
                              <m:t>𝑑𝑧</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𝑖</m:t>
                                </m:r>
                              </m:sub>
                            </m:sSub>
                          </m:e>
                        </m:nary>
                      </m:e>
                    </m:nary>
                  </m:oMath>
                </a14:m>
                <a:r>
                  <a:rPr lang="en-US" dirty="0" smtClean="0"/>
                  <a:t> for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&gt;</m:t>
                    </m:r>
                    <m:r>
                      <a:rPr lang="en-US" b="0" i="1" smtClean="0">
                        <a:latin typeface="Cambria Math" panose="02040503050406030204" pitchFamily="18" charset="0"/>
                      </a:rPr>
                      <m:t>𝜃</m:t>
                    </m:r>
                  </m:oMath>
                </a14:m>
                <a:r>
                  <a:rPr lang="en-US" dirty="0" smtClean="0"/>
                  <a:t> and 0 otherwise</a:t>
                </a:r>
                <a:endParaRPr lang="en-US" dirty="0"/>
              </a:p>
              <a:p>
                <a:pPr marL="0" indent="0" algn="l" rtl="0">
                  <a:buNone/>
                </a:pPr>
                <a:r>
                  <a:rPr lang="en-US" dirty="0" smtClean="0"/>
                  <a:t> </a:t>
                </a:r>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1515" t="-1667" r="-364"/>
                </a:stretch>
              </a:blipFill>
            </p:spPr>
            <p:txBody>
              <a:bodyPr/>
              <a:lstStyle/>
              <a:p>
                <a:r>
                  <a:rPr lang="he-IL">
                    <a:noFill/>
                  </a:rPr>
                  <a:t> </a:t>
                </a:r>
              </a:p>
            </p:txBody>
          </p:sp>
        </mc:Fallback>
      </mc:AlternateContent>
    </p:spTree>
    <p:extLst>
      <p:ext uri="{BB962C8B-B14F-4D97-AF65-F5344CB8AC3E}">
        <p14:creationId xmlns:p14="http://schemas.microsoft.com/office/powerpoint/2010/main" val="7336948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l" rtl="0"/>
            <a:r>
              <a:rPr lang="en-US" dirty="0" smtClean="0"/>
              <a:t>When is truthfulness dominant?</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pPr marL="0" indent="0" algn="l" rtl="0">
                  <a:buNone/>
                </a:pPr>
                <a:r>
                  <a:rPr lang="en-US" dirty="0" smtClean="0"/>
                  <a:t>Proof of the corollary: (other direction)</a:t>
                </a:r>
              </a:p>
              <a:p>
                <a:pPr marL="0" indent="0" algn="l" rtl="0">
                  <a:buNone/>
                </a:pPr>
                <a:r>
                  <a:rPr lang="en-US" dirty="0" smtClean="0"/>
                  <a:t>Assume:</a:t>
                </a:r>
              </a:p>
              <a:p>
                <a:pPr marL="0" indent="0" algn="l" rtl="0">
                  <a:buNone/>
                </a:pPr>
                <a:r>
                  <a:rPr lang="en-US" dirty="0"/>
                  <a:t>1. there is a threshold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𝑖</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m:t>
                            </m:r>
                            <m:r>
                              <a:rPr lang="en-US" i="1">
                                <a:latin typeface="Cambria Math" panose="02040503050406030204" pitchFamily="18" charset="0"/>
                              </a:rPr>
                              <m:t>𝑖</m:t>
                            </m:r>
                          </m:sub>
                        </m:sSub>
                      </m:e>
                    </m:d>
                  </m:oMath>
                </a14:m>
                <a:r>
                  <a:rPr lang="en-US" dirty="0"/>
                  <a:t> such that the item is allocated to bidder </a:t>
                </a:r>
                <a:r>
                  <a:rPr lang="en-US" dirty="0" err="1"/>
                  <a:t>i</a:t>
                </a:r>
                <a:r>
                  <a:rPr lang="en-US" dirty="0"/>
                  <a:t>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r>
                      <a:rPr lang="en-US" i="1">
                        <a:latin typeface="Cambria Math" panose="02040503050406030204" pitchFamily="18" charset="0"/>
                      </a:rPr>
                      <m:t>&gt;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𝑖</m:t>
                        </m:r>
                      </m:sub>
                    </m:sSub>
                  </m:oMath>
                </a14:m>
                <a:r>
                  <a:rPr lang="en-US" dirty="0"/>
                  <a:t> and isn’t allocated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r>
                      <a:rPr lang="en-US" i="1">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𝑖</m:t>
                        </m:r>
                      </m:sub>
                    </m:sSub>
                  </m:oMath>
                </a14:m>
                <a:endParaRPr lang="en-US" dirty="0"/>
              </a:p>
              <a:p>
                <a:pPr marL="0" indent="0" algn="l" rtl="0">
                  <a:buNone/>
                </a:pPr>
                <a:r>
                  <a:rPr lang="en-US" dirty="0"/>
                  <a:t>2. If the item is allocated to bidder </a:t>
                </a:r>
                <a:r>
                  <a:rPr lang="en-US" dirty="0" err="1"/>
                  <a:t>i</a:t>
                </a:r>
                <a:r>
                  <a:rPr lang="en-US" dirty="0"/>
                  <a:t> then his payment 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𝑖</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m:t>
                            </m:r>
                            <m:r>
                              <a:rPr lang="en-US" i="1">
                                <a:latin typeface="Cambria Math" panose="02040503050406030204" pitchFamily="18" charset="0"/>
                              </a:rPr>
                              <m:t>𝑖</m:t>
                            </m:r>
                          </m:sub>
                        </m:sSub>
                      </m:e>
                    </m:d>
                  </m:oMath>
                </a14:m>
                <a:r>
                  <a:rPr lang="en-US" dirty="0"/>
                  <a:t> and 0 otherwise</a:t>
                </a:r>
                <a:endParaRPr lang="he-IL" dirty="0"/>
              </a:p>
              <a:p>
                <a:pPr marL="0" indent="0" algn="l" rtl="0">
                  <a:buNone/>
                </a:pPr>
                <a:r>
                  <a:rPr lang="en-US" dirty="0" smtClean="0"/>
                  <a:t>The bidder’s payment is not a function of his bid. It’s easy to see that 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𝑖</m:t>
                        </m:r>
                      </m:sub>
                    </m:sSub>
                  </m:oMath>
                </a14:m>
                <a:r>
                  <a:rPr lang="en-US" dirty="0" smtClean="0"/>
                  <a:t> it could lead to either the item would not be allocated to the bidder even though he should have had (bidding truthfully) getting him to lost on his utility, or his utility function could get negative values</a:t>
                </a:r>
              </a:p>
              <a:p>
                <a:pPr marL="0" indent="0" algn="l" rtl="0">
                  <a:buNone/>
                </a:pPr>
                <a:r>
                  <a:rPr lang="en-US" dirty="0" smtClean="0"/>
                  <a:t> </a:t>
                </a:r>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1515" t="-1667" r="-1212"/>
                </a:stretch>
              </a:blipFill>
            </p:spPr>
            <p:txBody>
              <a:bodyPr/>
              <a:lstStyle/>
              <a:p>
                <a:r>
                  <a:rPr lang="he-IL">
                    <a:noFill/>
                  </a:rPr>
                  <a:t> </a:t>
                </a:r>
              </a:p>
            </p:txBody>
          </p:sp>
        </mc:Fallback>
      </mc:AlternateContent>
    </p:spTree>
    <p:extLst>
      <p:ext uri="{BB962C8B-B14F-4D97-AF65-F5344CB8AC3E}">
        <p14:creationId xmlns:p14="http://schemas.microsoft.com/office/powerpoint/2010/main" val="4080901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The revelation principle</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algn="l" rtl="0"/>
                <a:r>
                  <a:rPr lang="en-US" dirty="0" smtClean="0"/>
                  <a:t>Definition: Bayes-Nash incentive compatible (BIC), is an auction </a:t>
                </a:r>
                <a14:m>
                  <m:oMath xmlns:m="http://schemas.openxmlformats.org/officeDocument/2006/math">
                    <m:r>
                      <a:rPr lang="en-US" b="0" i="1" smtClean="0">
                        <a:latin typeface="Cambria Math" panose="02040503050406030204" pitchFamily="18" charset="0"/>
                      </a:rPr>
                      <m:t>𝒜</m:t>
                    </m:r>
                  </m:oMath>
                </a14:m>
                <a:r>
                  <a:rPr lang="en-US" b="1" dirty="0" smtClean="0"/>
                  <a:t> </a:t>
                </a:r>
                <a:r>
                  <a:rPr lang="en-US" dirty="0" smtClean="0"/>
                  <a:t>in which bidding truthfully is a BNE </a:t>
                </a:r>
                <a:endParaRPr lang="en-US" dirty="0"/>
              </a:p>
              <a:p>
                <a:pPr algn="l" rtl="0"/>
                <a:endParaRPr lang="en-US" dirty="0" smtClean="0"/>
              </a:p>
              <a:p>
                <a:pPr algn="l" rtl="0"/>
                <a:r>
                  <a:rPr lang="en-US" dirty="0" smtClean="0"/>
                  <a:t>Motivation: simplify the design and analysis of an auction.</a:t>
                </a:r>
              </a:p>
              <a:p>
                <a:pPr algn="l" rtl="0"/>
                <a:r>
                  <a:rPr lang="en-US" dirty="0" smtClean="0"/>
                  <a:t>How? In opposed to an arbitrary BNE auction, a BIC auction is a </a:t>
                </a:r>
                <a:r>
                  <a:rPr lang="en-US" u="sng" dirty="0" smtClean="0"/>
                  <a:t>dominant strategy</a:t>
                </a:r>
                <a:r>
                  <a:rPr lang="en-US" dirty="0" smtClean="0"/>
                  <a:t> auction and therefore it is less complex from the perspective of the bidder, and so easier to analyze and design.</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06" t="-1667" r="-485"/>
                </a:stretch>
              </a:blipFill>
            </p:spPr>
            <p:txBody>
              <a:bodyPr/>
              <a:lstStyle/>
              <a:p>
                <a:r>
                  <a:rPr lang="he-IL">
                    <a:noFill/>
                  </a:rPr>
                  <a:t> </a:t>
                </a:r>
              </a:p>
            </p:txBody>
          </p:sp>
        </mc:Fallback>
      </mc:AlternateContent>
    </p:spTree>
    <p:extLst>
      <p:ext uri="{BB962C8B-B14F-4D97-AF65-F5344CB8AC3E}">
        <p14:creationId xmlns:p14="http://schemas.microsoft.com/office/powerpoint/2010/main" val="255934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Reminder:</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algn="l" rtl="0"/>
                <a:r>
                  <a:rPr lang="en-US" dirty="0" smtClean="0"/>
                  <a:t>Definitions:</a:t>
                </a:r>
              </a:p>
              <a:p>
                <a:pPr lvl="1" algn="l" rtl="0"/>
                <a:r>
                  <a:rPr lang="en-US" dirty="0" smtClean="0"/>
                  <a:t>strategy profile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𝑖</m:t>
                        </m:r>
                      </m:sub>
                    </m:sSub>
                  </m:oMath>
                </a14:m>
                <a:endParaRPr lang="en-US" dirty="0" smtClean="0"/>
              </a:p>
              <a:p>
                <a:pPr lvl="1" algn="l" rtl="0"/>
                <a:r>
                  <a:rPr lang="en-US" dirty="0" smtClean="0"/>
                  <a:t>Allocation probability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box>
                      <m:boxPr>
                        <m:ctrlPr>
                          <a:rPr lang="en-US" b="0" i="1" smtClean="0">
                            <a:latin typeface="Cambria Math" panose="02040503050406030204" pitchFamily="18" charset="0"/>
                          </a:rPr>
                        </m:ctrlPr>
                      </m:boxPr>
                      <m:e>
                        <m:r>
                          <a:rPr lang="en-US" b="0" i="1" smtClean="0">
                            <a:latin typeface="Cambria Math" panose="02040503050406030204" pitchFamily="18" charset="0"/>
                          </a:rPr>
                          <m:t>≔</m:t>
                        </m:r>
                      </m:e>
                    </m:box>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e>
                    </m:d>
                  </m:oMath>
                </a14:m>
                <a:endParaRPr lang="en-US" b="0" dirty="0" smtClean="0"/>
              </a:p>
              <a:p>
                <a:pPr lvl="1" algn="l" rtl="0"/>
                <a:r>
                  <a:rPr lang="en-US" dirty="0" smtClean="0"/>
                  <a:t>Expected payment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box>
                      <m:boxPr>
                        <m:ctrlPr>
                          <a:rPr lang="en-US" b="0" i="1" smtClean="0">
                            <a:latin typeface="Cambria Math" panose="02040503050406030204" pitchFamily="18" charset="0"/>
                          </a:rPr>
                        </m:ctrlPr>
                      </m:boxPr>
                      <m:e>
                        <m:r>
                          <a:rPr lang="en-US" b="0" i="1" smtClean="0">
                            <a:latin typeface="Cambria Math" panose="02040503050406030204" pitchFamily="18" charset="0"/>
                          </a:rPr>
                          <m:t>≔</m:t>
                        </m:r>
                      </m:e>
                    </m:box>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e>
                    </m:d>
                  </m:oMath>
                </a14:m>
                <a:endParaRPr lang="en-US" b="0" dirty="0" smtClean="0"/>
              </a:p>
              <a:p>
                <a:pPr lvl="1" algn="l" rtl="0"/>
                <a:r>
                  <a:rPr lang="en-US" dirty="0" smtClean="0"/>
                  <a:t>Expected utility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𝑤</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e>
                    </m:d>
                    <m:box>
                      <m:boxPr>
                        <m:ctrlPr>
                          <a:rPr lang="en-US" b="0" i="1" smtClean="0">
                            <a:latin typeface="Cambria Math" panose="02040503050406030204" pitchFamily="18" charset="0"/>
                          </a:rPr>
                        </m:ctrlPr>
                      </m:boxPr>
                      <m:e>
                        <m:r>
                          <a:rPr lang="en-US" b="0" i="1" smtClean="0">
                            <a:latin typeface="Cambria Math" panose="02040503050406030204" pitchFamily="18" charset="0"/>
                          </a:rPr>
                          <m:t>≔</m:t>
                        </m:r>
                      </m:e>
                    </m:box>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oMath>
                </a14:m>
                <a:endParaRPr lang="en-US" b="0" dirty="0" smtClean="0"/>
              </a:p>
              <a:p>
                <a:pPr lvl="1" algn="l" rtl="0"/>
                <a:endParaRPr lang="en-US" dirty="0" smtClean="0"/>
              </a:p>
              <a:p>
                <a:pPr lvl="1" algn="l" rtl="0"/>
                <a:endParaRPr lang="en-US"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2"/>
                <a:stretch>
                  <a:fillRect l="-606" t="-1515"/>
                </a:stretch>
              </a:blipFill>
            </p:spPr>
            <p:txBody>
              <a:bodyPr/>
              <a:lstStyle/>
              <a:p>
                <a:r>
                  <a:rPr lang="he-IL">
                    <a:noFill/>
                  </a:rPr>
                  <a:t> </a:t>
                </a:r>
              </a:p>
            </p:txBody>
          </p:sp>
        </mc:Fallback>
      </mc:AlternateContent>
    </p:spTree>
    <p:extLst>
      <p:ext uri="{BB962C8B-B14F-4D97-AF65-F5344CB8AC3E}">
        <p14:creationId xmlns:p14="http://schemas.microsoft.com/office/powerpoint/2010/main" val="23119509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The revelation principle</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algn="l" rtl="0"/>
                <a:r>
                  <a:rPr lang="en-US" dirty="0" smtClean="0"/>
                  <a:t>Definition:</a:t>
                </a:r>
              </a:p>
              <a:p>
                <a:pPr algn="l" rtl="0"/>
                <a:r>
                  <a:rPr lang="en-US" dirty="0" smtClean="0"/>
                  <a:t>Let </a:t>
                </a:r>
                <a14:m>
                  <m:oMath xmlns:m="http://schemas.openxmlformats.org/officeDocument/2006/math">
                    <m:r>
                      <a:rPr lang="en-US" b="0" i="1" smtClean="0">
                        <a:latin typeface="Cambria Math" panose="02040503050406030204" pitchFamily="18" charset="0"/>
                      </a:rPr>
                      <m:t>𝒜</m:t>
                    </m:r>
                  </m:oMath>
                </a14:m>
                <a:r>
                  <a:rPr lang="en-US" dirty="0" smtClean="0"/>
                  <a:t> be a single-item auction,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𝒜</m:t>
                        </m:r>
                      </m:sup>
                    </m:sSup>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𝑏</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𝑏</m:t>
                            </m:r>
                          </m:e>
                        </m:d>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𝑏</m:t>
                            </m:r>
                          </m:e>
                        </m:d>
                      </m:e>
                    </m:d>
                    <m:r>
                      <a:rPr lang="en-US" b="0" i="1" smtClean="0">
                        <a:latin typeface="Cambria Math" panose="02040503050406030204" pitchFamily="18" charset="0"/>
                      </a:rPr>
                      <m:t> </m:t>
                    </m:r>
                  </m:oMath>
                </a14:m>
                <a:r>
                  <a:rPr lang="en-US" dirty="0" smtClean="0"/>
                  <a:t>be the allocation rule where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r>
                  <a:rPr lang="en-US" dirty="0" smtClean="0"/>
                  <a:t> is the bid vector,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𝒜</m:t>
                        </m:r>
                      </m:sup>
                    </m:sSup>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𝑏</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𝑏</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𝑛</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𝑏</m:t>
                        </m:r>
                      </m:e>
                    </m:d>
                    <m:r>
                      <a:rPr lang="en-US" b="0" i="1" smtClean="0">
                        <a:latin typeface="Cambria Math" panose="02040503050406030204" pitchFamily="18" charset="0"/>
                      </a:rPr>
                      <m:t>)</m:t>
                    </m:r>
                  </m:oMath>
                </a14:m>
                <a:r>
                  <a:rPr lang="en-US" dirty="0" smtClean="0"/>
                  <a:t> the expected price vector. The probability is taken over the randomness in the auction.</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06" t="-1667"/>
                </a:stretch>
              </a:blipFill>
            </p:spPr>
            <p:txBody>
              <a:bodyPr/>
              <a:lstStyle/>
              <a:p>
                <a:r>
                  <a:rPr lang="he-IL">
                    <a:noFill/>
                  </a:rPr>
                  <a:t> </a:t>
                </a:r>
              </a:p>
            </p:txBody>
          </p:sp>
        </mc:Fallback>
      </mc:AlternateContent>
    </p:spTree>
    <p:extLst>
      <p:ext uri="{BB962C8B-B14F-4D97-AF65-F5344CB8AC3E}">
        <p14:creationId xmlns:p14="http://schemas.microsoft.com/office/powerpoint/2010/main" val="1715013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The revelation principle</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algn="l" rtl="0"/>
                <a:r>
                  <a:rPr lang="en-US" dirty="0" smtClean="0"/>
                  <a:t>Theorem:</a:t>
                </a:r>
              </a:p>
              <a:p>
                <a:pPr algn="l" rtl="0"/>
                <a:r>
                  <a:rPr lang="en-US" dirty="0" smtClean="0"/>
                  <a:t>Let </a:t>
                </a:r>
                <a14:m>
                  <m:oMath xmlns:m="http://schemas.openxmlformats.org/officeDocument/2006/math">
                    <m:r>
                      <a:rPr lang="en-US" b="0" i="1" smtClean="0">
                        <a:latin typeface="Cambria Math" panose="02040503050406030204" pitchFamily="18" charset="0"/>
                      </a:rPr>
                      <m:t>𝒜</m:t>
                    </m:r>
                  </m:oMath>
                </a14:m>
                <a:r>
                  <a:rPr lang="en-US" dirty="0" smtClean="0"/>
                  <a:t> be an auction with BNE strategies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𝛽</m:t>
                            </m:r>
                          </m:e>
                          <m:sub>
                            <m:r>
                              <a:rPr lang="en-US" i="1">
                                <a:latin typeface="Cambria Math"/>
                              </a:rPr>
                              <m:t>1</m:t>
                            </m:r>
                          </m:sub>
                        </m:sSub>
                        <m:r>
                          <a:rPr lang="en-US" i="1">
                            <a:latin typeface="Cambria Math"/>
                          </a:rPr>
                          <m:t>, …, </m:t>
                        </m:r>
                        <m:sSub>
                          <m:sSubPr>
                            <m:ctrlPr>
                              <a:rPr lang="en-US" i="1">
                                <a:latin typeface="Cambria Math" panose="02040503050406030204" pitchFamily="18" charset="0"/>
                              </a:rPr>
                            </m:ctrlPr>
                          </m:sSubPr>
                          <m:e>
                            <m:r>
                              <a:rPr lang="en-US" i="1">
                                <a:latin typeface="Cambria Math"/>
                              </a:rPr>
                              <m:t>𝛽</m:t>
                            </m:r>
                          </m:e>
                          <m:sub>
                            <m:r>
                              <a:rPr lang="en-US" i="1">
                                <a:latin typeface="Cambria Math"/>
                              </a:rPr>
                              <m:t>𝑛</m:t>
                            </m:r>
                          </m:sub>
                        </m:sSub>
                      </m:e>
                    </m:d>
                  </m:oMath>
                </a14:m>
                <a:r>
                  <a:rPr lang="en-US" dirty="0" smtClean="0"/>
                  <a:t>, the there is another auction </a:t>
                </a:r>
                <a14:m>
                  <m:oMath xmlns:m="http://schemas.openxmlformats.org/officeDocument/2006/math">
                    <m:acc>
                      <m:accPr>
                        <m:chr m:val="̃"/>
                        <m:ctrlPr>
                          <a:rPr lang="en-US" b="0" i="1" smtClean="0">
                            <a:latin typeface="Cambria Math" panose="02040503050406030204" pitchFamily="18" charset="0"/>
                          </a:rPr>
                        </m:ctrlPr>
                      </m:accPr>
                      <m:e>
                        <m:r>
                          <a:rPr lang="en-US" i="1" smtClean="0">
                            <a:latin typeface="Cambria Math" panose="02040503050406030204" pitchFamily="18" charset="0"/>
                          </a:rPr>
                          <m:t>𝒜</m:t>
                        </m:r>
                      </m:e>
                    </m:acc>
                  </m:oMath>
                </a14:m>
                <a:r>
                  <a:rPr lang="en-US" dirty="0" smtClean="0"/>
                  <a:t> which has the same winner and payments as </a:t>
                </a:r>
                <a14:m>
                  <m:oMath xmlns:m="http://schemas.openxmlformats.org/officeDocument/2006/math">
                    <m:r>
                      <a:rPr lang="en-US" i="1">
                        <a:latin typeface="Cambria Math" panose="02040503050406030204" pitchFamily="18" charset="0"/>
                      </a:rPr>
                      <m:t>𝒜</m:t>
                    </m:r>
                  </m:oMath>
                </a14:m>
                <a:r>
                  <a:rPr lang="en-US" dirty="0" smtClean="0"/>
                  <a:t> in equilibrium. i.e. for all v, if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𝛽</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smtClean="0"/>
                  <a:t> then</a:t>
                </a:r>
              </a:p>
              <a:p>
                <a:pPr algn="l" rtl="0"/>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𝒜</m:t>
                        </m:r>
                      </m:sup>
                    </m:sSup>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𝑏</m:t>
                        </m:r>
                      </m:e>
                    </m:d>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acc>
                          <m:accPr>
                            <m:chr m:val="̃"/>
                            <m:ctrlPr>
                              <a:rPr lang="en-US" b="0" i="1" smtClean="0">
                                <a:latin typeface="Cambria Math" panose="02040503050406030204" pitchFamily="18" charset="0"/>
                              </a:rPr>
                            </m:ctrlPr>
                          </m:accPr>
                          <m:e>
                            <m:r>
                              <a:rPr lang="en-US" i="1">
                                <a:latin typeface="Cambria Math" panose="02040503050406030204" pitchFamily="18" charset="0"/>
                              </a:rPr>
                              <m:t>𝒜</m:t>
                            </m:r>
                          </m:e>
                        </m:acc>
                      </m:sup>
                    </m:sSup>
                    <m:d>
                      <m:dPr>
                        <m:begChr m:val="["/>
                        <m:endChr m:val="]"/>
                        <m:ctrlPr>
                          <a:rPr lang="en-US" i="1">
                            <a:latin typeface="Cambria Math" panose="02040503050406030204" pitchFamily="18" charset="0"/>
                          </a:rPr>
                        </m:ctrlPr>
                      </m:dPr>
                      <m:e>
                        <m:r>
                          <a:rPr lang="en-US" i="1">
                            <a:latin typeface="Cambria Math" panose="02040503050406030204" pitchFamily="18" charset="0"/>
                          </a:rPr>
                          <m:t>𝑏</m:t>
                        </m:r>
                      </m:e>
                    </m:d>
                  </m:oMath>
                </a14:m>
                <a:r>
                  <a:rPr lang="en-US" dirty="0" smtClean="0"/>
                  <a:t> and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𝑝</m:t>
                        </m:r>
                      </m:e>
                      <m:sup>
                        <m:r>
                          <a:rPr lang="en-US" i="1">
                            <a:latin typeface="Cambria Math" panose="02040503050406030204" pitchFamily="18" charset="0"/>
                          </a:rPr>
                          <m:t>𝒜</m:t>
                        </m:r>
                      </m:sup>
                    </m:sSup>
                    <m:d>
                      <m:dPr>
                        <m:begChr m:val="["/>
                        <m:endChr m:val="]"/>
                        <m:ctrlPr>
                          <a:rPr lang="en-US" i="1">
                            <a:latin typeface="Cambria Math" panose="02040503050406030204" pitchFamily="18" charset="0"/>
                          </a:rPr>
                        </m:ctrlPr>
                      </m:dPr>
                      <m:e>
                        <m:r>
                          <a:rPr lang="en-US" i="1">
                            <a:latin typeface="Cambria Math" panose="02040503050406030204" pitchFamily="18" charset="0"/>
                          </a:rPr>
                          <m:t>𝑏</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𝑝</m:t>
                        </m:r>
                      </m:e>
                      <m:sup>
                        <m:acc>
                          <m:accPr>
                            <m:chr m:val="̃"/>
                            <m:ctrlPr>
                              <a:rPr lang="en-US" i="1">
                                <a:latin typeface="Cambria Math" panose="02040503050406030204" pitchFamily="18" charset="0"/>
                              </a:rPr>
                            </m:ctrlPr>
                          </m:accPr>
                          <m:e>
                            <m:r>
                              <a:rPr lang="en-US" i="1">
                                <a:latin typeface="Cambria Math" panose="02040503050406030204" pitchFamily="18" charset="0"/>
                              </a:rPr>
                              <m:t>𝒜</m:t>
                            </m:r>
                          </m:e>
                        </m:acc>
                      </m:sup>
                    </m:sSup>
                    <m:d>
                      <m:dPr>
                        <m:begChr m:val="["/>
                        <m:endChr m:val="]"/>
                        <m:ctrlPr>
                          <a:rPr lang="en-US" i="1">
                            <a:latin typeface="Cambria Math" panose="02040503050406030204" pitchFamily="18" charset="0"/>
                          </a:rPr>
                        </m:ctrlPr>
                      </m:dPr>
                      <m:e>
                        <m:r>
                          <a:rPr lang="en-US" i="1">
                            <a:latin typeface="Cambria Math" panose="02040503050406030204" pitchFamily="18" charset="0"/>
                          </a:rPr>
                          <m:t>𝑏</m:t>
                        </m:r>
                      </m:e>
                    </m:d>
                  </m:oMath>
                </a14:m>
                <a:endParaRPr lang="en-US"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06" t="-1667"/>
                </a:stretch>
              </a:blipFill>
            </p:spPr>
            <p:txBody>
              <a:bodyPr/>
              <a:lstStyle/>
              <a:p>
                <a:r>
                  <a:rPr lang="he-IL">
                    <a:noFill/>
                  </a:rPr>
                  <a:t> </a:t>
                </a:r>
              </a:p>
            </p:txBody>
          </p:sp>
        </mc:Fallback>
      </mc:AlternateContent>
    </p:spTree>
    <p:extLst>
      <p:ext uri="{BB962C8B-B14F-4D97-AF65-F5344CB8AC3E}">
        <p14:creationId xmlns:p14="http://schemas.microsoft.com/office/powerpoint/2010/main" val="15034879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The revelation principle</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pPr algn="l" rtl="0"/>
                <a:r>
                  <a:rPr lang="en-US" dirty="0" smtClean="0"/>
                  <a:t>Proof:</a:t>
                </a:r>
              </a:p>
              <a:p>
                <a:pPr algn="l" rtl="0"/>
                <a:r>
                  <a:rPr lang="en-US" dirty="0" smtClean="0"/>
                  <a:t>auction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𝒜</m:t>
                        </m:r>
                      </m:e>
                    </m:acc>
                  </m:oMath>
                </a14:m>
                <a:r>
                  <a:rPr lang="en-US" dirty="0" smtClean="0"/>
                  <a:t> operates as follows: on input </a:t>
                </a:r>
                <a14:m>
                  <m:oMath xmlns:m="http://schemas.openxmlformats.org/officeDocument/2006/math">
                    <m:r>
                      <a:rPr lang="en-US" b="0" i="1" smtClean="0">
                        <a:latin typeface="Cambria Math" panose="02040503050406030204" pitchFamily="18" charset="0"/>
                      </a:rPr>
                      <m:t>𝑣</m:t>
                    </m:r>
                  </m:oMath>
                </a14:m>
                <a:r>
                  <a:rPr lang="en-US" dirty="0" smtClean="0"/>
                  <a:t> (bidders’ values) it computes </a:t>
                </a:r>
                <a14:m>
                  <m:oMath xmlns:m="http://schemas.openxmlformats.org/officeDocument/2006/math">
                    <m:r>
                      <a:rPr lang="en-US" b="0" i="1" smtClean="0">
                        <a:latin typeface="Cambria Math" panose="02040503050406030204" pitchFamily="18" charset="0"/>
                      </a:rPr>
                      <m:t>𝛽</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smtClean="0"/>
                  <a:t> and runs</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𝒜</m:t>
                    </m:r>
                  </m:oMath>
                </a14:m>
                <a:r>
                  <a:rPr lang="en-US" dirty="0" smtClean="0"/>
                  <a:t> on the result to get the allocation result and payments. In other words, it simulates the process of the former auction and by that it neutralizes all interactions between the different participants and their supposed knowledge of the other bidders’ values distributions.</a:t>
                </a:r>
              </a:p>
              <a:p>
                <a:pPr algn="l" rtl="0"/>
                <a:r>
                  <a:rPr lang="en-US" dirty="0" smtClean="0"/>
                  <a:t>It’s straightforward to check that if </a:t>
                </a:r>
                <a14:m>
                  <m:oMath xmlns:m="http://schemas.openxmlformats.org/officeDocument/2006/math">
                    <m:r>
                      <a:rPr lang="en-US" b="0" i="1" smtClean="0">
                        <a:latin typeface="Cambria Math" panose="02040503050406030204" pitchFamily="18" charset="0"/>
                      </a:rPr>
                      <m:t>𝛽</m:t>
                    </m:r>
                  </m:oMath>
                </a14:m>
                <a:r>
                  <a:rPr lang="en-US" dirty="0" smtClean="0"/>
                  <a:t> is in BNE for </a:t>
                </a:r>
                <a14:m>
                  <m:oMath xmlns:m="http://schemas.openxmlformats.org/officeDocument/2006/math">
                    <m:r>
                      <a:rPr lang="en-US" i="1">
                        <a:latin typeface="Cambria Math" panose="02040503050406030204" pitchFamily="18" charset="0"/>
                      </a:rPr>
                      <m:t>𝒜</m:t>
                    </m:r>
                  </m:oMath>
                </a14:m>
                <a:r>
                  <a:rPr lang="en-US" dirty="0" smtClean="0"/>
                  <a:t> then bidding truthfully is BNE for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𝒜</m:t>
                        </m:r>
                      </m:e>
                    </m:acc>
                  </m:oMath>
                </a14:m>
                <a:endParaRPr lang="en-US" dirty="0" smtClean="0"/>
              </a:p>
              <a:p>
                <a:pPr algn="l" rtl="0"/>
                <a:endParaRPr lang="en-US"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06" t="-1667" r="-1333"/>
                </a:stretch>
              </a:blipFill>
            </p:spPr>
            <p:txBody>
              <a:bodyPr/>
              <a:lstStyle/>
              <a:p>
                <a:r>
                  <a:rPr lang="he-IL">
                    <a:noFill/>
                  </a:rPr>
                  <a:t> </a:t>
                </a:r>
              </a:p>
            </p:txBody>
          </p:sp>
        </mc:Fallback>
      </mc:AlternateContent>
    </p:spTree>
    <p:extLst>
      <p:ext uri="{BB962C8B-B14F-4D97-AF65-F5344CB8AC3E}">
        <p14:creationId xmlns:p14="http://schemas.microsoft.com/office/powerpoint/2010/main" val="26466367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Questions?</a:t>
            </a:r>
            <a:endParaRPr lang="he-IL" dirty="0"/>
          </a:p>
        </p:txBody>
      </p:sp>
      <p:sp>
        <p:nvSpPr>
          <p:cNvPr id="3" name="מציין מיקום תוכן 2"/>
          <p:cNvSpPr>
            <a:spLocks noGrp="1"/>
          </p:cNvSpPr>
          <p:nvPr>
            <p:ph idx="1"/>
          </p:nvPr>
        </p:nvSpPr>
        <p:spPr/>
        <p:txBody>
          <a:bodyPr/>
          <a:lstStyle/>
          <a:p>
            <a:pPr algn="l" rtl="0"/>
            <a:endParaRPr lang="en-US" dirty="0"/>
          </a:p>
          <a:p>
            <a:pPr algn="l" rtl="0"/>
            <a:endParaRPr lang="he-IL" dirty="0"/>
          </a:p>
        </p:txBody>
      </p:sp>
    </p:spTree>
    <p:extLst>
      <p:ext uri="{BB962C8B-B14F-4D97-AF65-F5344CB8AC3E}">
        <p14:creationId xmlns:p14="http://schemas.microsoft.com/office/powerpoint/2010/main" val="23576432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HW</a:t>
            </a:r>
            <a:endParaRPr lang="he-IL" dirty="0"/>
          </a:p>
        </p:txBody>
      </p:sp>
      <p:sp>
        <p:nvSpPr>
          <p:cNvPr id="3" name="מציין מיקום תוכן 2"/>
          <p:cNvSpPr>
            <a:spLocks noGrp="1"/>
          </p:cNvSpPr>
          <p:nvPr>
            <p:ph idx="1"/>
          </p:nvPr>
        </p:nvSpPr>
        <p:spPr/>
        <p:txBody>
          <a:bodyPr>
            <a:normAutofit/>
          </a:bodyPr>
          <a:lstStyle/>
          <a:p>
            <a:pPr algn="l" rtl="0"/>
            <a:r>
              <a:rPr lang="en-US" dirty="0" smtClean="0"/>
              <a:t>Prove part(b) of the first theorem presented using conditions 1,2 from the first part of that theorem</a:t>
            </a:r>
            <a:r>
              <a:rPr lang="en-US" dirty="0" smtClean="0"/>
              <a:t>.</a:t>
            </a:r>
          </a:p>
          <a:p>
            <a:pPr algn="l" rtl="0"/>
            <a:endParaRPr lang="en-US" dirty="0"/>
          </a:p>
          <a:p>
            <a:pPr algn="l" rtl="0"/>
            <a:r>
              <a:rPr lang="en-US" smtClean="0"/>
              <a:t>idan.haviv@gmail.com</a:t>
            </a:r>
            <a:endParaRPr lang="he-IL" dirty="0"/>
          </a:p>
        </p:txBody>
      </p:sp>
    </p:spTree>
    <p:extLst>
      <p:ext uri="{BB962C8B-B14F-4D97-AF65-F5344CB8AC3E}">
        <p14:creationId xmlns:p14="http://schemas.microsoft.com/office/powerpoint/2010/main" val="2164597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Reminder:</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algn="l" rtl="0"/>
                <a:r>
                  <a:rPr lang="en-US" dirty="0" smtClean="0"/>
                  <a:t>Bayes – Nash equilibrium:</a:t>
                </a:r>
              </a:p>
              <a:p>
                <a:pPr marL="201168" lvl="1" indent="0" algn="l" rtl="0">
                  <a:buNone/>
                </a:pPr>
                <a:r>
                  <a:rPr lang="en-US" dirty="0" smtClean="0"/>
                  <a:t>We say the a  bidding strategy profile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𝛽</m:t>
                            </m:r>
                          </m:e>
                          <m:sub>
                            <m:r>
                              <a:rPr lang="en-US" i="1">
                                <a:latin typeface="Cambria Math"/>
                              </a:rPr>
                              <m:t>1</m:t>
                            </m:r>
                          </m:sub>
                        </m:sSub>
                        <m:r>
                          <a:rPr lang="en-US" i="1">
                            <a:latin typeface="Cambria Math"/>
                          </a:rPr>
                          <m:t>, …, </m:t>
                        </m:r>
                        <m:sSub>
                          <m:sSubPr>
                            <m:ctrlPr>
                              <a:rPr lang="en-US" i="1">
                                <a:latin typeface="Cambria Math" panose="02040503050406030204" pitchFamily="18" charset="0"/>
                              </a:rPr>
                            </m:ctrlPr>
                          </m:sSubPr>
                          <m:e>
                            <m:r>
                              <a:rPr lang="en-US" i="1">
                                <a:latin typeface="Cambria Math"/>
                              </a:rPr>
                              <m:t>𝛽</m:t>
                            </m:r>
                          </m:e>
                          <m:sub>
                            <m:r>
                              <a:rPr lang="en-US" i="1">
                                <a:latin typeface="Cambria Math"/>
                              </a:rPr>
                              <m:t>𝑛</m:t>
                            </m:r>
                          </m:sub>
                        </m:sSub>
                      </m:e>
                    </m:d>
                  </m:oMath>
                </a14:m>
                <a:r>
                  <a:rPr lang="en-US" dirty="0" smtClean="0"/>
                  <a:t> is in BNE if for all </a:t>
                </a:r>
                <a:r>
                  <a:rPr lang="en-US" dirty="0" err="1" smtClean="0"/>
                  <a:t>i</a:t>
                </a:r>
                <a:r>
                  <a:rPr lang="en-US" dirty="0" smtClean="0"/>
                  <a:t> and all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𝑖</m:t>
                        </m:r>
                      </m:sub>
                    </m:sSub>
                  </m:oMath>
                </a14:m>
                <a:r>
                  <a:rPr lang="en-US" dirty="0" smtClean="0"/>
                  <a:t> </a:t>
                </a:r>
              </a:p>
              <a:p>
                <a:pPr marL="201168" lvl="1" indent="0" algn="l" rtl="0">
                  <a:buNone/>
                </a:pPr>
                <a:r>
                  <a:rPr lang="en-US" dirty="0" smtClean="0"/>
                  <a:t>The function </a:t>
                </a:r>
                <a14:m>
                  <m:oMath xmlns:m="http://schemas.openxmlformats.org/officeDocument/2006/math">
                    <m:r>
                      <a:rPr lang="en-US" b="0" i="1" smtClean="0">
                        <a:latin typeface="Cambria Math"/>
                      </a:rPr>
                      <m:t>𝑏</m:t>
                    </m:r>
                    <m:groupChr>
                      <m:groupChrPr>
                        <m:chr m:val="→"/>
                        <m:pos m:val="top"/>
                        <m:ctrlPr>
                          <a:rPr lang="en-US" b="0" i="1" smtClean="0">
                            <a:latin typeface="Cambria Math" panose="02040503050406030204" pitchFamily="18" charset="0"/>
                          </a:rPr>
                        </m:ctrlPr>
                      </m:groupChrPr>
                      <m:e/>
                    </m:groupChr>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𝑖</m:t>
                        </m:r>
                      </m:sub>
                    </m:sSub>
                    <m:d>
                      <m:dPr>
                        <m:begChr m:val="["/>
                        <m:endChr m:val="]"/>
                        <m:ctrlPr>
                          <a:rPr lang="en-US" b="0" i="1" smtClean="0">
                            <a:latin typeface="Cambria Math" panose="02040503050406030204" pitchFamily="18" charset="0"/>
                          </a:rPr>
                        </m:ctrlPr>
                      </m:dPr>
                      <m:e>
                        <m:r>
                          <a:rPr lang="en-US" b="0" i="1" smtClean="0">
                            <a:latin typeface="Cambria Math"/>
                          </a:rPr>
                          <m:t>𝑏</m:t>
                        </m:r>
                      </m:e>
                      <m:e>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𝑖</m:t>
                            </m:r>
                          </m:sub>
                        </m:sSub>
                      </m:e>
                    </m:d>
                  </m:oMath>
                </a14:m>
                <a:r>
                  <a:rPr lang="en-US" b="0" dirty="0" smtClean="0"/>
                  <a:t> is maximized at b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𝛽</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𝑖</m:t>
                        </m:r>
                      </m:sub>
                    </m:sSub>
                    <m:r>
                      <a:rPr lang="en-US" b="0" i="1" smtClean="0">
                        <a:latin typeface="Cambria Math"/>
                      </a:rPr>
                      <m:t>)</m:t>
                    </m:r>
                  </m:oMath>
                </a14:m>
                <a:r>
                  <a:rPr lang="en-US" b="0" dirty="0" smtClean="0"/>
                  <a:t/>
                </a:r>
                <a:br>
                  <a:rPr lang="en-US" b="0" dirty="0" smtClean="0"/>
                </a:br>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2"/>
                <a:stretch>
                  <a:fillRect l="-606" t="-1515"/>
                </a:stretch>
              </a:blipFill>
            </p:spPr>
            <p:txBody>
              <a:bodyPr/>
              <a:lstStyle/>
              <a:p>
                <a:r>
                  <a:rPr lang="he-IL">
                    <a:noFill/>
                  </a:rPr>
                  <a:t> </a:t>
                </a:r>
              </a:p>
            </p:txBody>
          </p:sp>
        </mc:Fallback>
      </mc:AlternateContent>
    </p:spTree>
    <p:extLst>
      <p:ext uri="{BB962C8B-B14F-4D97-AF65-F5344CB8AC3E}">
        <p14:creationId xmlns:p14="http://schemas.microsoft.com/office/powerpoint/2010/main" val="2935296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he-IL" dirty="0"/>
          </a:p>
        </p:txBody>
      </p:sp>
      <p:sp>
        <p:nvSpPr>
          <p:cNvPr id="3" name="Content Placeholder 2"/>
          <p:cNvSpPr>
            <a:spLocks noGrp="1"/>
          </p:cNvSpPr>
          <p:nvPr>
            <p:ph idx="1"/>
          </p:nvPr>
        </p:nvSpPr>
        <p:spPr/>
        <p:txBody>
          <a:bodyPr/>
          <a:lstStyle/>
          <a:p>
            <a:pPr algn="l" rtl="0">
              <a:buFont typeface="Wingdings" pitchFamily="2" charset="2"/>
              <a:buChar char="q"/>
            </a:pPr>
            <a:r>
              <a:rPr lang="en-US" dirty="0" smtClean="0"/>
              <a:t>For simplicity assume each agent in the auction has one bid. e.g., English Auction</a:t>
            </a:r>
          </a:p>
          <a:p>
            <a:pPr algn="l" rtl="0">
              <a:buFont typeface="Wingdings" pitchFamily="2" charset="2"/>
              <a:buChar char="q"/>
            </a:pPr>
            <a:r>
              <a:rPr lang="en-US" dirty="0" smtClean="0"/>
              <a:t>We’ll assume it’s possible to have randomness is the auction itself </a:t>
            </a:r>
          </a:p>
          <a:p>
            <a:pPr algn="l" rtl="0">
              <a:buFont typeface="Wingdings" pitchFamily="2" charset="2"/>
              <a:buChar char="q"/>
            </a:pPr>
            <a:r>
              <a:rPr lang="en-US" dirty="0"/>
              <a:t>for simplicity we’ll lose the subscripts when it’s obvious from context</a:t>
            </a:r>
            <a:endParaRPr lang="en-US" dirty="0" smtClean="0"/>
          </a:p>
        </p:txBody>
      </p:sp>
    </p:spTree>
    <p:extLst>
      <p:ext uri="{BB962C8B-B14F-4D97-AF65-F5344CB8AC3E}">
        <p14:creationId xmlns:p14="http://schemas.microsoft.com/office/powerpoint/2010/main" val="2636074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characterization of </a:t>
            </a:r>
            <a:r>
              <a:rPr lang="en-US" dirty="0" err="1" smtClean="0"/>
              <a:t>equilibria</a:t>
            </a:r>
            <a:r>
              <a:rPr lang="en-US" dirty="0"/>
              <a:t/>
            </a:r>
            <a:br>
              <a:rPr lang="en-US" dirty="0"/>
            </a:br>
            <a:r>
              <a:rPr lang="en-US" sz="1600" dirty="0" smtClean="0"/>
              <a:t>in particular BNE</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algn="l" rtl="0"/>
                <a:r>
                  <a:rPr lang="en-US" dirty="0" smtClean="0"/>
                  <a:t>Theorem (part(a)):</a:t>
                </a:r>
              </a:p>
              <a:p>
                <a:pPr marL="201168" lvl="1" indent="0" algn="l" rtl="0">
                  <a:buNone/>
                </a:pPr>
                <a:r>
                  <a:rPr lang="en-US" dirty="0" smtClean="0"/>
                  <a:t> let </a:t>
                </a:r>
                <a14:m>
                  <m:oMath xmlns:m="http://schemas.openxmlformats.org/officeDocument/2006/math">
                    <m:r>
                      <a:rPr lang="en-US" b="0" i="1" smtClean="0">
                        <a:latin typeface="Cambria Math"/>
                      </a:rPr>
                      <m:t>𝒜</m:t>
                    </m:r>
                    <m:r>
                      <a:rPr lang="en-US" b="0" i="1" smtClean="0">
                        <a:latin typeface="Cambria Math"/>
                      </a:rPr>
                      <m:t> </m:t>
                    </m:r>
                  </m:oMath>
                </a14:m>
                <a:r>
                  <a:rPr lang="en-US" dirty="0" smtClean="0"/>
                  <a:t>be an auction for selling a single item, where bidder i’s value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𝑉</m:t>
                        </m:r>
                      </m:e>
                      <m:sub>
                        <m:r>
                          <a:rPr lang="en-US" b="0" i="1" smtClean="0">
                            <a:latin typeface="Cambria Math"/>
                          </a:rPr>
                          <m:t>𝑖</m:t>
                        </m:r>
                      </m:sub>
                    </m:sSub>
                  </m:oMath>
                </a14:m>
                <a:r>
                  <a:rPr lang="en-US" dirty="0" smtClean="0"/>
                  <a:t> is drawn independently 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𝑖</m:t>
                        </m:r>
                      </m:sub>
                    </m:sSub>
                  </m:oMath>
                </a14:m>
                <a:endParaRPr lang="en-US" b="0" dirty="0" smtClean="0"/>
              </a:p>
              <a:p>
                <a:pPr marL="201168" lvl="1" indent="0" algn="l" rtl="0">
                  <a:buNone/>
                </a:pPr>
                <a:r>
                  <a:rPr lang="en-US" dirty="0" smtClean="0"/>
                  <a:t>If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𝛽</m:t>
                            </m:r>
                          </m:e>
                          <m:sub>
                            <m:r>
                              <a:rPr lang="en-US" i="1">
                                <a:latin typeface="Cambria Math"/>
                              </a:rPr>
                              <m:t>1</m:t>
                            </m:r>
                          </m:sub>
                        </m:sSub>
                        <m:r>
                          <a:rPr lang="en-US" i="1">
                            <a:latin typeface="Cambria Math"/>
                          </a:rPr>
                          <m:t>, …, </m:t>
                        </m:r>
                        <m:sSub>
                          <m:sSubPr>
                            <m:ctrlPr>
                              <a:rPr lang="en-US" i="1">
                                <a:latin typeface="Cambria Math" panose="02040503050406030204" pitchFamily="18" charset="0"/>
                              </a:rPr>
                            </m:ctrlPr>
                          </m:sSubPr>
                          <m:e>
                            <m:r>
                              <a:rPr lang="en-US" i="1">
                                <a:latin typeface="Cambria Math"/>
                              </a:rPr>
                              <m:t>𝛽</m:t>
                            </m:r>
                          </m:e>
                          <m:sub>
                            <m:r>
                              <a:rPr lang="en-US" i="1">
                                <a:latin typeface="Cambria Math"/>
                              </a:rPr>
                              <m:t>𝑛</m:t>
                            </m:r>
                          </m:sub>
                        </m:sSub>
                      </m:e>
                    </m:d>
                  </m:oMath>
                </a14:m>
                <a:r>
                  <a:rPr lang="en-US" b="0" dirty="0" smtClean="0"/>
                  <a:t> is a BNE then for all i</a:t>
                </a:r>
                <a:r>
                  <a:rPr lang="en-US" dirty="0" smtClean="0"/>
                  <a:t>: </a:t>
                </a:r>
              </a:p>
              <a:p>
                <a:pPr marL="544068" lvl="1" indent="-342900" algn="l" rtl="0">
                  <a:buAutoNum type="arabicPeriod"/>
                </a:pPr>
                <a14:m>
                  <m:oMath xmlns:m="http://schemas.openxmlformats.org/officeDocument/2006/math">
                    <m:r>
                      <a:rPr lang="en-US" b="0" i="1" smtClean="0">
                        <a:latin typeface="Cambria Math"/>
                      </a:rPr>
                      <m:t>𝑎</m:t>
                    </m:r>
                    <m:r>
                      <a:rPr lang="en-US" b="0" i="1" smtClean="0">
                        <a:latin typeface="Cambria Math"/>
                      </a:rPr>
                      <m:t> </m:t>
                    </m:r>
                  </m:oMath>
                </a14:m>
                <a:r>
                  <a:rPr lang="en-US" b="0" dirty="0" smtClean="0"/>
                  <a:t>is monotone non decreasing in </a:t>
                </a:r>
                <a14:m>
                  <m:oMath xmlns:m="http://schemas.openxmlformats.org/officeDocument/2006/math">
                    <m:r>
                      <a:rPr lang="en-US" b="0" i="1" dirty="0" smtClean="0">
                        <a:latin typeface="Cambria Math"/>
                      </a:rPr>
                      <m:t>𝑣</m:t>
                    </m:r>
                  </m:oMath>
                </a14:m>
                <a:endParaRPr lang="en-US" b="0" dirty="0" smtClean="0"/>
              </a:p>
              <a:p>
                <a:pPr marL="544068" lvl="1" indent="-342900" algn="l" rtl="0">
                  <a:buAutoNum type="arabicPeriod"/>
                </a:pPr>
                <a14:m>
                  <m:oMath xmlns:m="http://schemas.openxmlformats.org/officeDocument/2006/math">
                    <m:r>
                      <a:rPr lang="en-US" b="0" i="1" smtClean="0">
                        <a:latin typeface="Cambria Math"/>
                      </a:rPr>
                      <m:t>𝑢</m:t>
                    </m:r>
                    <m:r>
                      <a:rPr lang="en-US" b="0" i="1" smtClean="0">
                        <a:latin typeface="Cambria Math"/>
                      </a:rPr>
                      <m:t>(</m:t>
                    </m:r>
                    <m:r>
                      <a:rPr lang="en-US" b="0" i="1" smtClean="0">
                        <a:latin typeface="Cambria Math"/>
                      </a:rPr>
                      <m:t>𝑣</m:t>
                    </m:r>
                    <m:r>
                      <a:rPr lang="en-US" b="0" i="0" smtClean="0">
                        <a:latin typeface="Cambria Math"/>
                      </a:rPr>
                      <m:t>)</m:t>
                    </m:r>
                  </m:oMath>
                </a14:m>
                <a:r>
                  <a:rPr lang="en-US" b="0" dirty="0" smtClean="0"/>
                  <a:t> is a convex function of </a:t>
                </a:r>
                <a14:m>
                  <m:oMath xmlns:m="http://schemas.openxmlformats.org/officeDocument/2006/math">
                    <m:r>
                      <a:rPr lang="en-US" b="0" i="1" dirty="0" smtClean="0">
                        <a:latin typeface="Cambria Math"/>
                      </a:rPr>
                      <m:t>𝑣</m:t>
                    </m:r>
                  </m:oMath>
                </a14:m>
                <a:r>
                  <a:rPr lang="en-US" b="0" dirty="0" smtClean="0"/>
                  <a:t> with </a:t>
                </a:r>
                <a14:m>
                  <m:oMath xmlns:m="http://schemas.openxmlformats.org/officeDocument/2006/math">
                    <m:r>
                      <a:rPr lang="en-US" b="0" i="1" smtClean="0">
                        <a:latin typeface="Cambria Math"/>
                      </a:rPr>
                      <m:t>𝑢</m:t>
                    </m:r>
                    <m:d>
                      <m:dPr>
                        <m:ctrlPr>
                          <a:rPr lang="en-US" b="0" i="1" smtClean="0">
                            <a:latin typeface="Cambria Math" panose="02040503050406030204" pitchFamily="18" charset="0"/>
                          </a:rPr>
                        </m:ctrlPr>
                      </m:dPr>
                      <m:e>
                        <m:r>
                          <a:rPr lang="en-US" b="0" i="1" smtClean="0">
                            <a:latin typeface="Cambria Math"/>
                          </a:rPr>
                          <m:t>𝑣</m:t>
                        </m:r>
                      </m:e>
                    </m:d>
                    <m:r>
                      <a:rPr lang="en-US" b="0" i="1" smtClean="0">
                        <a:latin typeface="Cambria Math"/>
                      </a:rPr>
                      <m:t>=</m:t>
                    </m:r>
                    <m:nary>
                      <m:naryPr>
                        <m:ctrlPr>
                          <a:rPr lang="en-US" b="0" i="1" smtClean="0">
                            <a:latin typeface="Cambria Math" panose="02040503050406030204" pitchFamily="18" charset="0"/>
                          </a:rPr>
                        </m:ctrlPr>
                      </m:naryPr>
                      <m:sub>
                        <m:r>
                          <a:rPr lang="en-US" b="0" i="1" smtClean="0">
                            <a:latin typeface="Cambria Math"/>
                          </a:rPr>
                          <m:t>0</m:t>
                        </m:r>
                      </m:sub>
                      <m:sup>
                        <m:r>
                          <a:rPr lang="en-US" b="0" i="1" smtClean="0">
                            <a:latin typeface="Cambria Math"/>
                          </a:rPr>
                          <m:t>𝑣</m:t>
                        </m:r>
                      </m:sup>
                      <m:e>
                        <m:r>
                          <a:rPr lang="en-US" b="0" i="1" smtClean="0">
                            <a:latin typeface="Cambria Math"/>
                          </a:rPr>
                          <m:t>𝑎</m:t>
                        </m:r>
                        <m:d>
                          <m:dPr>
                            <m:ctrlPr>
                              <a:rPr lang="en-US" b="0" i="1" smtClean="0">
                                <a:latin typeface="Cambria Math" panose="02040503050406030204" pitchFamily="18" charset="0"/>
                              </a:rPr>
                            </m:ctrlPr>
                          </m:dPr>
                          <m:e>
                            <m:r>
                              <a:rPr lang="en-US" b="0" i="1" smtClean="0">
                                <a:latin typeface="Cambria Math"/>
                              </a:rPr>
                              <m:t>𝑧</m:t>
                            </m:r>
                          </m:e>
                        </m:d>
                        <m:r>
                          <a:rPr lang="en-US" b="0" i="1" smtClean="0">
                            <a:latin typeface="Cambria Math"/>
                          </a:rPr>
                          <m:t>𝑑𝑧</m:t>
                        </m:r>
                        <m:r>
                          <a:rPr lang="en-US" b="0" i="1" smtClean="0">
                            <a:latin typeface="Cambria Math"/>
                          </a:rPr>
                          <m:t> </m:t>
                        </m:r>
                      </m:e>
                    </m:nary>
                  </m:oMath>
                </a14:m>
                <a:endParaRPr lang="en-US" b="0" dirty="0" smtClean="0"/>
              </a:p>
              <a:p>
                <a:pPr marL="544068" lvl="1" indent="-342900" algn="l" rtl="0">
                  <a:buAutoNum type="arabicPeriod"/>
                </a:pPr>
                <a:r>
                  <a:rPr lang="en-US" dirty="0" smtClean="0"/>
                  <a:t>The expected payment is determined by the allocation probabilities:</a:t>
                </a:r>
              </a:p>
              <a:p>
                <a:pPr marL="384048" lvl="2" indent="0" algn="l" rtl="0">
                  <a:buNone/>
                </a:pPr>
                <a14:m>
                  <m:oMathPara xmlns:m="http://schemas.openxmlformats.org/officeDocument/2006/math">
                    <m:oMathParaPr>
                      <m:jc m:val="centerGroup"/>
                    </m:oMathParaPr>
                    <m:oMath xmlns:m="http://schemas.openxmlformats.org/officeDocument/2006/math">
                      <m:r>
                        <a:rPr lang="en-US" b="0" i="1" smtClean="0">
                          <a:latin typeface="Cambria Math"/>
                        </a:rPr>
                        <m:t>𝑝</m:t>
                      </m:r>
                      <m:d>
                        <m:dPr>
                          <m:ctrlPr>
                            <a:rPr lang="en-US" b="0" i="1" smtClean="0">
                              <a:latin typeface="Cambria Math" panose="02040503050406030204" pitchFamily="18" charset="0"/>
                            </a:rPr>
                          </m:ctrlPr>
                        </m:dPr>
                        <m:e>
                          <m:r>
                            <a:rPr lang="en-US" b="0" i="1" smtClean="0">
                              <a:latin typeface="Cambria Math"/>
                            </a:rPr>
                            <m:t>𝑣</m:t>
                          </m:r>
                        </m:e>
                      </m:d>
                      <m:r>
                        <a:rPr lang="en-US" b="0" i="1" smtClean="0">
                          <a:latin typeface="Cambria Math"/>
                        </a:rPr>
                        <m:t>=</m:t>
                      </m:r>
                      <m:r>
                        <a:rPr lang="en-US" b="0" i="1" smtClean="0">
                          <a:latin typeface="Cambria Math"/>
                        </a:rPr>
                        <m:t>𝑣𝑎</m:t>
                      </m:r>
                      <m:d>
                        <m:dPr>
                          <m:ctrlPr>
                            <a:rPr lang="en-US" b="0" i="1" smtClean="0">
                              <a:latin typeface="Cambria Math" panose="02040503050406030204" pitchFamily="18" charset="0"/>
                            </a:rPr>
                          </m:ctrlPr>
                        </m:dPr>
                        <m:e>
                          <m:r>
                            <a:rPr lang="en-US" b="0" i="1" smtClean="0">
                              <a:latin typeface="Cambria Math"/>
                            </a:rPr>
                            <m:t>𝑣</m:t>
                          </m:r>
                        </m:e>
                      </m:d>
                      <m:r>
                        <a:rPr lang="en-US" b="0" i="1" smtClean="0">
                          <a:latin typeface="Cambria Math"/>
                        </a:rPr>
                        <m:t>−</m:t>
                      </m:r>
                      <m:nary>
                        <m:naryPr>
                          <m:ctrlPr>
                            <a:rPr lang="en-US" b="0" i="1" smtClean="0">
                              <a:latin typeface="Cambria Math" panose="02040503050406030204" pitchFamily="18" charset="0"/>
                            </a:rPr>
                          </m:ctrlPr>
                        </m:naryPr>
                        <m:sub>
                          <m:r>
                            <a:rPr lang="en-US" b="0" i="1" smtClean="0">
                              <a:latin typeface="Cambria Math"/>
                            </a:rPr>
                            <m:t>0</m:t>
                          </m:r>
                        </m:sub>
                        <m:sup>
                          <m:r>
                            <a:rPr lang="en-US" b="0" i="1" smtClean="0">
                              <a:latin typeface="Cambria Math"/>
                            </a:rPr>
                            <m:t>𝑣</m:t>
                          </m:r>
                        </m:sup>
                        <m:e>
                          <m:r>
                            <a:rPr lang="en-US" b="0" i="1" smtClean="0">
                              <a:latin typeface="Cambria Math"/>
                            </a:rPr>
                            <m:t>𝑎</m:t>
                          </m:r>
                          <m:d>
                            <m:dPr>
                              <m:ctrlPr>
                                <a:rPr lang="en-US" b="0" i="1" smtClean="0">
                                  <a:latin typeface="Cambria Math" panose="02040503050406030204" pitchFamily="18" charset="0"/>
                                </a:rPr>
                              </m:ctrlPr>
                            </m:dPr>
                            <m:e>
                              <m:r>
                                <a:rPr lang="en-US" b="0" i="1" smtClean="0">
                                  <a:latin typeface="Cambria Math"/>
                                </a:rPr>
                                <m:t>𝑧</m:t>
                              </m:r>
                            </m:e>
                          </m:d>
                          <m:r>
                            <a:rPr lang="en-US" b="0" i="1" smtClean="0">
                              <a:latin typeface="Cambria Math"/>
                            </a:rPr>
                            <m:t>𝑑𝑧</m:t>
                          </m:r>
                          <m:r>
                            <a:rPr lang="en-US" b="0" i="1" smtClean="0">
                              <a:latin typeface="Cambria Math"/>
                            </a:rPr>
                            <m:t>=</m:t>
                          </m:r>
                          <m:nary>
                            <m:naryPr>
                              <m:ctrlPr>
                                <a:rPr lang="en-US" b="0" i="1" smtClean="0">
                                  <a:latin typeface="Cambria Math" panose="02040503050406030204" pitchFamily="18" charset="0"/>
                                </a:rPr>
                              </m:ctrlPr>
                            </m:naryPr>
                            <m:sub>
                              <m:r>
                                <a:rPr lang="en-US" b="0" i="1" smtClean="0">
                                  <a:latin typeface="Cambria Math"/>
                                </a:rPr>
                                <m:t>0</m:t>
                              </m:r>
                            </m:sub>
                            <m:sup>
                              <m:r>
                                <a:rPr lang="en-US" b="0" i="1" smtClean="0">
                                  <a:latin typeface="Cambria Math"/>
                                </a:rPr>
                                <m:t>𝑣</m:t>
                              </m:r>
                            </m:sup>
                            <m:e>
                              <m:r>
                                <a:rPr lang="en-US" b="0" i="1" smtClean="0">
                                  <a:latin typeface="Cambria Math"/>
                                </a:rPr>
                                <m:t>𝑧𝑎</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𝑧</m:t>
                                  </m:r>
                                </m:e>
                              </m:d>
                              <m:r>
                                <a:rPr lang="en-US" b="0" i="1" smtClean="0">
                                  <a:latin typeface="Cambria Math"/>
                                </a:rPr>
                                <m:t>𝑑𝑧</m:t>
                              </m:r>
                            </m:e>
                          </m:nary>
                        </m:e>
                      </m:nary>
                    </m:oMath>
                  </m:oMathPara>
                </a14:m>
                <a:endParaRPr lang="en-US" b="0" dirty="0" smtClean="0"/>
              </a:p>
              <a:p>
                <a:pPr marL="384048" lvl="2" indent="0" algn="l" rtl="0">
                  <a:buNone/>
                </a:pPr>
                <a:endParaRPr lang="en-US" b="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2"/>
                <a:stretch>
                  <a:fillRect l="-606" t="-1515"/>
                </a:stretch>
              </a:blipFill>
            </p:spPr>
            <p:txBody>
              <a:bodyPr/>
              <a:lstStyle/>
              <a:p>
                <a:r>
                  <a:rPr lang="he-IL">
                    <a:noFill/>
                  </a:rPr>
                  <a:t> </a:t>
                </a:r>
              </a:p>
            </p:txBody>
          </p:sp>
        </mc:Fallback>
      </mc:AlternateContent>
    </p:spTree>
    <p:extLst>
      <p:ext uri="{BB962C8B-B14F-4D97-AF65-F5344CB8AC3E}">
        <p14:creationId xmlns:p14="http://schemas.microsoft.com/office/powerpoint/2010/main" val="1189470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characterization of </a:t>
            </a:r>
            <a:r>
              <a:rPr lang="en-US" dirty="0" err="1" smtClean="0"/>
              <a:t>equilibria</a:t>
            </a:r>
            <a:r>
              <a:rPr lang="en-US" dirty="0"/>
              <a:t/>
            </a:r>
            <a:br>
              <a:rPr lang="en-US" dirty="0"/>
            </a:br>
            <a:r>
              <a:rPr lang="en-US" sz="1600" dirty="0" smtClean="0"/>
              <a:t>in particular BNE</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algn="l" rtl="0"/>
                <a:r>
                  <a:rPr lang="en-US" dirty="0" smtClean="0"/>
                  <a:t>Proof (1):</a:t>
                </a:r>
              </a:p>
              <a:p>
                <a:pPr algn="l" rtl="0"/>
                <a:r>
                  <a:rPr lang="en-US" dirty="0" smtClean="0"/>
                  <a:t>Assume bidder i’s value is </a:t>
                </a:r>
                <a14:m>
                  <m:oMath xmlns:m="http://schemas.openxmlformats.org/officeDocument/2006/math">
                    <m:r>
                      <a:rPr lang="en-US" b="0" i="1" smtClean="0">
                        <a:latin typeface="Cambria Math"/>
                      </a:rPr>
                      <m:t>𝑣</m:t>
                    </m:r>
                  </m:oMath>
                </a14:m>
                <a:r>
                  <a:rPr lang="en-US" dirty="0" smtClean="0"/>
                  <a:t>, we get</a:t>
                </a:r>
              </a:p>
              <a:p>
                <a:pPr algn="l" rtl="0"/>
                <a14:m>
                  <m:oMath xmlns:m="http://schemas.openxmlformats.org/officeDocument/2006/math">
                    <m:r>
                      <a:rPr lang="en-US" b="0" i="1" smtClean="0">
                        <a:latin typeface="Cambria Math"/>
                      </a:rPr>
                      <m:t>𝑢</m:t>
                    </m:r>
                    <m:d>
                      <m:dPr>
                        <m:ctrlPr>
                          <a:rPr lang="en-US" b="0" i="1" smtClean="0">
                            <a:latin typeface="Cambria Math" panose="02040503050406030204" pitchFamily="18" charset="0"/>
                          </a:rPr>
                        </m:ctrlPr>
                      </m:dPr>
                      <m:e>
                        <m:r>
                          <a:rPr lang="en-US" b="0" i="1" smtClean="0">
                            <a:latin typeface="Cambria Math"/>
                          </a:rPr>
                          <m:t>𝑣</m:t>
                        </m:r>
                      </m:e>
                      <m:e>
                        <m:r>
                          <a:rPr lang="en-US" b="0" i="1" smtClean="0">
                            <a:latin typeface="Cambria Math"/>
                          </a:rPr>
                          <m:t>𝑣</m:t>
                        </m:r>
                      </m:e>
                    </m:d>
                    <m:r>
                      <a:rPr lang="en-US" b="0" i="1" smtClean="0">
                        <a:latin typeface="Cambria Math"/>
                      </a:rPr>
                      <m:t>=</m:t>
                    </m:r>
                    <m:r>
                      <a:rPr lang="en-US" b="0" i="1" smtClean="0">
                        <a:latin typeface="Cambria Math"/>
                      </a:rPr>
                      <m:t>𝑣𝑎</m:t>
                    </m:r>
                    <m:d>
                      <m:dPr>
                        <m:ctrlPr>
                          <a:rPr lang="en-US" b="0" i="1" smtClean="0">
                            <a:latin typeface="Cambria Math" panose="02040503050406030204" pitchFamily="18" charset="0"/>
                          </a:rPr>
                        </m:ctrlPr>
                      </m:dPr>
                      <m:e>
                        <m:r>
                          <a:rPr lang="en-US" b="0" i="1" smtClean="0">
                            <a:latin typeface="Cambria Math"/>
                          </a:rPr>
                          <m:t>𝑣</m:t>
                        </m:r>
                      </m:e>
                    </m:d>
                    <m:r>
                      <a:rPr lang="en-US" b="0" i="1" smtClean="0">
                        <a:latin typeface="Cambria Math"/>
                      </a:rPr>
                      <m:t>−</m:t>
                    </m:r>
                    <m:r>
                      <a:rPr lang="en-US" b="0" i="1" smtClean="0">
                        <a:latin typeface="Cambria Math"/>
                      </a:rPr>
                      <m:t>𝑝</m:t>
                    </m:r>
                    <m:d>
                      <m:dPr>
                        <m:ctrlPr>
                          <a:rPr lang="en-US" b="0" i="1" smtClean="0">
                            <a:latin typeface="Cambria Math" panose="02040503050406030204" pitchFamily="18" charset="0"/>
                          </a:rPr>
                        </m:ctrlPr>
                      </m:dPr>
                      <m:e>
                        <m:r>
                          <a:rPr lang="en-US" b="0" i="1" smtClean="0">
                            <a:latin typeface="Cambria Math"/>
                          </a:rPr>
                          <m:t>𝑣</m:t>
                        </m:r>
                      </m:e>
                    </m:d>
                    <m:r>
                      <a:rPr lang="en-US" b="0" i="1" smtClean="0">
                        <a:latin typeface="Cambria Math"/>
                      </a:rPr>
                      <m:t>≥</m:t>
                    </m:r>
                    <m:r>
                      <a:rPr lang="en-US" b="0" i="1" smtClean="0">
                        <a:latin typeface="Cambria Math"/>
                      </a:rPr>
                      <m:t>𝑣𝑎</m:t>
                    </m:r>
                    <m:d>
                      <m:dPr>
                        <m:ctrlPr>
                          <a:rPr lang="en-US" b="0" i="1" smtClean="0">
                            <a:latin typeface="Cambria Math" panose="02040503050406030204" pitchFamily="18" charset="0"/>
                          </a:rPr>
                        </m:ctrlPr>
                      </m:dPr>
                      <m:e>
                        <m:r>
                          <a:rPr lang="en-US" b="0" i="1" smtClean="0">
                            <a:latin typeface="Cambria Math"/>
                          </a:rPr>
                          <m:t>𝑤</m:t>
                        </m:r>
                      </m:e>
                    </m:d>
                    <m:r>
                      <a:rPr lang="en-US" b="0" i="1" smtClean="0">
                        <a:latin typeface="Cambria Math"/>
                      </a:rPr>
                      <m:t>−</m:t>
                    </m:r>
                    <m:r>
                      <a:rPr lang="en-US" b="0" i="1" smtClean="0">
                        <a:latin typeface="Cambria Math"/>
                      </a:rPr>
                      <m:t>𝑝</m:t>
                    </m:r>
                    <m:d>
                      <m:dPr>
                        <m:ctrlPr>
                          <a:rPr lang="en-US" b="0" i="1" smtClean="0">
                            <a:latin typeface="Cambria Math" panose="02040503050406030204" pitchFamily="18" charset="0"/>
                          </a:rPr>
                        </m:ctrlPr>
                      </m:dPr>
                      <m:e>
                        <m:r>
                          <a:rPr lang="en-US" b="0" i="1" smtClean="0">
                            <a:latin typeface="Cambria Math"/>
                          </a:rPr>
                          <m:t>𝑤</m:t>
                        </m:r>
                      </m:e>
                    </m:d>
                    <m:r>
                      <a:rPr lang="en-US" b="0" i="1" smtClean="0">
                        <a:latin typeface="Cambria Math"/>
                      </a:rPr>
                      <m:t>=</m:t>
                    </m:r>
                    <m:r>
                      <a:rPr lang="en-US" b="0" i="1" smtClean="0">
                        <a:latin typeface="Cambria Math"/>
                      </a:rPr>
                      <m:t>𝑢</m:t>
                    </m:r>
                    <m:d>
                      <m:dPr>
                        <m:ctrlPr>
                          <a:rPr lang="en-US" b="0" i="1" smtClean="0">
                            <a:latin typeface="Cambria Math" panose="02040503050406030204" pitchFamily="18" charset="0"/>
                          </a:rPr>
                        </m:ctrlPr>
                      </m:dPr>
                      <m:e>
                        <m:r>
                          <a:rPr lang="en-US" b="0" i="1" smtClean="0">
                            <a:latin typeface="Cambria Math"/>
                          </a:rPr>
                          <m:t>𝑤</m:t>
                        </m:r>
                      </m:e>
                      <m:e>
                        <m:r>
                          <a:rPr lang="en-US" b="0" i="1" smtClean="0">
                            <a:latin typeface="Cambria Math"/>
                          </a:rPr>
                          <m:t>𝑣</m:t>
                        </m:r>
                      </m:e>
                    </m:d>
                  </m:oMath>
                </a14:m>
                <a:endParaRPr lang="en-US" b="0" dirty="0" smtClean="0"/>
              </a:p>
              <a:p>
                <a:pPr algn="l" rtl="0"/>
                <a:r>
                  <a:rPr lang="en-US" dirty="0" smtClean="0"/>
                  <a:t>If we reverse </a:t>
                </a:r>
                <a14:m>
                  <m:oMath xmlns:m="http://schemas.openxmlformats.org/officeDocument/2006/math">
                    <m:r>
                      <a:rPr lang="en-US" b="0" i="1" smtClean="0">
                        <a:latin typeface="Cambria Math"/>
                      </a:rPr>
                      <m:t>𝑣</m:t>
                    </m:r>
                    <m:r>
                      <a:rPr lang="en-US" b="0" i="1" smtClean="0">
                        <a:latin typeface="Cambria Math"/>
                      </a:rPr>
                      <m:t>, </m:t>
                    </m:r>
                    <m:sSup>
                      <m:sSupPr>
                        <m:ctrlPr>
                          <a:rPr lang="en-US" b="0" i="1" smtClean="0">
                            <a:latin typeface="Cambria Math" panose="02040503050406030204" pitchFamily="18" charset="0"/>
                          </a:rPr>
                        </m:ctrlPr>
                      </m:sSupPr>
                      <m:e>
                        <m:r>
                          <a:rPr lang="en-US" b="0" i="1" smtClean="0">
                            <a:latin typeface="Cambria Math"/>
                          </a:rPr>
                          <m:t>𝑤</m:t>
                        </m:r>
                      </m:e>
                      <m:sup>
                        <m:r>
                          <a:rPr lang="en-US" b="0" i="0" smtClean="0">
                            <a:latin typeface="Cambria Math"/>
                          </a:rPr>
                          <m:t>′</m:t>
                        </m:r>
                      </m:sup>
                    </m:sSup>
                    <m:r>
                      <m:rPr>
                        <m:sty m:val="p"/>
                      </m:rPr>
                      <a:rPr lang="en-US" b="0" i="0" smtClean="0">
                        <a:latin typeface="Cambria Math"/>
                      </a:rPr>
                      <m:t>s</m:t>
                    </m:r>
                  </m:oMath>
                </a14:m>
                <a:r>
                  <a:rPr lang="en-US" b="0" dirty="0" smtClean="0"/>
                  <a:t> roles (i.e. bidder i</a:t>
                </a:r>
                <a:r>
                  <a:rPr lang="en-US" dirty="0" smtClean="0"/>
                  <a:t>’s value is </a:t>
                </a:r>
                <a14:m>
                  <m:oMath xmlns:m="http://schemas.openxmlformats.org/officeDocument/2006/math">
                    <m:r>
                      <a:rPr lang="en-US" b="0" i="1" smtClean="0">
                        <a:latin typeface="Cambria Math"/>
                      </a:rPr>
                      <m:t>𝑤</m:t>
                    </m:r>
                  </m:oMath>
                </a14:m>
                <a:r>
                  <a:rPr lang="en-US" b="0" dirty="0" smtClean="0"/>
                  <a:t>) we get</a:t>
                </a:r>
              </a:p>
              <a:p>
                <a:pPr algn="l" rtl="0"/>
                <a14:m>
                  <m:oMath xmlns:m="http://schemas.openxmlformats.org/officeDocument/2006/math">
                    <m:r>
                      <a:rPr lang="en-US" b="0" i="1" smtClean="0">
                        <a:latin typeface="Cambria Math"/>
                      </a:rPr>
                      <m:t>𝑤𝑎</m:t>
                    </m:r>
                    <m:d>
                      <m:dPr>
                        <m:ctrlPr>
                          <a:rPr lang="en-US" b="0" i="1" smtClean="0">
                            <a:latin typeface="Cambria Math" panose="02040503050406030204" pitchFamily="18" charset="0"/>
                          </a:rPr>
                        </m:ctrlPr>
                      </m:dPr>
                      <m:e>
                        <m:r>
                          <a:rPr lang="en-US" b="0" i="1" smtClean="0">
                            <a:latin typeface="Cambria Math"/>
                          </a:rPr>
                          <m:t>𝑤</m:t>
                        </m:r>
                      </m:e>
                    </m:d>
                    <m:r>
                      <a:rPr lang="en-US" b="0" i="1" smtClean="0">
                        <a:latin typeface="Cambria Math"/>
                      </a:rPr>
                      <m:t>−</m:t>
                    </m:r>
                    <m:r>
                      <a:rPr lang="en-US" b="0" i="1" smtClean="0">
                        <a:latin typeface="Cambria Math"/>
                      </a:rPr>
                      <m:t>𝑝</m:t>
                    </m:r>
                    <m:d>
                      <m:dPr>
                        <m:ctrlPr>
                          <a:rPr lang="en-US" b="0" i="1" smtClean="0">
                            <a:latin typeface="Cambria Math" panose="02040503050406030204" pitchFamily="18" charset="0"/>
                          </a:rPr>
                        </m:ctrlPr>
                      </m:dPr>
                      <m:e>
                        <m:r>
                          <a:rPr lang="en-US" b="0" i="1" smtClean="0">
                            <a:latin typeface="Cambria Math"/>
                          </a:rPr>
                          <m:t>𝑤</m:t>
                        </m:r>
                      </m:e>
                    </m:d>
                    <m:r>
                      <a:rPr lang="en-US" b="0" i="1" smtClean="0">
                        <a:latin typeface="Cambria Math"/>
                      </a:rPr>
                      <m:t>≥</m:t>
                    </m:r>
                    <m:r>
                      <a:rPr lang="en-US" b="0" i="1" smtClean="0">
                        <a:latin typeface="Cambria Math"/>
                      </a:rPr>
                      <m:t>𝑤𝑎</m:t>
                    </m:r>
                    <m:d>
                      <m:dPr>
                        <m:ctrlPr>
                          <a:rPr lang="en-US" b="0" i="1" smtClean="0">
                            <a:latin typeface="Cambria Math" panose="02040503050406030204" pitchFamily="18" charset="0"/>
                          </a:rPr>
                        </m:ctrlPr>
                      </m:dPr>
                      <m:e>
                        <m:r>
                          <a:rPr lang="en-US" b="0" i="1" smtClean="0">
                            <a:latin typeface="Cambria Math"/>
                          </a:rPr>
                          <m:t>𝑣</m:t>
                        </m:r>
                      </m:e>
                    </m:d>
                    <m:r>
                      <a:rPr lang="en-US" b="0" i="1" smtClean="0">
                        <a:latin typeface="Cambria Math"/>
                      </a:rPr>
                      <m:t>−</m:t>
                    </m:r>
                    <m:r>
                      <a:rPr lang="en-US" b="0" i="1" smtClean="0">
                        <a:latin typeface="Cambria Math"/>
                      </a:rPr>
                      <m:t>𝑝</m:t>
                    </m:r>
                    <m:d>
                      <m:dPr>
                        <m:ctrlPr>
                          <a:rPr lang="en-US" b="0" i="1" smtClean="0">
                            <a:latin typeface="Cambria Math" panose="02040503050406030204" pitchFamily="18" charset="0"/>
                          </a:rPr>
                        </m:ctrlPr>
                      </m:dPr>
                      <m:e>
                        <m:r>
                          <a:rPr lang="en-US" b="0" i="1" smtClean="0">
                            <a:latin typeface="Cambria Math"/>
                          </a:rPr>
                          <m:t>𝑣</m:t>
                        </m:r>
                      </m:e>
                    </m:d>
                  </m:oMath>
                </a14:m>
                <a:r>
                  <a:rPr lang="en-US" b="0" dirty="0" smtClean="0"/>
                  <a:t> </a:t>
                </a:r>
              </a:p>
              <a:p>
                <a:pPr algn="l" rtl="0"/>
                <a:r>
                  <a:rPr lang="en-US" b="0" dirty="0" smtClean="0"/>
                  <a:t>Adding the two inequalities</a:t>
                </a:r>
              </a:p>
              <a:p>
                <a:pPr algn="l" rtl="0"/>
                <a14:m>
                  <m:oMath xmlns:m="http://schemas.openxmlformats.org/officeDocument/2006/math">
                    <m:d>
                      <m:dPr>
                        <m:ctrlPr>
                          <a:rPr lang="en-US" b="0" i="1" smtClean="0">
                            <a:latin typeface="Cambria Math" panose="02040503050406030204" pitchFamily="18" charset="0"/>
                          </a:rPr>
                        </m:ctrlPr>
                      </m:dPr>
                      <m:e>
                        <m:r>
                          <a:rPr lang="en-US" b="0" i="1" smtClean="0">
                            <a:latin typeface="Cambria Math"/>
                          </a:rPr>
                          <m:t>𝑣</m:t>
                        </m:r>
                        <m:r>
                          <a:rPr lang="en-US" b="0" i="1" smtClean="0">
                            <a:latin typeface="Cambria Math"/>
                          </a:rPr>
                          <m:t>−</m:t>
                        </m:r>
                        <m:r>
                          <a:rPr lang="en-US" b="0" i="1" smtClean="0">
                            <a:latin typeface="Cambria Math"/>
                          </a:rPr>
                          <m:t>𝑤</m:t>
                        </m:r>
                      </m:e>
                    </m:d>
                    <m:d>
                      <m:dPr>
                        <m:ctrlPr>
                          <a:rPr lang="en-US" b="0" i="1" smtClean="0">
                            <a:latin typeface="Cambria Math" panose="02040503050406030204" pitchFamily="18" charset="0"/>
                          </a:rPr>
                        </m:ctrlPr>
                      </m:dPr>
                      <m:e>
                        <m:r>
                          <a:rPr lang="en-US" b="0" i="1" smtClean="0">
                            <a:latin typeface="Cambria Math"/>
                          </a:rPr>
                          <m:t>𝑎</m:t>
                        </m:r>
                        <m:d>
                          <m:dPr>
                            <m:ctrlPr>
                              <a:rPr lang="en-US" b="0" i="1" smtClean="0">
                                <a:latin typeface="Cambria Math" panose="02040503050406030204" pitchFamily="18" charset="0"/>
                              </a:rPr>
                            </m:ctrlPr>
                          </m:dPr>
                          <m:e>
                            <m:r>
                              <a:rPr lang="en-US" b="0" i="1" smtClean="0">
                                <a:latin typeface="Cambria Math"/>
                              </a:rPr>
                              <m:t>𝑣</m:t>
                            </m:r>
                          </m:e>
                        </m:d>
                        <m:r>
                          <a:rPr lang="en-US" b="0" i="1" smtClean="0">
                            <a:latin typeface="Cambria Math"/>
                          </a:rPr>
                          <m:t>−</m:t>
                        </m:r>
                        <m:r>
                          <a:rPr lang="en-US" b="0" i="1" smtClean="0">
                            <a:latin typeface="Cambria Math"/>
                          </a:rPr>
                          <m:t>𝑎</m:t>
                        </m:r>
                        <m:d>
                          <m:dPr>
                            <m:ctrlPr>
                              <a:rPr lang="en-US" b="0" i="1" smtClean="0">
                                <a:latin typeface="Cambria Math" panose="02040503050406030204" pitchFamily="18" charset="0"/>
                              </a:rPr>
                            </m:ctrlPr>
                          </m:dPr>
                          <m:e>
                            <m:r>
                              <a:rPr lang="en-US" b="0" i="1" smtClean="0">
                                <a:latin typeface="Cambria Math"/>
                              </a:rPr>
                              <m:t>𝑤</m:t>
                            </m:r>
                          </m:e>
                        </m:d>
                      </m:e>
                    </m:d>
                    <m:r>
                      <a:rPr lang="en-US" b="0" i="1" smtClean="0">
                        <a:latin typeface="Cambria Math"/>
                      </a:rPr>
                      <m:t>≥</m:t>
                    </m:r>
                    <m:r>
                      <a:rPr lang="en-US" b="0" i="1" smtClean="0">
                        <a:latin typeface="Cambria Math"/>
                      </a:rPr>
                      <m:t>0</m:t>
                    </m:r>
                  </m:oMath>
                </a14:m>
                <a:endParaRPr lang="en-US" b="0" dirty="0" smtClean="0"/>
              </a:p>
              <a:p>
                <a:pPr algn="l" rtl="0"/>
                <a:r>
                  <a:rPr lang="en-US" dirty="0" smtClean="0"/>
                  <a:t>Therefore, </a:t>
                </a:r>
                <a14:m>
                  <m:oMath xmlns:m="http://schemas.openxmlformats.org/officeDocument/2006/math">
                    <m:r>
                      <a:rPr lang="en-US" b="0" i="1" smtClean="0">
                        <a:latin typeface="Cambria Math"/>
                      </a:rPr>
                      <m:t>𝑎</m:t>
                    </m:r>
                  </m:oMath>
                </a14:m>
                <a:r>
                  <a:rPr lang="en-US" b="0" dirty="0" smtClean="0"/>
                  <a:t> is monotone non decreasing</a:t>
                </a:r>
              </a:p>
              <a:p>
                <a:pPr marL="384048" lvl="2" indent="0" algn="l" rtl="0">
                  <a:buNone/>
                </a:pPr>
                <a:endParaRPr lang="en-US" b="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2"/>
                <a:stretch>
                  <a:fillRect l="-1515" t="-1515"/>
                </a:stretch>
              </a:blipFill>
            </p:spPr>
            <p:txBody>
              <a:bodyPr/>
              <a:lstStyle/>
              <a:p>
                <a:r>
                  <a:rPr lang="he-IL">
                    <a:noFill/>
                  </a:rPr>
                  <a:t> </a:t>
                </a:r>
              </a:p>
            </p:txBody>
          </p:sp>
        </mc:Fallback>
      </mc:AlternateContent>
    </p:spTree>
    <p:extLst>
      <p:ext uri="{BB962C8B-B14F-4D97-AF65-F5344CB8AC3E}">
        <p14:creationId xmlns:p14="http://schemas.microsoft.com/office/powerpoint/2010/main" val="2465126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characterization of </a:t>
            </a:r>
            <a:r>
              <a:rPr lang="en-US" dirty="0" err="1" smtClean="0"/>
              <a:t>equilibria</a:t>
            </a:r>
            <a:r>
              <a:rPr lang="en-US" dirty="0"/>
              <a:t/>
            </a:r>
            <a:br>
              <a:rPr lang="en-US" dirty="0"/>
            </a:br>
            <a:r>
              <a:rPr lang="en-US" sz="1600" dirty="0" smtClean="0"/>
              <a:t>in particular BNE</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algn="l" rtl="0"/>
                <a:r>
                  <a:rPr lang="en-US" dirty="0" smtClean="0"/>
                  <a:t>Proof(2): </a:t>
                </a:r>
                <a14:m>
                  <m:oMath xmlns:m="http://schemas.openxmlformats.org/officeDocument/2006/math">
                    <m:r>
                      <a:rPr lang="en-US" i="1">
                        <a:latin typeface="Cambria Math"/>
                      </a:rPr>
                      <m:t>𝑢</m:t>
                    </m:r>
                    <m:r>
                      <a:rPr lang="en-US" i="1">
                        <a:latin typeface="Cambria Math"/>
                      </a:rPr>
                      <m:t>(</m:t>
                    </m:r>
                    <m:r>
                      <a:rPr lang="en-US" i="1">
                        <a:latin typeface="Cambria Math"/>
                      </a:rPr>
                      <m:t>𝑣</m:t>
                    </m:r>
                    <m:r>
                      <a:rPr lang="en-US">
                        <a:latin typeface="Cambria Math"/>
                      </a:rPr>
                      <m:t>)</m:t>
                    </m:r>
                  </m:oMath>
                </a14:m>
                <a:r>
                  <a:rPr lang="en-US" dirty="0"/>
                  <a:t> is a convex function of </a:t>
                </a:r>
                <a14:m>
                  <m:oMath xmlns:m="http://schemas.openxmlformats.org/officeDocument/2006/math">
                    <m:r>
                      <a:rPr lang="en-US" i="1" dirty="0">
                        <a:latin typeface="Cambria Math"/>
                      </a:rPr>
                      <m:t>𝑣</m:t>
                    </m:r>
                  </m:oMath>
                </a14:m>
                <a:r>
                  <a:rPr lang="en-US" dirty="0"/>
                  <a:t> with </a:t>
                </a:r>
                <a14:m>
                  <m:oMath xmlns:m="http://schemas.openxmlformats.org/officeDocument/2006/math">
                    <m:r>
                      <a:rPr lang="en-US" i="1">
                        <a:latin typeface="Cambria Math"/>
                      </a:rPr>
                      <m:t>𝑢</m:t>
                    </m:r>
                    <m:d>
                      <m:dPr>
                        <m:ctrlPr>
                          <a:rPr lang="en-US" i="1">
                            <a:latin typeface="Cambria Math" panose="02040503050406030204" pitchFamily="18" charset="0"/>
                          </a:rPr>
                        </m:ctrlPr>
                      </m:dPr>
                      <m:e>
                        <m:r>
                          <a:rPr lang="en-US" i="1">
                            <a:latin typeface="Cambria Math"/>
                          </a:rPr>
                          <m:t>𝑣</m:t>
                        </m:r>
                      </m:e>
                    </m:d>
                    <m:r>
                      <a:rPr lang="en-US" i="1">
                        <a:latin typeface="Cambria Math"/>
                      </a:rPr>
                      <m:t>=</m:t>
                    </m:r>
                    <m:nary>
                      <m:naryPr>
                        <m:ctrlPr>
                          <a:rPr lang="en-US" i="1">
                            <a:latin typeface="Cambria Math" panose="02040503050406030204" pitchFamily="18" charset="0"/>
                          </a:rPr>
                        </m:ctrlPr>
                      </m:naryPr>
                      <m:sub>
                        <m:r>
                          <a:rPr lang="en-US" i="1">
                            <a:latin typeface="Cambria Math"/>
                          </a:rPr>
                          <m:t>0</m:t>
                        </m:r>
                      </m:sub>
                      <m:sup>
                        <m:r>
                          <a:rPr lang="en-US" i="1">
                            <a:latin typeface="Cambria Math"/>
                          </a:rPr>
                          <m:t>𝑣</m:t>
                        </m:r>
                      </m:sup>
                      <m:e>
                        <m:r>
                          <a:rPr lang="en-US" i="1">
                            <a:latin typeface="Cambria Math"/>
                          </a:rPr>
                          <m:t>𝑎</m:t>
                        </m:r>
                        <m:d>
                          <m:dPr>
                            <m:ctrlPr>
                              <a:rPr lang="en-US" i="1">
                                <a:latin typeface="Cambria Math" panose="02040503050406030204" pitchFamily="18" charset="0"/>
                              </a:rPr>
                            </m:ctrlPr>
                          </m:dPr>
                          <m:e>
                            <m:r>
                              <a:rPr lang="en-US" i="1">
                                <a:latin typeface="Cambria Math"/>
                              </a:rPr>
                              <m:t>𝑧</m:t>
                            </m:r>
                          </m:e>
                        </m:d>
                        <m:r>
                          <a:rPr lang="en-US" i="1">
                            <a:latin typeface="Cambria Math"/>
                          </a:rPr>
                          <m:t>𝑑𝑧</m:t>
                        </m:r>
                        <m:r>
                          <a:rPr lang="en-US" i="1">
                            <a:latin typeface="Cambria Math"/>
                          </a:rPr>
                          <m:t> </m:t>
                        </m:r>
                      </m:e>
                    </m:nary>
                  </m:oMath>
                </a14:m>
                <a:endParaRPr lang="en-US" dirty="0" smtClean="0"/>
              </a:p>
              <a:p>
                <a:pPr marL="201168" lvl="1" indent="0" algn="l" rtl="0">
                  <a:buNone/>
                </a:pPr>
                <a:endParaRPr lang="en-US" dirty="0"/>
              </a:p>
              <a:p>
                <a:pPr marL="201168" lvl="1" indent="0" algn="l" rtl="0">
                  <a:buNone/>
                </a:pPr>
                <a:r>
                  <a:rPr lang="en-US" b="0" u="sng" dirty="0" smtClean="0"/>
                  <a:t>Preliminaries</a:t>
                </a:r>
                <a:r>
                  <a:rPr lang="en-US" b="0" dirty="0" smtClean="0"/>
                  <a:t> (which we don’t prove in this class):</a:t>
                </a:r>
              </a:p>
              <a:p>
                <a:pPr marL="201168" lvl="1" indent="0" algn="l" rtl="0">
                  <a:buNone/>
                </a:pPr>
                <a:r>
                  <a:rPr lang="en-US" dirty="0" smtClean="0"/>
                  <a:t>a. </a:t>
                </a:r>
                <a:r>
                  <a:rPr lang="en-US" b="0" dirty="0" smtClean="0"/>
                  <a:t>(definition) </a:t>
                </a:r>
                <a14:m>
                  <m:oMath xmlns:m="http://schemas.openxmlformats.org/officeDocument/2006/math">
                    <m:r>
                      <a:rPr lang="en-US" b="0" i="1" smtClean="0">
                        <a:latin typeface="Cambria Math"/>
                      </a:rPr>
                      <m:t>𝑎</m:t>
                    </m:r>
                    <m:r>
                      <a:rPr lang="en-US" b="0" i="1" smtClean="0">
                        <a:latin typeface="Cambria Math"/>
                      </a:rPr>
                      <m:t> </m:t>
                    </m:r>
                    <m:r>
                      <a:rPr lang="en-US" b="0" i="1" smtClean="0">
                        <a:latin typeface="Cambria Math"/>
                      </a:rPr>
                      <m:t>𝑓𝑢𝑛𝑐𝑡𝑖𝑜𝑛</m:t>
                    </m:r>
                    <m:r>
                      <a:rPr lang="en-US" b="0" i="1" smtClean="0">
                        <a:latin typeface="Cambria Math"/>
                      </a:rPr>
                      <m:t> </m:t>
                    </m:r>
                    <m:r>
                      <a:rPr lang="en-US" b="0" i="1" smtClean="0">
                        <a:latin typeface="Cambria Math"/>
                      </a:rPr>
                      <m:t>𝑓</m:t>
                    </m:r>
                    <m:r>
                      <a:rPr lang="en-US" b="0" i="1" smtClean="0">
                        <a:latin typeface="Cambria Math"/>
                      </a:rPr>
                      <m:t>:</m:t>
                    </m:r>
                    <m:d>
                      <m:dPr>
                        <m:begChr m:val="["/>
                        <m:endChr m:val="]"/>
                        <m:ctrlPr>
                          <a:rPr lang="en-US" b="0" i="1" smtClean="0">
                            <a:latin typeface="Cambria Math" panose="02040503050406030204" pitchFamily="18" charset="0"/>
                          </a:rPr>
                        </m:ctrlPr>
                      </m:dPr>
                      <m:e>
                        <m:r>
                          <a:rPr lang="en-US" b="0" i="1" smtClean="0">
                            <a:latin typeface="Cambria Math"/>
                          </a:rPr>
                          <m:t>𝑎</m:t>
                        </m:r>
                        <m:r>
                          <a:rPr lang="en-US" b="0" i="1" smtClean="0">
                            <a:latin typeface="Cambria Math"/>
                          </a:rPr>
                          <m:t>,</m:t>
                        </m:r>
                        <m:r>
                          <a:rPr lang="en-US" b="0" i="1" smtClean="0">
                            <a:latin typeface="Cambria Math"/>
                          </a:rPr>
                          <m:t>𝑏</m:t>
                        </m:r>
                      </m:e>
                    </m:d>
                    <m:r>
                      <a:rPr lang="en-US" b="0" i="1" smtClean="0">
                        <a:latin typeface="Cambria Math"/>
                        <a:ea typeface="Cambria Math"/>
                      </a:rPr>
                      <m:t>→</m:t>
                    </m:r>
                    <m:r>
                      <a:rPr lang="en-US" b="0" i="1" smtClean="0">
                        <a:latin typeface="Cambria Math"/>
                        <a:ea typeface="Cambria Math"/>
                      </a:rPr>
                      <m:t>ℝ</m:t>
                    </m:r>
                    <m:r>
                      <a:rPr lang="en-US" b="0" i="1" smtClean="0">
                        <a:latin typeface="Cambria Math"/>
                        <a:ea typeface="Cambria Math"/>
                      </a:rPr>
                      <m:t> </m:t>
                    </m:r>
                    <m:r>
                      <a:rPr lang="en-US" b="0" i="1" smtClean="0">
                        <a:latin typeface="Cambria Math"/>
                        <a:ea typeface="Cambria Math"/>
                      </a:rPr>
                      <m:t>𝑖𝑠</m:t>
                    </m:r>
                    <m:r>
                      <a:rPr lang="en-US" b="0" i="1" smtClean="0">
                        <a:latin typeface="Cambria Math"/>
                        <a:ea typeface="Cambria Math"/>
                      </a:rPr>
                      <m:t> </m:t>
                    </m:r>
                    <m:r>
                      <a:rPr lang="en-US" b="0" i="1" smtClean="0">
                        <a:latin typeface="Cambria Math"/>
                        <a:ea typeface="Cambria Math"/>
                      </a:rPr>
                      <m:t>𝑐𝑜𝑛𝑣𝑒𝑥</m:t>
                    </m:r>
                    <m:r>
                      <a:rPr lang="en-US" b="0" i="1" smtClean="0">
                        <a:latin typeface="Cambria Math"/>
                        <a:ea typeface="Cambria Math"/>
                      </a:rPr>
                      <m:t> </m:t>
                    </m:r>
                    <m:r>
                      <a:rPr lang="en-US" b="0" i="1" smtClean="0">
                        <a:latin typeface="Cambria Math"/>
                        <a:ea typeface="Cambria Math"/>
                      </a:rPr>
                      <m:t>𝑖𝑓</m:t>
                    </m:r>
                    <m:r>
                      <a:rPr lang="en-US" b="0" i="1" smtClean="0">
                        <a:latin typeface="Cambria Math"/>
                        <a:ea typeface="Cambria Math"/>
                      </a:rPr>
                      <m:t> </m:t>
                    </m:r>
                    <m:r>
                      <a:rPr lang="en-US" b="0" i="1" smtClean="0">
                        <a:latin typeface="Cambria Math"/>
                        <a:ea typeface="Cambria Math"/>
                      </a:rPr>
                      <m:t>𝑓𝑜𝑟</m:t>
                    </m:r>
                    <m:r>
                      <a:rPr lang="en-US" b="0" i="1" smtClean="0">
                        <a:latin typeface="Cambria Math"/>
                        <a:ea typeface="Cambria Math"/>
                      </a:rPr>
                      <m:t> </m:t>
                    </m:r>
                    <m:r>
                      <a:rPr lang="en-US" b="0" i="1" smtClean="0">
                        <a:latin typeface="Cambria Math"/>
                        <a:ea typeface="Cambria Math"/>
                      </a:rPr>
                      <m:t>𝑎𝑙𝑙</m:t>
                    </m:r>
                    <m:r>
                      <a:rPr lang="en-US" b="0" i="1" smtClean="0">
                        <a:latin typeface="Cambria Math"/>
                        <a:ea typeface="Cambria Math"/>
                      </a:rPr>
                      <m:t> </m:t>
                    </m:r>
                    <m:r>
                      <a:rPr lang="en-US" b="0" i="1" smtClean="0">
                        <a:latin typeface="Cambria Math"/>
                        <a:ea typeface="Cambria Math"/>
                      </a:rPr>
                      <m:t>𝑥</m:t>
                    </m:r>
                    <m:r>
                      <a:rPr lang="en-US" b="0" i="1" smtClean="0">
                        <a:latin typeface="Cambria Math"/>
                        <a:ea typeface="Cambria Math"/>
                      </a:rPr>
                      <m:t>,</m:t>
                    </m:r>
                    <m:r>
                      <a:rPr lang="en-US" b="0" i="1" smtClean="0">
                        <a:latin typeface="Cambria Math"/>
                        <a:ea typeface="Cambria Math"/>
                      </a:rPr>
                      <m:t>𝑦</m:t>
                    </m:r>
                    <m:r>
                      <a:rPr lang="en-US" b="0" i="1" smtClean="0">
                        <a:latin typeface="Cambria Math"/>
                        <a:ea typeface="Cambria Math"/>
                      </a:rPr>
                      <m:t>𝜖</m:t>
                    </m:r>
                    <m:d>
                      <m:dPr>
                        <m:begChr m:val="["/>
                        <m:endChr m:val="]"/>
                        <m:ctrlPr>
                          <a:rPr lang="en-US" b="0" i="1" smtClean="0">
                            <a:latin typeface="Cambria Math" panose="02040503050406030204" pitchFamily="18" charset="0"/>
                            <a:ea typeface="Cambria Math"/>
                          </a:rPr>
                        </m:ctrlPr>
                      </m:dPr>
                      <m:e>
                        <m:r>
                          <a:rPr lang="en-US" b="0" i="1" smtClean="0">
                            <a:latin typeface="Cambria Math"/>
                            <a:ea typeface="Cambria Math"/>
                          </a:rPr>
                          <m:t>𝑎</m:t>
                        </m:r>
                        <m:r>
                          <a:rPr lang="en-US" b="0" i="1" smtClean="0">
                            <a:latin typeface="Cambria Math"/>
                            <a:ea typeface="Cambria Math"/>
                          </a:rPr>
                          <m:t>,</m:t>
                        </m:r>
                        <m:r>
                          <a:rPr lang="en-US" b="0" i="1" smtClean="0">
                            <a:latin typeface="Cambria Math"/>
                            <a:ea typeface="Cambria Math"/>
                          </a:rPr>
                          <m:t>𝑏</m:t>
                        </m:r>
                      </m:e>
                    </m:d>
                    <m:r>
                      <a:rPr lang="en-US" b="0" i="1" smtClean="0">
                        <a:latin typeface="Cambria Math"/>
                        <a:ea typeface="Cambria Math"/>
                      </a:rPr>
                      <m:t>𝑎𝑛𝑑</m:t>
                    </m:r>
                    <m:r>
                      <a:rPr lang="en-US" b="0" i="1" smtClean="0">
                        <a:latin typeface="Cambria Math"/>
                        <a:ea typeface="Cambria Math"/>
                      </a:rPr>
                      <m:t> </m:t>
                    </m:r>
                    <m:r>
                      <a:rPr lang="en-US" b="0" i="1" smtClean="0">
                        <a:latin typeface="Cambria Math"/>
                        <a:ea typeface="Cambria Math"/>
                      </a:rPr>
                      <m:t>𝑓𝑜𝑟</m:t>
                    </m:r>
                    <m:r>
                      <a:rPr lang="en-US" b="0" i="1" smtClean="0">
                        <a:latin typeface="Cambria Math"/>
                        <a:ea typeface="Cambria Math"/>
                      </a:rPr>
                      <m:t> </m:t>
                    </m:r>
                    <m:r>
                      <a:rPr lang="en-US" b="0" i="1" smtClean="0">
                        <a:latin typeface="Cambria Math"/>
                        <a:ea typeface="Cambria Math"/>
                      </a:rPr>
                      <m:t>𝑎𝑙𝑙</m:t>
                    </m:r>
                    <m:r>
                      <a:rPr lang="en-US" b="0" i="1" smtClean="0">
                        <a:latin typeface="Cambria Math"/>
                        <a:ea typeface="Cambria Math"/>
                      </a:rPr>
                      <m:t> </m:t>
                    </m:r>
                    <m:r>
                      <a:rPr lang="en-US" b="0" i="1" smtClean="0">
                        <a:latin typeface="Cambria Math"/>
                        <a:ea typeface="Cambria Math"/>
                      </a:rPr>
                      <m:t>𝛼𝜖</m:t>
                    </m:r>
                    <m:d>
                      <m:dPr>
                        <m:ctrlPr>
                          <a:rPr lang="en-US" b="0" i="1" smtClean="0">
                            <a:latin typeface="Cambria Math" panose="02040503050406030204" pitchFamily="18" charset="0"/>
                            <a:ea typeface="Cambria Math"/>
                          </a:rPr>
                        </m:ctrlPr>
                      </m:dPr>
                      <m:e>
                        <m:r>
                          <a:rPr lang="en-US" b="0" i="1" smtClean="0">
                            <a:latin typeface="Cambria Math"/>
                            <a:ea typeface="Cambria Math"/>
                          </a:rPr>
                          <m:t>0</m:t>
                        </m:r>
                        <m:r>
                          <a:rPr lang="en-US" b="0" i="1" smtClean="0">
                            <a:latin typeface="Cambria Math"/>
                            <a:ea typeface="Cambria Math"/>
                          </a:rPr>
                          <m:t>,</m:t>
                        </m:r>
                        <m:r>
                          <a:rPr lang="en-US" b="0" i="1" smtClean="0">
                            <a:latin typeface="Cambria Math"/>
                            <a:ea typeface="Cambria Math"/>
                          </a:rPr>
                          <m:t>1</m:t>
                        </m:r>
                      </m:e>
                    </m:d>
                    <m:r>
                      <a:rPr lang="en-US" b="0" i="1" smtClean="0">
                        <a:latin typeface="Cambria Math"/>
                        <a:ea typeface="Cambria Math"/>
                      </a:rPr>
                      <m:t> </m:t>
                    </m:r>
                    <m:r>
                      <a:rPr lang="en-US" b="0" i="1" smtClean="0">
                        <a:latin typeface="Cambria Math"/>
                        <a:ea typeface="Cambria Math"/>
                      </a:rPr>
                      <m:t>𝑒𝑥𝑖𝑠𝑡𝑠</m:t>
                    </m:r>
                  </m:oMath>
                </a14:m>
                <a:endParaRPr lang="en-US" b="0" dirty="0" smtClean="0">
                  <a:ea typeface="Cambria Math"/>
                </a:endParaRPr>
              </a:p>
              <a:p>
                <a:pPr marL="201168" lvl="1" indent="0" algn="l" rtl="0">
                  <a:buNone/>
                </a:pPr>
                <a14:m>
                  <m:oMathPara xmlns:m="http://schemas.openxmlformats.org/officeDocument/2006/math">
                    <m:oMathParaPr>
                      <m:jc m:val="centerGroup"/>
                    </m:oMathParaPr>
                    <m:oMath xmlns:m="http://schemas.openxmlformats.org/officeDocument/2006/math">
                      <m:r>
                        <a:rPr lang="en-US" b="0" i="1" smtClean="0">
                          <a:latin typeface="Cambria Math"/>
                        </a:rPr>
                        <m:t>𝑓</m:t>
                      </m:r>
                      <m:d>
                        <m:dPr>
                          <m:ctrlPr>
                            <a:rPr lang="en-US" b="0" i="1" smtClean="0">
                              <a:latin typeface="Cambria Math" panose="02040503050406030204" pitchFamily="18" charset="0"/>
                            </a:rPr>
                          </m:ctrlPr>
                        </m:dPr>
                        <m:e>
                          <m:r>
                            <a:rPr lang="en-US" b="0" i="1" smtClean="0">
                              <a:latin typeface="Cambria Math"/>
                            </a:rPr>
                            <m:t>𝛼</m:t>
                          </m:r>
                          <m:r>
                            <a:rPr lang="en-US" b="0" i="1" smtClean="0">
                              <a:latin typeface="Cambria Math"/>
                            </a:rPr>
                            <m:t>𝑥</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1</m:t>
                              </m:r>
                              <m:r>
                                <a:rPr lang="en-US" b="0" i="1" smtClean="0">
                                  <a:latin typeface="Cambria Math"/>
                                </a:rPr>
                                <m:t>−</m:t>
                              </m:r>
                              <m:r>
                                <a:rPr lang="en-US" b="0" i="1" smtClean="0">
                                  <a:latin typeface="Cambria Math"/>
                                </a:rPr>
                                <m:t>𝛼</m:t>
                              </m:r>
                            </m:e>
                          </m:d>
                          <m:r>
                            <a:rPr lang="en-US" b="0" i="1" smtClean="0">
                              <a:latin typeface="Cambria Math"/>
                            </a:rPr>
                            <m:t>𝑦</m:t>
                          </m:r>
                        </m:e>
                      </m:d>
                      <m:r>
                        <a:rPr lang="en-US" b="0" i="1" smtClean="0">
                          <a:latin typeface="Cambria Math"/>
                        </a:rPr>
                        <m:t>≤</m:t>
                      </m:r>
                      <m:r>
                        <a:rPr lang="en-US" b="0" i="1" smtClean="0">
                          <a:latin typeface="Cambria Math"/>
                        </a:rPr>
                        <m:t>𝛼</m:t>
                      </m:r>
                      <m:r>
                        <a:rPr lang="en-US" b="0" i="1" smtClean="0">
                          <a:latin typeface="Cambria Math"/>
                        </a:rPr>
                        <m:t>𝑓</m:t>
                      </m:r>
                      <m:d>
                        <m:dPr>
                          <m:ctrlPr>
                            <a:rPr lang="en-US" b="0" i="1" smtClean="0">
                              <a:latin typeface="Cambria Math" panose="02040503050406030204" pitchFamily="18" charset="0"/>
                            </a:rPr>
                          </m:ctrlPr>
                        </m:dPr>
                        <m:e>
                          <m:r>
                            <a:rPr lang="en-US" b="0" i="1" smtClean="0">
                              <a:latin typeface="Cambria Math"/>
                            </a:rPr>
                            <m:t>𝑥</m:t>
                          </m:r>
                        </m:e>
                      </m:d>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1</m:t>
                          </m:r>
                          <m:r>
                            <a:rPr lang="en-US" b="0" i="1" smtClean="0">
                              <a:latin typeface="Cambria Math"/>
                            </a:rPr>
                            <m:t>−</m:t>
                          </m:r>
                          <m:r>
                            <a:rPr lang="en-US" b="0" i="1" smtClean="0">
                              <a:latin typeface="Cambria Math"/>
                            </a:rPr>
                            <m:t>𝛼</m:t>
                          </m:r>
                        </m:e>
                      </m:d>
                      <m:r>
                        <a:rPr lang="en-US" b="0" i="1" smtClean="0">
                          <a:latin typeface="Cambria Math"/>
                        </a:rPr>
                        <m:t>𝑓</m:t>
                      </m:r>
                      <m:d>
                        <m:dPr>
                          <m:ctrlPr>
                            <a:rPr lang="en-US" b="0" i="1" smtClean="0">
                              <a:latin typeface="Cambria Math" panose="02040503050406030204" pitchFamily="18" charset="0"/>
                            </a:rPr>
                          </m:ctrlPr>
                        </m:dPr>
                        <m:e>
                          <m:r>
                            <a:rPr lang="en-US" b="0" i="1" smtClean="0">
                              <a:latin typeface="Cambria Math"/>
                            </a:rPr>
                            <m:t>𝑦</m:t>
                          </m:r>
                        </m:e>
                      </m:d>
                    </m:oMath>
                  </m:oMathPara>
                </a14:m>
                <a:endParaRPr lang="en-US" b="0" dirty="0" smtClean="0"/>
              </a:p>
              <a:p>
                <a:pPr marL="201168" lvl="1" indent="0" algn="l" rtl="0">
                  <a:buNone/>
                </a:pPr>
                <a:r>
                  <a:rPr lang="en-US" dirty="0" smtClean="0"/>
                  <a:t>b. The </a:t>
                </a:r>
                <a:r>
                  <a:rPr lang="en-US" dirty="0" err="1" smtClean="0"/>
                  <a:t>supremum</a:t>
                </a:r>
                <a:r>
                  <a:rPr lang="en-US" dirty="0" smtClean="0"/>
                  <a:t> of any family of convex  functions is convex</a:t>
                </a:r>
                <a:endParaRPr lang="en-US" b="0" dirty="0" smtClean="0"/>
              </a:p>
              <a:p>
                <a:pPr marL="201168" lvl="1" indent="0" algn="l" rtl="0">
                  <a:buNone/>
                </a:pPr>
                <a:endParaRPr lang="en-US" b="0" dirty="0" smtClean="0"/>
              </a:p>
              <a:p>
                <a:pPr marL="384048" lvl="2" indent="0" algn="l" rtl="0">
                  <a:buNone/>
                </a:pPr>
                <a:endParaRPr lang="en-US" b="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2"/>
                <a:stretch>
                  <a:fillRect l="-606" t="-15455"/>
                </a:stretch>
              </a:blipFill>
            </p:spPr>
            <p:txBody>
              <a:bodyPr/>
              <a:lstStyle/>
              <a:p>
                <a:r>
                  <a:rPr lang="he-IL">
                    <a:noFill/>
                  </a:rPr>
                  <a:t> </a:t>
                </a:r>
              </a:p>
            </p:txBody>
          </p:sp>
        </mc:Fallback>
      </mc:AlternateContent>
    </p:spTree>
    <p:extLst>
      <p:ext uri="{BB962C8B-B14F-4D97-AF65-F5344CB8AC3E}">
        <p14:creationId xmlns:p14="http://schemas.microsoft.com/office/powerpoint/2010/main" val="226950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characterization of </a:t>
            </a:r>
            <a:r>
              <a:rPr lang="en-US" dirty="0" err="1" smtClean="0"/>
              <a:t>equilibria</a:t>
            </a:r>
            <a:r>
              <a:rPr lang="en-US" dirty="0"/>
              <a:t/>
            </a:r>
            <a:br>
              <a:rPr lang="en-US" dirty="0"/>
            </a:br>
            <a:r>
              <a:rPr lang="en-US" sz="1600" dirty="0" smtClean="0"/>
              <a:t>in particular BNE</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algn="l" rtl="0"/>
                <a:r>
                  <a:rPr lang="en-US" dirty="0" smtClean="0"/>
                  <a:t>Proof(2): </a:t>
                </a:r>
                <a14:m>
                  <m:oMath xmlns:m="http://schemas.openxmlformats.org/officeDocument/2006/math">
                    <m:r>
                      <a:rPr lang="en-US" i="1">
                        <a:latin typeface="Cambria Math"/>
                      </a:rPr>
                      <m:t>𝑢</m:t>
                    </m:r>
                    <m:r>
                      <a:rPr lang="en-US" i="1">
                        <a:latin typeface="Cambria Math"/>
                      </a:rPr>
                      <m:t>(</m:t>
                    </m:r>
                    <m:r>
                      <a:rPr lang="en-US" i="1">
                        <a:latin typeface="Cambria Math"/>
                      </a:rPr>
                      <m:t>𝑣</m:t>
                    </m:r>
                    <m:r>
                      <a:rPr lang="en-US">
                        <a:latin typeface="Cambria Math"/>
                      </a:rPr>
                      <m:t>)</m:t>
                    </m:r>
                  </m:oMath>
                </a14:m>
                <a:r>
                  <a:rPr lang="en-US" dirty="0"/>
                  <a:t> is a convex function of </a:t>
                </a:r>
                <a14:m>
                  <m:oMath xmlns:m="http://schemas.openxmlformats.org/officeDocument/2006/math">
                    <m:r>
                      <a:rPr lang="en-US" i="1" dirty="0">
                        <a:latin typeface="Cambria Math"/>
                      </a:rPr>
                      <m:t>𝑣</m:t>
                    </m:r>
                  </m:oMath>
                </a14:m>
                <a:r>
                  <a:rPr lang="en-US" dirty="0"/>
                  <a:t> with </a:t>
                </a:r>
                <a14:m>
                  <m:oMath xmlns:m="http://schemas.openxmlformats.org/officeDocument/2006/math">
                    <m:r>
                      <a:rPr lang="en-US" i="1">
                        <a:latin typeface="Cambria Math"/>
                      </a:rPr>
                      <m:t>𝑢</m:t>
                    </m:r>
                    <m:d>
                      <m:dPr>
                        <m:ctrlPr>
                          <a:rPr lang="en-US" i="1">
                            <a:latin typeface="Cambria Math" panose="02040503050406030204" pitchFamily="18" charset="0"/>
                          </a:rPr>
                        </m:ctrlPr>
                      </m:dPr>
                      <m:e>
                        <m:r>
                          <a:rPr lang="en-US" i="1">
                            <a:latin typeface="Cambria Math"/>
                          </a:rPr>
                          <m:t>𝑣</m:t>
                        </m:r>
                      </m:e>
                    </m:d>
                    <m:r>
                      <a:rPr lang="en-US" i="1">
                        <a:latin typeface="Cambria Math"/>
                      </a:rPr>
                      <m:t>=</m:t>
                    </m:r>
                    <m:nary>
                      <m:naryPr>
                        <m:ctrlPr>
                          <a:rPr lang="en-US" i="1">
                            <a:latin typeface="Cambria Math" panose="02040503050406030204" pitchFamily="18" charset="0"/>
                          </a:rPr>
                        </m:ctrlPr>
                      </m:naryPr>
                      <m:sub>
                        <m:r>
                          <a:rPr lang="en-US" i="1">
                            <a:latin typeface="Cambria Math"/>
                          </a:rPr>
                          <m:t>0</m:t>
                        </m:r>
                      </m:sub>
                      <m:sup>
                        <m:r>
                          <a:rPr lang="en-US" i="1">
                            <a:latin typeface="Cambria Math"/>
                          </a:rPr>
                          <m:t>𝑣</m:t>
                        </m:r>
                      </m:sup>
                      <m:e>
                        <m:r>
                          <a:rPr lang="en-US" i="1">
                            <a:latin typeface="Cambria Math"/>
                          </a:rPr>
                          <m:t>𝑎</m:t>
                        </m:r>
                        <m:d>
                          <m:dPr>
                            <m:ctrlPr>
                              <a:rPr lang="en-US" i="1">
                                <a:latin typeface="Cambria Math" panose="02040503050406030204" pitchFamily="18" charset="0"/>
                              </a:rPr>
                            </m:ctrlPr>
                          </m:dPr>
                          <m:e>
                            <m:r>
                              <a:rPr lang="en-US" i="1">
                                <a:latin typeface="Cambria Math"/>
                              </a:rPr>
                              <m:t>𝑧</m:t>
                            </m:r>
                          </m:e>
                        </m:d>
                        <m:r>
                          <a:rPr lang="en-US" i="1">
                            <a:latin typeface="Cambria Math"/>
                          </a:rPr>
                          <m:t>𝑑𝑧</m:t>
                        </m:r>
                        <m:r>
                          <a:rPr lang="en-US" i="1">
                            <a:latin typeface="Cambria Math"/>
                          </a:rPr>
                          <m:t> </m:t>
                        </m:r>
                      </m:e>
                    </m:nary>
                  </m:oMath>
                </a14:m>
                <a:endParaRPr lang="en-US" dirty="0" smtClean="0"/>
              </a:p>
              <a:p>
                <a:pPr algn="l" rtl="0"/>
                <a14:m>
                  <m:oMath xmlns:m="http://schemas.openxmlformats.org/officeDocument/2006/math">
                    <m:r>
                      <a:rPr lang="en-US" b="0" i="1" smtClean="0">
                        <a:latin typeface="Cambria Math"/>
                      </a:rPr>
                      <m:t>𝑢</m:t>
                    </m:r>
                    <m:d>
                      <m:dPr>
                        <m:ctrlPr>
                          <a:rPr lang="en-US" b="0" i="1" smtClean="0">
                            <a:latin typeface="Cambria Math" panose="02040503050406030204" pitchFamily="18" charset="0"/>
                          </a:rPr>
                        </m:ctrlPr>
                      </m:dPr>
                      <m:e>
                        <m:r>
                          <a:rPr lang="en-US" b="0" i="1" smtClean="0">
                            <a:latin typeface="Cambria Math"/>
                          </a:rPr>
                          <m:t>𝑣</m:t>
                        </m:r>
                      </m:e>
                    </m:d>
                    <m:box>
                      <m:boxPr>
                        <m:ctrlPr>
                          <a:rPr lang="en-US" b="0" i="1" smtClean="0">
                            <a:latin typeface="Cambria Math" panose="02040503050406030204" pitchFamily="18" charset="0"/>
                          </a:rPr>
                        </m:ctrlPr>
                      </m:boxPr>
                      <m:e>
                        <m:r>
                          <a:rPr lang="en-US" b="0" i="1" smtClean="0">
                            <a:latin typeface="Cambria Math"/>
                          </a:rPr>
                          <m:t>≔</m:t>
                        </m:r>
                      </m:e>
                    </m:box>
                    <m:r>
                      <a:rPr lang="en-US" b="0" i="1" smtClean="0">
                        <a:latin typeface="Cambria Math"/>
                      </a:rPr>
                      <m:t>𝑢</m:t>
                    </m:r>
                    <m:d>
                      <m:dPr>
                        <m:ctrlPr>
                          <a:rPr lang="en-US" b="0" i="1" smtClean="0">
                            <a:latin typeface="Cambria Math" panose="02040503050406030204" pitchFamily="18" charset="0"/>
                          </a:rPr>
                        </m:ctrlPr>
                      </m:dPr>
                      <m:e>
                        <m:r>
                          <a:rPr lang="en-US" b="0" i="1" smtClean="0">
                            <a:latin typeface="Cambria Math"/>
                          </a:rPr>
                          <m:t>𝑣</m:t>
                        </m:r>
                      </m:e>
                      <m:e>
                        <m:r>
                          <a:rPr lang="en-US" b="0" i="1" smtClean="0">
                            <a:latin typeface="Cambria Math"/>
                          </a:rPr>
                          <m:t>𝑣</m:t>
                        </m:r>
                      </m:e>
                    </m:d>
                    <m:r>
                      <a:rPr lang="en-US" b="0" i="1" smtClean="0">
                        <a:latin typeface="Cambria Math"/>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a:rPr>
                              <m:t>sup</m:t>
                            </m:r>
                          </m:e>
                          <m:lim>
                            <m:r>
                              <a:rPr lang="en-US" b="0" i="1" smtClean="0">
                                <a:latin typeface="Cambria Math"/>
                              </a:rPr>
                              <m:t>𝑤</m:t>
                            </m:r>
                          </m:lim>
                        </m:limLow>
                      </m:fName>
                      <m:e>
                        <m:r>
                          <a:rPr lang="en-US" b="0" i="1" smtClean="0">
                            <a:latin typeface="Cambria Math"/>
                          </a:rPr>
                          <m:t>𝑢</m:t>
                        </m:r>
                        <m:d>
                          <m:dPr>
                            <m:ctrlPr>
                              <a:rPr lang="en-US" b="0" i="1" smtClean="0">
                                <a:latin typeface="Cambria Math" panose="02040503050406030204" pitchFamily="18" charset="0"/>
                              </a:rPr>
                            </m:ctrlPr>
                          </m:dPr>
                          <m:e>
                            <m:r>
                              <a:rPr lang="en-US" b="0" i="1" smtClean="0">
                                <a:latin typeface="Cambria Math"/>
                              </a:rPr>
                              <m:t>𝑤</m:t>
                            </m:r>
                          </m:e>
                          <m:e>
                            <m:r>
                              <a:rPr lang="en-US" b="0" i="1" smtClean="0">
                                <a:latin typeface="Cambria Math"/>
                              </a:rPr>
                              <m:t>𝑣</m:t>
                            </m:r>
                          </m:e>
                        </m:d>
                        <m:r>
                          <a:rPr lang="en-US" b="0" i="1" smtClean="0">
                            <a:latin typeface="Cambria Math"/>
                          </a:rPr>
                          <m:t>=</m:t>
                        </m:r>
                      </m:e>
                    </m:func>
                    <m:func>
                      <m:funcPr>
                        <m:ctrlPr>
                          <a:rPr lang="en-US" i="1" smtClean="0">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a:rPr>
                              <m:t>sup</m:t>
                            </m:r>
                          </m:e>
                          <m:lim>
                            <m:r>
                              <a:rPr lang="en-US" i="1">
                                <a:latin typeface="Cambria Math"/>
                              </a:rPr>
                              <m:t>𝑤</m:t>
                            </m:r>
                          </m:lim>
                        </m:limLow>
                      </m:fName>
                      <m:e>
                        <m:d>
                          <m:dPr>
                            <m:begChr m:val="{"/>
                            <m:endChr m:val="}"/>
                            <m:ctrlPr>
                              <a:rPr lang="en-US" i="1">
                                <a:latin typeface="Cambria Math" panose="02040503050406030204" pitchFamily="18" charset="0"/>
                              </a:rPr>
                            </m:ctrlPr>
                          </m:dPr>
                          <m:e>
                            <m:r>
                              <a:rPr lang="en-US" i="1">
                                <a:latin typeface="Cambria Math"/>
                              </a:rPr>
                              <m:t>𝑣𝑎</m:t>
                            </m:r>
                            <m:d>
                              <m:dPr>
                                <m:ctrlPr>
                                  <a:rPr lang="en-US" i="1">
                                    <a:latin typeface="Cambria Math" panose="02040503050406030204" pitchFamily="18" charset="0"/>
                                  </a:rPr>
                                </m:ctrlPr>
                              </m:dPr>
                              <m:e>
                                <m:r>
                                  <a:rPr lang="en-US" i="1">
                                    <a:latin typeface="Cambria Math"/>
                                  </a:rPr>
                                  <m:t>𝑤</m:t>
                                </m:r>
                              </m:e>
                            </m:d>
                            <m:r>
                              <a:rPr lang="en-US" i="1">
                                <a:latin typeface="Cambria Math"/>
                              </a:rPr>
                              <m:t>−</m:t>
                            </m:r>
                            <m:r>
                              <a:rPr lang="en-US" i="1">
                                <a:latin typeface="Cambria Math"/>
                              </a:rPr>
                              <m:t>𝑝</m:t>
                            </m:r>
                            <m:d>
                              <m:dPr>
                                <m:ctrlPr>
                                  <a:rPr lang="en-US" b="0" i="1" smtClean="0">
                                    <a:latin typeface="Cambria Math" panose="02040503050406030204" pitchFamily="18" charset="0"/>
                                  </a:rPr>
                                </m:ctrlPr>
                              </m:dPr>
                              <m:e>
                                <m:r>
                                  <a:rPr lang="en-US" b="0" i="1" smtClean="0">
                                    <a:latin typeface="Cambria Math"/>
                                  </a:rPr>
                                  <m:t>𝑤</m:t>
                                </m:r>
                              </m:e>
                            </m:d>
                          </m:e>
                        </m:d>
                      </m:e>
                    </m:func>
                  </m:oMath>
                </a14:m>
                <a:endParaRPr lang="en-US" dirty="0" smtClean="0"/>
              </a:p>
              <a:p>
                <a:pPr algn="l" rtl="0"/>
                <a:r>
                  <a:rPr lang="en-US" dirty="0" smtClean="0"/>
                  <a:t>Explanation: the first is a definition, the second is by BNE, and the third is a result we’ve already seen.</a:t>
                </a:r>
              </a:p>
              <a:p>
                <a:pPr algn="l" rtl="0"/>
                <a:endParaRPr lang="en-US" dirty="0" smtClean="0"/>
              </a:p>
              <a:p>
                <a:pPr algn="l" rtl="0"/>
                <a:endParaRPr lang="en-US" dirty="0" smtClean="0"/>
              </a:p>
              <a:p>
                <a:pPr marL="201168" lvl="1" indent="0" algn="l" rtl="0">
                  <a:buNone/>
                </a:pPr>
                <a:endParaRPr lang="en-US"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2"/>
                <a:stretch>
                  <a:fillRect l="-1515" t="-15455" r="-848"/>
                </a:stretch>
              </a:blipFill>
            </p:spPr>
            <p:txBody>
              <a:bodyPr/>
              <a:lstStyle/>
              <a:p>
                <a:r>
                  <a:rPr lang="he-IL">
                    <a:noFill/>
                  </a:rPr>
                  <a:t> </a:t>
                </a:r>
              </a:p>
            </p:txBody>
          </p:sp>
        </mc:Fallback>
      </mc:AlternateContent>
    </p:spTree>
    <p:extLst>
      <p:ext uri="{BB962C8B-B14F-4D97-AF65-F5344CB8AC3E}">
        <p14:creationId xmlns:p14="http://schemas.microsoft.com/office/powerpoint/2010/main" val="1402435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מבט לאחור">
  <a:themeElements>
    <a:clrScheme name="מבט לאחור">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מבט לאחור">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3475</TotalTime>
  <Words>810</Words>
  <Application>Microsoft Office PowerPoint</Application>
  <PresentationFormat>מסך רחב</PresentationFormat>
  <Paragraphs>189</Paragraphs>
  <Slides>34</Slides>
  <Notes>1</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34</vt:i4>
      </vt:variant>
    </vt:vector>
  </HeadingPairs>
  <TitlesOfParts>
    <vt:vector size="41" baseType="lpstr">
      <vt:lpstr>Arial</vt:lpstr>
      <vt:lpstr>Calibri</vt:lpstr>
      <vt:lpstr>Calibri Light</vt:lpstr>
      <vt:lpstr>Cambria Math</vt:lpstr>
      <vt:lpstr>Times New Roman</vt:lpstr>
      <vt:lpstr>Wingdings</vt:lpstr>
      <vt:lpstr>מבט לאחור</vt:lpstr>
      <vt:lpstr>Game theory, alive: some advanced topics presentation by: Idan Haviv supervised by: Amos Fiat</vt:lpstr>
      <vt:lpstr>Today’s lecture preview</vt:lpstr>
      <vt:lpstr>Reminder:</vt:lpstr>
      <vt:lpstr>Reminder:</vt:lpstr>
      <vt:lpstr>Assumptions:</vt:lpstr>
      <vt:lpstr>characterization of equilibria in particular BNE</vt:lpstr>
      <vt:lpstr>characterization of equilibria in particular BNE</vt:lpstr>
      <vt:lpstr>characterization of equilibria in particular BNE</vt:lpstr>
      <vt:lpstr>characterization of equilibria in particular BNE</vt:lpstr>
      <vt:lpstr>characterization of equilibria in particular BNE</vt:lpstr>
      <vt:lpstr>characterization of equilibria in particular BNE</vt:lpstr>
      <vt:lpstr>characterization of equilibria in particular BNE</vt:lpstr>
      <vt:lpstr>characterization of equilibria in particular BNE</vt:lpstr>
      <vt:lpstr>characterization of equilibria in particular BNE</vt:lpstr>
      <vt:lpstr>characterization of equilibria in particular BNE</vt:lpstr>
      <vt:lpstr>characterization of equilibria in particular BNE</vt:lpstr>
      <vt:lpstr>characterization of equilibria in particular BNE</vt:lpstr>
      <vt:lpstr>characterization of equilibria in particular BNE</vt:lpstr>
      <vt:lpstr>Take a deep breath….</vt:lpstr>
      <vt:lpstr>מצגת של PowerPoint</vt:lpstr>
      <vt:lpstr>When is truthfulness dominant?</vt:lpstr>
      <vt:lpstr>When is truthfulness dominant?</vt:lpstr>
      <vt:lpstr>When is truthfulness dominant?</vt:lpstr>
      <vt:lpstr>When is truthfulness dominant?</vt:lpstr>
      <vt:lpstr>When is truthfulness dominant?</vt:lpstr>
      <vt:lpstr>When is truthfulness dominant?</vt:lpstr>
      <vt:lpstr>When is truthfulness dominant?</vt:lpstr>
      <vt:lpstr>When is truthfulness dominant?</vt:lpstr>
      <vt:lpstr>The revelation principle</vt:lpstr>
      <vt:lpstr>The revelation principle</vt:lpstr>
      <vt:lpstr>The revelation principle</vt:lpstr>
      <vt:lpstr>The revelation principle</vt:lpstr>
      <vt:lpstr>Questions?</vt:lpstr>
      <vt:lpstr>HW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Idanh</dc:creator>
  <cp:lastModifiedBy>Idanh</cp:lastModifiedBy>
  <cp:revision>100</cp:revision>
  <dcterms:created xsi:type="dcterms:W3CDTF">2014-03-29T08:49:06Z</dcterms:created>
  <dcterms:modified xsi:type="dcterms:W3CDTF">2014-04-02T16:28:04Z</dcterms:modified>
</cp:coreProperties>
</file>