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58" r:id="rId4"/>
    <p:sldId id="297" r:id="rId5"/>
    <p:sldId id="301" r:id="rId6"/>
    <p:sldId id="299" r:id="rId7"/>
    <p:sldId id="300" r:id="rId8"/>
    <p:sldId id="298" r:id="rId9"/>
    <p:sldId id="294" r:id="rId10"/>
    <p:sldId id="259" r:id="rId11"/>
    <p:sldId id="261" r:id="rId12"/>
    <p:sldId id="262" r:id="rId13"/>
    <p:sldId id="304" r:id="rId14"/>
    <p:sldId id="305" r:id="rId15"/>
    <p:sldId id="263" r:id="rId16"/>
    <p:sldId id="264" r:id="rId17"/>
    <p:sldId id="265" r:id="rId18"/>
    <p:sldId id="266" r:id="rId19"/>
    <p:sldId id="306" r:id="rId20"/>
    <p:sldId id="267" r:id="rId21"/>
    <p:sldId id="307" r:id="rId22"/>
    <p:sldId id="268" r:id="rId23"/>
    <p:sldId id="269" r:id="rId24"/>
    <p:sldId id="296" r:id="rId25"/>
    <p:sldId id="295" r:id="rId26"/>
    <p:sldId id="308" r:id="rId27"/>
    <p:sldId id="303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12D3B8-F46A-4BA1-B34E-2A4EB306A255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365846-E22E-4959-A703-B06C6CE198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38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כלומר, ה-</a:t>
            </a:r>
            <a:r>
              <a:rPr lang="en-US" dirty="0" smtClean="0">
                <a:solidFill>
                  <a:srgbClr val="0070C0"/>
                </a:solidFill>
              </a:rPr>
              <a:t>utility</a:t>
            </a:r>
            <a:r>
              <a:rPr lang="he-IL" dirty="0" smtClean="0">
                <a:solidFill>
                  <a:srgbClr val="0070C0"/>
                </a:solidFill>
              </a:rPr>
              <a:t> שווה להפרש בין ערך של המשתתף, למחיר שהוא הציע, כפול הסיכוי שהמחיר שהוא הציע היה הכי גבוה.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5846-E22E-4959-A703-B06C6CE19888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15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1CC5F8B-6D56-4124-B6F3-49ABACF884EE}" type="slidenum">
              <a:rPr lang="he-IL" smtClean="0"/>
              <a:t>‹#›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535954-5225-49D6-91CE-17D40B35E4D8}" type="datetimeFigureOut">
              <a:rPr lang="he-IL" smtClean="0"/>
              <a:t>ג'/אדר ב/תשע"ד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סמינר במכירות פומביות</a:t>
            </a:r>
            <a:br>
              <a:rPr lang="he-IL" dirty="0" smtClean="0"/>
            </a:br>
            <a:r>
              <a:rPr lang="he-IL" dirty="0" smtClean="0"/>
              <a:t>פרק ראשון מתוך </a:t>
            </a:r>
            <a:r>
              <a:rPr lang="en-US" dirty="0"/>
              <a:t>Game Theory, Alive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696944" cy="1752600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מועבר ע"י ליאל </a:t>
            </a:r>
            <a:r>
              <a:rPr lang="he-IL" dirty="0" err="1" smtClean="0"/>
              <a:t>גולדווסר</a:t>
            </a:r>
            <a:endParaRPr lang="he-IL" dirty="0" smtClean="0"/>
          </a:p>
          <a:p>
            <a:pPr algn="r"/>
            <a:r>
              <a:rPr lang="he-IL" dirty="0" smtClean="0"/>
              <a:t>מבוסס על ספרם של </a:t>
            </a:r>
            <a:r>
              <a:rPr lang="en-US" dirty="0"/>
              <a:t>Anna R. </a:t>
            </a:r>
            <a:r>
              <a:rPr lang="en-US" dirty="0" err="1"/>
              <a:t>Karlin</a:t>
            </a:r>
            <a:r>
              <a:rPr lang="en-US" dirty="0"/>
              <a:t> </a:t>
            </a:r>
            <a:r>
              <a:rPr lang="en-US" dirty="0" smtClean="0"/>
              <a:t>and Yuval Peres</a:t>
            </a:r>
            <a:endParaRPr lang="he-IL" dirty="0" smtClean="0"/>
          </a:p>
          <a:p>
            <a:pPr algn="r"/>
            <a:r>
              <a:rPr lang="he-IL" dirty="0" smtClean="0"/>
              <a:t>בהנחיית פרופסור עמוס פיאט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22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אם המשתתף זכה במכירה במחיר </a:t>
            </a:r>
            <a:r>
              <a:rPr lang="en-US" dirty="0"/>
              <a:t>p</a:t>
            </a:r>
            <a:r>
              <a:rPr lang="he-IL" dirty="0"/>
              <a:t> נמוך </a:t>
            </a:r>
            <a:r>
              <a:rPr lang="he-IL" dirty="0" smtClean="0"/>
              <a:t>מהערך </a:t>
            </a:r>
            <a:r>
              <a:rPr lang="en-US" dirty="0" smtClean="0"/>
              <a:t>v</a:t>
            </a:r>
            <a:r>
              <a:rPr lang="he-IL" dirty="0" smtClean="0"/>
              <a:t> – אז </a:t>
            </a:r>
            <a:r>
              <a:rPr lang="he-IL" dirty="0"/>
              <a:t>התועלת שלו מהמכירה היא ההפרש </a:t>
            </a:r>
            <a:r>
              <a:rPr lang="en-US" dirty="0"/>
              <a:t>utility = v-p</a:t>
            </a:r>
            <a:r>
              <a:rPr lang="he-IL" dirty="0"/>
              <a:t>.</a:t>
            </a:r>
            <a:endParaRPr lang="en-US" dirty="0"/>
          </a:p>
          <a:p>
            <a:r>
              <a:rPr lang="he-IL" dirty="0" smtClean="0"/>
              <a:t> </a:t>
            </a:r>
            <a:r>
              <a:rPr lang="he-IL" dirty="0"/>
              <a:t>כמובן שכול משתתף מעוניין להגדיל את התועלת שלו עד כמה שניתן.</a:t>
            </a:r>
            <a:endParaRPr lang="en-US" dirty="0"/>
          </a:p>
          <a:p>
            <a:endParaRPr lang="he-IL" dirty="0" smtClean="0"/>
          </a:p>
          <a:p>
            <a:r>
              <a:rPr lang="he-IL" dirty="0"/>
              <a:t>במקרה של מכירה אנגלית – האסטרטגיה </a:t>
            </a:r>
            <a:r>
              <a:rPr lang="he-IL" dirty="0" smtClean="0"/>
              <a:t>השלטת </a:t>
            </a:r>
            <a:r>
              <a:rPr lang="he-IL" dirty="0"/>
              <a:t>של המשתתפים היא להמשיך ולהגביהה את ההצעות שלהם כול עוד </a:t>
            </a:r>
            <a:r>
              <a:rPr lang="en-US" dirty="0"/>
              <a:t>p&lt;v</a:t>
            </a:r>
            <a:r>
              <a:rPr lang="he-IL" dirty="0"/>
              <a:t>.</a:t>
            </a:r>
            <a:endParaRPr lang="en-US" dirty="0"/>
          </a:p>
          <a:p>
            <a:r>
              <a:rPr lang="he-IL" dirty="0"/>
              <a:t>כול עוד המחיר שהם הציעו נמוך </a:t>
            </a:r>
            <a:r>
              <a:rPr lang="he-IL" dirty="0" smtClean="0"/>
              <a:t>מהערך </a:t>
            </a:r>
            <a:r>
              <a:rPr lang="en-US" dirty="0" smtClean="0"/>
              <a:t>v</a:t>
            </a:r>
            <a:r>
              <a:rPr lang="he-IL" dirty="0" smtClean="0"/>
              <a:t> שלהם, </a:t>
            </a:r>
            <a:r>
              <a:rPr lang="he-IL" dirty="0"/>
              <a:t>כדאי להם להמשיך ולהגדיל את ההצעות שלהם, כי מי שיגיע במקום השני לא יקבל כלום. למי שיגיע במקום הראשון יהיה </a:t>
            </a:r>
            <a:r>
              <a:rPr lang="en-US" dirty="0"/>
              <a:t>utility</a:t>
            </a:r>
            <a:r>
              <a:rPr lang="he-IL" dirty="0"/>
              <a:t> חיובי.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7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המצב מעט מורכב יותר עבור מכירות </a:t>
            </a:r>
            <a:r>
              <a:rPr lang="en-US" dirty="0"/>
              <a:t>sealed-bid </a:t>
            </a:r>
            <a:r>
              <a:rPr lang="en-US" dirty="0" smtClean="0"/>
              <a:t>first-price</a:t>
            </a:r>
            <a:r>
              <a:rPr lang="he-IL" dirty="0" smtClean="0"/>
              <a:t>, </a:t>
            </a:r>
            <a:r>
              <a:rPr lang="he-IL" dirty="0"/>
              <a:t>מאחר והמשתתפים לא יודעים מהו המחיר שהאחרים </a:t>
            </a:r>
            <a:r>
              <a:rPr lang="he-IL" dirty="0" smtClean="0"/>
              <a:t>הציעו.</a:t>
            </a:r>
            <a:endParaRPr lang="en-US" dirty="0"/>
          </a:p>
          <a:p>
            <a:r>
              <a:rPr lang="he-IL" dirty="0"/>
              <a:t>במשחק כזה אין לכול שחקן ידע מלא על </a:t>
            </a:r>
            <a:r>
              <a:rPr lang="he-IL" dirty="0" smtClean="0"/>
              <a:t>ההצעות </a:t>
            </a:r>
            <a:r>
              <a:rPr lang="he-IL" dirty="0"/>
              <a:t>של השחקנים האחרים, ועל האסטרטגיות שלהם. האסטרטגיה של כול שחקן </a:t>
            </a:r>
            <a:r>
              <a:rPr lang="he-IL" dirty="0" smtClean="0"/>
              <a:t>תיקבע על </a:t>
            </a:r>
            <a:r>
              <a:rPr lang="he-IL" dirty="0"/>
              <a:t>פי מה שהוא מאמין שהם יעשו.</a:t>
            </a:r>
            <a:endParaRPr lang="en-US" dirty="0"/>
          </a:p>
          <a:p>
            <a:endParaRPr lang="he-IL" dirty="0" smtClean="0"/>
          </a:p>
          <a:p>
            <a:r>
              <a:rPr lang="he-IL" dirty="0" smtClean="0"/>
              <a:t>במצב כזה ייתכן שיתקיים שיווי </a:t>
            </a:r>
            <a:r>
              <a:rPr lang="he-IL" dirty="0"/>
              <a:t>משקל </a:t>
            </a:r>
            <a:r>
              <a:rPr lang="he-IL" dirty="0" smtClean="0"/>
              <a:t>נאש-</a:t>
            </a:r>
            <a:r>
              <a:rPr lang="he-IL" dirty="0" err="1" smtClean="0"/>
              <a:t>בייס</a:t>
            </a:r>
            <a:r>
              <a:rPr lang="he-IL" dirty="0" smtClean="0"/>
              <a:t> – לכול שחקן תהיה אסטרטגיה שלא ישתלם להם לשנות, וזאת על סמך מה שהוא מאמין ששאר המשתתפים יציעו.</a:t>
            </a:r>
            <a:endParaRPr lang="en-US" dirty="0"/>
          </a:p>
          <a:p>
            <a:endParaRPr lang="he-IL" dirty="0"/>
          </a:p>
        </p:txBody>
      </p:sp>
      <p:pic>
        <p:nvPicPr>
          <p:cNvPr id="1026" name="Picture 2" descr="C:\Users\Admin\Desktop\c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32" y="5013176"/>
            <a:ext cx="1568837" cy="15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כמה סימונים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נסמן הצעה חלופית כלשהי ב-</a:t>
                </a:r>
                <a:r>
                  <a:rPr lang="en-US" dirty="0" smtClean="0"/>
                  <a:t>b</a:t>
                </a:r>
                <a:r>
                  <a:rPr lang="he-IL" dirty="0" smtClean="0"/>
                  <a:t>.</a:t>
                </a:r>
              </a:p>
              <a:p>
                <a:r>
                  <a:rPr lang="en-US" dirty="0" smtClean="0"/>
                  <a:t>allocation probabilities</a:t>
                </a:r>
                <a:r>
                  <a:rPr lang="he-IL" dirty="0" smtClean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:= P [bidder </a:t>
                </a:r>
                <a:r>
                  <a:rPr lang="en-US" dirty="0" err="1"/>
                  <a:t>i</a:t>
                </a:r>
                <a:r>
                  <a:rPr lang="en-US" dirty="0"/>
                  <a:t> wins bidding b when other bids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]:</a:t>
                </a:r>
              </a:p>
              <a:p>
                <a:r>
                  <a:rPr lang="he-IL" dirty="0"/>
                  <a:t>ההסתברות </a:t>
                </a:r>
                <a:r>
                  <a:rPr lang="he-IL" dirty="0" smtClean="0"/>
                  <a:t>שהשחקן ה-</a:t>
                </a:r>
                <a:r>
                  <a:rPr lang="en-US" dirty="0" err="1"/>
                  <a:t>i</a:t>
                </a:r>
                <a:r>
                  <a:rPr lang="he-IL" dirty="0"/>
                  <a:t> </a:t>
                </a:r>
                <a:r>
                  <a:rPr lang="he-IL" dirty="0" smtClean="0"/>
                  <a:t>יזכה.</a:t>
                </a:r>
              </a:p>
              <a:p>
                <a:endParaRPr lang="en-US" dirty="0"/>
              </a:p>
              <a:p>
                <a:r>
                  <a:rPr lang="en-US" dirty="0"/>
                  <a:t>expected payments</a:t>
                </a:r>
                <a:r>
                  <a:rPr lang="he-IL" dirty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[b] := E [payment of bidder </a:t>
                </a:r>
                <a:r>
                  <a:rPr lang="en-US" dirty="0" err="1"/>
                  <a:t>i</a:t>
                </a:r>
                <a:r>
                  <a:rPr lang="en-US" dirty="0"/>
                  <a:t> bidding b when other bids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]:</a:t>
                </a:r>
              </a:p>
              <a:p>
                <a:r>
                  <a:rPr lang="he-IL" dirty="0"/>
                  <a:t>תוחלת התשלומים </a:t>
                </a:r>
                <a:r>
                  <a:rPr lang="he-IL" dirty="0" smtClean="0"/>
                  <a:t>שהשחקן ה-</a:t>
                </a:r>
                <a:r>
                  <a:rPr lang="en-US" dirty="0" err="1"/>
                  <a:t>i</a:t>
                </a:r>
                <a:r>
                  <a:rPr lang="he-IL" dirty="0"/>
                  <a:t> צפוי לשלם.</a:t>
                </a: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כמה סימונים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:= P [bidder </a:t>
                </a:r>
                <a:r>
                  <a:rPr lang="en-US" dirty="0" err="1"/>
                  <a:t>i</a:t>
                </a:r>
                <a:r>
                  <a:rPr lang="en-US" dirty="0"/>
                  <a:t> wins bidding b when other bids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]:</a:t>
                </a:r>
                <a:endParaRPr lang="he-IL" dirty="0" smtClean="0"/>
              </a:p>
              <a:p>
                <a:r>
                  <a:rPr lang="he-IL" dirty="0" smtClean="0"/>
                  <a:t>נשים לב שההסתברות היא לזכות, כאשר הערכים של השחקנים האחרים נלקחות ממרחב מדגם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 ששייך להם.</a:t>
                </a:r>
              </a:p>
              <a:p>
                <a:pPr marL="114300" indent="0">
                  <a:buNone/>
                </a:pPr>
                <a:endParaRPr lang="he-IL" dirty="0" smtClean="0"/>
              </a:p>
              <a:p>
                <a:r>
                  <a:rPr lang="he-IL" dirty="0" smtClean="0"/>
                  <a:t>בהקשר של מכירה פומבית, אפשר לחשוב על מרחב המדגם כרקע הכלכלי של המשתתף ה-</a:t>
                </a:r>
                <a:r>
                  <a:rPr lang="en-US" dirty="0" err="1" smtClean="0"/>
                  <a:t>i</a:t>
                </a:r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מי שבא משכבה סוציואקונומית נמוכה יותר, סביר שהערך </a:t>
                </a:r>
                <a:r>
                  <a:rPr lang="en-US" dirty="0" smtClean="0"/>
                  <a:t>v</a:t>
                </a:r>
                <a:r>
                  <a:rPr lang="he-IL" dirty="0" smtClean="0"/>
                  <a:t> שלו יהיה נמוך יותר. לכן יהיה לו מרחב מדגם שונה מזה של חברו העשיר.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48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כמה סימונים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:= P [bidder </a:t>
                </a:r>
                <a:r>
                  <a:rPr lang="en-US" dirty="0" err="1"/>
                  <a:t>i</a:t>
                </a:r>
                <a:r>
                  <a:rPr lang="en-US" dirty="0"/>
                  <a:t> wins bidding b when other bids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]:</a:t>
                </a:r>
                <a:endParaRPr lang="he-IL" dirty="0"/>
              </a:p>
              <a:p>
                <a:endParaRPr lang="en-US" dirty="0" smtClean="0"/>
              </a:p>
              <a:p>
                <a:r>
                  <a:rPr lang="he-IL" dirty="0" smtClean="0"/>
                  <a:t>בנוסף, ההצעות של כול משתתף ייקבעו באמצעות האסטרטגיה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he-IL" dirty="0" smtClean="0"/>
                  <a:t> שלהם.</a:t>
                </a:r>
              </a:p>
              <a:p>
                <a:r>
                  <a:rPr lang="he-IL" dirty="0" smtClean="0"/>
                  <a:t>כלומר, הסיכוי לזכות על ביחס לאסטרטגיות שהמשתתפים האחרים יבחרו, ביחס למרחב המדגם שממנו נלקחים הערכים שלהם.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0"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s://encrypted-tbn2.google.com/images?q=tbn:ANd9GcTQHLKhmMhKJoo_RRYpHG-2NT6SUJ0_izFG_CQ98iZY1F0zzt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1583248" cy="13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8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כמה סימונים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בהתאם לסימונים מקודם, התועלת תהיה: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הערך של </a:t>
            </a:r>
            <a:r>
              <a:rPr lang="he-IL" dirty="0" err="1" smtClean="0"/>
              <a:t>של</a:t>
            </a:r>
            <a:r>
              <a:rPr lang="he-IL" dirty="0" smtClean="0"/>
              <a:t> המשתתף </a:t>
            </a:r>
            <a:r>
              <a:rPr lang="he-IL" dirty="0"/>
              <a:t>ה-</a:t>
            </a:r>
            <a:r>
              <a:rPr lang="en-US" dirty="0" err="1" smtClean="0"/>
              <a:t>i</a:t>
            </a:r>
            <a:r>
              <a:rPr lang="he-IL" dirty="0" smtClean="0"/>
              <a:t>, </a:t>
            </a:r>
            <a:r>
              <a:rPr lang="he-IL" dirty="0"/>
              <a:t>כפול הסיכוי שהוא אכן </a:t>
            </a:r>
            <a:r>
              <a:rPr lang="he-IL" dirty="0" smtClean="0"/>
              <a:t>יזכה עם הצעה </a:t>
            </a:r>
            <a:r>
              <a:rPr lang="en-US" dirty="0" smtClean="0"/>
              <a:t>b</a:t>
            </a:r>
            <a:r>
              <a:rPr lang="he-IL" dirty="0" smtClean="0"/>
              <a:t>.</a:t>
            </a:r>
            <a:endParaRPr lang="en-US" dirty="0"/>
          </a:p>
          <a:p>
            <a:endParaRPr lang="he-IL" dirty="0" smtClean="0"/>
          </a:p>
          <a:p>
            <a:r>
              <a:rPr lang="he-IL" dirty="0"/>
              <a:t>פחות המחיר ש-</a:t>
            </a:r>
            <a:r>
              <a:rPr lang="en-US" dirty="0" err="1"/>
              <a:t>i</a:t>
            </a:r>
            <a:r>
              <a:rPr lang="he-IL" dirty="0"/>
              <a:t> </a:t>
            </a:r>
            <a:r>
              <a:rPr lang="he-IL" dirty="0" smtClean="0"/>
              <a:t>ישלם</a:t>
            </a:r>
            <a:r>
              <a:rPr lang="he-IL" dirty="0"/>
              <a:t>.</a:t>
            </a:r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 rotWithShape="1">
          <a:blip r:embed="rId2"/>
          <a:srcRect l="1806" r="9553"/>
          <a:stretch/>
        </p:blipFill>
        <p:spPr bwMode="auto">
          <a:xfrm>
            <a:off x="4860032" y="2132856"/>
            <a:ext cx="2726631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מחבר חץ ישר 7"/>
          <p:cNvCxnSpPr/>
          <p:nvPr/>
        </p:nvCxnSpPr>
        <p:spPr>
          <a:xfrm flipH="1" flipV="1">
            <a:off x="6588224" y="306896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V="1">
            <a:off x="7956376" y="3645024"/>
            <a:ext cx="21602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 flipV="1">
            <a:off x="7586663" y="2924944"/>
            <a:ext cx="585737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8255"/>
            <a:ext cx="3025040" cy="201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כול המשתתפים רוצים למקסם את התועלת שלהם. הדרך למקסם את התועלת היא לשנות את האסטרטגיה.</a:t>
                </a:r>
              </a:p>
              <a:p>
                <a:endParaRPr lang="he-IL" dirty="0"/>
              </a:p>
              <a:p>
                <a:r>
                  <a:rPr lang="he-IL" dirty="0" smtClean="0"/>
                  <a:t>אם </a:t>
                </a:r>
                <a:r>
                  <a:rPr lang="he-IL" dirty="0"/>
                  <a:t>המשתתפים לא יכולים לשפר את האסטרטגיה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/>
                  <a:t> </a:t>
                </a:r>
                <a:r>
                  <a:rPr lang="he-IL" dirty="0"/>
                  <a:t>שלהם מול כול המשתתפים האחרים  נאמר שהמערכת נמצאת ב- </a:t>
                </a:r>
                <a:r>
                  <a:rPr lang="en-US" dirty="0"/>
                  <a:t>Bayes-Nash equilibrium</a:t>
                </a:r>
                <a:r>
                  <a:rPr lang="he-IL" dirty="0"/>
                  <a:t>.</a:t>
                </a:r>
                <a:endParaRPr lang="en-US" dirty="0"/>
              </a:p>
              <a:p>
                <a:r>
                  <a:rPr lang="he-IL" dirty="0"/>
                  <a:t>כלומר, לכול משתתף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he-IL" dirty="0"/>
                  <a:t> ולכול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he-IL" dirty="0"/>
                  <a:t> מתקיים</a:t>
                </a:r>
                <a:r>
                  <a:rPr lang="he-IL" dirty="0" smtClean="0"/>
                  <a:t>:</a:t>
                </a:r>
              </a:p>
              <a:p>
                <a:endParaRPr lang="he-IL" dirty="0"/>
              </a:p>
              <a:p>
                <a:endParaRPr lang="he-IL" dirty="0" smtClean="0"/>
              </a:p>
              <a:p>
                <a:r>
                  <a:rPr lang="he-IL" dirty="0" smtClean="0"/>
                  <a:t>כלומר, האסטרטגיה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he-IL" dirty="0" smtClean="0"/>
                  <a:t> של השחקן ה-</a:t>
                </a:r>
                <a:r>
                  <a:rPr lang="en-US" dirty="0" err="1" smtClean="0"/>
                  <a:t>i</a:t>
                </a:r>
                <a:r>
                  <a:rPr lang="he-IL" dirty="0" smtClean="0"/>
                  <a:t>, עבור הערך שלו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/>
                  <a:t>, ממקסמת את התועלת שלו.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0"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/>
          <p:nvPr/>
        </p:nvPicPr>
        <p:blipFill rotWithShape="1">
          <a:blip r:embed="rId3"/>
          <a:srcRect b="25532"/>
          <a:stretch/>
        </p:blipFill>
        <p:spPr bwMode="auto">
          <a:xfrm>
            <a:off x="3635896" y="4365104"/>
            <a:ext cx="4119528" cy="551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7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חזרה ל- </a:t>
            </a:r>
            <a:r>
              <a:rPr lang="en-US" dirty="0"/>
              <a:t>sealed-bid first-price auction</a:t>
            </a:r>
            <a:r>
              <a:rPr lang="he-IL" dirty="0"/>
              <a:t>. המחיר שכול משתתף מציע נקבע ללא ידע על המחיר שהאחרים מציעים. לכן</a:t>
            </a:r>
            <a:r>
              <a:rPr lang="he-IL" dirty="0" smtClean="0"/>
              <a:t>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342587"/>
            <a:ext cx="5886052" cy="1037084"/>
          </a:xfrm>
          <a:prstGeom prst="rect">
            <a:avLst/>
          </a:prstGeom>
        </p:spPr>
      </p:pic>
      <p:pic>
        <p:nvPicPr>
          <p:cNvPr id="2050" name="Picture 2" descr="C:\Users\Admin\Desktop\flower au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024336" cy="21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400" dirty="0" smtClean="0"/>
              <a:t>דוגמא ל- </a:t>
            </a:r>
            <a:r>
              <a:rPr lang="en-US" sz="3600" dirty="0"/>
              <a:t>sealed-bid first-price</a:t>
            </a:r>
            <a:r>
              <a:rPr lang="he-IL" sz="3400" dirty="0" smtClean="0"/>
              <a:t>  עם </a:t>
            </a:r>
            <a:r>
              <a:rPr lang="he-IL" sz="3400" dirty="0"/>
              <a:t>שני משתתפים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נניח שיש לנו שני משתתפים שהערכים שלהם נלקחים באופן בלתי תלוי ממרחב מדגם אחיד של </a:t>
                </a:r>
                <a:r>
                  <a:rPr lang="en-US" dirty="0" smtClean="0"/>
                  <a:t>[0,1]</a:t>
                </a:r>
                <a:r>
                  <a:rPr lang="he-IL" dirty="0" smtClean="0"/>
                  <a:t> .</a:t>
                </a:r>
              </a:p>
              <a:p>
                <a:r>
                  <a:rPr lang="he-IL" dirty="0" smtClean="0"/>
                  <a:t> נתון שאסטרטגיות שלהם נמצאות בשיווי משקל: </a:t>
                </a:r>
              </a:p>
              <a:p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β</m:t>
                    </m:r>
                  </m:oMath>
                </a14:m>
                <a:r>
                  <a:rPr lang="he-IL" dirty="0" smtClean="0"/>
                  <a:t> כאשר:</a:t>
                </a:r>
              </a:p>
              <a:p>
                <a:pPr marL="114300" indent="0">
                  <a:buNone/>
                </a:pPr>
                <a:endParaRPr lang="he-IL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β</m:t>
                    </m:r>
                  </m:oMath>
                </a14:m>
                <a:r>
                  <a:rPr lang="he-IL" dirty="0" smtClean="0"/>
                  <a:t> תהיה פונקציה </a:t>
                </a:r>
                <a:r>
                  <a:rPr lang="he-IL" dirty="0"/>
                  <a:t>עולה </a:t>
                </a:r>
                <a:r>
                  <a:rPr lang="he-IL" dirty="0" smtClean="0"/>
                  <a:t>מונוטונית וגזירה.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1" y="3024606"/>
            <a:ext cx="207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3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ננסה למצוא מה ההצעה שכדאי למשתתף הראשון להציע.</a:t>
                </a:r>
              </a:p>
              <a:p>
                <a:r>
                  <a:rPr lang="he-IL" dirty="0" smtClean="0"/>
                  <a:t>נניח שהאסטרטגיה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dirty="0" smtClean="0"/>
                  <a:t> היא האסטרטגיה הכי טובה עבורו, ולכן ההצעה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he-IL" dirty="0" smtClean="0"/>
                  <a:t>היא ההצעה שכדאי לו להציע.</a:t>
                </a:r>
                <a:endParaRPr lang="en-US" dirty="0"/>
              </a:p>
              <a:p>
                <a:r>
                  <a:rPr lang="he-IL" dirty="0"/>
                  <a:t>כדי למקסם את התועלת, הוא רוצה להציע מחיר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he-IL" dirty="0"/>
                  <a:t> שנמוך מהמחיר הזה, אבל עדיין </a:t>
                </a:r>
                <a:r>
                  <a:rPr lang="he-IL" dirty="0" smtClean="0"/>
                  <a:t>שההצעה שלו תהיה גבוהה מזו של </a:t>
                </a:r>
                <a:r>
                  <a:rPr lang="he-IL" dirty="0"/>
                  <a:t>המתחרה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he-IL" dirty="0" smtClean="0"/>
                  <a:t>.</a:t>
                </a:r>
                <a:endParaRPr lang="en-US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0"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94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Single Item Auctions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e-IL" dirty="0" smtClean="0"/>
              <a:t>מכירות פומביות לפריט אחד.</a:t>
            </a:r>
          </a:p>
          <a:p>
            <a:pPr marL="114300" indent="0">
              <a:buNone/>
            </a:pPr>
            <a:r>
              <a:rPr lang="he-IL" dirty="0" smtClean="0"/>
              <a:t>שני </a:t>
            </a:r>
            <a:r>
              <a:rPr lang="he-IL" dirty="0"/>
              <a:t>סוגי המכירות העיקריים בהם נעסוק הן</a:t>
            </a:r>
            <a:r>
              <a:rPr lang="he-IL" dirty="0" smtClean="0"/>
              <a:t>:</a:t>
            </a:r>
          </a:p>
          <a:p>
            <a:endParaRPr lang="en-US" dirty="0"/>
          </a:p>
          <a:p>
            <a:r>
              <a:rPr lang="en-US" dirty="0"/>
              <a:t>English or ascending auction </a:t>
            </a:r>
            <a:r>
              <a:rPr lang="he-IL" dirty="0"/>
              <a:t>– המשתתפים מציעים הצעות, כשהגבוהה </a:t>
            </a:r>
            <a:r>
              <a:rPr lang="he-IL" dirty="0" err="1"/>
              <a:t>מביניהן</a:t>
            </a:r>
            <a:r>
              <a:rPr lang="he-IL" dirty="0"/>
              <a:t> זוכה. </a:t>
            </a:r>
            <a:r>
              <a:rPr lang="he-IL" dirty="0" smtClean="0"/>
              <a:t>ממשיכים להציע הצעות עד שיש זוכה.</a:t>
            </a:r>
          </a:p>
          <a:p>
            <a:endParaRPr lang="en-US" dirty="0"/>
          </a:p>
          <a:p>
            <a:r>
              <a:rPr lang="en-US" dirty="0"/>
              <a:t>sealed-bid first-price auction</a:t>
            </a:r>
            <a:r>
              <a:rPr lang="he-IL" dirty="0"/>
              <a:t>, </a:t>
            </a:r>
            <a:r>
              <a:rPr lang="he-IL" dirty="0" smtClean="0"/>
              <a:t>המשתתפים </a:t>
            </a:r>
            <a:r>
              <a:rPr lang="he-IL" dirty="0"/>
              <a:t>מעבירים הצעות חסויות, כשהזוכה הוא בעל ההצעה הגבוהה ביותר</a:t>
            </a:r>
            <a:r>
              <a:rPr lang="he-IL" dirty="0" smtClean="0"/>
              <a:t>.</a:t>
            </a:r>
          </a:p>
          <a:p>
            <a:r>
              <a:rPr lang="he-IL" dirty="0" smtClean="0"/>
              <a:t>יש רק סיבוב אחד בו מציעים הצעות, ואז מכריזים על הזוכה.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1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התועלת </a:t>
            </a:r>
            <a:r>
              <a:rPr lang="he-IL" dirty="0"/>
              <a:t>תהיה:</a:t>
            </a:r>
            <a:endParaRPr lang="en-US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/>
              <a:t> </a:t>
            </a:r>
            <a:r>
              <a:rPr lang="he-IL" dirty="0" smtClean="0"/>
              <a:t>                    נסמן ב-</a:t>
            </a:r>
            <a:r>
              <a:rPr lang="en-US" dirty="0" smtClean="0"/>
              <a:t>w</a:t>
            </a:r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he-IL" dirty="0" smtClean="0"/>
              <a:t>נרצה להיפטר מ-</a:t>
            </a:r>
            <a:r>
              <a:rPr lang="en-US" dirty="0" smtClean="0"/>
              <a:t>b</a:t>
            </a:r>
            <a:r>
              <a:rPr lang="he-IL" dirty="0" smtClean="0"/>
              <a:t>, ולכן נשתמש בסימון           :</a:t>
            </a:r>
          </a:p>
          <a:p>
            <a:endParaRPr lang="he-IL" dirty="0"/>
          </a:p>
          <a:p>
            <a:endParaRPr lang="he-IL" dirty="0" smtClean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400" dirty="0"/>
              <a:t>דוגמא ל- </a:t>
            </a:r>
            <a:r>
              <a:rPr lang="en-US" sz="3600" dirty="0"/>
              <a:t>sealed-bid first-price</a:t>
            </a:r>
            <a:r>
              <a:rPr lang="he-IL" sz="3400" dirty="0"/>
              <a:t>  עם שני משתתפים</a:t>
            </a:r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13" y="1988840"/>
            <a:ext cx="4568309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סוגר מסולסל שמאלי 5"/>
          <p:cNvSpPr/>
          <p:nvPr/>
        </p:nvSpPr>
        <p:spPr>
          <a:xfrm rot="16200000">
            <a:off x="5186098" y="2312876"/>
            <a:ext cx="28397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79994" y="4820323"/>
            <a:ext cx="691203" cy="421382"/>
          </a:xfrm>
          <a:prstGeom prst="rect">
            <a:avLst/>
          </a:prstGeom>
        </p:spPr>
      </p:pic>
      <p:pic>
        <p:nvPicPr>
          <p:cNvPr id="8" name="תמונה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94651" y="5241705"/>
            <a:ext cx="4986750" cy="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ניזכר ש:</a:t>
                </a:r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r>
                  <a:rPr lang="he-IL" dirty="0" smtClean="0"/>
                  <a:t>לכן כדי ש-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he-IL" dirty="0" smtClean="0"/>
                  <a:t>תהיה בשיווי משקל צריך שיתקיים:</a:t>
                </a:r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r>
                  <a:rPr lang="he-IL" dirty="0" smtClean="0"/>
                  <a:t>המקסימום יהיה כאשר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w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/>
                  <a:t> </a:t>
                </a:r>
              </a:p>
              <a:p>
                <a:endParaRPr lang="he-IL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400" dirty="0"/>
              <a:t>דוגמא ל- </a:t>
            </a:r>
            <a:r>
              <a:rPr lang="en-US" sz="3600" dirty="0"/>
              <a:t>sealed-bid first-price</a:t>
            </a:r>
            <a:r>
              <a:rPr lang="he-IL" sz="3400" dirty="0"/>
              <a:t>  עם שני משתתפים</a:t>
            </a:r>
          </a:p>
        </p:txBody>
      </p:sp>
      <p:pic>
        <p:nvPicPr>
          <p:cNvPr id="5" name="תמונה 4"/>
          <p:cNvPicPr/>
          <p:nvPr/>
        </p:nvPicPr>
        <p:blipFill rotWithShape="1">
          <a:blip r:embed="rId3"/>
          <a:srcRect b="25532"/>
          <a:stretch/>
        </p:blipFill>
        <p:spPr bwMode="auto">
          <a:xfrm>
            <a:off x="3635896" y="2204864"/>
            <a:ext cx="4119528" cy="551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Admin\Desktop\elep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234660" cy="19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10672"/>
            <a:ext cx="2266646" cy="55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90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חזרה למשוואה הקודמת. </a:t>
            </a:r>
          </a:p>
          <a:p>
            <a:r>
              <a:rPr lang="he-IL" dirty="0" smtClean="0"/>
              <a:t>נשים </a:t>
            </a:r>
            <a:r>
              <a:rPr lang="he-IL" dirty="0"/>
              <a:t>לב שהמשתנה כאן הוא </a:t>
            </a:r>
            <a:r>
              <a:rPr lang="en-US" dirty="0"/>
              <a:t>w</a:t>
            </a:r>
            <a:r>
              <a:rPr lang="he-IL" dirty="0"/>
              <a:t>, ונגזור על פיו בניסיון למצוא את המקסימום</a:t>
            </a:r>
            <a:r>
              <a:rPr lang="he-IL" dirty="0" smtClean="0"/>
              <a:t>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/>
              <a:t>בנק' הקיצון </a:t>
            </a:r>
            <a:r>
              <a:rPr lang="en-US" dirty="0"/>
              <a:t>v1</a:t>
            </a:r>
            <a:r>
              <a:rPr lang="he-IL" dirty="0"/>
              <a:t> יתקיים ש: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400" dirty="0"/>
              <a:t>דוגמא ל- </a:t>
            </a:r>
            <a:r>
              <a:rPr lang="en-US" sz="3600" dirty="0"/>
              <a:t>sealed-bid first-price</a:t>
            </a:r>
            <a:r>
              <a:rPr lang="he-IL" sz="3400" dirty="0"/>
              <a:t>  עם שני משתתפים</a:t>
            </a:r>
          </a:p>
        </p:txBody>
      </p:sp>
      <p:pic>
        <p:nvPicPr>
          <p:cNvPr id="5" name="תמונה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8590" y="2639777"/>
            <a:ext cx="4744864" cy="866577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4924299"/>
            <a:ext cx="3744416" cy="648072"/>
          </a:xfrm>
          <a:prstGeom prst="rect">
            <a:avLst/>
          </a:prstGeom>
        </p:spPr>
      </p:pic>
      <p:pic>
        <p:nvPicPr>
          <p:cNvPr id="8" name="Picture 4" descr="http://t3.gstatic.com/images?q=tbn:ANd9GcQGXGHZNlpcvWrjl6kZjkUNMcdYxzBkZxb_KubQezYLg2K2cOByp_W1CpU4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5" y="4409417"/>
            <a:ext cx="1885950" cy="16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49858"/>
                <a:ext cx="7620000" cy="5408142"/>
              </a:xfrm>
            </p:spPr>
            <p:txBody>
              <a:bodyPr>
                <a:normAutofit/>
              </a:bodyPr>
              <a:lstStyle/>
              <a:p>
                <a:endParaRPr lang="he-IL" dirty="0" smtClean="0"/>
              </a:p>
              <a:p>
                <a:r>
                  <a:rPr lang="he-IL" dirty="0" smtClean="0"/>
                  <a:t>אינטגרל:</a:t>
                </a:r>
              </a:p>
              <a:p>
                <a:pPr marL="114300" indent="0">
                  <a:buNone/>
                </a:pPr>
                <a:endParaRPr lang="he-IL" dirty="0"/>
              </a:p>
              <a:p>
                <a:r>
                  <a:rPr lang="he-IL" dirty="0" smtClean="0"/>
                  <a:t>קיבלנו שהמשתתף הראשון ימקסם את התועלת שלו אם הוא יציע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49858"/>
                <a:ext cx="7620000" cy="540814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58153" y="1558531"/>
            <a:ext cx="1682851" cy="892332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400" dirty="0"/>
              <a:t>דוגמא ל- </a:t>
            </a:r>
            <a:r>
              <a:rPr lang="en-US" sz="3600" dirty="0"/>
              <a:t>sealed-bid first-price</a:t>
            </a:r>
            <a:r>
              <a:rPr lang="he-IL" sz="3400" dirty="0"/>
              <a:t>  עם שני משתתפים</a:t>
            </a:r>
          </a:p>
        </p:txBody>
      </p:sp>
      <p:pic>
        <p:nvPicPr>
          <p:cNvPr id="7" name="תמונה 6"/>
          <p:cNvPicPr/>
          <p:nvPr/>
        </p:nvPicPr>
        <p:blipFill>
          <a:blip r:embed="rId4"/>
          <a:stretch>
            <a:fillRect/>
          </a:stretch>
        </p:blipFill>
        <p:spPr>
          <a:xfrm>
            <a:off x="1727900" y="1594535"/>
            <a:ext cx="1438077" cy="811210"/>
          </a:xfrm>
          <a:prstGeom prst="rect">
            <a:avLst/>
          </a:prstGeom>
        </p:spPr>
      </p:pic>
      <p:sp>
        <p:nvSpPr>
          <p:cNvPr id="10" name="חץ ימינה 9"/>
          <p:cNvSpPr/>
          <p:nvPr/>
        </p:nvSpPr>
        <p:spPr>
          <a:xfrm rot="10800000">
            <a:off x="3598025" y="1982344"/>
            <a:ext cx="618992" cy="297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8" name="Picture 2" descr="C:\Users\Admin\Desktop\hooray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69" y="3284984"/>
            <a:ext cx="2209609" cy="31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800" dirty="0"/>
              <a:t>דוגמא ל- </a:t>
            </a:r>
            <a:r>
              <a:rPr lang="en-US" sz="4800" dirty="0"/>
              <a:t>sealed-bid first-price</a:t>
            </a:r>
            <a:r>
              <a:rPr lang="he-IL" sz="4800" dirty="0"/>
              <a:t>  עם שני משתתפים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ניזכר בהנחה שלנו ש-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he-IL" dirty="0"/>
              </a:p>
              <a:p>
                <a:r>
                  <a:rPr lang="he-IL" dirty="0"/>
                  <a:t>מההנחה הזאת נובע שגם לשחקן השני ההצעה הכי טובה תהיה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he-IL" sz="3200" dirty="0"/>
              </a:p>
              <a:p>
                <a:r>
                  <a:rPr lang="he-IL" dirty="0"/>
                  <a:t>נעשה בדיקה. </a:t>
                </a:r>
                <a:r>
                  <a:rPr lang="he-IL" dirty="0" smtClean="0"/>
                  <a:t>נציב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/>
                  <a:t> בפונקציית התועלת של השחקן הראשון, ונראה שהמקסימום יתקבל ב- </a:t>
                </a:r>
                <a:r>
                  <a:rPr lang="en-US" sz="32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/>
                  <a:t>.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56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dirty="0"/>
              <a:t>דוגמא ל- </a:t>
            </a:r>
            <a:r>
              <a:rPr lang="en-US" sz="4400" dirty="0"/>
              <a:t>sealed-bid first-price</a:t>
            </a:r>
            <a:r>
              <a:rPr lang="he-IL" sz="4400" dirty="0"/>
              <a:t>  עם שני משתתפים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מציין מיקום תוכן 2"/>
              <p:cNvSpPr txBox="1">
                <a:spLocks/>
              </p:cNvSpPr>
              <p:nvPr/>
            </p:nvSpPr>
            <p:spPr>
              <a:xfrm>
                <a:off x="323528" y="1449858"/>
                <a:ext cx="7620000" cy="5408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r" defTabSz="914400" rtl="1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r" defTabSz="914400" rtl="1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r" defTabSz="914400" rtl="1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r" defTabSz="914400" rtl="1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r" defTabSz="914400" rtl="1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r" defTabSz="914400" rtl="1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r" defTabSz="914400" rtl="1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e-IL" dirty="0" smtClean="0"/>
              </a:p>
              <a:p>
                <a:r>
                  <a:rPr lang="he-IL" dirty="0" smtClean="0"/>
                  <a:t>נציב:</a:t>
                </a:r>
                <a:endParaRPr lang="en-US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r>
                  <a:rPr lang="he-IL" dirty="0" smtClean="0"/>
                  <a:t>והמקסימום </a:t>
                </a:r>
                <a:r>
                  <a:rPr lang="he-IL" dirty="0"/>
                  <a:t>יתקבל כאשר: </a:t>
                </a:r>
                <a:endParaRPr lang="he-IL" dirty="0" smtClean="0"/>
              </a:p>
              <a:p>
                <a:endParaRPr lang="he-IL" dirty="0"/>
              </a:p>
              <a:p>
                <a:pPr marL="114300" indent="0">
                  <a:buNone/>
                </a:pPr>
                <a:endParaRPr lang="he-IL" dirty="0" smtClean="0"/>
              </a:p>
              <a:p>
                <a:r>
                  <a:rPr lang="he-IL" dirty="0" smtClean="0"/>
                  <a:t>במילים </a:t>
                </a:r>
                <a:r>
                  <a:rPr lang="he-IL" dirty="0"/>
                  <a:t>פשוטות, אם </a:t>
                </a:r>
                <a:r>
                  <a:rPr lang="he-IL" dirty="0" smtClean="0"/>
                  <a:t>הערך </a:t>
                </a:r>
                <a:r>
                  <a:rPr lang="he-IL" dirty="0" err="1"/>
                  <a:t>האמיתי</a:t>
                </a:r>
                <a:r>
                  <a:rPr lang="he-IL" dirty="0"/>
                  <a:t> של משתתף במכירה הוא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/>
                  <a:t> כדאי לו להציע דווקא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he-IL" dirty="0"/>
              </a:p>
            </p:txBody>
          </p:sp>
        </mc:Choice>
        <mc:Fallback>
          <p:sp>
            <p:nvSpPr>
              <p:cNvPr id="9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49858"/>
                <a:ext cx="7620000" cy="54081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תמונה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0" y="1766266"/>
            <a:ext cx="1958064" cy="451596"/>
          </a:xfrm>
          <a:prstGeom prst="rect">
            <a:avLst/>
          </a:prstGeom>
        </p:spPr>
      </p:pic>
      <p:pic>
        <p:nvPicPr>
          <p:cNvPr id="13" name="תמונה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60173" y="2426922"/>
            <a:ext cx="5461238" cy="892332"/>
          </a:xfrm>
          <a:prstGeom prst="rect">
            <a:avLst/>
          </a:prstGeom>
        </p:spPr>
      </p:pic>
      <p:pic>
        <p:nvPicPr>
          <p:cNvPr id="14" name="תמונה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306" y="3404089"/>
            <a:ext cx="1381880" cy="4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במילים פשוטות, אם </a:t>
                </a:r>
                <a:r>
                  <a:rPr lang="he-IL" dirty="0" smtClean="0"/>
                  <a:t>הערך </a:t>
                </a:r>
                <a:r>
                  <a:rPr lang="he-IL" dirty="0" err="1"/>
                  <a:t>האמיתי</a:t>
                </a:r>
                <a:r>
                  <a:rPr lang="he-IL" dirty="0"/>
                  <a:t> של משתתף במכירה הוא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/>
                  <a:t> כדאי לו להציע דווקא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e-IL" dirty="0" smtClean="0"/>
              </a:p>
              <a:p>
                <a:r>
                  <a:rPr lang="he-IL" dirty="0" smtClean="0"/>
                  <a:t>מאחר וזה מתקיים לשני השחקנים, יש שיווי משקל נאש-</a:t>
                </a:r>
                <a:r>
                  <a:rPr lang="he-IL" dirty="0" err="1" smtClean="0"/>
                  <a:t>בייס</a:t>
                </a:r>
                <a:r>
                  <a:rPr lang="he-IL" dirty="0" smtClean="0"/>
                  <a:t> סימטרי.</a:t>
                </a:r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dirty="0"/>
              <a:t>דוגמא ל- </a:t>
            </a:r>
            <a:r>
              <a:rPr lang="en-US" sz="4400" dirty="0"/>
              <a:t>sealed-bid first-price</a:t>
            </a:r>
            <a:r>
              <a:rPr lang="he-IL" sz="4400" dirty="0"/>
              <a:t>  עם שני משתתפים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882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תודה על ההקשבה</a:t>
            </a:r>
            <a:r>
              <a:rPr lang="he-IL" dirty="0"/>
              <a:t>!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6454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מכירה פומבית כמשחק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נסתכל על מכירה פומבית כמשחק בין </a:t>
                </a:r>
                <a:r>
                  <a:rPr lang="en-US" dirty="0" smtClean="0"/>
                  <a:t>n</a:t>
                </a:r>
                <a:r>
                  <a:rPr lang="he-IL" dirty="0" smtClean="0"/>
                  <a:t> משתתפים</a:t>
                </a:r>
                <a:r>
                  <a:rPr lang="he-IL" dirty="0"/>
                  <a:t>. </a:t>
                </a:r>
                <a:endParaRPr lang="en-US" dirty="0"/>
              </a:p>
              <a:p>
                <a:r>
                  <a:rPr lang="he-IL" dirty="0" smtClean="0"/>
                  <a:t>במכירה יש </a:t>
                </a:r>
                <a:r>
                  <a:rPr lang="en-US" dirty="0" smtClean="0"/>
                  <a:t>n</a:t>
                </a:r>
                <a:r>
                  <a:rPr lang="he-IL" dirty="0" smtClean="0"/>
                  <a:t> הצעות: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  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he-IL" dirty="0"/>
                  <a:t>לכול שחקן </a:t>
                </a:r>
                <a:r>
                  <a:rPr lang="en-US" dirty="0" err="1"/>
                  <a:t>i</a:t>
                </a:r>
                <a:r>
                  <a:rPr lang="he-IL" dirty="0"/>
                  <a:t> יש את </a:t>
                </a:r>
                <a:r>
                  <a:rPr lang="he-IL" dirty="0" smtClean="0"/>
                  <a:t>הערך שלו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he-IL" dirty="0"/>
                  <a:t>, שהוא מידע פרטי של השחקן. </a:t>
                </a:r>
                <a:endParaRPr lang="he-IL" dirty="0" smtClean="0"/>
              </a:p>
              <a:p>
                <a:r>
                  <a:rPr lang="he-IL" dirty="0" smtClean="0"/>
                  <a:t>לכול </a:t>
                </a:r>
                <a:r>
                  <a:rPr lang="he-IL" dirty="0"/>
                  <a:t>משתתף יש גם אסטרטגיה </a:t>
                </a:r>
                <a:r>
                  <a:rPr lang="he-IL" dirty="0" smtClean="0"/>
                  <a:t>שמכתיבה </a:t>
                </a:r>
                <a:r>
                  <a:rPr lang="he-IL" dirty="0"/>
                  <a:t>מה הוא יעשה. </a:t>
                </a:r>
                <a:endParaRPr lang="he-IL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16" y="4221088"/>
            <a:ext cx="2783024" cy="188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5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Complete </a:t>
            </a:r>
            <a:r>
              <a:rPr lang="en-US" sz="4800" dirty="0"/>
              <a:t>Information Games</a:t>
            </a:r>
            <a:endParaRPr lang="he-IL" sz="4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משחקים שלמי </a:t>
            </a:r>
            <a:r>
              <a:rPr lang="he-IL" dirty="0" smtClean="0"/>
              <a:t>ידע הם משחקים בהם השחקנים יודעים הכול על שאר השחקנים.</a:t>
            </a:r>
          </a:p>
          <a:p>
            <a:r>
              <a:rPr lang="he-IL" dirty="0" smtClean="0"/>
              <a:t>דוגמא - דילמת האסיר:</a:t>
            </a:r>
          </a:p>
          <a:p>
            <a:r>
              <a:rPr lang="he-IL" dirty="0"/>
              <a:t>שני אסירים ביצעו פשע והם נחקרים כעת בחדרים נפרדים.</a:t>
            </a:r>
          </a:p>
          <a:p>
            <a:pPr marL="114300" indent="0">
              <a:buNone/>
            </a:pPr>
            <a:r>
              <a:rPr lang="he-IL" dirty="0" smtClean="0"/>
              <a:t> 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נסתכל על המטריצה מנקודת מבטו של השחקן הראשון.</a:t>
            </a:r>
          </a:p>
          <a:p>
            <a:r>
              <a:rPr lang="he-IL" dirty="0" smtClean="0"/>
              <a:t>אם ב' שותק, כדאי לו להודות.</a:t>
            </a:r>
          </a:p>
          <a:p>
            <a:r>
              <a:rPr lang="he-IL" dirty="0" smtClean="0"/>
              <a:t>אם ב' מודה, גם כדאי לו להודות.</a:t>
            </a:r>
          </a:p>
          <a:p>
            <a:r>
              <a:rPr lang="he-IL" dirty="0" smtClean="0"/>
              <a:t>לא משנה מה השחקן השני עושה, כדאי לו להודות.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271233" cy="185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0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Dominant strategy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האסטרטגיה הטובה ביותר היא להודות.</a:t>
            </a:r>
          </a:p>
          <a:p>
            <a:r>
              <a:rPr lang="he-IL" dirty="0" smtClean="0"/>
              <a:t>לאסטרטגיה </a:t>
            </a:r>
            <a:r>
              <a:rPr lang="he-IL" dirty="0"/>
              <a:t>שהכי טובה </a:t>
            </a:r>
            <a:r>
              <a:rPr lang="he-IL" dirty="0" smtClean="0"/>
              <a:t>לשחקן, ללא תלות בפעולות של שאר השחקנים, נקרא </a:t>
            </a:r>
            <a:r>
              <a:rPr lang="he-IL" dirty="0"/>
              <a:t>האסטרטגיה השלטת - </a:t>
            </a:r>
            <a:r>
              <a:rPr lang="en-US" dirty="0"/>
              <a:t>Dominant strategy</a:t>
            </a:r>
            <a:r>
              <a:rPr lang="he-IL" dirty="0"/>
              <a:t>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34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עוד דוגמא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Chicken</a:t>
            </a:r>
            <a:r>
              <a:rPr lang="he-IL" dirty="0" smtClean="0"/>
              <a:t> – שתי מכוניות נוסעות זו לעבר זו, בדרך לתאונה.</a:t>
            </a:r>
          </a:p>
          <a:p>
            <a:r>
              <a:rPr lang="he-IL" dirty="0" smtClean="0"/>
              <a:t> הנהג הראשון שסוטה הצידה מפסיד.</a:t>
            </a:r>
          </a:p>
          <a:p>
            <a:endParaRPr lang="he-IL" dirty="0"/>
          </a:p>
        </p:txBody>
      </p:sp>
      <p:pic>
        <p:nvPicPr>
          <p:cNvPr id="9" name="Picture 4" descr="http://liberalvaluesblog.com/wp-content/uploads/2010/06/crash_test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2580187" cy="12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0" y="2590800"/>
            <a:ext cx="5119320" cy="18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Chicken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אם הנהג השני סוטה, כדאי להישאר.</a:t>
            </a:r>
          </a:p>
          <a:p>
            <a:r>
              <a:rPr lang="he-IL" dirty="0" smtClean="0"/>
              <a:t>אם הוא נשאר, כדאי לי לסטות.</a:t>
            </a:r>
          </a:p>
          <a:p>
            <a:endParaRPr lang="he-IL" dirty="0"/>
          </a:p>
          <a:p>
            <a:r>
              <a:rPr lang="he-IL" dirty="0"/>
              <a:t>האסטרטגיה הטובה ביותר היא בתגובה למה שהיריב מבצע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endParaRPr lang="he-IL" dirty="0" smtClean="0"/>
          </a:p>
          <a:p>
            <a:r>
              <a:rPr lang="en-US" dirty="0"/>
              <a:t>Nash </a:t>
            </a:r>
            <a:r>
              <a:rPr lang="en-US" dirty="0" smtClean="0"/>
              <a:t>Equilibrium</a:t>
            </a:r>
            <a:r>
              <a:rPr lang="he-IL" dirty="0" smtClean="0"/>
              <a:t> – שיווי משקל נאש. לכול השחקנים לא משתלם לשנות את האסטרטגיה שלהם, בתנאי שגם שאר השחקנים לא ישנו את האסטרטגיה שלהם.</a:t>
            </a:r>
          </a:p>
        </p:txBody>
      </p:sp>
    </p:spTree>
    <p:extLst>
      <p:ext uri="{BB962C8B-B14F-4D97-AF65-F5344CB8AC3E}">
        <p14:creationId xmlns:p14="http://schemas.microsoft.com/office/powerpoint/2010/main" val="212224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Incomplete </a:t>
            </a:r>
            <a:r>
              <a:rPr lang="en-US" sz="4400" dirty="0"/>
              <a:t>Information Games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משחקים בהם חלק מהמידע מוסתר מהמשתתפים.</a:t>
            </a:r>
          </a:p>
          <a:p>
            <a:r>
              <a:rPr lang="he-IL" dirty="0" smtClean="0"/>
              <a:t>למשל: </a:t>
            </a:r>
            <a:r>
              <a:rPr lang="en-US" dirty="0" smtClean="0"/>
              <a:t>sealed bid</a:t>
            </a:r>
            <a:endParaRPr lang="he-IL" dirty="0" smtClean="0"/>
          </a:p>
          <a:p>
            <a:r>
              <a:rPr lang="he-IL" dirty="0" smtClean="0"/>
              <a:t>המשתתפים לא יודעים מה המחיר ששאר המשתתפים יציעו.</a:t>
            </a:r>
          </a:p>
          <a:p>
            <a:endParaRPr lang="he-IL" dirty="0"/>
          </a:p>
          <a:p>
            <a:r>
              <a:rPr lang="en-US" dirty="0" smtClean="0"/>
              <a:t>Bayes-Nash Equilibrium</a:t>
            </a:r>
            <a:r>
              <a:rPr lang="he-IL" dirty="0" smtClean="0"/>
              <a:t> – שיווי משקל </a:t>
            </a:r>
            <a:r>
              <a:rPr lang="he-IL" dirty="0" err="1" smtClean="0"/>
              <a:t>בייס</a:t>
            </a:r>
            <a:r>
              <a:rPr lang="he-IL" dirty="0" smtClean="0"/>
              <a:t>-נאש. דומה </a:t>
            </a:r>
            <a:r>
              <a:rPr lang="he-IL" dirty="0"/>
              <a:t>לשיווי משקל נאש, אבל הוא מגדיר מצב בו לכול שחקן יש אסטרטגיה </a:t>
            </a:r>
            <a:r>
              <a:rPr lang="he-IL" dirty="0" smtClean="0"/>
              <a:t>שלא משתלם לא לשנות, על </a:t>
            </a:r>
            <a:r>
              <a:rPr lang="he-IL" dirty="0"/>
              <a:t>סמך מה שהוא </a:t>
            </a:r>
            <a:r>
              <a:rPr lang="he-IL" b="1" dirty="0"/>
              <a:t>מאמין</a:t>
            </a:r>
            <a:r>
              <a:rPr lang="he-IL" dirty="0"/>
              <a:t> ששאר </a:t>
            </a:r>
            <a:r>
              <a:rPr lang="he-IL" dirty="0" smtClean="0"/>
              <a:t>השחקנים האחרים </a:t>
            </a:r>
            <a:r>
              <a:rPr lang="he-IL" dirty="0"/>
              <a:t>יעשו.</a:t>
            </a:r>
            <a:endParaRPr lang="en-US" dirty="0"/>
          </a:p>
          <a:p>
            <a:endParaRPr lang="he-IL" dirty="0" smtClean="0"/>
          </a:p>
          <a:p>
            <a:r>
              <a:rPr lang="he-IL" dirty="0"/>
              <a:t>אם בנוסף האסטרטגיה </a:t>
            </a:r>
            <a:r>
              <a:rPr lang="he-IL" dirty="0" smtClean="0"/>
              <a:t>של כול השחקנים </a:t>
            </a:r>
            <a:r>
              <a:rPr lang="he-IL" dirty="0"/>
              <a:t>זהה, נאמר ששיווי המשקל הוא סימטרי.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503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מכירה פומבית כמשחק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בהקשר של מכירה </a:t>
                </a:r>
                <a:r>
                  <a:rPr lang="he-IL" dirty="0" smtClean="0"/>
                  <a:t>אנגלית, </a:t>
                </a:r>
                <a:r>
                  <a:rPr lang="he-IL" dirty="0"/>
                  <a:t>האסטרטגיה יכולה לדוגמא להיות "אני פורש כאשר המחיר גבוה מ-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he-IL" dirty="0" smtClean="0"/>
                  <a:t>."</a:t>
                </a:r>
              </a:p>
              <a:p>
                <a:r>
                  <a:rPr lang="he-IL" dirty="0" smtClean="0"/>
                  <a:t>ב-</a:t>
                </a:r>
                <a:r>
                  <a:rPr lang="en-US" dirty="0"/>
                  <a:t> sealed-bid first-price </a:t>
                </a:r>
                <a:r>
                  <a:rPr lang="en-US" dirty="0" smtClean="0"/>
                  <a:t>auction</a:t>
                </a:r>
                <a:r>
                  <a:rPr lang="he-IL" dirty="0" smtClean="0"/>
                  <a:t>אסטרטגיה אפשרית היא "תציע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he-IL" dirty="0"/>
                  <a:t>."</a:t>
                </a:r>
              </a:p>
              <a:p>
                <a:pPr marL="114300" indent="0">
                  <a:buNone/>
                </a:pPr>
                <a:endParaRPr lang="he-IL" dirty="0"/>
              </a:p>
              <a:p>
                <a:r>
                  <a:rPr lang="he-IL" dirty="0"/>
                  <a:t>האסטרטגיה אם כן היא פונקציה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he-IL" dirty="0"/>
                  <a:t> שממפה ערך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he-IL" dirty="0"/>
                  <a:t> של השחקן, אל הצעה במכירה.</a:t>
                </a: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4013629"/>
            <a:ext cx="2915791" cy="432048"/>
          </a:xfrm>
          <a:prstGeom prst="rect">
            <a:avLst/>
          </a:prstGeom>
        </p:spPr>
      </p:pic>
      <p:pic>
        <p:nvPicPr>
          <p:cNvPr id="5" name="Picture 4" descr="http://crowdfunduk.files.wordpress.com/2012/01/strate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74" y="4653135"/>
            <a:ext cx="2477271" cy="18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92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קירבה">
  <a:themeElements>
    <a:clrScheme name="קירבה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קירבה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3565</TotalTime>
  <Words>1451</Words>
  <Application>Microsoft Office PowerPoint</Application>
  <PresentationFormat>‫הצגה על המסך (4:3)</PresentationFormat>
  <Paragraphs>176</Paragraphs>
  <Slides>27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קירבה</vt:lpstr>
      <vt:lpstr>סמינר במכירות פומביות פרק ראשון מתוך Game Theory, Alive</vt:lpstr>
      <vt:lpstr>Single Item Auctions </vt:lpstr>
      <vt:lpstr>מכירה פומבית כמשחק</vt:lpstr>
      <vt:lpstr>Complete Information Games</vt:lpstr>
      <vt:lpstr>Dominant strategy</vt:lpstr>
      <vt:lpstr>עוד דוגמא</vt:lpstr>
      <vt:lpstr>Chicken</vt:lpstr>
      <vt:lpstr>Incomplete Information Games</vt:lpstr>
      <vt:lpstr>מכירה פומבית כמשחק</vt:lpstr>
      <vt:lpstr>מצגת של PowerPoint</vt:lpstr>
      <vt:lpstr>מצגת של PowerPoint</vt:lpstr>
      <vt:lpstr>כמה סימונים</vt:lpstr>
      <vt:lpstr>כמה סימונים</vt:lpstr>
      <vt:lpstr>כמה סימונים</vt:lpstr>
      <vt:lpstr>כמה סימונים</vt:lpstr>
      <vt:lpstr>מצגת של PowerPoint</vt:lpstr>
      <vt:lpstr>מצגת של PowerPoint</vt:lpstr>
      <vt:lpstr>דוגמא ל- sealed-bid first-price  עם שני משתתפים</vt:lpstr>
      <vt:lpstr>מצגת של PowerPoint</vt:lpstr>
      <vt:lpstr>דוגמא ל- sealed-bid first-price  עם שני משתתפים</vt:lpstr>
      <vt:lpstr>דוגמא ל- sealed-bid first-price  עם שני משתתפים</vt:lpstr>
      <vt:lpstr>דוגמא ל- sealed-bid first-price  עם שני משתתפים</vt:lpstr>
      <vt:lpstr>דוגמא ל- sealed-bid first-price  עם שני משתתפים</vt:lpstr>
      <vt:lpstr>דוגמא ל- sealed-bid first-price  עם שני משתתפים</vt:lpstr>
      <vt:lpstr>דוגמא ל- sealed-bid first-price  עם שני משתתפים</vt:lpstr>
      <vt:lpstr>דוגמא ל- sealed-bid first-price  עם שני משתתפים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סמינר במכירות פומביות פרק ראשון מתוך Game Theory, Alive</dc:title>
  <dc:creator>Admin</dc:creator>
  <cp:lastModifiedBy>Admin</cp:lastModifiedBy>
  <cp:revision>74</cp:revision>
  <dcterms:created xsi:type="dcterms:W3CDTF">2014-02-24T00:56:00Z</dcterms:created>
  <dcterms:modified xsi:type="dcterms:W3CDTF">2014-03-05T16:56:17Z</dcterms:modified>
</cp:coreProperties>
</file>