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76" r:id="rId3"/>
    <p:sldId id="257" r:id="rId4"/>
    <p:sldId id="264" r:id="rId5"/>
    <p:sldId id="292" r:id="rId6"/>
    <p:sldId id="293" r:id="rId7"/>
    <p:sldId id="277" r:id="rId8"/>
    <p:sldId id="258" r:id="rId9"/>
    <p:sldId id="263" r:id="rId10"/>
    <p:sldId id="259" r:id="rId11"/>
    <p:sldId id="260" r:id="rId12"/>
    <p:sldId id="261" r:id="rId13"/>
    <p:sldId id="262" r:id="rId14"/>
    <p:sldId id="265" r:id="rId15"/>
    <p:sldId id="266" r:id="rId16"/>
    <p:sldId id="267" r:id="rId17"/>
    <p:sldId id="278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73" autoAdjust="0"/>
  </p:normalViewPr>
  <p:slideViewPr>
    <p:cSldViewPr>
      <p:cViewPr varScale="1">
        <p:scale>
          <a:sx n="81" d="100"/>
          <a:sy n="81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5F39F-C959-4724-A1C4-1D06E3D9300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F1544-5C80-44D5-8C8C-AD35C482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8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הרצאה</a:t>
            </a:r>
            <a:r>
              <a:rPr lang="he-IL" baseline="0" dirty="0" smtClean="0"/>
              <a:t> בנושא מכירות פומביות: שיוויון הכנסות</a:t>
            </a:r>
          </a:p>
          <a:p>
            <a:pPr algn="r" rtl="1"/>
            <a:r>
              <a:rPr lang="he-IL" baseline="0" dirty="0" smtClean="0"/>
              <a:t>מאת לירן זוסמן</a:t>
            </a:r>
          </a:p>
          <a:p>
            <a:pPr algn="r" rtl="1"/>
            <a:r>
              <a:rPr lang="he-IL" baseline="0" dirty="0" smtClean="0"/>
              <a:t>בהנחיית עמוס פיאט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1544-5C80-44D5-8C8C-AD35C482A0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1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 smtClean="0"/>
                  <a:t>מדוע מתקיימים תנאי המשפט?</a:t>
                </a:r>
              </a:p>
              <a:p>
                <a:pPr marL="285750" indent="-285750" algn="r" rtl="1">
                  <a:buFont typeface="+mj-lt"/>
                  <a:buAutoNum type="romanUcPeriod"/>
                </a:pPr>
                <a:r>
                  <a:rPr lang="he-IL" dirty="0" smtClean="0"/>
                  <a:t>ניזכר בלמה מתחילת ההרצאה.</a:t>
                </a:r>
              </a:p>
              <a:p>
                <a:pPr marL="0" indent="0" algn="r" rtl="1">
                  <a:buFont typeface="+mj-lt"/>
                  <a:buNone/>
                </a:pPr>
                <a:r>
                  <a:rPr lang="he-IL" dirty="0" smtClean="0"/>
                  <a:t>ההתפלגות שלנו </a:t>
                </a:r>
                <a:r>
                  <a:rPr lang="en-US" dirty="0" smtClean="0"/>
                  <a:t>F</a:t>
                </a:r>
                <a:r>
                  <a:rPr lang="he-IL" dirty="0" smtClean="0"/>
                  <a:t> מונוטונית, לכן</a:t>
                </a:r>
                <a:r>
                  <a:rPr lang="he-IL" baseline="0" dirty="0" smtClean="0"/>
                  <a:t> מיידי שגם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baseline="0" smtClean="0">
                        <a:latin typeface="Cambria Math"/>
                      </a:rPr>
                      <m:t>α</m:t>
                    </m:r>
                  </m:oMath>
                </a14:m>
                <a:endParaRPr lang="en-US" b="0" baseline="0" dirty="0" smtClean="0"/>
              </a:p>
              <a:p>
                <a:pPr marL="285750" indent="-285750" algn="r" rtl="1">
                  <a:buFont typeface="+mj-lt"/>
                  <a:buAutoNum type="romanUcPeriod"/>
                </a:pPr>
                <a:r>
                  <a:rPr lang="he-IL" dirty="0" smtClean="0"/>
                  <a:t>אין צורך לבדוק</a:t>
                </a:r>
              </a:p>
              <a:p>
                <a:pPr marL="285750" indent="-285750" algn="r" rtl="1">
                  <a:buFont typeface="+mj-lt"/>
                  <a:buAutoNum type="romanUcPeriod"/>
                </a:pPr>
                <a:r>
                  <a:rPr lang="he-IL" dirty="0" smtClean="0"/>
                  <a:t>מתקיים</a:t>
                </a:r>
              </a:p>
              <a:p>
                <a:pPr marL="0" indent="0" algn="r" rtl="1">
                  <a:buFont typeface="+mj-lt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𝑑𝑤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𝑑𝑤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𝑑𝑤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 algn="r" rtl="1">
                  <a:buFont typeface="+mj-lt"/>
                  <a:buNone/>
                </a:pPr>
                <a:r>
                  <a:rPr lang="he-IL" dirty="0" smtClean="0"/>
                  <a:t>כעת,</a:t>
                </a:r>
                <a:r>
                  <a:rPr lang="he-IL" baseline="0" dirty="0" smtClean="0"/>
                  <a:t> נשים לב שהאסטרטגיה שלנו מוגדרת מלכתחילה על תחום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[</m:t>
                    </m:r>
                    <m:r>
                      <a:rPr lang="en-US" b="0" i="1" baseline="0" smtClean="0">
                        <a:latin typeface="Cambria Math"/>
                      </a:rPr>
                      <m:t>0</m:t>
                    </m:r>
                    <m:r>
                      <a:rPr lang="en-US" b="0" i="1" baseline="0" smtClean="0">
                        <a:latin typeface="Cambria Math"/>
                      </a:rPr>
                      <m:t>,</m:t>
                    </m:r>
                    <m:r>
                      <a:rPr lang="en-US" b="0" i="1" baseline="0" smtClean="0">
                        <a:latin typeface="Cambria Math"/>
                      </a:rPr>
                      <m:t>h</m:t>
                    </m:r>
                    <m:r>
                      <a:rPr lang="en-US" b="0" i="1" baseline="0" smtClean="0">
                        <a:latin typeface="Cambria Math"/>
                      </a:rPr>
                      <m:t>]</m:t>
                    </m:r>
                  </m:oMath>
                </a14:m>
                <a:r>
                  <a:rPr lang="he-IL" dirty="0" smtClean="0"/>
                  <a:t>, צריך להראות שהתחום</a:t>
                </a:r>
                <a:r>
                  <a:rPr lang="he-IL" baseline="0" dirty="0" smtClean="0"/>
                  <a:t> טוב, כלומר אין סיבה לבחור מחוץ לתחום.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 smtClean="0"/>
                  <a:t>מדוע מתקיימים תנאי המשפט?</a:t>
                </a:r>
              </a:p>
              <a:p>
                <a:pPr marL="285750" indent="-285750" algn="r" rtl="1">
                  <a:buFont typeface="+mj-lt"/>
                  <a:buAutoNum type="romanUcPeriod"/>
                </a:pPr>
                <a:r>
                  <a:rPr lang="he-IL" dirty="0" smtClean="0"/>
                  <a:t>ההתפלגות שלנו </a:t>
                </a:r>
                <a:r>
                  <a:rPr lang="en-US" dirty="0" smtClean="0"/>
                  <a:t>F</a:t>
                </a:r>
                <a:r>
                  <a:rPr lang="he-IL" dirty="0" smtClean="0"/>
                  <a:t> מונוטונית, לכן</a:t>
                </a:r>
                <a:r>
                  <a:rPr lang="he-IL" baseline="0" dirty="0" smtClean="0"/>
                  <a:t> מיידי שגם </a:t>
                </a:r>
                <a:r>
                  <a:rPr lang="en-US" b="0" i="0" baseline="0" smtClean="0">
                    <a:latin typeface="Cambria Math"/>
                  </a:rPr>
                  <a:t>α</a:t>
                </a:r>
                <a:endParaRPr lang="en-US" b="0" baseline="0" dirty="0" smtClean="0"/>
              </a:p>
              <a:p>
                <a:pPr marL="285750" indent="-285750" algn="r" rtl="1">
                  <a:buFont typeface="+mj-lt"/>
                  <a:buAutoNum type="romanUcPeriod"/>
                </a:pPr>
                <a:r>
                  <a:rPr lang="he-IL" dirty="0" smtClean="0"/>
                  <a:t>אין צורך לבדוק</a:t>
                </a:r>
              </a:p>
              <a:p>
                <a:pPr marL="285750" indent="-285750" algn="r" rtl="1">
                  <a:buFont typeface="+mj-lt"/>
                  <a:buAutoNum type="romanUcPeriod"/>
                </a:pPr>
                <a:r>
                  <a:rPr lang="he-IL" dirty="0" smtClean="0"/>
                  <a:t>מתקיים</a:t>
                </a:r>
              </a:p>
              <a:p>
                <a:pPr marL="0" indent="0" algn="r" rtl="1">
                  <a:buFont typeface="+mj-lt"/>
                  <a:buNone/>
                </a:pPr>
                <a:r>
                  <a:rPr lang="en-US" b="0" i="0" smtClean="0">
                    <a:latin typeface="Cambria Math"/>
                  </a:rPr>
                  <a:t>𝑝(𝑣)=𝐹(𝑣)^(𝑛−1) 𝛽(𝑣)= ∫24_0^𝑣▒[𝐹(𝑣)^(𝑛−1)−𝐹(𝑤)^(𝑛−1) ]𝑑𝑤= ∫24_0^𝑣▒[𝛼(𝑣)−𝛼(𝑤)]𝑑𝑤=𝑣𝛼(𝑣)−∫24_0^𝑣▒𝛼(𝑤)𝑑𝑤</a:t>
                </a:r>
                <a:endParaRPr lang="en-US" dirty="0" smtClean="0"/>
              </a:p>
              <a:p>
                <a:pPr marL="0" indent="0" algn="r" rtl="1">
                  <a:buFont typeface="+mj-lt"/>
                  <a:buNone/>
                </a:pPr>
                <a:r>
                  <a:rPr lang="he-IL" dirty="0" smtClean="0"/>
                  <a:t>כעת,</a:t>
                </a:r>
                <a:r>
                  <a:rPr lang="he-IL" baseline="0" dirty="0" smtClean="0"/>
                  <a:t> נשים לב שהאסטרטגיה שלנו מוגדרת מלכתחילה על תחום </a:t>
                </a:r>
                <a:r>
                  <a:rPr lang="en-US" b="0" i="0" baseline="0" smtClean="0">
                    <a:latin typeface="Cambria Math"/>
                  </a:rPr>
                  <a:t>[0,ℎ]</a:t>
                </a:r>
                <a:r>
                  <a:rPr lang="he-IL" dirty="0" smtClean="0"/>
                  <a:t>, צריך להראות שהתחום</a:t>
                </a:r>
                <a:r>
                  <a:rPr lang="he-IL" baseline="0" dirty="0" smtClean="0"/>
                  <a:t> טוב, כלומר אין סיבה לבחור מחוץ לתחום.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1544-5C80-44D5-8C8C-AD35C482A0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75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1544-5C80-44D5-8C8C-AD35C482A0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7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b="0" i="0" dirty="0" smtClean="0">
                    <a:latin typeface="Cambria Math"/>
                  </a:rPr>
                  <a:t>במקרה</a:t>
                </a:r>
                <a:r>
                  <a:rPr lang="he-IL" b="0" i="0" baseline="0" dirty="0" smtClean="0">
                    <a:latin typeface="Cambria Math"/>
                  </a:rPr>
                  <a:t> הראשון:</a:t>
                </a:r>
                <a:endParaRPr lang="en-US" b="0" i="0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𝛽(𝑣)= ∫24_0^𝑣▒〖1−(𝑤/𝑣)^(𝑛−1) 𝑑𝑤=𝑣−1/𝑛∗(𝑤^𝑛/𝑣^(𝑛−1) )  𝑣¦0=𝑣−𝑣/𝑛=(𝑛−1)/𝑛 𝑣〗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1544-5C80-44D5-8C8C-AD35C482A0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9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פתרון:</a:t>
            </a:r>
          </a:p>
          <a:p>
            <a:pPr algn="r" rtl="1"/>
            <a:r>
              <a:rPr lang="he-IL" dirty="0" smtClean="0"/>
              <a:t>זוהי</a:t>
            </a:r>
            <a:r>
              <a:rPr lang="he-IL" baseline="0" dirty="0" smtClean="0"/>
              <a:t> בדיוק תוחלת התשלום של משתתף כלשהו במכרז </a:t>
            </a:r>
            <a:r>
              <a:rPr lang="en-US" baseline="0" dirty="0" smtClean="0"/>
              <a:t>Vickrey</a:t>
            </a:r>
            <a:r>
              <a:rPr lang="he-IL" baseline="0" dirty="0" smtClean="0"/>
              <a:t>, כאשר ערכי כל המשתתפים נלקחת מאותה התפלגות </a:t>
            </a:r>
            <a:r>
              <a:rPr lang="en-US" baseline="0" dirty="0" smtClean="0"/>
              <a:t>F</a:t>
            </a:r>
            <a:r>
              <a:rPr lang="he-IL" baseline="0" dirty="0" smtClean="0"/>
              <a:t>.</a:t>
            </a:r>
          </a:p>
          <a:p>
            <a:pPr algn="r" rtl="1"/>
            <a:r>
              <a:rPr lang="he-IL" baseline="0" dirty="0" smtClean="0"/>
              <a:t>נזכור שזהו מכרז כנות, כלומר כל משתתף אומר את ערכו האמיתי.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1544-5C80-44D5-8C8C-AD35C482A0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38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 smtClean="0"/>
                  <a:t>הסבר</a:t>
                </a:r>
                <a:r>
                  <a:rPr lang="he-IL" baseline="0" dirty="0" smtClean="0"/>
                  <a:t> לשוויון:</a:t>
                </a:r>
              </a:p>
              <a:p>
                <a:pPr algn="r" rtl="1"/>
                <a:r>
                  <a:rPr lang="he-IL" baseline="0" dirty="0" smtClean="0"/>
                  <a:t>אגף שמאל הינו פשוט שילוב של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/>
                          </a:rPr>
                          <m:t>∗</m:t>
                        </m:r>
                      </m:e>
                    </m:d>
                    <m:r>
                      <a:rPr lang="en-US" b="0" i="1" baseline="0" smtClean="0">
                        <a:latin typeface="Cambria Math"/>
                      </a:rPr>
                      <m:t> , (∗∗)</m:t>
                    </m:r>
                  </m:oMath>
                </a14:m>
                <a:r>
                  <a:rPr lang="he-IL" dirty="0" smtClean="0"/>
                  <a:t> מהמסקנה.</a:t>
                </a:r>
              </a:p>
              <a:p>
                <a:pPr algn="r" rtl="1"/>
                <a:r>
                  <a:rPr lang="he-IL" dirty="0" smtClean="0"/>
                  <a:t>אגף ימין מחולק ל-2 חלקים:</a:t>
                </a:r>
              </a:p>
              <a:p>
                <a:pPr marL="228600" indent="-228600" algn="r" rtl="1">
                  <a:buFont typeface="+mj-lt"/>
                  <a:buAutoNum type="arabicPeriod"/>
                </a:pPr>
                <a:r>
                  <a:rPr lang="he-IL" dirty="0" smtClean="0"/>
                  <a:t>המחובר השני מועתק כמו</a:t>
                </a:r>
                <a:r>
                  <a:rPr lang="he-IL" baseline="0" dirty="0" smtClean="0"/>
                  <a:t> שהוא, ומתאר מקרה של הפסד</a:t>
                </a:r>
              </a:p>
              <a:p>
                <a:pPr marL="228600" marR="0" lvl="0" indent="-2286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he-IL" baseline="0" dirty="0" smtClean="0"/>
                  <a:t>המחובר הראשון נובע מנוסחת ההסתברות השלמה, כאשר המ"מ המקרי עליו אנו מתבוננים כעת הוא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prstClr val="black"/>
                        </a:solidFill>
                        <a:latin typeface="Cambria Math"/>
                      </a:rPr>
                      <m:t>Y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w</m:t>
                        </m:r>
                      </m:e>
                    </m:d>
                    <m:r>
                      <a:rPr lang="en-US" sz="12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1200" i="1" smtClean="0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  <m:r>
                      <a:rPr lang="en-US" sz="1200" i="1" smtClean="0">
                        <a:solidFill>
                          <a:prstClr val="black"/>
                        </a:solidFill>
                        <a:latin typeface="Cambria Math"/>
                      </a:rPr>
                      <m:t>[</m:t>
                    </m:r>
                    <m:func>
                      <m:funcPr>
                        <m:ctrlPr>
                          <a:rPr lang="en-US" sz="1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e-IL" sz="1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𝛽</m:t>
                            </m:r>
                            <m:r>
                              <a:rPr lang="en-US" sz="1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1200" i="1">
                        <a:solidFill>
                          <a:prstClr val="black"/>
                        </a:solidFill>
                        <a:latin typeface="Cambria Math"/>
                      </a:rPr>
                      <m:t>|</m:t>
                    </m:r>
                    <m:func>
                      <m:funcPr>
                        <m:ctrlPr>
                          <a:rPr lang="en-US" sz="1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1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solidFill>
                          <a:prstClr val="black"/>
                        </a:solidFill>
                        <a:latin typeface="Cambria Math"/>
                      </a:rPr>
                      <m:t>𝑤</m:t>
                    </m:r>
                    <m:r>
                      <a:rPr lang="en-US" sz="1200" i="1">
                        <a:solidFill>
                          <a:prstClr val="black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1200" dirty="0" smtClean="0">
                  <a:solidFill>
                    <a:prstClr val="black"/>
                  </a:solidFill>
                </a:endParaRPr>
              </a:p>
              <a:p>
                <a:pPr marL="228600" indent="-228600" algn="r" rtl="1">
                  <a:buFont typeface="+mj-lt"/>
                  <a:buAutoNum type="arabicPeriod"/>
                </a:pPr>
                <a:endParaRPr lang="he-IL" dirty="0" smtClean="0"/>
              </a:p>
              <a:p>
                <a:pPr algn="r" rt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 smtClean="0"/>
                  <a:t>הסבר</a:t>
                </a:r>
                <a:r>
                  <a:rPr lang="he-IL" baseline="0" dirty="0" smtClean="0"/>
                  <a:t> לשוויון:</a:t>
                </a:r>
              </a:p>
              <a:p>
                <a:pPr algn="r" rtl="1"/>
                <a:r>
                  <a:rPr lang="he-IL" baseline="0" dirty="0" smtClean="0"/>
                  <a:t>אגף שמאל הינו פשוט שילוב של </a:t>
                </a:r>
                <a:r>
                  <a:rPr lang="en-US" b="0" i="0" baseline="0" smtClean="0">
                    <a:latin typeface="Cambria Math"/>
                  </a:rPr>
                  <a:t>(∗)  , (∗∗)</a:t>
                </a:r>
                <a:r>
                  <a:rPr lang="he-IL" dirty="0" smtClean="0"/>
                  <a:t> מהמסקנה.</a:t>
                </a:r>
              </a:p>
              <a:p>
                <a:pPr algn="r" rtl="1"/>
                <a:r>
                  <a:rPr lang="he-IL" dirty="0" smtClean="0"/>
                  <a:t>אגף ימין מחולק ל-2 חלקים:</a:t>
                </a:r>
              </a:p>
              <a:p>
                <a:pPr marL="228600" indent="-228600" algn="r" rtl="1">
                  <a:buFont typeface="+mj-lt"/>
                  <a:buAutoNum type="arabicPeriod"/>
                </a:pPr>
                <a:r>
                  <a:rPr lang="he-IL" dirty="0" smtClean="0"/>
                  <a:t>המחובר השני מועתק כמו</a:t>
                </a:r>
                <a:r>
                  <a:rPr lang="he-IL" baseline="0" dirty="0" smtClean="0"/>
                  <a:t> שהוא, ומתאר מקרה של הפסד</a:t>
                </a:r>
              </a:p>
              <a:p>
                <a:pPr marL="228600" marR="0" lvl="0" indent="-2286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he-IL" baseline="0" dirty="0" smtClean="0"/>
                  <a:t>המחובר הראשון נובע מנוסחת ההסתברות השלמה, כאשר המ"מ המקרי עליו אנו מתבוננים כעת הוא </a:t>
                </a:r>
                <a:r>
                  <a:rPr lang="en-US" sz="1200" b="0" i="0" smtClean="0">
                    <a:solidFill>
                      <a:prstClr val="black"/>
                    </a:solidFill>
                    <a:latin typeface="Cambria Math"/>
                  </a:rPr>
                  <a:t>Y(w)=</a:t>
                </a:r>
                <a:r>
                  <a:rPr lang="en-US" sz="1200" i="0" smtClean="0">
                    <a:solidFill>
                      <a:prstClr val="black"/>
                    </a:solidFill>
                    <a:latin typeface="Cambria Math"/>
                  </a:rPr>
                  <a:t>𝐸[</a:t>
                </a:r>
                <a:r>
                  <a:rPr lang="en-US" sz="1200" i="0">
                    <a:solidFill>
                      <a:prstClr val="black"/>
                    </a:solidFill>
                    <a:latin typeface="Cambria Math"/>
                  </a:rPr>
                  <a:t>max┬(𝑖≤𝑛−1)⁡〖〖</a:t>
                </a:r>
                <a:r>
                  <a:rPr lang="he-IL" sz="1200" b="0" i="0" smtClean="0">
                    <a:solidFill>
                      <a:prstClr val="black"/>
                    </a:solidFill>
                    <a:latin typeface="Cambria Math"/>
                  </a:rPr>
                  <a:t>𝛽</a:t>
                </a:r>
                <a:r>
                  <a:rPr lang="en-US" sz="1200" b="0" i="0" smtClean="0">
                    <a:solidFill>
                      <a:prstClr val="black"/>
                    </a:solidFill>
                    <a:latin typeface="Cambria Math"/>
                  </a:rPr>
                  <a:t>(</a:t>
                </a:r>
                <a:r>
                  <a:rPr lang="en-US" sz="1200" i="0">
                    <a:solidFill>
                      <a:prstClr val="black"/>
                    </a:solidFill>
                    <a:latin typeface="Cambria Math"/>
                  </a:rPr>
                  <a:t>𝑉〗_𝑖</a:t>
                </a:r>
                <a:r>
                  <a:rPr lang="en-US" sz="1200" b="0" i="0" smtClean="0">
                    <a:solidFill>
                      <a:prstClr val="black"/>
                    </a:solidFill>
                    <a:latin typeface="Cambria Math"/>
                  </a:rPr>
                  <a:t>)</a:t>
                </a:r>
                <a:r>
                  <a:rPr lang="en-US" sz="1200" b="0" i="0">
                    <a:solidFill>
                      <a:prstClr val="black"/>
                    </a:solidFill>
                    <a:latin typeface="Cambria Math"/>
                  </a:rPr>
                  <a:t>〗 </a:t>
                </a:r>
                <a:r>
                  <a:rPr lang="en-US" sz="1200" i="0">
                    <a:solidFill>
                      <a:prstClr val="black"/>
                    </a:solidFill>
                    <a:latin typeface="Cambria Math"/>
                  </a:rPr>
                  <a:t>|max┬(𝑖≤𝑛−1)⁡〖𝑉_𝑖 〗</a:t>
                </a:r>
                <a:r>
                  <a:rPr lang="en-US" sz="1200" b="0" i="0" smtClean="0">
                    <a:solidFill>
                      <a:prstClr val="black"/>
                    </a:solidFill>
                    <a:latin typeface="Cambria Math"/>
                  </a:rPr>
                  <a:t>=𝑤</a:t>
                </a:r>
                <a:r>
                  <a:rPr lang="en-US" sz="1200" i="0">
                    <a:solidFill>
                      <a:prstClr val="black"/>
                    </a:solidFill>
                    <a:latin typeface="Cambria Math"/>
                  </a:rPr>
                  <a:t>]</a:t>
                </a:r>
                <a:endParaRPr lang="en-US" sz="1200" dirty="0" smtClean="0">
                  <a:solidFill>
                    <a:prstClr val="black"/>
                  </a:solidFill>
                </a:endParaRPr>
              </a:p>
              <a:p>
                <a:pPr marL="228600" indent="-228600" algn="r" rtl="1">
                  <a:buFont typeface="+mj-lt"/>
                  <a:buAutoNum type="arabicPeriod"/>
                </a:pPr>
                <a:endParaRPr lang="he-IL" dirty="0" smtClean="0"/>
              </a:p>
              <a:p>
                <a:pPr algn="r" rtl="1"/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1544-5C80-44D5-8C8C-AD35C482A0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3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זוהי למעשה מסקנה מיידית</a:t>
            </a:r>
            <a:r>
              <a:rPr lang="he-IL" baseline="0" dirty="0" smtClean="0"/>
              <a:t> של משפט </a:t>
            </a:r>
            <a:r>
              <a:rPr lang="en-US" baseline="0" dirty="0" smtClean="0"/>
              <a:t>Revenue Equivalence</a:t>
            </a:r>
            <a:r>
              <a:rPr lang="he-IL" baseline="0" dirty="0" smtClean="0"/>
              <a:t>:</a:t>
            </a:r>
          </a:p>
          <a:p>
            <a:pPr algn="r" rtl="1"/>
            <a:r>
              <a:rPr lang="he-IL" baseline="0" dirty="0" smtClean="0"/>
              <a:t>במכרז שבו הפריט הולך להצעה הגבוהה ביותר, הסתברות הזכייה של משתתף זהה – ללא קשר לסוג המכרז בפועל.</a:t>
            </a:r>
          </a:p>
          <a:p>
            <a:pPr algn="r" rtl="1"/>
            <a:r>
              <a:rPr lang="he-IL" baseline="0" dirty="0" smtClean="0"/>
              <a:t>לכן, לפי המשפט, תוחלת התשלום של כל שחקן זהה בין המכרזים.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1544-5C80-44D5-8C8C-AD35C482A0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83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דוגמא לבעיה – האם </a:t>
            </a:r>
            <a:r>
              <a:rPr lang="en-US" dirty="0" smtClean="0"/>
              <a:t>Vickrey</a:t>
            </a:r>
            <a:r>
              <a:rPr lang="he-IL" dirty="0" smtClean="0"/>
              <a:t> ממקסם רווח?</a:t>
            </a:r>
          </a:p>
          <a:p>
            <a:pPr algn="r" rtl="1"/>
            <a:r>
              <a:rPr lang="he-IL" dirty="0" smtClean="0"/>
              <a:t>תשובה: לא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1544-5C80-44D5-8C8C-AD35C482A0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75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 smtClean="0"/>
                  <a:t>מקרה ראשון – מדוע הרווח הוא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he-IL" dirty="0" smtClean="0"/>
                  <a:t>?</a:t>
                </a:r>
              </a:p>
              <a:p>
                <a:pPr algn="r" rtl="1"/>
                <a:r>
                  <a:rPr lang="he-IL" dirty="0" smtClean="0"/>
                  <a:t>עבור התפלגות יוניפורמית בקטע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he-IL" dirty="0" smtClean="0"/>
                  <a:t> ראינו ממש הוכחה, המקרה</a:t>
                </a:r>
                <a:r>
                  <a:rPr lang="he-IL" baseline="0" dirty="0" smtClean="0"/>
                  <a:t> הזה נובע באותו אופן.</a:t>
                </a:r>
              </a:p>
              <a:p>
                <a:pPr algn="r" rtl="1"/>
                <a:r>
                  <a:rPr lang="he-IL" baseline="0" dirty="0" smtClean="0"/>
                  <a:t>מקרה שני – מדוע הרווח הוא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b="0" i="1" baseline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dirty="0" smtClean="0"/>
                  <a:t>?</a:t>
                </a:r>
              </a:p>
              <a:p>
                <a:pPr algn="r" rtl="1"/>
                <a:r>
                  <a:rPr lang="he-IL" dirty="0" smtClean="0"/>
                  <a:t>זוהי בדיוק תוחלת התשלום של המשתתף שהציע פחות מ-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he-IL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 smtClean="0"/>
                  <a:t>מקרה ראשון – מדוע הרווח הוא </a:t>
                </a:r>
                <a:r>
                  <a:rPr lang="en-US" b="0" i="0" smtClean="0">
                    <a:latin typeface="Cambria Math"/>
                  </a:rPr>
                  <a:t>𝑟/3</a:t>
                </a:r>
                <a:r>
                  <a:rPr lang="he-IL" dirty="0" smtClean="0"/>
                  <a:t>?</a:t>
                </a:r>
              </a:p>
              <a:p>
                <a:pPr algn="r" rtl="1"/>
                <a:r>
                  <a:rPr lang="he-IL" dirty="0" smtClean="0"/>
                  <a:t>עבור התפלגות יוניפורמית בקטע </a:t>
                </a:r>
                <a:r>
                  <a:rPr lang="en-US" b="0" i="0" smtClean="0">
                    <a:latin typeface="Cambria Math"/>
                  </a:rPr>
                  <a:t>[0,1]</a:t>
                </a:r>
                <a:r>
                  <a:rPr lang="he-IL" dirty="0" smtClean="0"/>
                  <a:t> ראינו ממש הוכחה, המקרה</a:t>
                </a:r>
                <a:r>
                  <a:rPr lang="he-IL" baseline="0" dirty="0" smtClean="0"/>
                  <a:t> הזה נובע באותו אופן.</a:t>
                </a:r>
              </a:p>
              <a:p>
                <a:pPr algn="r" rtl="1"/>
                <a:r>
                  <a:rPr lang="he-IL" baseline="0" dirty="0" smtClean="0"/>
                  <a:t>מקרה שני – מדוע הרווח הוא </a:t>
                </a:r>
                <a:r>
                  <a:rPr lang="en-US" b="0" i="0" baseline="0" smtClean="0">
                    <a:latin typeface="Cambria Math"/>
                  </a:rPr>
                  <a:t>𝑟/2</a:t>
                </a:r>
                <a:r>
                  <a:rPr lang="he-IL" dirty="0" smtClean="0"/>
                  <a:t>?</a:t>
                </a:r>
              </a:p>
              <a:p>
                <a:pPr algn="r" rtl="1"/>
                <a:r>
                  <a:rPr lang="he-IL" dirty="0" smtClean="0"/>
                  <a:t>זוהי בדיוק תוחלת התשלום של המשתתף שהציע פחות מ- </a:t>
                </a:r>
                <a:r>
                  <a:rPr lang="en-US" b="0" i="0" smtClean="0">
                    <a:latin typeface="Cambria Math"/>
                  </a:rPr>
                  <a:t>𝑟</a:t>
                </a:r>
                <a:r>
                  <a:rPr lang="he-IL" dirty="0" smtClean="0"/>
                  <a:t>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1544-5C80-44D5-8C8C-AD35C482A01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77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1544-5C80-44D5-8C8C-AD35C482A01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34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חזרה על חומרי ההרצאות הקודמות,</a:t>
            </a:r>
            <a:r>
              <a:rPr lang="he-IL" baseline="0" dirty="0" smtClean="0"/>
              <a:t> בעיקר כדי לרענן הגדרות וסימונים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1544-5C80-44D5-8C8C-AD35C482A0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 smtClean="0"/>
                  <a:t>למה שימושית שנשתמש בה באופן סמוי מספר פעמים במהלך ההרצאה.</a:t>
                </a:r>
              </a:p>
              <a:p>
                <a:pPr algn="r" rtl="1"/>
                <a:endParaRPr lang="he-IL" dirty="0" smtClean="0"/>
              </a:p>
              <a:p>
                <a:pPr algn="r" rtl="1"/>
                <a:r>
                  <a:rPr lang="he-IL" dirty="0" smtClean="0"/>
                  <a:t>הערה:</a:t>
                </a:r>
              </a:p>
              <a:p>
                <a:pPr algn="r" rtl="1"/>
                <a:r>
                  <a:rPr lang="he-IL" dirty="0" smtClean="0"/>
                  <a:t>הכוונה בכך שהשחקנים הם זהים ובלתי</a:t>
                </a:r>
                <a:r>
                  <a:rPr lang="he-IL" baseline="0" dirty="0" smtClean="0"/>
                  <a:t> תלויים היא-</a:t>
                </a:r>
              </a:p>
              <a:p>
                <a:pPr algn="r" rtl="1"/>
                <a:r>
                  <a:rPr lang="he-IL" baseline="0" dirty="0" smtClean="0"/>
                  <a:t>ערכו של השחקן ה-</a:t>
                </a:r>
                <a:r>
                  <a:rPr lang="en-US" baseline="0" dirty="0" err="1" smtClean="0"/>
                  <a:t>i</a:t>
                </a:r>
                <a:r>
                  <a:rPr lang="he-IL" baseline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dirty="0" smtClean="0"/>
                  <a:t> נלקח</a:t>
                </a:r>
                <a:r>
                  <a:rPr lang="he-IL" baseline="0" dirty="0" smtClean="0"/>
                  <a:t> מתוך התפלגות </a:t>
                </a:r>
                <a:r>
                  <a:rPr lang="en-US" baseline="0" dirty="0" smtClean="0"/>
                  <a:t>F</a:t>
                </a:r>
                <a:r>
                  <a:rPr lang="he-IL" baseline="0" dirty="0" smtClean="0"/>
                  <a:t> באופן בלתי תלוי באחרים.</a:t>
                </a:r>
              </a:p>
              <a:p>
                <a:pPr algn="r" rtl="1"/>
                <a:r>
                  <a:rPr lang="he-IL" baseline="0" dirty="0" smtClean="0"/>
                  <a:t>מדובר באותה התפלגות </a:t>
                </a:r>
                <a:r>
                  <a:rPr lang="en-US" baseline="0" dirty="0" smtClean="0"/>
                  <a:t>F</a:t>
                </a:r>
                <a:r>
                  <a:rPr lang="he-IL" baseline="0" dirty="0" smtClean="0"/>
                  <a:t> עבור כל השחקנים.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 smtClean="0"/>
                  <a:t>הערה:</a:t>
                </a:r>
              </a:p>
              <a:p>
                <a:pPr algn="r" rtl="1"/>
                <a:r>
                  <a:rPr lang="he-IL" dirty="0" smtClean="0"/>
                  <a:t>הכוונה בכך שהשחקנים הם זהים ובלתי</a:t>
                </a:r>
                <a:r>
                  <a:rPr lang="he-IL" baseline="0" dirty="0" smtClean="0"/>
                  <a:t> תלויים היא-</a:t>
                </a:r>
              </a:p>
              <a:p>
                <a:pPr algn="r" rtl="1"/>
                <a:r>
                  <a:rPr lang="he-IL" baseline="0" dirty="0" smtClean="0"/>
                  <a:t>ערכו של השחקן ה-</a:t>
                </a:r>
                <a:r>
                  <a:rPr lang="en-US" baseline="0" dirty="0" err="1" smtClean="0"/>
                  <a:t>i</a:t>
                </a:r>
                <a:r>
                  <a:rPr lang="he-IL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𝑉_𝑖</a:t>
                </a:r>
                <a:r>
                  <a:rPr lang="he-IL" dirty="0" smtClean="0"/>
                  <a:t> נלקח</a:t>
                </a:r>
                <a:r>
                  <a:rPr lang="he-IL" baseline="0" dirty="0" smtClean="0"/>
                  <a:t> מתוך התפלגות </a:t>
                </a:r>
                <a:r>
                  <a:rPr lang="en-US" baseline="0" dirty="0" smtClean="0"/>
                  <a:t>F</a:t>
                </a:r>
                <a:r>
                  <a:rPr lang="he-IL" baseline="0" dirty="0" smtClean="0"/>
                  <a:t> באופן בלתי תלוי באחרים.</a:t>
                </a:r>
              </a:p>
              <a:p>
                <a:pPr algn="r" rtl="1"/>
                <a:r>
                  <a:rPr lang="he-IL" baseline="0" dirty="0" smtClean="0"/>
                  <a:t>מדובר באותה התפלגות </a:t>
                </a:r>
                <a:r>
                  <a:rPr lang="en-US" baseline="0" dirty="0" smtClean="0"/>
                  <a:t>F</a:t>
                </a:r>
                <a:r>
                  <a:rPr lang="he-IL" baseline="0" dirty="0" smtClean="0"/>
                  <a:t> עבור כל השחקנים.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1544-5C80-44D5-8C8C-AD35C482A0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49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זהו למעשה משפט שהוכח בשיעור הקודם:</a:t>
            </a:r>
          </a:p>
          <a:p>
            <a:pPr marL="228600" indent="-228600" algn="r" rtl="1">
              <a:buFont typeface="+mj-lt"/>
              <a:buAutoNum type="alphaLcParenR"/>
            </a:pPr>
            <a:r>
              <a:rPr lang="he-IL" dirty="0" smtClean="0"/>
              <a:t>במצב שיווי משקל</a:t>
            </a:r>
          </a:p>
          <a:p>
            <a:pPr marL="685800" marR="0" lvl="1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e-IL" dirty="0" smtClean="0"/>
              <a:t>הסתברות הזכייה היא פונקציה</a:t>
            </a:r>
            <a:r>
              <a:rPr lang="he-IL" baseline="0" dirty="0" smtClean="0"/>
              <a:t> מונוטונית – ככל שהערך שלי גבוה יותר, אני אציע יותר, ולכן סיכויי הזכייה שלי יגדלו. זהו מעיין </a:t>
            </a:r>
            <a:r>
              <a:rPr lang="en-US" baseline="0" dirty="0" smtClean="0"/>
              <a:t>Sanity check</a:t>
            </a:r>
            <a:r>
              <a:rPr lang="he-IL" baseline="0" dirty="0" smtClean="0"/>
              <a:t>.</a:t>
            </a:r>
          </a:p>
          <a:p>
            <a:pPr marL="685800" marR="0" lvl="1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e-IL" baseline="0" dirty="0" smtClean="0"/>
              <a:t>התועלת זה השטח מתחת לגרף סיכוי הזכייה</a:t>
            </a:r>
          </a:p>
          <a:p>
            <a:pPr marL="685800" marR="0" lvl="1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e-IL" baseline="0" dirty="0" smtClean="0"/>
              <a:t>התשלום זה השטח העליון בגרף סיכוי הזכייה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he-IL" baseline="0" dirty="0" smtClean="0"/>
              <a:t>אם מתקיימים 1,3, אזי פונקציות האסטרטגיה הן אופטימליות. כלומר, התועלת שלי גבוההביותר כאשר אני פועל לפי האסטרטגיה על הערך האמיתי שלי.</a:t>
            </a:r>
          </a:p>
          <a:p>
            <a:pPr marL="685800" lvl="1" indent="-228600" algn="r" rtl="1">
              <a:buFont typeface="+mj-lt"/>
              <a:buAutoNum type="arabicPeriod"/>
            </a:pPr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1544-5C80-44D5-8C8C-AD35C482A0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58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אין צורך להוכיח!</a:t>
            </a:r>
          </a:p>
          <a:p>
            <a:pPr algn="r" rtl="1"/>
            <a:r>
              <a:rPr lang="he-IL" dirty="0" smtClean="0"/>
              <a:t>נוכיח בהרצאה</a:t>
            </a:r>
            <a:r>
              <a:rPr lang="he-IL" baseline="0" dirty="0" smtClean="0"/>
              <a:t> עתידית.</a:t>
            </a:r>
          </a:p>
          <a:p>
            <a:pPr algn="r" rtl="1"/>
            <a:r>
              <a:rPr lang="he-IL" baseline="0" dirty="0" smtClean="0"/>
              <a:t>מקרה פרטי ראינו בהרצאה הקודמת.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1544-5C80-44D5-8C8C-AD35C482A0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5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r>
                  <a:rPr lang="en-US" dirty="0" smtClean="0"/>
                  <a:t>B</a:t>
                </a:r>
                <a:r>
                  <a:rPr lang="he-IL" dirty="0" smtClean="0"/>
                  <a:t> למעשה מראה שלא יכולה להיות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he-IL" dirty="0" smtClean="0"/>
                  <a:t> אחרת עם אותו טווח שהיא יותר טובה!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r>
                  <a:rPr lang="en-US" dirty="0" smtClean="0"/>
                  <a:t>B</a:t>
                </a:r>
                <a:r>
                  <a:rPr lang="he-IL" dirty="0" smtClean="0"/>
                  <a:t> למעשה מראה שלא יכולה להיות </a:t>
                </a:r>
                <a:r>
                  <a:rPr lang="en-US" b="0" i="0" smtClean="0">
                    <a:latin typeface="Cambria Math"/>
                  </a:rPr>
                  <a:t>𝛽</a:t>
                </a:r>
                <a:r>
                  <a:rPr lang="he-IL" dirty="0" smtClean="0"/>
                  <a:t> אחרת עם אותו טווח שהיא יותר טובה!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1544-5C80-44D5-8C8C-AD35C482A0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35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 smtClean="0"/>
                  <a:t>ההוכחה מיידית לפי משפט האיפיון:</a:t>
                </a:r>
              </a:p>
              <a:p>
                <a:pPr algn="r" rtl="1"/>
                <a:r>
                  <a:rPr lang="he-IL" dirty="0" smtClean="0"/>
                  <a:t>ראינו שבמצב שיווי משקל לפי המשפט, ערך תוחלת</a:t>
                </a:r>
                <a:r>
                  <a:rPr lang="he-IL" baseline="0" dirty="0" smtClean="0"/>
                  <a:t> התשלום נקבע לפי הערך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dirty="0" smtClean="0"/>
                  <a:t> וכלל הזכייה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dirty="0" smtClean="0"/>
                  <a:t> בלבד.</a:t>
                </a:r>
              </a:p>
              <a:p>
                <a:pPr algn="r" rtl="1"/>
                <a:r>
                  <a:rPr lang="he-IL" dirty="0" smtClean="0"/>
                  <a:t>אם במצב שיווי משקלהגורמיםהנ"ל שוויום,</a:t>
                </a:r>
                <a:r>
                  <a:rPr lang="he-IL" baseline="0" dirty="0" smtClean="0"/>
                  <a:t> אזי גם תוחלת התשלום.</a:t>
                </a:r>
              </a:p>
              <a:p>
                <a:pPr algn="r" rtl="1"/>
                <a:r>
                  <a:rPr lang="he-IL" baseline="0" dirty="0" smtClean="0"/>
                  <a:t>הנחה סמויה: גם אם ערכי הוא אפס, ישתלם לי להשתתף במכרז.</a:t>
                </a:r>
              </a:p>
              <a:p>
                <a:pPr algn="r" rtl="1"/>
                <a:r>
                  <a:rPr lang="he-IL" baseline="0" dirty="0" smtClean="0"/>
                  <a:t>כלומר, אין תשלום כניסה למשל.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 smtClean="0"/>
                  <a:t>ההוכחה מיידית לפי משפט האיפיון:</a:t>
                </a:r>
              </a:p>
              <a:p>
                <a:pPr algn="r" rtl="1"/>
                <a:r>
                  <a:rPr lang="he-IL" dirty="0" smtClean="0"/>
                  <a:t>ראינו שבמצב שיווי משקל לפי המשפט, ערך תוחלת</a:t>
                </a:r>
                <a:r>
                  <a:rPr lang="he-IL" baseline="0" dirty="0" smtClean="0"/>
                  <a:t> התשלום נקבע לפי הערך </a:t>
                </a:r>
                <a:r>
                  <a:rPr lang="en-US" b="0" i="0" baseline="0" smtClean="0">
                    <a:latin typeface="Cambria Math"/>
                  </a:rPr>
                  <a:t>𝑣_𝑖</a:t>
                </a:r>
                <a:r>
                  <a:rPr lang="he-IL" dirty="0" smtClean="0"/>
                  <a:t> וכלל הזכייה </a:t>
                </a:r>
                <a:r>
                  <a:rPr lang="en-US" b="0" i="0" smtClean="0">
                    <a:latin typeface="Cambria Math"/>
                  </a:rPr>
                  <a:t>𝛼_𝑖</a:t>
                </a:r>
                <a:r>
                  <a:rPr lang="he-IL" dirty="0" smtClean="0"/>
                  <a:t> בלבד.</a:t>
                </a:r>
              </a:p>
              <a:p>
                <a:pPr algn="r" rtl="1"/>
                <a:r>
                  <a:rPr lang="he-IL" dirty="0" smtClean="0"/>
                  <a:t>אם במצב שיווי משקלהגורמיםהנ"ל שוויום,</a:t>
                </a:r>
                <a:r>
                  <a:rPr lang="he-IL" baseline="0" dirty="0" smtClean="0"/>
                  <a:t> אזי גם תוחלת התשלום.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1544-5C80-44D5-8C8C-AD35C482A0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57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 smtClean="0"/>
                  <a:t>ואכן, קל לוודא את נכונות הנוסחא למכרז </a:t>
                </a:r>
                <a:r>
                  <a:rPr lang="en-US" dirty="0" smtClean="0"/>
                  <a:t>Vickrey</a:t>
                </a:r>
                <a:r>
                  <a:rPr lang="he-IL" dirty="0" smtClean="0"/>
                  <a:t>:</a:t>
                </a:r>
              </a:p>
              <a:p>
                <a:pPr marL="171450" indent="-171450" algn="r" rtl="1">
                  <a:buFont typeface="Arial" panose="020B0604020202020204" pitchFamily="34" charset="0"/>
                  <a:buChar char="•"/>
                </a:pPr>
                <a:r>
                  <a:rPr lang="he-IL" dirty="0" smtClean="0"/>
                  <a:t>במקרה של זכייה,</a:t>
                </a:r>
                <a:r>
                  <a:rPr lang="he-IL" baseline="0" dirty="0" smtClean="0"/>
                  <a:t> שמתרחשת בסיכוי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𝐹</m:t>
                    </m:r>
                    <m:sSup>
                      <m:sSup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baseline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b="0" i="1" baseline="0" smtClean="0">
                            <a:latin typeface="Cambria Math"/>
                          </a:rPr>
                          <m:t>𝑛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−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he-IL" dirty="0" smtClean="0"/>
                  <a:t>, תוחלת התשלום</a:t>
                </a:r>
                <a:r>
                  <a:rPr lang="he-IL" baseline="0" dirty="0" smtClean="0"/>
                  <a:t> זו ההצעה השנייה הגבוהה ביותר – ונזכור שכולם אומרים את ערכם האמיתי.</a:t>
                </a:r>
              </a:p>
              <a:p>
                <a:pPr marL="171450" indent="-171450" algn="r" rtl="1">
                  <a:buFont typeface="Arial" panose="020B0604020202020204" pitchFamily="34" charset="0"/>
                  <a:buChar char="•"/>
                </a:pPr>
                <a:r>
                  <a:rPr lang="he-IL" baseline="0" dirty="0" smtClean="0"/>
                  <a:t>במקרה של הפסד – אין תשלום כלל.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 smtClean="0"/>
                  <a:t>ואכן, קל לוודא את נכונות הנוסחא למכרז </a:t>
                </a:r>
                <a:r>
                  <a:rPr lang="en-US" dirty="0" smtClean="0"/>
                  <a:t>Vickrey</a:t>
                </a:r>
                <a:r>
                  <a:rPr lang="he-IL" dirty="0" smtClean="0"/>
                  <a:t>:</a:t>
                </a:r>
              </a:p>
              <a:p>
                <a:pPr marL="171450" indent="-171450" algn="r" rtl="1">
                  <a:buFont typeface="Arial" panose="020B0604020202020204" pitchFamily="34" charset="0"/>
                  <a:buChar char="•"/>
                </a:pPr>
                <a:r>
                  <a:rPr lang="he-IL" dirty="0" smtClean="0"/>
                  <a:t>במקרה של זכייה,</a:t>
                </a:r>
                <a:r>
                  <a:rPr lang="he-IL" baseline="0" dirty="0" smtClean="0"/>
                  <a:t> שמתרחשת בסיכוי </a:t>
                </a:r>
                <a:r>
                  <a:rPr lang="en-US" b="0" i="0" baseline="0" smtClean="0">
                    <a:latin typeface="Cambria Math"/>
                  </a:rPr>
                  <a:t>𝐹(𝑣)^(𝑛−1)</a:t>
                </a:r>
                <a:r>
                  <a:rPr lang="he-IL" dirty="0" smtClean="0"/>
                  <a:t>, תוחלת התשלום</a:t>
                </a:r>
                <a:r>
                  <a:rPr lang="he-IL" baseline="0" dirty="0" smtClean="0"/>
                  <a:t> זו ההצעה השנייה הגבוהה ביותר – ונזכור שכולם אומרים את ערכם האמיתי.</a:t>
                </a:r>
              </a:p>
              <a:p>
                <a:pPr marL="171450" indent="-171450" algn="r" rtl="1">
                  <a:buFont typeface="Arial" panose="020B0604020202020204" pitchFamily="34" charset="0"/>
                  <a:buChar char="•"/>
                </a:pPr>
                <a:r>
                  <a:rPr lang="he-IL" baseline="0" dirty="0" smtClean="0"/>
                  <a:t>במקרה של הפסד – אין תשלום כלל.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1544-5C80-44D5-8C8C-AD35C482A0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52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 smtClean="0"/>
                  <a:t>נכונות נוסחת התשלום</a:t>
                </a:r>
                <a:r>
                  <a:rPr lang="he-IL" baseline="0" dirty="0" smtClean="0"/>
                  <a:t>  - בדיוק כמו מקודם:</a:t>
                </a:r>
              </a:p>
              <a:p>
                <a:pPr algn="r" rtl="1"/>
                <a:r>
                  <a:rPr lang="he-IL" baseline="0" dirty="0" smtClean="0"/>
                  <a:t>במקרה של זכייה אני משלם לפי הצעתי, שזו שווה לערך פונקציית האסטרטגיה שלי בדיוק.במקרה של הפסד אין תשלום.</a:t>
                </a:r>
              </a:p>
              <a:p>
                <a:pPr algn="r" rtl="1"/>
                <a:endParaRPr lang="he-IL" baseline="0" dirty="0" smtClean="0"/>
              </a:p>
              <a:p>
                <a:pPr algn="r" rtl="1"/>
                <a:r>
                  <a:rPr lang="he-IL" baseline="0" dirty="0" smtClean="0"/>
                  <a:t>נוסחת האסטרטגיה מתקבלת לפי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(</m:t>
                    </m:r>
                    <m:r>
                      <a:rPr lang="he-IL" b="0" i="1" baseline="0" smtClean="0">
                        <a:latin typeface="Cambria Math"/>
                      </a:rPr>
                      <m:t>∗</m:t>
                    </m:r>
                    <m:r>
                      <a:rPr lang="en-US" b="0" i="1" baseline="0" smtClean="0">
                        <a:latin typeface="Cambria Math"/>
                      </a:rPr>
                      <m:t>∗∗)</m:t>
                    </m:r>
                  </m:oMath>
                </a14:m>
                <a:r>
                  <a:rPr lang="he-IL" dirty="0" smtClean="0"/>
                  <a:t>, כאשר משתמשים</a:t>
                </a:r>
                <a:r>
                  <a:rPr lang="he-IL" baseline="0" dirty="0" smtClean="0"/>
                  <a:t> בנוסחת הזנב לחישוב.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 smtClean="0"/>
                  <a:t>נכונות נוסחת התשלום</a:t>
                </a:r>
                <a:r>
                  <a:rPr lang="he-IL" baseline="0" dirty="0" smtClean="0"/>
                  <a:t>  - בדיוק כמו מקודם:</a:t>
                </a:r>
              </a:p>
              <a:p>
                <a:pPr algn="r" rtl="1"/>
                <a:r>
                  <a:rPr lang="he-IL" baseline="0" dirty="0" smtClean="0"/>
                  <a:t>במקרה של זכייה אני משלם לפי הצעתי, שזו שווה לערך פונקציית האסטרטגיה שלי בדיוק.במקרה של הפסד אין תשלום.</a:t>
                </a:r>
              </a:p>
              <a:p>
                <a:pPr algn="r" rtl="1"/>
                <a:endParaRPr lang="he-IL" baseline="0" dirty="0" smtClean="0"/>
              </a:p>
              <a:p>
                <a:pPr algn="r" rtl="1"/>
                <a:r>
                  <a:rPr lang="he-IL" baseline="0" dirty="0" smtClean="0"/>
                  <a:t>נוסחת האסטרטגיה מתקבלת לפי </a:t>
                </a:r>
                <a:r>
                  <a:rPr lang="en-US" b="0" i="0" baseline="0" smtClean="0">
                    <a:latin typeface="Cambria Math"/>
                  </a:rPr>
                  <a:t>(∗∗)</a:t>
                </a:r>
                <a:r>
                  <a:rPr lang="he-IL" dirty="0" smtClean="0"/>
                  <a:t>, כאשר משתמשים</a:t>
                </a:r>
                <a:r>
                  <a:rPr lang="he-IL" baseline="0" dirty="0" smtClean="0"/>
                  <a:t> בנוסחת הזנב לחישוב.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1544-5C80-44D5-8C8C-AD35C482A0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2375-D407-4D33-8D20-041D3A45BD0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416C-96A1-4CD3-BA23-204A33FFB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2375-D407-4D33-8D20-041D3A45BD0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416C-96A1-4CD3-BA23-204A33FFB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2375-D407-4D33-8D20-041D3A45BD0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416C-96A1-4CD3-BA23-204A33FFB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2375-D407-4D33-8D20-041D3A45BD0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416C-96A1-4CD3-BA23-204A33FFB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2375-D407-4D33-8D20-041D3A45BD0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416C-96A1-4CD3-BA23-204A33FFB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2375-D407-4D33-8D20-041D3A45BD0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416C-96A1-4CD3-BA23-204A33FFB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2375-D407-4D33-8D20-041D3A45BD0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416C-96A1-4CD3-BA23-204A33FFB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2375-D407-4D33-8D20-041D3A45BD0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416C-96A1-4CD3-BA23-204A33FFB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2375-D407-4D33-8D20-041D3A45BD0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416C-96A1-4CD3-BA23-204A33FFB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2375-D407-4D33-8D20-041D3A45BD0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416C-96A1-4CD3-BA23-204A33FFB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2375-D407-4D33-8D20-041D3A45BD0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17416C-96A1-4CD3-BA23-204A33FFB3F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BD2375-D407-4D33-8D20-041D3A45BD04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17416C-96A1-4CD3-BA23-204A33FFB3F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Auction Seminar : Revenue Equivalence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14800"/>
            <a:ext cx="7854696" cy="17526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Presentation by Liran Zusman</a:t>
            </a:r>
          </a:p>
          <a:p>
            <a:pPr algn="l"/>
            <a:r>
              <a:rPr lang="en-US" dirty="0" smtClean="0"/>
              <a:t>Supervised by Amos Fiat</a:t>
            </a:r>
            <a:endParaRPr lang="en-US" dirty="0"/>
          </a:p>
        </p:txBody>
      </p:sp>
      <p:pic>
        <p:nvPicPr>
          <p:cNvPr id="4" name="Picture 2" descr="Man at Desk, Counting Money    Stock Photo - Rights-Managed, Artist: Jerzyworks, Code: 700-016063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19749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1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he-IL" sz="2000" dirty="0" smtClean="0"/>
                  <a:t>טענה </a:t>
                </a:r>
                <a:r>
                  <a:rPr lang="en-US" sz="2000" dirty="0" smtClean="0"/>
                  <a:t>b</a:t>
                </a:r>
                <a:r>
                  <a:rPr lang="he-IL" sz="2000" dirty="0" smtClean="0"/>
                  <a:t> במשפט למעשה אומרת שאם מתקיימים </a:t>
                </a:r>
                <a:r>
                  <a:rPr lang="en-US" sz="2000" dirty="0" err="1" smtClean="0"/>
                  <a:t>i</a:t>
                </a:r>
                <a:r>
                  <a:rPr lang="he-IL" sz="2000" dirty="0" smtClean="0"/>
                  <a:t> ו-</a:t>
                </a:r>
                <a:r>
                  <a:rPr lang="en-US" sz="2000" dirty="0" smtClean="0"/>
                  <a:t>iii</a:t>
                </a:r>
                <a:r>
                  <a:rPr lang="he-IL" sz="2000" dirty="0"/>
                  <a:t> </a:t>
                </a:r>
                <a:r>
                  <a:rPr lang="he-IL" sz="2000" dirty="0" smtClean="0"/>
                  <a:t>עבור סט האסטרטגיות,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אזי אסטרטגיות אלה הן בשווי-משקל (</a:t>
                </a:r>
                <a:r>
                  <a:rPr lang="en-US" sz="2000" dirty="0" smtClean="0"/>
                  <a:t>Equilibrium</a:t>
                </a:r>
                <a:r>
                  <a:rPr lang="he-IL" sz="2000" dirty="0" smtClean="0"/>
                  <a:t>) ביחס </a:t>
                </a:r>
                <a:r>
                  <a:rPr lang="he-IL" sz="2000" b="1" dirty="0" smtClean="0"/>
                  <a:t>לאלטרנטיבות בטווח</a:t>
                </a:r>
                <a:r>
                  <a:rPr lang="he-IL" sz="2000" dirty="0" smtClean="0"/>
                  <a:t> של אסטרטגיות הבחירה.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כלומר, התועלת ממוקסמת כאשר כל משתתף מצביע לפי האסטרטגיה שלו על ערך הפריט עבורו - ולכן אין לו סיבה למעשה לשנות את ערכי פונקציית האסטרטגיה!</a:t>
                </a:r>
              </a:p>
              <a:p>
                <a:pPr marL="0" indent="0" algn="r" rtl="1">
                  <a:buNone/>
                </a:pPr>
                <a:endParaRPr lang="he-IL" sz="2000" dirty="0"/>
              </a:p>
              <a:p>
                <a:pPr marL="0" indent="0" algn="r" rtl="1">
                  <a:buNone/>
                </a:pPr>
                <a:r>
                  <a:rPr lang="he-IL" sz="2000" u="sng" dirty="0" smtClean="0"/>
                  <a:t>באופן פרקטי:</a:t>
                </a:r>
                <a:endParaRPr lang="he-IL" sz="2000" dirty="0" smtClean="0"/>
              </a:p>
              <a:p>
                <a:pPr marL="0" indent="0" algn="r" rtl="1">
                  <a:buNone/>
                </a:pPr>
                <a:r>
                  <a:rPr lang="he-IL" sz="2000" dirty="0" smtClean="0"/>
                  <a:t>כדי להוכיח שסט האסטרטגיות נמצא בשיווי-משקל, מספיק במקרים מסויימים להוכיח קיום תכונות </a:t>
                </a:r>
                <a:r>
                  <a:rPr lang="en-US" sz="2000" dirty="0" err="1" smtClean="0"/>
                  <a:t>i</a:t>
                </a:r>
                <a:r>
                  <a:rPr lang="he-IL" sz="2000" dirty="0"/>
                  <a:t> </a:t>
                </a:r>
                <a:r>
                  <a:rPr lang="he-IL" sz="2000" dirty="0" smtClean="0"/>
                  <a:t>ו-</a:t>
                </a:r>
                <a:r>
                  <a:rPr lang="en-US" sz="2000" dirty="0" smtClean="0"/>
                  <a:t>iii</a:t>
                </a:r>
                <a:r>
                  <a:rPr lang="he-IL" sz="2000" dirty="0"/>
                  <a:t> </a:t>
                </a:r>
                <a:r>
                  <a:rPr lang="he-IL" sz="2000" dirty="0" smtClean="0"/>
                  <a:t>של המשפט!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הסיבה לכך היא שלפעמים ערכים שאינם בטווח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he-IL" sz="2000" dirty="0" smtClean="0"/>
                  <a:t> </a:t>
                </a:r>
                <a:r>
                  <a:rPr lang="he-IL" sz="2000" b="1" dirty="0" smtClean="0"/>
                  <a:t>נשלטים ע"י ערכים בטווח</a:t>
                </a:r>
                <a:r>
                  <a:rPr lang="he-IL" sz="2000" dirty="0" smtClean="0"/>
                  <a:t>.</a:t>
                </a:r>
              </a:p>
              <a:p>
                <a:pPr marL="0" indent="0" algn="r" rtl="1">
                  <a:buNone/>
                </a:pPr>
                <a:endParaRPr lang="he-IL" sz="2000" dirty="0"/>
              </a:p>
              <a:p>
                <a:pPr marL="0" indent="0" algn="r" rtl="1">
                  <a:buNone/>
                </a:pPr>
                <a:r>
                  <a:rPr lang="he-IL" sz="2000" dirty="0" smtClean="0"/>
                  <a:t>אל דאגה, נראה דוגמא לכך בהמשך...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" t="-833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81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Equivalence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r" rtl="1">
                  <a:buNone/>
                </a:pPr>
                <a:r>
                  <a:rPr lang="he-IL" u="sng" dirty="0" smtClean="0"/>
                  <a:t>משפט שקילות ההכנסות: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נניח כי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  <m:r>
                      <a:rPr lang="en-US" sz="2000" b="0" i="1" dirty="0" smtClean="0">
                        <a:latin typeface="Cambria Math"/>
                      </a:rPr>
                      <m:t> , </m:t>
                    </m:r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he-IL" sz="2000" dirty="0" smtClean="0"/>
                  <a:t> הן שתי מכירות פומביות של </a:t>
                </a:r>
                <a:r>
                  <a:rPr lang="en-US" sz="2000" dirty="0" smtClean="0"/>
                  <a:t>k</a:t>
                </a:r>
                <a:r>
                  <a:rPr lang="he-IL" sz="2000" dirty="0" smtClean="0"/>
                  <a:t>-פריטים.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נניח כי במצב שיווי משקל, יש להן את אותו כלל זכייה </a:t>
                </a:r>
                <a:r>
                  <a:rPr lang="en-US" sz="2000" dirty="0" smtClean="0"/>
                  <a:t>(Allocation Rule)</a:t>
                </a:r>
                <a:r>
                  <a:rPr lang="he-IL" sz="2000" dirty="0" smtClean="0"/>
                  <a:t>, כלומר מתקיים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e-IL" sz="2000" dirty="0" smtClean="0"/>
                  <a:t>.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אזי, לכל משתתף </a:t>
                </a:r>
                <a:r>
                  <a:rPr lang="en-US" sz="2000" dirty="0" err="1" smtClean="0"/>
                  <a:t>i</a:t>
                </a:r>
                <a:r>
                  <a:rPr lang="he-IL" sz="2000" dirty="0" smtClean="0"/>
                  <a:t> וערך</a:t>
                </a:r>
                <a:r>
                  <a:rPr lang="he-IL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sz="2000" dirty="0" smtClean="0"/>
                  <a:t> מתקיים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e-IL" sz="2000" dirty="0" smtClean="0"/>
                  <a:t>.</a:t>
                </a:r>
              </a:p>
              <a:p>
                <a:pPr marL="0" indent="0" algn="r" rtl="1">
                  <a:buNone/>
                </a:pPr>
                <a:r>
                  <a:rPr lang="he-IL" sz="2000" b="1" dirty="0" smtClean="0"/>
                  <a:t>בפרט, תוחלת הרווח של מנהל המכירה </a:t>
                </a:r>
                <a:r>
                  <a:rPr lang="en-US" sz="2000" b="1" dirty="0" smtClean="0"/>
                  <a:t>(Auctioneer)</a:t>
                </a:r>
                <a:r>
                  <a:rPr lang="he-IL" sz="2000" b="1" dirty="0" smtClean="0"/>
                  <a:t> שווה.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25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5"/>
          <a:stretch/>
        </p:blipFill>
        <p:spPr>
          <a:xfrm>
            <a:off x="1638300" y="4724400"/>
            <a:ext cx="5867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Last Corollary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he-IL" sz="2000" dirty="0" smtClean="0"/>
                  <a:t>נניח שערכו של כל סוכן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sz="2000" dirty="0" smtClean="0"/>
                  <a:t> נלקח באופן בלתי-תלוי באחרים, מתוך אותה התפלגות מונוטונית עולה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𝐹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∈[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he-IL" sz="2000" dirty="0" smtClean="0"/>
                  <a:t>.</a:t>
                </a:r>
                <a:endParaRPr lang="en-US" sz="2000" dirty="0" smtClean="0"/>
              </a:p>
              <a:p>
                <a:pPr marL="0" indent="0" algn="r" rtl="1">
                  <a:buNone/>
                </a:pPr>
                <a:r>
                  <a:rPr lang="he-IL" sz="2000" dirty="0" smtClean="0"/>
                  <a:t>נתבונן במכירה כלשהי של פריט בודד עם </a:t>
                </a:r>
                <a:r>
                  <a:rPr lang="en-US" sz="2000" dirty="0" smtClean="0"/>
                  <a:t>n</a:t>
                </a:r>
                <a:r>
                  <a:rPr lang="he-IL" sz="2000" dirty="0" smtClean="0"/>
                  <a:t> משתתפים, כאשר הפריט הולך למשתתף בעל ההצעה הגבוהה ביותר </a:t>
                </a:r>
                <a:r>
                  <a:rPr lang="en-US" sz="2000" dirty="0" smtClean="0"/>
                  <a:t>(Highest-Bid Wins)</a:t>
                </a:r>
                <a:r>
                  <a:rPr lang="he-IL" sz="2000" dirty="0" smtClean="0"/>
                  <a:t>.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נניח כי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he-IL" sz="2000" dirty="0" smtClean="0"/>
                  <a:t> הינה </a:t>
                </a:r>
                <a:r>
                  <a:rPr lang="en-US" sz="2000" dirty="0" smtClean="0"/>
                  <a:t>BNE</a:t>
                </a:r>
                <a:r>
                  <a:rPr lang="he-IL" sz="2000" dirty="0" smtClean="0"/>
                  <a:t> סימטרית, ובנוסף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he-IL" sz="2000" dirty="0" smtClean="0"/>
                  <a:t> מונוטונית עולה בקטע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[</m:t>
                    </m:r>
                    <m:r>
                      <a:rPr lang="en-US" sz="2000" b="0" i="1" smtClean="0">
                        <a:latin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he-IL" sz="2000" dirty="0" smtClean="0"/>
                  <a:t>.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אזי,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∗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𝐹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∗∗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</a:rPr>
                                <m:t> 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𝑑𝑤</m:t>
                          </m:r>
                        </m:e>
                      </m:nary>
                    </m:oMath>
                  </m:oMathPara>
                </a14:m>
                <a:endParaRPr lang="en-US" sz="2000" b="0" dirty="0" smtClean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∗∗∗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𝐹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≤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 algn="r" rtl="1">
                  <a:buNone/>
                </a:pPr>
                <a:endParaRPr lang="he-IL" sz="2000" dirty="0" smtClean="0"/>
              </a:p>
              <a:p>
                <a:pPr marL="0" indent="0" algn="r" rtl="1">
                  <a:buNone/>
                </a:pPr>
                <a:r>
                  <a:rPr lang="he-IL" sz="2000" dirty="0" smtClean="0"/>
                  <a:t>שימו לב: תזכרו את השוויונים הללו, נשתמש בהם עוד הרבה...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694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image.shutterstock.com/display_pic_with_logo/450076/450076,1277103260,3/stock-photo-important-stamp-556211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9"/>
          <a:stretch/>
        </p:blipFill>
        <p:spPr bwMode="auto">
          <a:xfrm>
            <a:off x="152400" y="3810000"/>
            <a:ext cx="1728192" cy="155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6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he-IL" sz="2000" dirty="0" smtClean="0"/>
                  <a:t>ראשית, נשים לב כי מתקיימים תנאי כל המשפטים.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כעת:</a:t>
                </a:r>
              </a:p>
              <a:p>
                <a:pPr algn="r" rtl="1"/>
                <a:r>
                  <a:rPr lang="he-IL" sz="2000" dirty="0" smtClean="0"/>
                  <a:t>ניזכר כי הזוכה הוא המשתתף שהצעתו היא הגבוהה ביותר, לכן מיידי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000" b="0" i="1" smtClean="0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&gt; 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𝐹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pPr algn="r" rtl="1"/>
                <a:r>
                  <a:rPr lang="he-IL" sz="2000" dirty="0" smtClean="0"/>
                  <a:t>השוויון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(∗∗)</m:t>
                    </m:r>
                  </m:oMath>
                </a14:m>
                <a:r>
                  <a:rPr lang="he-IL" sz="2000" dirty="0" smtClean="0"/>
                  <a:t> נובע מיידית מהמשפט הראשון שראינו</a:t>
                </a:r>
              </a:p>
              <a:p>
                <a:pPr marL="0" indent="0" algn="r" rtl="1">
                  <a:buNone/>
                </a:pPr>
                <a:endParaRPr lang="he-IL" sz="2000" dirty="0"/>
              </a:p>
              <a:p>
                <a:pPr marL="0" indent="0" algn="r" rtl="1">
                  <a:buNone/>
                </a:pPr>
                <a:r>
                  <a:rPr lang="he-IL" sz="2000" dirty="0" smtClean="0"/>
                  <a:t>הטענה המעניינת היא השוויון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(∗∗∗)</m:t>
                    </m:r>
                  </m:oMath>
                </a14:m>
                <a:r>
                  <a:rPr lang="he-IL" sz="2000" dirty="0" smtClean="0"/>
                  <a:t>. נשים לב שלפי ההנחה שלנו קיימת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he-IL" sz="2000" dirty="0" smtClean="0"/>
                  <a:t> המהווה שוויון משקל סימטרי, וכן כי מדובר ב-</a:t>
                </a:r>
                <a:r>
                  <a:rPr lang="en-US" sz="2000" dirty="0" smtClean="0"/>
                  <a:t>Highest-Bid Wins</a:t>
                </a:r>
                <a:r>
                  <a:rPr lang="he-IL" sz="2000" dirty="0" smtClean="0"/>
                  <a:t>.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ניזכר במכרז </a:t>
                </a:r>
                <a:r>
                  <a:rPr lang="en-US" sz="2000" dirty="0" smtClean="0"/>
                  <a:t>Vickrey</a:t>
                </a:r>
                <a:r>
                  <a:rPr lang="he-IL" sz="2000" dirty="0" smtClean="0"/>
                  <a:t>, שהינו </a:t>
                </a:r>
                <a:r>
                  <a:rPr lang="en-US" sz="2000" dirty="0" smtClean="0"/>
                  <a:t>Truthful second-price Auction</a:t>
                </a:r>
                <a:r>
                  <a:rPr lang="he-IL" sz="2000" dirty="0" smtClean="0"/>
                  <a:t>.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לפי משפט </a:t>
                </a:r>
                <a:r>
                  <a:rPr lang="en-US" sz="2000" dirty="0" smtClean="0"/>
                  <a:t>Revenue Equivalence</a:t>
                </a:r>
                <a:r>
                  <a:rPr lang="he-IL" sz="2000" dirty="0" smtClean="0"/>
                  <a:t>,</a:t>
                </a:r>
                <a:r>
                  <a:rPr lang="he-IL" sz="2000" dirty="0"/>
                  <a:t> </a:t>
                </a:r>
                <a:r>
                  <a:rPr lang="he-IL" sz="2000" dirty="0" smtClean="0"/>
                  <a:t>תוחלת התשלום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e-IL" sz="2000" dirty="0" smtClean="0"/>
                  <a:t> שווה בין המכרזים, וקל לוודא את נכונות הנוסחא עבור מכרז </a:t>
                </a:r>
                <a:r>
                  <a:rPr lang="en-US" sz="2000" dirty="0" smtClean="0"/>
                  <a:t>Vickrey</a:t>
                </a:r>
                <a:r>
                  <a:rPr lang="he-IL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833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3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19" y="1521619"/>
            <a:ext cx="3814763" cy="38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First-Price Auction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he-IL" sz="2400" dirty="0" smtClean="0"/>
                  <a:t>נניח כי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he-IL" sz="2400" dirty="0" smtClean="0"/>
                  <a:t> מונוטונית עולה ממש בקטע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he-IL" sz="2400" dirty="0" smtClean="0"/>
                  <a:t> מגדירה שוויון משקל סימטרי.</a:t>
                </a:r>
              </a:p>
              <a:p>
                <a:pPr marL="0" indent="0" algn="r" rtl="1">
                  <a:buNone/>
                </a:pPr>
                <a:r>
                  <a:rPr lang="he-IL" sz="2400" dirty="0" smtClean="0"/>
                  <a:t>אזי, מתקיימות משוואות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,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∗∗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, (∗∗∗)</m:t>
                    </m:r>
                  </m:oMath>
                </a14:m>
                <a:r>
                  <a:rPr lang="he-IL" sz="2400" dirty="0" smtClean="0"/>
                  <a:t>.</a:t>
                </a:r>
              </a:p>
              <a:p>
                <a:pPr marL="0" indent="0" algn="r" rtl="1">
                  <a:buNone/>
                </a:pPr>
                <a:endParaRPr lang="he-IL" sz="2400" dirty="0" smtClean="0"/>
              </a:p>
              <a:p>
                <a:pPr marL="0" indent="0" algn="r" rtl="1">
                  <a:buNone/>
                </a:pPr>
                <a:r>
                  <a:rPr lang="he-IL" sz="2400" dirty="0" smtClean="0"/>
                  <a:t>נשים לב כי מתקיים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𝛽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e-IL" sz="2400" dirty="0" smtClean="0"/>
                  <a:t>.</a:t>
                </a:r>
              </a:p>
              <a:p>
                <a:pPr marL="0" indent="0" algn="r" rtl="1">
                  <a:buNone/>
                </a:pPr>
                <a:endParaRPr lang="he-IL" sz="2400" dirty="0" smtClean="0"/>
              </a:p>
              <a:p>
                <a:pPr marL="0" indent="0" algn="r" rtl="1">
                  <a:buNone/>
                </a:pPr>
                <a:r>
                  <a:rPr lang="he-IL" sz="2400" dirty="0" smtClean="0"/>
                  <a:t>מכאן, מתקיים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[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</a:rPr>
                        <m:t>]= 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𝐹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𝐹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𝑑𝑤</m:t>
                          </m:r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marL="0" indent="0" algn="r" rtl="1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111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"/>
            <a:ext cx="175260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2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pPr rtl="1"/>
            <a:r>
              <a:rPr lang="en-US" dirty="0" smtClean="0"/>
              <a:t>Why is it BNE?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389120"/>
              </a:xfrm>
            </p:spPr>
            <p:txBody>
              <a:bodyPr>
                <a:noAutofit/>
              </a:bodyPr>
              <a:lstStyle/>
              <a:p>
                <a:pPr marL="0" indent="0" algn="r" rtl="1">
                  <a:buNone/>
                </a:pPr>
                <a:r>
                  <a:rPr lang="he-IL" sz="1800" dirty="0" smtClean="0"/>
                  <a:t>כעת, נניח כי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he-IL" sz="1800" dirty="0" smtClean="0"/>
                  <a:t> מוגדרת ע"י הביטוי שהוכחנו.</a:t>
                </a:r>
              </a:p>
              <a:p>
                <a:pPr marL="0" indent="0" algn="r" rtl="1">
                  <a:buNone/>
                </a:pPr>
                <a:r>
                  <a:rPr lang="he-IL" sz="1800" dirty="0" smtClean="0"/>
                  <a:t>נוודא כי היא אכן מגדירה שיווי משקל:</a:t>
                </a:r>
              </a:p>
              <a:p>
                <a:pPr marL="0" indent="0" algn="r" rtl="1">
                  <a:buNone/>
                </a:pPr>
                <a:endParaRPr lang="he-IL" sz="1800" dirty="0"/>
              </a:p>
              <a:p>
                <a:pPr algn="r" rtl="1"/>
                <a:r>
                  <a:rPr lang="he-IL" sz="1800" dirty="0" smtClean="0"/>
                  <a:t>כיוון שההתפלגות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he-IL" sz="1800" dirty="0" smtClean="0"/>
                  <a:t> מונוטונית עולה ממש, קל לראות כי גם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𝛽</m:t>
                    </m:r>
                  </m:oMath>
                </a14:m>
                <a:endParaRPr lang="he-IL" sz="1800" b="0" dirty="0" smtClean="0"/>
              </a:p>
              <a:p>
                <a:pPr algn="r" rtl="1"/>
                <a:r>
                  <a:rPr lang="he-IL" sz="1800" dirty="0" smtClean="0"/>
                  <a:t>לכן, קיים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𝐹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sz="1800" b="0" dirty="0" smtClean="0"/>
              </a:p>
              <a:p>
                <a:pPr algn="r" rtl="1"/>
                <a:r>
                  <a:rPr lang="he-IL" sz="1800" dirty="0" smtClean="0"/>
                  <a:t>קל לראות ש</a:t>
                </a:r>
                <a:r>
                  <a:rPr lang="he-IL" sz="1800" b="1" dirty="0" smtClean="0"/>
                  <a:t>מתקיים תנאי </a:t>
                </a:r>
                <a:r>
                  <a:rPr lang="en-US" sz="1800" dirty="0" err="1" smtClean="0"/>
                  <a:t>i</a:t>
                </a:r>
                <a:r>
                  <a:rPr lang="he-IL" sz="1800" dirty="0" smtClean="0"/>
                  <a:t> של משפט האיפיון</a:t>
                </a:r>
              </a:p>
              <a:p>
                <a:pPr algn="r" rtl="1"/>
                <a:r>
                  <a:rPr lang="he-IL" sz="1800" dirty="0" smtClean="0"/>
                  <a:t>נוודא כי </a:t>
                </a:r>
                <a:r>
                  <a:rPr lang="he-IL" sz="1800" b="1" dirty="0" smtClean="0"/>
                  <a:t>מתקיים תנאי </a:t>
                </a:r>
                <a:r>
                  <a:rPr lang="en-US" sz="1800" b="1" dirty="0" smtClean="0"/>
                  <a:t>iii</a:t>
                </a:r>
                <a:endParaRPr lang="he-IL" sz="1800" b="1" dirty="0" smtClean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</a:rPr>
                        <m:t>𝐹</m:t>
                      </m:r>
                      <m:sSup>
                        <m:sSupPr>
                          <m:ctrlPr>
                            <a:rPr lang="en-US" sz="1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/>
                            </a:rPr>
                            <m:t>𝑛</m:t>
                          </m:r>
                          <m:r>
                            <a:rPr lang="en-US" sz="1800" i="1">
                              <a:latin typeface="Cambria Math"/>
                            </a:rPr>
                            <m:t>−</m:t>
                          </m:r>
                          <m:r>
                            <a:rPr lang="en-US" sz="1800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1800" i="1">
                          <a:latin typeface="Cambria Math"/>
                        </a:rPr>
                        <m:t>𝛽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1800" i="1">
                          <a:latin typeface="Cambria Math"/>
                        </a:rPr>
                        <m:t>= </m:t>
                      </m:r>
                      <m:nary>
                        <m:naryPr>
                          <m:ctrlPr>
                            <a:rPr lang="en-US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𝑣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𝐹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𝐹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800" i="1">
                              <a:latin typeface="Cambria Math"/>
                            </a:rPr>
                            <m:t>𝑑𝑤</m:t>
                          </m:r>
                        </m:e>
                      </m:nary>
                      <m:r>
                        <a:rPr lang="en-US" sz="1800" i="1">
                          <a:latin typeface="Cambria Math"/>
                        </a:rPr>
                        <m:t>= </m:t>
                      </m:r>
                      <m:nary>
                        <m:naryPr>
                          <m:ctrlPr>
                            <a:rPr lang="en-US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𝑣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d>
                            </m:e>
                          </m:d>
                          <m:r>
                            <a:rPr lang="en-US" sz="1800" i="1">
                              <a:latin typeface="Cambria Math"/>
                            </a:rPr>
                            <m:t>𝑑𝑤</m:t>
                          </m:r>
                        </m:e>
                      </m:nary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</a:rPr>
                        <m:t>𝑣</m:t>
                      </m:r>
                      <m:r>
                        <a:rPr lang="en-US" sz="1800" i="1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1800" i="1"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𝑣</m:t>
                          </m:r>
                        </m:sup>
                        <m:e>
                          <m:r>
                            <a:rPr lang="en-US" sz="1800" i="1">
                              <a:latin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1800" i="1">
                              <a:latin typeface="Cambria Math"/>
                            </a:rPr>
                            <m:t>𝑑𝑤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 algn="r" rtl="1">
                  <a:buNone/>
                </a:pPr>
                <a:endParaRPr lang="he-IL" sz="1800" dirty="0" smtClean="0"/>
              </a:p>
              <a:p>
                <a:pPr algn="r" rtl="1"/>
                <a:r>
                  <a:rPr lang="he-IL" sz="1800" dirty="0" smtClean="0"/>
                  <a:t>לבסוף, הצעה הגדולה מ-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𝛽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</a:rPr>
                      <m:t>h</m:t>
                    </m:r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e-IL" sz="1800" dirty="0" smtClean="0"/>
                  <a:t> נשלטת ע"י הצעת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𝛽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</a:rPr>
                      <m:t>h</m:t>
                    </m:r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he-IL" sz="1800" dirty="0" smtClean="0"/>
              </a:p>
              <a:p>
                <a:pPr lvl="1" algn="r" rtl="1"/>
                <a:r>
                  <a:rPr lang="he-IL" sz="1800" dirty="0" smtClean="0"/>
                  <a:t>נסביר את הנקודה לעומק בשקף הבא</a:t>
                </a:r>
                <a:endParaRPr lang="he-IL" sz="1800" dirty="0"/>
              </a:p>
              <a:p>
                <a:pPr marL="0" indent="0" algn="r" rtl="1">
                  <a:buNone/>
                </a:pPr>
                <a:endParaRPr lang="he-IL" sz="1800" dirty="0" smtClean="0"/>
              </a:p>
              <a:p>
                <a:pPr marL="0" indent="0" algn="r" rtl="1">
                  <a:buNone/>
                </a:pPr>
                <a:r>
                  <a:rPr lang="he-IL" sz="1800" b="1" dirty="0" smtClean="0"/>
                  <a:t>מכאן, זהו אכן שיווי משקל!</a:t>
                </a:r>
                <a:endParaRPr lang="en-US" sz="1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389120"/>
              </a:xfrm>
              <a:blipFill rotWithShape="1">
                <a:blip r:embed="rId3"/>
                <a:stretch>
                  <a:fillRect t="-694" r="-59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94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Dominated bid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lvl="0" indent="0" algn="r" rtl="1">
                  <a:buNone/>
                </a:pPr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marL="0" lvl="0" indent="0" algn="r" rtl="1">
                  <a:buNone/>
                </a:pPr>
                <a:r>
                  <a:rPr lang="he-IL" sz="2000" dirty="0" smtClean="0">
                    <a:solidFill>
                      <a:prstClr val="black"/>
                    </a:solidFill>
                  </a:rPr>
                  <a:t>נסביר את משמעות הביטוי "</a:t>
                </a:r>
                <a:r>
                  <a:rPr lang="he-IL" sz="2000" dirty="0">
                    <a:solidFill>
                      <a:prstClr val="black"/>
                    </a:solidFill>
                  </a:rPr>
                  <a:t> הצעה הגדולה מ-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𝛽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he-IL" sz="2000" dirty="0">
                    <a:solidFill>
                      <a:prstClr val="black"/>
                    </a:solidFill>
                  </a:rPr>
                  <a:t> נשלטת ע"י הצעת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𝛽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he-IL" sz="2000" dirty="0">
                    <a:solidFill>
                      <a:prstClr val="black"/>
                    </a:solidFill>
                  </a:rPr>
                  <a:t> </a:t>
                </a:r>
                <a:r>
                  <a:rPr lang="he-IL" sz="2000" dirty="0" smtClean="0">
                    <a:solidFill>
                      <a:prstClr val="black"/>
                    </a:solidFill>
                  </a:rPr>
                  <a:t>"</a:t>
                </a:r>
                <a:endParaRPr lang="he-IL" sz="2000" dirty="0">
                  <a:solidFill>
                    <a:prstClr val="black"/>
                  </a:solidFill>
                </a:endParaRPr>
              </a:p>
              <a:p>
                <a:pPr marL="0" lvl="0" indent="0" algn="r" rtl="1">
                  <a:buNone/>
                </a:pPr>
                <a:endParaRPr lang="he-IL" sz="2000" dirty="0">
                  <a:solidFill>
                    <a:prstClr val="black"/>
                  </a:solidFill>
                </a:endParaRPr>
              </a:p>
              <a:p>
                <a:pPr marL="0" lvl="0" indent="0" algn="r" rtl="1">
                  <a:buNone/>
                </a:pPr>
                <a:r>
                  <a:rPr lang="he-IL" sz="2000" dirty="0" smtClean="0">
                    <a:solidFill>
                      <a:prstClr val="black"/>
                    </a:solidFill>
                  </a:rPr>
                  <a:t>נתבונן בסיכוי של משתתף כלשהו לזכות בפריט</a:t>
                </a:r>
              </a:p>
              <a:p>
                <a:pPr marL="0" lv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𝐹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marL="0" lvl="0" indent="0" algn="r" rtl="1">
                  <a:buNone/>
                </a:pPr>
                <a:r>
                  <a:rPr lang="he-IL" sz="2000" dirty="0" smtClean="0">
                    <a:solidFill>
                      <a:prstClr val="black"/>
                    </a:solidFill>
                  </a:rPr>
                  <a:t>נניח כי משתתף כלשהו בוחר להציע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𝛽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he-IL" sz="20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marL="0" lvl="0" indent="0" algn="r" rtl="1">
                  <a:buNone/>
                </a:pPr>
                <a:r>
                  <a:rPr lang="he-IL" sz="2000" dirty="0" smtClean="0">
                    <a:solidFill>
                      <a:prstClr val="black"/>
                    </a:solidFill>
                  </a:rPr>
                  <a:t>מתקיים</a:t>
                </a:r>
              </a:p>
              <a:p>
                <a:pPr marL="0" lv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≥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𝛽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))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≥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≥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he-IL" sz="2000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0" lv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sz="2000" dirty="0" smtClean="0">
                  <a:solidFill>
                    <a:prstClr val="black"/>
                  </a:solidFill>
                </a:endParaRPr>
              </a:p>
              <a:p>
                <a:pPr marL="0" lvl="0" indent="0" algn="r" rtl="1">
                  <a:buNone/>
                </a:pPr>
                <a:r>
                  <a:rPr lang="he-IL" sz="2000" dirty="0" smtClean="0">
                    <a:solidFill>
                      <a:prstClr val="black"/>
                    </a:solidFill>
                  </a:rPr>
                  <a:t>כלומר, אין שום שיפור בסיכוי של אותו משתתף לנצח.</a:t>
                </a:r>
              </a:p>
              <a:p>
                <a:pPr marL="0" lvl="0" indent="0" algn="r" rtl="1">
                  <a:buNone/>
                </a:pPr>
                <a:r>
                  <a:rPr lang="he-IL" sz="2000" dirty="0" smtClean="0">
                    <a:solidFill>
                      <a:prstClr val="black"/>
                    </a:solidFill>
                  </a:rPr>
                  <a:t>לעומת זאת, במידה וינצח יאלץ המשתתף לשלם יותר.</a:t>
                </a:r>
              </a:p>
              <a:p>
                <a:pPr marL="0" lvl="0" indent="0" algn="r" rtl="1">
                  <a:buNone/>
                </a:pPr>
                <a:r>
                  <a:rPr lang="he-IL" sz="2000" dirty="0" smtClean="0">
                    <a:solidFill>
                      <a:prstClr val="black"/>
                    </a:solidFill>
                  </a:rPr>
                  <a:t>כלומר </a:t>
                </a:r>
                <a:r>
                  <a:rPr lang="he-IL" sz="2000" b="1" dirty="0" smtClean="0">
                    <a:solidFill>
                      <a:prstClr val="black"/>
                    </a:solidFill>
                  </a:rPr>
                  <a:t>תוחלת התשלום שלו גדלה אך סיכוי לזכות נשאר זהה!</a:t>
                </a:r>
                <a:endParaRPr lang="en-US" sz="2000" b="1" dirty="0" smtClean="0">
                  <a:solidFill>
                    <a:prstClr val="black"/>
                  </a:solidFill>
                </a:endParaRPr>
              </a:p>
              <a:p>
                <a:pPr marL="0" indent="0" algn="r" rtl="1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0"/>
          <a:stretch/>
        </p:blipFill>
        <p:spPr>
          <a:xfrm>
            <a:off x="5257800" y="0"/>
            <a:ext cx="3886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5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r" rtl="1"/>
                <a:r>
                  <a:rPr lang="he-IL" sz="2000" dirty="0" smtClean="0"/>
                  <a:t>נניח יש לנו </a:t>
                </a:r>
                <a:r>
                  <a:rPr lang="en-US" sz="2000" dirty="0" smtClean="0"/>
                  <a:t>n</a:t>
                </a:r>
                <a:r>
                  <a:rPr lang="he-IL" sz="2000" dirty="0" smtClean="0"/>
                  <a:t> משתתפים, ערכו של כל אחד מתפלג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he-IL" sz="2000" dirty="0" smtClean="0"/>
                  <a:t>.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קל לראות כי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he-IL" sz="2000" dirty="0" smtClean="0"/>
                  <a:t>: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𝛽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 </m:t>
                      </m:r>
                      <m:nary>
                        <m:naryPr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𝑣</m:t>
                          </m:r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𝑤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𝑣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𝑑𝑤</m:t>
                          </m:r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∗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f>
                            <m:fPr>
                              <m:type m:val="noBar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𝑣</m:t>
                          </m:r>
                        </m:e>
                      </m:nary>
                    </m:oMath>
                  </m:oMathPara>
                </a14:m>
                <a:endParaRPr lang="he-IL" sz="2000" dirty="0" smtClean="0"/>
              </a:p>
              <a:p>
                <a:pPr marL="0" indent="0" algn="r" rtl="1">
                  <a:buNone/>
                </a:pPr>
                <a:endParaRPr lang="he-IL" sz="2000" dirty="0"/>
              </a:p>
              <a:p>
                <a:pPr algn="r" rtl="1"/>
                <a:r>
                  <a:rPr lang="he-IL" sz="2000" dirty="0" smtClean="0"/>
                  <a:t>נתבונן במקרה הפשוט של 2 משתתפים, ערכו של כל אחד מתפלג אקספוננציאלית עם פרמטר 1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תזכורת: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sup>
                    </m:sSup>
                  </m:oMath>
                </a14:m>
                <a:r>
                  <a:rPr lang="he-IL" sz="2000" dirty="0" smtClean="0"/>
                  <a:t> עבור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≥</m:t>
                    </m:r>
                    <m:r>
                      <a:rPr lang="en-US" sz="2000" b="0" i="1" smtClean="0">
                        <a:latin typeface="Cambria Math"/>
                      </a:rPr>
                      <m:t>0</m:t>
                    </m:r>
                  </m:oMath>
                </a14:m>
                <a:endParaRPr lang="he-IL" sz="2000" dirty="0" smtClean="0"/>
              </a:p>
              <a:p>
                <a:pPr marL="0" indent="0" algn="r" rtl="1">
                  <a:buNone/>
                </a:pPr>
                <a:r>
                  <a:rPr lang="he-IL" sz="2000" dirty="0" smtClean="0"/>
                  <a:t>נקבל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000" b="0" i="1" smtClean="0">
                          <a:latin typeface="Cambria Math"/>
                        </a:rPr>
                        <m:t>𝛽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𝑑𝑤</m:t>
                          </m:r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833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2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he-IL" sz="2000" dirty="0" smtClean="0"/>
                  <a:t>נשים לב שערכה של פונקציית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𝛽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e-IL" sz="2000" dirty="0" smtClean="0"/>
                  <a:t> קטן תמיד מ-1!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ואכן: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≥</m:t>
                      </m:r>
                      <m:r>
                        <a:rPr lang="en-US" sz="2000" b="0" i="1" smtClean="0"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latin typeface="Cambria Math"/>
                        </a:rPr>
                        <m:t> , 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≥</m:t>
                      </m:r>
                      <m:r>
                        <a:rPr lang="en-US" sz="20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b="0" dirty="0" smtClean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↓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≥</m:t>
                      </m:r>
                      <m:r>
                        <a:rPr lang="en-US" sz="20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↓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𝛽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≤</m:t>
                      </m:r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 algn="r" rtl="1">
                  <a:buNone/>
                </a:pPr>
                <a:r>
                  <a:rPr lang="he-IL" sz="2000" u="sng" dirty="0" smtClean="0"/>
                  <a:t>מסקנה: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לא משנה מה ערכו של הפריט עבורנו,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אנו תמיד נציע פחות מ-1!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39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3276600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2000" dirty="0" smtClean="0"/>
              <a:t>המטרה שלנו היום:</a:t>
            </a:r>
          </a:p>
          <a:p>
            <a:pPr algn="r" rtl="1"/>
            <a:r>
              <a:rPr lang="he-IL" sz="2000" dirty="0" smtClean="0"/>
              <a:t>איפיונים של </a:t>
            </a:r>
            <a:r>
              <a:rPr lang="en-US" sz="2000" dirty="0" smtClean="0"/>
              <a:t>BNE</a:t>
            </a:r>
            <a:endParaRPr lang="he-IL" sz="2000" dirty="0" smtClean="0"/>
          </a:p>
          <a:p>
            <a:pPr marL="0" indent="0" algn="r" rtl="1">
              <a:buNone/>
            </a:pPr>
            <a:r>
              <a:rPr lang="he-IL" sz="2000" dirty="0"/>
              <a:t>	</a:t>
            </a:r>
            <a:r>
              <a:rPr lang="he-IL" sz="2000" dirty="0" smtClean="0"/>
              <a:t>סיכום השיעור הקודם</a:t>
            </a:r>
          </a:p>
          <a:p>
            <a:pPr algn="r" rtl="1"/>
            <a:r>
              <a:rPr lang="he-IL" sz="2000" dirty="0" smtClean="0"/>
              <a:t>שקילות מכרזים</a:t>
            </a:r>
          </a:p>
          <a:p>
            <a:pPr algn="r" rtl="1"/>
            <a:r>
              <a:rPr lang="he-IL" sz="2000" dirty="0" smtClean="0"/>
              <a:t>מציאת </a:t>
            </a:r>
            <a:r>
              <a:rPr lang="en-US" sz="2000" dirty="0" smtClean="0"/>
              <a:t>BNE</a:t>
            </a:r>
            <a:endParaRPr lang="he-IL" sz="2000" dirty="0" smtClean="0"/>
          </a:p>
          <a:p>
            <a:pPr algn="r" rtl="1"/>
            <a:endParaRPr lang="he-IL" sz="2000" dirty="0"/>
          </a:p>
          <a:p>
            <a:pPr marL="0" indent="0" algn="r" rtl="1">
              <a:buNone/>
            </a:pPr>
            <a:r>
              <a:rPr lang="he-IL" sz="2000" dirty="0" smtClean="0"/>
              <a:t>אם הזמן יאפשר:</a:t>
            </a:r>
          </a:p>
          <a:p>
            <a:pPr algn="r" rtl="1"/>
            <a:r>
              <a:rPr lang="he-IL" sz="2000" dirty="0" smtClean="0"/>
              <a:t>תוחלת הרווח של מנהל המכירה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8"/>
          <a:stretch/>
        </p:blipFill>
        <p:spPr>
          <a:xfrm>
            <a:off x="1066800" y="2209800"/>
            <a:ext cx="3063240" cy="357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All-Pay Auction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2000" u="sng" dirty="0" smtClean="0"/>
              <a:t>הגדרה:</a:t>
            </a:r>
          </a:p>
          <a:p>
            <a:pPr algn="r" rtl="1"/>
            <a:r>
              <a:rPr lang="he-IL" sz="2000" dirty="0" smtClean="0"/>
              <a:t>הפריט הולך למשתתף בעל ההצעה הגבוהה ביותר</a:t>
            </a:r>
          </a:p>
          <a:p>
            <a:pPr algn="r" rtl="1"/>
            <a:r>
              <a:rPr lang="he-IL" sz="2000" b="1" dirty="0" smtClean="0"/>
              <a:t>כולם משלמים!</a:t>
            </a:r>
          </a:p>
          <a:p>
            <a:pPr algn="r" rtl="1"/>
            <a:endParaRPr lang="he-IL" sz="2000" dirty="0"/>
          </a:p>
          <a:p>
            <a:pPr marL="0" indent="0" algn="r" rtl="1">
              <a:buNone/>
            </a:pPr>
            <a:r>
              <a:rPr lang="he-IL" sz="2000" u="sng" dirty="0" smtClean="0"/>
              <a:t>דוגמא:</a:t>
            </a:r>
          </a:p>
          <a:p>
            <a:pPr marL="0" indent="0" algn="r" rtl="1">
              <a:buNone/>
            </a:pPr>
            <a:r>
              <a:rPr lang="he-IL" sz="2000" dirty="0" smtClean="0"/>
              <a:t>נסתכל למשל על מכרז בו ארכיטקטים מתחרים על בניית פרויקט.</a:t>
            </a:r>
          </a:p>
          <a:p>
            <a:pPr marL="0" indent="0" algn="r" rtl="1">
              <a:buNone/>
            </a:pPr>
            <a:r>
              <a:rPr lang="he-IL" sz="2000" dirty="0" smtClean="0"/>
              <a:t>על כל משתתף להגיש הצעת תכנון לפרויקט.</a:t>
            </a:r>
          </a:p>
          <a:p>
            <a:pPr marL="0" indent="0" algn="r" rtl="1">
              <a:buNone/>
            </a:pPr>
            <a:r>
              <a:rPr lang="he-IL" sz="2000" dirty="0" smtClean="0"/>
              <a:t>בעוד שרק משתתף אחד זוכה בפרויקט, כל המשתתפים ספגו את עלות הכנת הצעת התכנון – כולם שילמו!</a:t>
            </a:r>
          </a:p>
          <a:p>
            <a:pPr marL="0" indent="0" algn="r" rtl="1">
              <a:buNone/>
            </a:pPr>
            <a:endParaRPr lang="he-IL" sz="2000" dirty="0"/>
          </a:p>
          <a:p>
            <a:pPr marL="0" indent="0" algn="r" rtl="1">
              <a:buNone/>
            </a:pPr>
            <a:r>
              <a:rPr lang="he-IL" sz="2000" u="sng" dirty="0" smtClean="0"/>
              <a:t>מסקנה:</a:t>
            </a:r>
            <a:endParaRPr lang="he-IL" sz="2000" dirty="0" smtClean="0"/>
          </a:p>
          <a:p>
            <a:pPr marL="0" indent="0" algn="r" rtl="1">
              <a:buNone/>
            </a:pPr>
            <a:r>
              <a:rPr lang="he-IL" sz="2000" dirty="0" smtClean="0"/>
              <a:t>על המשתתפים לקחת החלטות אסטרטגיות לגבי הצעתם!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"/>
            <a:ext cx="175260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25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he-IL" sz="2800" u="sng" dirty="0" smtClean="0"/>
                  <a:t>טענה:</a:t>
                </a:r>
                <a:endParaRPr lang="he-IL" sz="2800" dirty="0" smtClean="0"/>
              </a:p>
              <a:p>
                <a:pPr marL="0" indent="0" algn="r" rtl="1">
                  <a:buNone/>
                </a:pPr>
                <a:r>
                  <a:rPr lang="he-IL" sz="2800" dirty="0" smtClean="0"/>
                  <a:t>אם קיימת </a:t>
                </a:r>
                <a:r>
                  <a:rPr lang="en-US" sz="2800" dirty="0" smtClean="0"/>
                  <a:t>BNE</a:t>
                </a:r>
                <a:r>
                  <a:rPr lang="he-IL" sz="2800" dirty="0" smtClean="0"/>
                  <a:t> סימטרית ומונוטונית ממש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he-IL" sz="2800" dirty="0" smtClean="0"/>
                  <a:t>, אזי בהכרח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𝛽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𝐸</m:t>
                      </m:r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|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he-IL" sz="2800" dirty="0" smtClean="0"/>
              </a:p>
              <a:p>
                <a:pPr marL="0" indent="0" algn="r" rtl="1">
                  <a:buNone/>
                </a:pPr>
                <a:endParaRPr lang="he-IL" sz="2800" dirty="0" smtClean="0"/>
              </a:p>
              <a:p>
                <a:pPr marL="0" indent="0" algn="r" rtl="1">
                  <a:buNone/>
                </a:pPr>
                <a:r>
                  <a:rPr lang="he-IL" sz="2800" u="sng" dirty="0" smtClean="0"/>
                  <a:t>בוחן פתע:</a:t>
                </a:r>
              </a:p>
              <a:p>
                <a:pPr marL="0" indent="0" algn="r" rtl="1">
                  <a:buNone/>
                </a:pPr>
                <a:r>
                  <a:rPr lang="he-IL" sz="2800" dirty="0" smtClean="0"/>
                  <a:t>האם הביטוי למעלה מזכיר לכם משהו?</a:t>
                </a:r>
              </a:p>
              <a:p>
                <a:pPr marL="0" indent="0" algn="r" rtl="1">
                  <a:buNone/>
                </a:pPr>
                <a:r>
                  <a:rPr lang="he-IL" sz="2800" dirty="0" smtClean="0"/>
                  <a:t>רמז: </a:t>
                </a:r>
                <a:r>
                  <a:rPr lang="en-US" sz="2800" dirty="0" smtClean="0"/>
                  <a:t>Vickrey Auction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348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67200"/>
            <a:ext cx="3352800" cy="222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 algn="r" rtl="1">
                  <a:buNone/>
                </a:pPr>
                <a:r>
                  <a:rPr lang="he-IL" sz="2000" dirty="0" smtClean="0">
                    <a:solidFill>
                      <a:prstClr val="black"/>
                    </a:solidFill>
                  </a:rPr>
                  <a:t>ראשית, מדובר ב-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Highest-Bid Wins</a:t>
                </a:r>
                <a:r>
                  <a:rPr lang="he-IL" sz="2000" dirty="0" smtClean="0">
                    <a:solidFill>
                      <a:prstClr val="black"/>
                    </a:solidFill>
                  </a:rPr>
                  <a:t>.</a:t>
                </a:r>
                <a:endParaRPr lang="he-IL" sz="2000" dirty="0">
                  <a:solidFill>
                    <a:prstClr val="black"/>
                  </a:solidFill>
                </a:endParaRPr>
              </a:p>
              <a:p>
                <a:pPr marL="0" lvl="0" indent="0" algn="r" rtl="1">
                  <a:buNone/>
                </a:pPr>
                <a:r>
                  <a:rPr lang="he-IL" sz="2000" dirty="0">
                    <a:solidFill>
                      <a:prstClr val="black"/>
                    </a:solidFill>
                  </a:rPr>
                  <a:t>תזכורת: זהו מכרז בו הפריט הולך למשתתף בעל ההצעה הגבוהה ביותר</a:t>
                </a:r>
              </a:p>
              <a:p>
                <a:pPr marL="0" lvl="0" indent="0" algn="r" rtl="1">
                  <a:buNone/>
                </a:pPr>
                <a:endParaRPr lang="he-IL" sz="2000" dirty="0">
                  <a:solidFill>
                    <a:prstClr val="black"/>
                  </a:solidFill>
                </a:endParaRPr>
              </a:p>
              <a:p>
                <a:pPr marL="0" lvl="0" indent="0" algn="r" rtl="1">
                  <a:buNone/>
                </a:pPr>
                <a:r>
                  <a:rPr lang="he-IL" sz="2000" dirty="0">
                    <a:solidFill>
                      <a:prstClr val="black"/>
                    </a:solidFill>
                  </a:rPr>
                  <a:t>נניח כי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he-IL" sz="2000" dirty="0">
                    <a:solidFill>
                      <a:prstClr val="black"/>
                    </a:solidFill>
                  </a:rPr>
                  <a:t> הינה </a:t>
                </a:r>
                <a:r>
                  <a:rPr lang="en-US" sz="2000" dirty="0">
                    <a:solidFill>
                      <a:prstClr val="black"/>
                    </a:solidFill>
                  </a:rPr>
                  <a:t>BNE</a:t>
                </a:r>
                <a:r>
                  <a:rPr lang="he-IL" sz="2000" dirty="0">
                    <a:solidFill>
                      <a:prstClr val="black"/>
                    </a:solidFill>
                  </a:rPr>
                  <a:t> סימטרי ומונוטוני עולה ממש.</a:t>
                </a:r>
              </a:p>
              <a:p>
                <a:pPr marL="0" lvl="0" indent="0" algn="r" rtl="1">
                  <a:buNone/>
                </a:pPr>
                <a:r>
                  <a:rPr lang="he-IL" sz="2000" dirty="0">
                    <a:solidFill>
                      <a:prstClr val="black"/>
                    </a:solidFill>
                  </a:rPr>
                  <a:t>לפי המסקנה </a:t>
                </a:r>
                <a:r>
                  <a:rPr lang="he-IL" sz="2000" dirty="0" smtClean="0">
                    <a:solidFill>
                      <a:prstClr val="black"/>
                    </a:solidFill>
                  </a:rPr>
                  <a:t>למשפט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he-IL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Revenue Equivalence</a:t>
                </a:r>
                <a:r>
                  <a:rPr lang="he-IL" sz="2000" dirty="0">
                    <a:solidFill>
                      <a:prstClr val="black"/>
                    </a:solidFill>
                  </a:rPr>
                  <a:t>, </a:t>
                </a:r>
                <a:r>
                  <a:rPr lang="he-IL" sz="2000" dirty="0" smtClean="0">
                    <a:solidFill>
                      <a:prstClr val="black"/>
                    </a:solidFill>
                  </a:rPr>
                  <a:t>מתקיים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(∗∗∗)</m:t>
                    </m:r>
                  </m:oMath>
                </a14:m>
                <a:endParaRPr lang="he-IL" sz="2000" dirty="0">
                  <a:solidFill>
                    <a:prstClr val="black"/>
                  </a:solidFill>
                </a:endParaRPr>
              </a:p>
              <a:p>
                <a:pPr marL="0" lv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𝐹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[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|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marL="0" lvl="0" indent="0" algn="r" rtl="1">
                  <a:buNone/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marL="0" lvl="0" indent="0" algn="r" rtl="1">
                  <a:buNone/>
                </a:pPr>
                <a:r>
                  <a:rPr lang="he-IL" sz="2000" dirty="0" smtClean="0">
                    <a:solidFill>
                      <a:prstClr val="black"/>
                    </a:solidFill>
                  </a:rPr>
                  <a:t>לפי חוקי המכרז – כולם משלמים!</a:t>
                </a:r>
              </a:p>
              <a:p>
                <a:pPr marL="0" lvl="0" indent="0" algn="r" rtl="1">
                  <a:buNone/>
                </a:pPr>
                <a:r>
                  <a:rPr lang="he-IL" sz="2000" dirty="0" smtClean="0">
                    <a:solidFill>
                      <a:prstClr val="black"/>
                    </a:solidFill>
                  </a:rPr>
                  <a:t>לכן, תוחלת התשלום של כל משתתף הינה בדיוק הצעתו.</a:t>
                </a:r>
              </a:p>
              <a:p>
                <a:pPr marL="0" lvl="0" indent="0" algn="r" rtl="1">
                  <a:buNone/>
                </a:pPr>
                <a:r>
                  <a:rPr lang="he-IL" sz="2000" dirty="0" smtClean="0">
                    <a:solidFill>
                      <a:prstClr val="black"/>
                    </a:solidFill>
                  </a:rPr>
                  <a:t>כלומר,</a:t>
                </a:r>
              </a:p>
              <a:p>
                <a:pPr marL="0" lv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2000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33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96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War-of-Attrition Auction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2800" b="1" dirty="0" smtClean="0"/>
              <a:t>מלחמת התשה</a:t>
            </a:r>
          </a:p>
          <a:p>
            <a:pPr marL="0" indent="0" algn="r" rtl="1">
              <a:buNone/>
            </a:pPr>
            <a:r>
              <a:rPr lang="he-IL" sz="2000" u="sng" dirty="0" smtClean="0"/>
              <a:t>הגדרה:</a:t>
            </a:r>
          </a:p>
          <a:p>
            <a:pPr algn="r" rtl="1"/>
            <a:r>
              <a:rPr lang="he-IL" sz="2000" dirty="0" smtClean="0"/>
              <a:t>הפריט הולך למשתתף בעל ההצעה הגבוהה ביותר</a:t>
            </a:r>
            <a:endParaRPr lang="en-US" sz="2000" dirty="0" smtClean="0"/>
          </a:p>
          <a:p>
            <a:pPr algn="r" rtl="1"/>
            <a:r>
              <a:rPr lang="he-IL" sz="2000" dirty="0" smtClean="0"/>
              <a:t>הזוכה משלם את מחיר ההצעה השנייה בגודלה</a:t>
            </a:r>
          </a:p>
          <a:p>
            <a:pPr algn="r" rtl="1"/>
            <a:endParaRPr lang="he-IL" sz="2000" dirty="0"/>
          </a:p>
          <a:p>
            <a:pPr marL="0" indent="0" algn="r" rtl="1">
              <a:buNone/>
            </a:pPr>
            <a:r>
              <a:rPr lang="he-IL" sz="2000" dirty="0" smtClean="0"/>
              <a:t>עד כה בדיוק כמו מכרז </a:t>
            </a:r>
            <a:r>
              <a:rPr lang="en-US" sz="2000" dirty="0" smtClean="0"/>
              <a:t>Vickrey</a:t>
            </a:r>
            <a:r>
              <a:rPr lang="he-IL" sz="2000" dirty="0" smtClean="0"/>
              <a:t>.</a:t>
            </a:r>
          </a:p>
          <a:p>
            <a:pPr marL="0" indent="0" algn="r" rtl="1">
              <a:buNone/>
            </a:pPr>
            <a:r>
              <a:rPr lang="he-IL" sz="2000" dirty="0" smtClean="0"/>
              <a:t>כן אבל...</a:t>
            </a:r>
          </a:p>
          <a:p>
            <a:pPr marL="0" indent="0" algn="r" rtl="1">
              <a:buNone/>
            </a:pPr>
            <a:endParaRPr lang="he-IL" sz="2000" dirty="0"/>
          </a:p>
          <a:p>
            <a:pPr algn="r" rtl="1"/>
            <a:r>
              <a:rPr lang="he-IL" sz="2000" b="1" dirty="0" smtClean="0"/>
              <a:t>כולם משלמים את מחיר הצעתם!</a:t>
            </a:r>
          </a:p>
          <a:p>
            <a:pPr marL="0" indent="0" algn="r" rtl="1">
              <a:buNone/>
            </a:pPr>
            <a:r>
              <a:rPr lang="he-IL" sz="2000" dirty="0" smtClean="0"/>
              <a:t>הערה: כמובן, מלבד הזוכה</a:t>
            </a:r>
          </a:p>
          <a:p>
            <a:pPr marL="0" indent="0" algn="r" rtl="1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"/>
            <a:ext cx="17526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2" t="44657" r="13143" b="32952"/>
          <a:stretch/>
        </p:blipFill>
        <p:spPr bwMode="auto">
          <a:xfrm>
            <a:off x="609600" y="3733800"/>
            <a:ext cx="4038600" cy="258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28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sz="2400" dirty="0" smtClean="0"/>
              <a:t>למרות שהמכרז אינו נראה קשור למציאות, למעשה אנו נתקלים במכרזים כאלה אפילו בטבע:</a:t>
            </a:r>
          </a:p>
          <a:p>
            <a:pPr marL="0" indent="0" algn="r" rtl="1">
              <a:buNone/>
            </a:pPr>
            <a:endParaRPr lang="he-IL" sz="2400" dirty="0"/>
          </a:p>
          <a:p>
            <a:pPr marL="0" indent="0" algn="r" rtl="1">
              <a:buNone/>
            </a:pPr>
            <a:r>
              <a:rPr lang="he-IL" sz="2400" dirty="0" smtClean="0"/>
              <a:t>נתבונן בחיות שנלחמות על טריטוריה.</a:t>
            </a:r>
          </a:p>
          <a:p>
            <a:pPr marL="0" indent="0" algn="r" rtl="1">
              <a:buNone/>
            </a:pPr>
            <a:r>
              <a:rPr lang="he-IL" sz="2400" dirty="0" smtClean="0"/>
              <a:t>כל חיה מבזבזת אנרגיה במלחמה.</a:t>
            </a:r>
          </a:p>
          <a:p>
            <a:pPr marL="0" indent="0" algn="r" rtl="1">
              <a:buNone/>
            </a:pPr>
            <a:r>
              <a:rPr lang="he-IL" sz="2400" dirty="0" smtClean="0"/>
              <a:t>מלבד המנצח, כל חיה בקרב בזבזה אנרגיה עד לנקודה בו פרשה מהקרב.</a:t>
            </a:r>
          </a:p>
          <a:p>
            <a:pPr marL="0" indent="0" algn="r" rtl="1">
              <a:buNone/>
            </a:pPr>
            <a:r>
              <a:rPr lang="he-IL" sz="2400" dirty="0" smtClean="0"/>
              <a:t>המנצח בזבז אנרגיה עד לנקודה בה כל שאר המתחרים פרשו.</a:t>
            </a:r>
          </a:p>
          <a:p>
            <a:pPr marL="0" indent="0" algn="r" rtl="1">
              <a:buNone/>
            </a:pPr>
            <a:r>
              <a:rPr lang="he-IL" sz="2400" dirty="0" smtClean="0"/>
              <a:t>במילים אחרות, הוא בזבז אנרגיה השווה לאנרגיה שבזבז המתחרה שפרש אחרון.</a:t>
            </a:r>
          </a:p>
          <a:p>
            <a:pPr marL="0" indent="0" algn="r" rtl="1">
              <a:buNone/>
            </a:pPr>
            <a:endParaRPr lang="he-IL" sz="2400" dirty="0"/>
          </a:p>
          <a:p>
            <a:pPr marL="0" indent="0" algn="r" rtl="1">
              <a:buNone/>
            </a:pPr>
            <a:r>
              <a:rPr lang="he-IL" sz="2400" dirty="0" smtClean="0"/>
              <a:t>הערה: בהמשך נראה למה הדוגמא לא נכונה לגמרי...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96500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he-IL" u="sng" dirty="0" smtClean="0"/>
                  <a:t>טענה:</a:t>
                </a:r>
              </a:p>
              <a:p>
                <a:pPr marL="0" indent="0" algn="r" rtl="1">
                  <a:buNone/>
                </a:pPr>
                <a:r>
                  <a:rPr lang="he-IL" dirty="0" smtClean="0"/>
                  <a:t>אם קיימת </a:t>
                </a:r>
                <a:r>
                  <a:rPr lang="en-US" dirty="0" smtClean="0"/>
                  <a:t>BNE</a:t>
                </a:r>
                <a:r>
                  <a:rPr lang="he-IL" dirty="0" smtClean="0"/>
                  <a:t> סימטרית ומונוטונית עולה ממש,</a:t>
                </a:r>
              </a:p>
              <a:p>
                <a:pPr marL="0" indent="0" algn="r" rtl="1">
                  <a:buNone/>
                </a:pPr>
                <a:r>
                  <a:rPr lang="he-IL" dirty="0" smtClean="0"/>
                  <a:t>אזי</a:t>
                </a:r>
                <a:endParaRPr lang="en-US" dirty="0" smtClean="0"/>
              </a:p>
              <a:p>
                <a:pPr marL="0" indent="0" algn="ctr" rtl="1">
                  <a:buNone/>
                </a:pPr>
                <a:r>
                  <a:rPr lang="he-I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𝑤𝐹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𝑑𝑤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74" y="4800600"/>
            <a:ext cx="384045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18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 anchor="t"/>
          <a:lstStyle/>
          <a:p>
            <a:r>
              <a:rPr lang="en-US" dirty="0" smtClean="0"/>
              <a:t>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9353" y="1524000"/>
                <a:ext cx="8229600" cy="4389120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he-IL" sz="2000" dirty="0" smtClean="0"/>
                  <a:t>תהי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he-IL" sz="2000" dirty="0" smtClean="0"/>
                  <a:t> </a:t>
                </a:r>
                <a:r>
                  <a:rPr lang="en-US" sz="2000" dirty="0" smtClean="0"/>
                  <a:t>BNE</a:t>
                </a:r>
                <a:r>
                  <a:rPr lang="he-IL" sz="2000" dirty="0" smtClean="0"/>
                  <a:t> סימטרית ומונוטונית עולה ממש.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תוחלת התשלום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2000" dirty="0" smtClean="0"/>
                  <a:t> של משתתף כלשהו במכרז מלחמת התשה, כאשר כל המשתתפים משתמשים באסטרטגיה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he-IL" sz="2000" dirty="0" smtClean="0"/>
                  <a:t>, היא</a:t>
                </a:r>
                <a:endParaRPr lang="en-US" sz="2000" dirty="0" smtClean="0"/>
              </a:p>
              <a:p>
                <a:pPr marL="0" lv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𝐹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≤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marL="0" lvl="0" indent="0" algn="r" rtl="1">
                  <a:buNone/>
                </a:pPr>
                <a:endParaRPr lang="he-IL" sz="2000" dirty="0" smtClean="0">
                  <a:solidFill>
                    <a:prstClr val="black"/>
                  </a:solidFill>
                </a:endParaRPr>
              </a:p>
              <a:p>
                <a:pPr marL="0" lvl="0" indent="0" algn="r" rtl="1">
                  <a:buNone/>
                </a:pPr>
                <a:r>
                  <a:rPr lang="he-IL" sz="2000" dirty="0" smtClean="0">
                    <a:solidFill>
                      <a:prstClr val="black"/>
                    </a:solidFill>
                  </a:rPr>
                  <a:t>ניזכר במסקנה שלנו למשפט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Revenue Equivalence</a:t>
                </a:r>
                <a:r>
                  <a:rPr lang="he-IL" sz="20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marL="0" lvl="0" indent="0" algn="r" rtl="1">
                  <a:buNone/>
                </a:pPr>
                <a:r>
                  <a:rPr lang="he-IL" sz="2000" dirty="0" smtClean="0">
                    <a:solidFill>
                      <a:prstClr val="black"/>
                    </a:solidFill>
                  </a:rPr>
                  <a:t>נשווה את הביטוי שקיבלנו לשוויון שקיים במשפט</a:t>
                </a:r>
              </a:p>
              <a:p>
                <a:pPr marL="0" lv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𝑑𝑤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𝑑𝑤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marL="0" indent="0" algn="r" rtl="1">
                  <a:buNone/>
                </a:pPr>
                <a:endParaRPr lang="he-IL" sz="2000" dirty="0" smtClean="0"/>
              </a:p>
              <a:p>
                <a:pPr marL="0" indent="0" algn="r" rtl="1">
                  <a:buNone/>
                </a:pPr>
                <a:endParaRPr lang="en-US" sz="2000" dirty="0"/>
              </a:p>
              <a:p>
                <a:pPr marL="0" indent="0" algn="r" rtl="1">
                  <a:buNone/>
                </a:pPr>
                <a:endParaRPr lang="en-US" sz="2000" dirty="0"/>
              </a:p>
              <a:p>
                <a:pPr marL="0" indent="0" algn="r" rtl="1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353" y="1524000"/>
                <a:ext cx="8229600" cy="4389120"/>
              </a:xfrm>
              <a:blipFill rotWithShape="1">
                <a:blip r:embed="rId3"/>
                <a:stretch>
                  <a:fillRect t="-833" r="-815" b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Up Arrow Callout 3"/>
          <p:cNvSpPr/>
          <p:nvPr/>
        </p:nvSpPr>
        <p:spPr>
          <a:xfrm>
            <a:off x="381000" y="5257800"/>
            <a:ext cx="8077200" cy="1437167"/>
          </a:xfrm>
          <a:prstGeom prst="upArrowCallout">
            <a:avLst>
              <a:gd name="adj1" fmla="val 63954"/>
              <a:gd name="adj2" fmla="val 31977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5867400"/>
                <a:ext cx="8077200" cy="731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dirty="0" smtClean="0"/>
                  <a:t>תוחלת שלמה על התנייה במאורע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he-IL" dirty="0" smtClean="0"/>
                  <a:t> אפשרויות לבחירת המקסימום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 smtClean="0"/>
                  <a:t>, נקבע אותו ע"י הביטוי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e-IL" dirty="0" smtClean="0"/>
                  <a:t>, וכל שאר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he-IL" dirty="0" smtClean="0"/>
                  <a:t> האחרים קטנים מ-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 smtClean="0"/>
                  <a:t> בסיכוי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867400"/>
                <a:ext cx="8077200" cy="731803"/>
              </a:xfrm>
              <a:prstGeom prst="rect">
                <a:avLst/>
              </a:prstGeom>
              <a:blipFill rotWithShape="1">
                <a:blip r:embed="rId4"/>
                <a:stretch>
                  <a:fillRect t="-2500" r="-604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25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endParaRPr lang="en-US" sz="2000" dirty="0" smtClean="0"/>
              </a:p>
              <a:p>
                <a:pPr marL="0" indent="0" algn="r" rtl="1">
                  <a:buNone/>
                </a:pPr>
                <a:r>
                  <a:rPr lang="he-IL" sz="2000" dirty="0" smtClean="0"/>
                  <a:t>כעת, נגזור את שני הצדדים ביחס למשתנה </a:t>
                </a:r>
                <a:r>
                  <a:rPr lang="en-US" sz="2000" dirty="0" smtClean="0"/>
                  <a:t>v</a:t>
                </a:r>
                <a:endParaRPr lang="he-IL" sz="2000" dirty="0" smtClean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𝐹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+(</m:t>
                      </m:r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  <m:r>
                        <a:rPr lang="en-US" sz="2000" b="0" i="1" smtClean="0">
                          <a:latin typeface="Cambria Math"/>
                        </a:rPr>
                        <m:t>𝑣𝐹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𝐹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𝛽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𝐹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𝛽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𝐹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𝛽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𝐹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 algn="r" rtl="1">
                  <a:buNone/>
                </a:pPr>
                <a:r>
                  <a:rPr lang="he-IL" sz="2000" dirty="0" smtClean="0"/>
                  <a:t>נבטל גורמים ונפשט, נקבל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𝛽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𝑣𝐹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𝐹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 algn="r" rtl="1">
                  <a:buNone/>
                </a:pPr>
                <a:r>
                  <a:rPr lang="he-IL" sz="2000" dirty="0" smtClean="0"/>
                  <a:t>נבצע אינטגרציה ונקבל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𝛽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</a:rPr>
                                <m:t>𝑤𝐹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𝐹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𝑑𝑤</m:t>
                          </m:r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pPr marL="0" indent="0" algn="r" rtl="1">
                  <a:buNone/>
                </a:pPr>
                <a:endParaRPr lang="en-US" sz="2000" dirty="0"/>
              </a:p>
              <a:p>
                <a:pPr marL="0" indent="0" algn="r" rtl="1">
                  <a:buNone/>
                </a:pPr>
                <a:r>
                  <a:rPr lang="he-IL" sz="2000" dirty="0" smtClean="0"/>
                  <a:t>הערה: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חדי העין בינינו בוודאי שמו לב להנחה הסמויה</a:t>
                </a:r>
                <a:r>
                  <a:rPr lang="en-US" sz="2000" dirty="0" smtClean="0"/>
                  <a:t> </a:t>
                </a:r>
                <a:r>
                  <a:rPr lang="he-IL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he-IL" sz="2000" dirty="0" smtClean="0"/>
                  <a:t>.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כלומר, אם הפריט חסר ערך עבורי, לא אציע עליו דבר...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/>
                <a:stretch>
                  <a:fillRect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0"/>
            <a:ext cx="1676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to Think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2000" dirty="0" smtClean="0"/>
              <a:t>ישנה נקודה עדינה שעולה מהדיון על מכרז מלחמת התשה:</a:t>
            </a:r>
          </a:p>
          <a:p>
            <a:pPr marL="0" indent="0" algn="r" rtl="1">
              <a:buNone/>
            </a:pPr>
            <a:endParaRPr lang="he-IL" sz="2000" dirty="0"/>
          </a:p>
          <a:p>
            <a:pPr marL="0" indent="0" algn="r" rtl="1">
              <a:buNone/>
            </a:pPr>
            <a:r>
              <a:rPr lang="he-IL" sz="2000" b="1" dirty="0" smtClean="0"/>
              <a:t>שיווי המשקל שמצאנו נכון במקרים בהם יש לפחות 2 שחקנים, רק כאשר ההצעות מחושבות מראש ואינן משתנות.</a:t>
            </a:r>
          </a:p>
          <a:p>
            <a:pPr marL="0" indent="0" algn="r" rtl="1">
              <a:buNone/>
            </a:pPr>
            <a:endParaRPr lang="he-IL" sz="2000" dirty="0" smtClean="0"/>
          </a:p>
          <a:p>
            <a:pPr marL="0" indent="0" algn="r" rtl="1">
              <a:buNone/>
            </a:pPr>
            <a:r>
              <a:rPr lang="he-IL" sz="2000" dirty="0" smtClean="0"/>
              <a:t>נחזור לדוגמא:</a:t>
            </a:r>
          </a:p>
          <a:p>
            <a:pPr marL="0" indent="0" algn="r" rtl="1">
              <a:buNone/>
            </a:pPr>
            <a:r>
              <a:rPr lang="he-IL" sz="2000" dirty="0" smtClean="0"/>
              <a:t>במלחמה על הטריטוריה שהצגנו, כל חיה משנה את החלטתה בנוגע למתי לפרוש בהתאם לתוצאות המלחמה בכל רגע.</a:t>
            </a:r>
          </a:p>
          <a:p>
            <a:pPr marL="0" indent="0" algn="r" rtl="1">
              <a:buNone/>
            </a:pPr>
            <a:r>
              <a:rPr lang="he-IL" sz="2000" dirty="0" smtClean="0"/>
              <a:t>כלומר, יש אלמנט חזק של דינמיות.</a:t>
            </a:r>
          </a:p>
          <a:p>
            <a:pPr marL="0" indent="0" algn="r" rtl="1">
              <a:buNone/>
            </a:pPr>
            <a:endParaRPr lang="he-IL" sz="2000" dirty="0"/>
          </a:p>
          <a:p>
            <a:pPr marL="0" indent="0" algn="r" rtl="1">
              <a:buNone/>
            </a:pPr>
            <a:r>
              <a:rPr lang="he-IL" sz="2000" dirty="0" smtClean="0"/>
              <a:t>בהתאם להרצאות, ייתכן ונראה דיון מעמיק בנושא בהמשך...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04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1905000"/>
            <a:ext cx="631073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Designing Auctions to Maximize Profit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6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Quick Review</a:t>
            </a:r>
            <a:endParaRPr lang="he-IL" dirty="0" smtClean="0"/>
          </a:p>
          <a:p>
            <a:pPr algn="l"/>
            <a:r>
              <a:rPr lang="en-US" dirty="0" smtClean="0"/>
              <a:t>Characterization of Bayes-Nash Equilibrium</a:t>
            </a:r>
          </a:p>
          <a:p>
            <a:pPr algn="l"/>
            <a:r>
              <a:rPr lang="en-US" dirty="0" smtClean="0"/>
              <a:t>Revenue Equivalence</a:t>
            </a:r>
          </a:p>
          <a:p>
            <a:pPr algn="l"/>
            <a:r>
              <a:rPr lang="en-US" dirty="0" smtClean="0"/>
              <a:t>Examples</a:t>
            </a:r>
          </a:p>
          <a:p>
            <a:pPr algn="l"/>
            <a:r>
              <a:rPr lang="en-US" dirty="0" smtClean="0"/>
              <a:t>Designing auctions to maximize profit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2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2800" dirty="0" smtClean="0"/>
              <a:t>נניח מכרז בו הפריט הולך למשתתף בעל ההצעה הגבוהה ביותר, ובו ערכי כל המשתתפים נלקחים באופן בלתי תלוי מתוך אותה התפלגות.</a:t>
            </a:r>
          </a:p>
          <a:p>
            <a:pPr marL="0" indent="0" algn="r" rtl="1">
              <a:buNone/>
            </a:pPr>
            <a:r>
              <a:rPr lang="he-IL" sz="2800" dirty="0" smtClean="0"/>
              <a:t>ראינו כי במצב שיווי משקל, תוחלת התשלום של שחקן שווה בכל סוג של מכרז שמקיים את התנאים הללו!</a:t>
            </a:r>
          </a:p>
          <a:p>
            <a:pPr marL="0" indent="0" algn="r" rtl="1">
              <a:buNone/>
            </a:pPr>
            <a:endParaRPr lang="he-IL" sz="2000" dirty="0"/>
          </a:p>
          <a:p>
            <a:pPr marL="0" indent="0" algn="r" rtl="1">
              <a:buNone/>
            </a:pPr>
            <a:r>
              <a:rPr lang="he-IL" sz="2800" dirty="0" smtClean="0"/>
              <a:t>אם כך,</a:t>
            </a:r>
          </a:p>
          <a:p>
            <a:pPr marL="0" indent="0" algn="r" rtl="1">
              <a:buNone/>
            </a:pPr>
            <a:r>
              <a:rPr lang="he-IL" sz="2800" dirty="0" smtClean="0"/>
              <a:t>איך יבחר מנהל המכירה את סוג המכירה??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848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2000" dirty="0" smtClean="0"/>
              <a:t>תכונה מעניינת עבור מנהל המכרז של מכרז מסוג </a:t>
            </a:r>
            <a:r>
              <a:rPr lang="en-US" sz="2000" dirty="0" smtClean="0"/>
              <a:t>Second-Price Auction</a:t>
            </a:r>
            <a:r>
              <a:rPr lang="he-IL" sz="2000" dirty="0" smtClean="0"/>
              <a:t> היא אמירת אמת</a:t>
            </a:r>
          </a:p>
          <a:p>
            <a:pPr marL="0" indent="0" algn="r" rtl="1">
              <a:buNone/>
            </a:pPr>
            <a:r>
              <a:rPr lang="he-IL" sz="2000" dirty="0" smtClean="0"/>
              <a:t>תזכורת: הוכחנו שזהו מכרז </a:t>
            </a:r>
            <a:r>
              <a:rPr lang="en-US" sz="2000" dirty="0" smtClean="0"/>
              <a:t>Truthful</a:t>
            </a:r>
            <a:endParaRPr lang="he-IL" sz="2000" dirty="0" smtClean="0"/>
          </a:p>
          <a:p>
            <a:pPr marL="0" indent="0" algn="r" rtl="1">
              <a:buNone/>
            </a:pPr>
            <a:r>
              <a:rPr lang="he-IL" sz="2000" dirty="0" smtClean="0"/>
              <a:t>כלומר, כל משתתף יציע את ערכו האמיתי של הפריט, ולא ינסה להפחית מהמחיר.</a:t>
            </a:r>
          </a:p>
          <a:p>
            <a:pPr marL="0" indent="0" algn="r" rtl="1">
              <a:buNone/>
            </a:pPr>
            <a:r>
              <a:rPr lang="he-IL" sz="2000" dirty="0" smtClean="0"/>
              <a:t>האם זה מספיק כדי למקסם את רווחו של מנהל המכירה?</a:t>
            </a:r>
          </a:p>
          <a:p>
            <a:pPr marL="0" indent="0" algn="r" rtl="1">
              <a:buNone/>
            </a:pPr>
            <a:endParaRPr lang="he-IL" sz="2000" dirty="0"/>
          </a:p>
          <a:p>
            <a:pPr marL="0" indent="0" algn="r" rtl="1">
              <a:buNone/>
            </a:pPr>
            <a:r>
              <a:rPr lang="he-IL" sz="2000" dirty="0" smtClean="0"/>
              <a:t>הרווח של מנהל המכירה יכול להיות נמוך משמעותית מהערכתו של הפריט!</a:t>
            </a:r>
          </a:p>
          <a:p>
            <a:pPr marL="0" indent="0" algn="r" rtl="1">
              <a:buNone/>
            </a:pPr>
            <a:endParaRPr lang="he-IL" sz="2000" dirty="0" smtClean="0"/>
          </a:p>
          <a:p>
            <a:pPr marL="0" indent="0" algn="r" rtl="1">
              <a:buNone/>
            </a:pPr>
            <a:r>
              <a:rPr lang="he-IL" sz="2000" dirty="0" smtClean="0"/>
              <a:t>דוגמא מפורסמת לכך היא מכירה פומבית מסוג </a:t>
            </a: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price</a:t>
            </a:r>
            <a:r>
              <a:rPr lang="he-IL" sz="2000" dirty="0" smtClean="0"/>
              <a:t> שנערכה בניו-זילנד שנת 1990, בה ההצעה הגבוהה ביותר הייתה 100,000$ - </a:t>
            </a:r>
            <a:r>
              <a:rPr lang="he-IL" sz="2000" b="1" dirty="0" smtClean="0"/>
              <a:t>אך המנצח שילם רק 6$ !!</a:t>
            </a:r>
          </a:p>
          <a:p>
            <a:pPr marL="0" indent="0" algn="r" rtl="1">
              <a:buNone/>
            </a:pPr>
            <a:endParaRPr lang="en-US" sz="2000" dirty="0" smtClean="0"/>
          </a:p>
          <a:p>
            <a:pPr marL="0" indent="0" algn="r" rtl="1">
              <a:buNone/>
            </a:pPr>
            <a:endParaRPr lang="en-US" sz="2000" dirty="0"/>
          </a:p>
          <a:p>
            <a:pPr marL="0" indent="0" algn="r" rtl="1">
              <a:buNone/>
            </a:pPr>
            <a:endParaRPr lang="en-US" sz="2000" dirty="0"/>
          </a:p>
        </p:txBody>
      </p:sp>
      <p:pic>
        <p:nvPicPr>
          <p:cNvPr id="4" name="Picture 2" descr="http://cdn.hahajk.com/uploads/2010/11/dreamstime_9271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69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82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Reserve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2000" u="sng" dirty="0" smtClean="0"/>
              <a:t>הגדרה:</a:t>
            </a:r>
          </a:p>
          <a:p>
            <a:pPr marL="0" indent="0" algn="r" rtl="1">
              <a:buNone/>
            </a:pPr>
            <a:r>
              <a:rPr lang="en-US" sz="2000" b="1" dirty="0" smtClean="0"/>
              <a:t>Vickrey Auction with a reserve price r</a:t>
            </a:r>
            <a:r>
              <a:rPr lang="he-IL" sz="2000" dirty="0" smtClean="0"/>
              <a:t> זהו מכרז מסוג </a:t>
            </a:r>
            <a:r>
              <a:rPr lang="en-US" sz="2000" dirty="0" smtClean="0"/>
              <a:t>Sealed-bid Second-Price Auction</a:t>
            </a:r>
            <a:r>
              <a:rPr lang="he-IL" sz="2000" dirty="0" smtClean="0"/>
              <a:t>, שבו הפריט אינו מוקצה כלל אם כל ההצעות הן מתחת לערך  </a:t>
            </a:r>
            <a:r>
              <a:rPr lang="en-US" sz="2000" dirty="0" smtClean="0"/>
              <a:t>r</a:t>
            </a:r>
            <a:r>
              <a:rPr lang="he-IL" sz="2000" dirty="0" smtClean="0"/>
              <a:t>,</a:t>
            </a:r>
          </a:p>
          <a:p>
            <a:pPr marL="0" indent="0" algn="r" rtl="1">
              <a:buNone/>
            </a:pPr>
            <a:r>
              <a:rPr lang="he-IL" sz="2000" dirty="0" smtClean="0"/>
              <a:t>והמנצח משלם את המקסימום בין </a:t>
            </a:r>
            <a:r>
              <a:rPr lang="en-US" sz="2000" dirty="0" smtClean="0"/>
              <a:t>r</a:t>
            </a:r>
            <a:r>
              <a:rPr lang="he-IL" sz="2000" dirty="0" smtClean="0"/>
              <a:t> לבין המחיר ההצעה השנייה בגודלה.</a:t>
            </a:r>
            <a:endParaRPr lang="he-IL" sz="2000" dirty="0" smtClean="0"/>
          </a:p>
          <a:p>
            <a:pPr marL="0" indent="0" algn="r" rtl="1">
              <a:buNone/>
            </a:pPr>
            <a:endParaRPr lang="he-IL" sz="2000" b="1" dirty="0"/>
          </a:p>
          <a:p>
            <a:pPr marL="0" indent="0" algn="r" rtl="1">
              <a:buNone/>
            </a:pPr>
            <a:r>
              <a:rPr lang="he-IL" sz="2000" u="sng" smtClean="0"/>
              <a:t>טענה</a:t>
            </a:r>
            <a:r>
              <a:rPr lang="he-IL" sz="2000" u="sng" dirty="0" smtClean="0"/>
              <a:t>:</a:t>
            </a:r>
          </a:p>
          <a:p>
            <a:pPr marL="0" indent="0" algn="r" rtl="1">
              <a:buNone/>
            </a:pPr>
            <a:r>
              <a:rPr lang="he-IL" sz="2000" dirty="0" smtClean="0"/>
              <a:t>מכרז </a:t>
            </a:r>
            <a:r>
              <a:rPr lang="en-US" sz="2000" dirty="0" smtClean="0"/>
              <a:t>Vickrey</a:t>
            </a:r>
            <a:r>
              <a:rPr lang="he-IL" sz="2000" dirty="0" smtClean="0"/>
              <a:t> עם מחיר מינימום הינו מכרז </a:t>
            </a:r>
            <a:r>
              <a:rPr lang="en-US" sz="2000" dirty="0" smtClean="0"/>
              <a:t>Truthful</a:t>
            </a:r>
          </a:p>
          <a:p>
            <a:pPr marL="0" indent="0" algn="r" rtl="1">
              <a:buNone/>
            </a:pPr>
            <a:endParaRPr lang="en-US" sz="2000" dirty="0"/>
          </a:p>
          <a:p>
            <a:pPr marL="0" indent="0" algn="r" rtl="1">
              <a:buNone/>
            </a:pPr>
            <a:r>
              <a:rPr lang="he-IL" sz="2000" u="sng" dirty="0" smtClean="0"/>
              <a:t>הוכחה:</a:t>
            </a:r>
          </a:p>
          <a:p>
            <a:pPr marL="0" indent="0" algn="r" rtl="1">
              <a:buNone/>
            </a:pPr>
            <a:r>
              <a:rPr lang="he-IL" sz="2000" dirty="0" smtClean="0"/>
              <a:t>דרך אחת להוכיח את הטענה, היא פשוט לחזור על ההוכחה עבור מכרז </a:t>
            </a:r>
            <a:r>
              <a:rPr lang="en-US" sz="2000" dirty="0" smtClean="0"/>
              <a:t>Vickrey</a:t>
            </a:r>
            <a:r>
              <a:rPr lang="he-IL" sz="2000" dirty="0" smtClean="0"/>
              <a:t> רגיל, תוך התבוננות במקרים עבור ערכים קטנים וגדולים מ-</a:t>
            </a:r>
            <a:r>
              <a:rPr lang="en-US" sz="2000" dirty="0" smtClean="0"/>
              <a:t>r</a:t>
            </a:r>
            <a:r>
              <a:rPr lang="he-IL" sz="2000" dirty="0" smtClean="0"/>
              <a:t>.</a:t>
            </a:r>
          </a:p>
          <a:p>
            <a:pPr marL="0" indent="0" algn="r" rtl="1">
              <a:buNone/>
            </a:pPr>
            <a:r>
              <a:rPr lang="he-IL" sz="2000" dirty="0" smtClean="0"/>
              <a:t>נראה דרך מעניינת וישירה יותר.</a:t>
            </a:r>
            <a:endParaRPr lang="en-US" sz="2000" dirty="0"/>
          </a:p>
        </p:txBody>
      </p:sp>
      <p:pic>
        <p:nvPicPr>
          <p:cNvPr id="4" name="Picture 4" descr="http://www.usefulbusiness.co.uk/storage/post-images/BigIdea.jpg?__SQUARESPACE_CACHEVERSION=13030314319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6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98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2400" dirty="0" smtClean="0"/>
              <a:t>יהי מכרז </a:t>
            </a:r>
            <a:r>
              <a:rPr lang="en-US" sz="2400" dirty="0" smtClean="0"/>
              <a:t>Vickrey</a:t>
            </a:r>
            <a:r>
              <a:rPr lang="he-IL" sz="2400" dirty="0" smtClean="0"/>
              <a:t> עם מחיר מינימום  </a:t>
            </a:r>
            <a:r>
              <a:rPr lang="en-US" sz="2400" dirty="0" smtClean="0"/>
              <a:t>r</a:t>
            </a:r>
            <a:r>
              <a:rPr lang="he-IL" sz="2400" dirty="0" smtClean="0"/>
              <a:t>.</a:t>
            </a:r>
          </a:p>
          <a:p>
            <a:pPr marL="0" indent="0" algn="r" rtl="1">
              <a:buNone/>
            </a:pPr>
            <a:r>
              <a:rPr lang="he-IL" sz="2400" dirty="0" smtClean="0"/>
              <a:t>נראה כי המכרז הינו </a:t>
            </a:r>
            <a:r>
              <a:rPr lang="en-US" sz="2400" dirty="0" smtClean="0"/>
              <a:t>Truthful</a:t>
            </a:r>
            <a:r>
              <a:rPr lang="he-IL" sz="2400" dirty="0" smtClean="0"/>
              <a:t>:</a:t>
            </a:r>
          </a:p>
          <a:p>
            <a:pPr marL="0" indent="0" algn="r" rtl="1">
              <a:buNone/>
            </a:pPr>
            <a:endParaRPr lang="he-IL" sz="2400" dirty="0"/>
          </a:p>
          <a:p>
            <a:pPr marL="0" indent="0" algn="r" rtl="1">
              <a:buNone/>
            </a:pPr>
            <a:r>
              <a:rPr lang="he-IL" sz="2400" dirty="0" smtClean="0"/>
              <a:t>נניח כי במכרז משתתפים </a:t>
            </a:r>
            <a:r>
              <a:rPr lang="en-US" sz="2400" dirty="0" smtClean="0"/>
              <a:t>n</a:t>
            </a:r>
            <a:r>
              <a:rPr lang="he-IL" sz="2400" dirty="0" smtClean="0"/>
              <a:t> סוכנים.</a:t>
            </a:r>
          </a:p>
          <a:p>
            <a:pPr marL="0" indent="0" algn="r" rtl="1">
              <a:buNone/>
            </a:pPr>
            <a:r>
              <a:rPr lang="he-IL" sz="2400" b="1" dirty="0" smtClean="0"/>
              <a:t>נוסיף סוכן </a:t>
            </a:r>
            <a:r>
              <a:rPr lang="en-US" sz="2400" b="1" dirty="0" smtClean="0"/>
              <a:t>n+1</a:t>
            </a:r>
            <a:r>
              <a:rPr lang="he-IL" sz="2400" b="1" dirty="0" smtClean="0"/>
              <a:t>, שערכו של הפריט תמיד יהיה </a:t>
            </a:r>
            <a:r>
              <a:rPr lang="en-US" sz="2400" b="1" dirty="0" smtClean="0"/>
              <a:t>r</a:t>
            </a:r>
            <a:r>
              <a:rPr lang="he-IL" sz="2400" b="1" dirty="0" smtClean="0"/>
              <a:t>.</a:t>
            </a:r>
          </a:p>
          <a:p>
            <a:pPr marL="0" indent="0" algn="r" rtl="1">
              <a:buNone/>
            </a:pPr>
            <a:r>
              <a:rPr lang="he-IL" sz="2400" dirty="0" smtClean="0"/>
              <a:t>קיבלנו מכרז </a:t>
            </a:r>
            <a:r>
              <a:rPr lang="en-US" sz="2400" dirty="0" smtClean="0"/>
              <a:t>Vickrey</a:t>
            </a:r>
            <a:r>
              <a:rPr lang="he-IL" sz="2400" dirty="0" smtClean="0"/>
              <a:t> רגיל, עם התכונה הבאה:</a:t>
            </a:r>
          </a:p>
          <a:p>
            <a:pPr marL="0" indent="0" algn="r" rtl="1">
              <a:buNone/>
            </a:pPr>
            <a:r>
              <a:rPr lang="he-IL" sz="2400" dirty="0" smtClean="0"/>
              <a:t>אם הצעות </a:t>
            </a:r>
            <a:r>
              <a:rPr lang="en-US" sz="2400" dirty="0" smtClean="0"/>
              <a:t>n</a:t>
            </a:r>
            <a:r>
              <a:rPr lang="he-IL" sz="2400" dirty="0" smtClean="0"/>
              <a:t> הסוכנים האמיתיים קטנות מ-</a:t>
            </a:r>
            <a:r>
              <a:rPr lang="en-US" sz="2400" dirty="0" smtClean="0"/>
              <a:t>r</a:t>
            </a:r>
            <a:r>
              <a:rPr lang="he-IL" sz="2400" dirty="0" smtClean="0"/>
              <a:t>, יזכה הסוכן החדש.</a:t>
            </a:r>
          </a:p>
          <a:p>
            <a:pPr marL="0" indent="0" algn="r" rtl="1">
              <a:buNone/>
            </a:pPr>
            <a:endParaRPr lang="he-IL" sz="2400" dirty="0"/>
          </a:p>
          <a:p>
            <a:pPr marL="0" indent="0" algn="r" rtl="1">
              <a:buNone/>
            </a:pPr>
            <a:r>
              <a:rPr lang="he-IL" sz="2400" dirty="0" smtClean="0"/>
              <a:t>אם נחשוב על זכייה של הסוכן החדש כ"אין זכייה", קיבלנו מודל(=מכרז) שקול ובו מתקיימת תכונת </a:t>
            </a:r>
            <a:r>
              <a:rPr lang="en-US" sz="2400" dirty="0" smtClean="0"/>
              <a:t>Truthful</a:t>
            </a:r>
            <a:r>
              <a:rPr lang="he-IL" sz="2400" dirty="0" smtClean="0"/>
              <a:t> כנדרש.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709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he-IL" sz="2400" dirty="0" smtClean="0"/>
                  <a:t>לעיתים, ירצה מנהל המכרז לכפות מחיר מינימום, גם אם ערכו שלו עבור הפריט הוא 0.</a:t>
                </a:r>
              </a:p>
              <a:p>
                <a:pPr marL="0" indent="0" algn="r" rtl="1">
                  <a:buNone/>
                </a:pPr>
                <a:endParaRPr lang="he-IL" sz="2400" dirty="0"/>
              </a:p>
              <a:p>
                <a:pPr marL="0" indent="0" algn="r" rtl="1">
                  <a:buNone/>
                </a:pPr>
                <a:r>
                  <a:rPr lang="he-IL" sz="2400" dirty="0" smtClean="0"/>
                  <a:t>ראינו כי עבור מכרז </a:t>
                </a:r>
                <a:r>
                  <a:rPr lang="en-US" sz="2400" dirty="0" smtClean="0"/>
                  <a:t>Highest-Bid Wins</a:t>
                </a:r>
                <a:r>
                  <a:rPr lang="he-IL" sz="2400" dirty="0" smtClean="0"/>
                  <a:t> ובו שני משתתפים, אשר ערכיהם נלקחים באופן בלתי תלוי מהתפלגות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he-IL" sz="2400" dirty="0" smtClean="0"/>
                  <a:t>, תוחלת הרווח של מנהל המכירה היא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r>
                      <a:rPr lang="en-US" sz="2400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he-IL" sz="2400" dirty="0" smtClean="0"/>
                  <a:t>.</a:t>
                </a:r>
              </a:p>
              <a:p>
                <a:pPr marL="0" indent="0" algn="r" rtl="1">
                  <a:buNone/>
                </a:pPr>
                <a:endParaRPr lang="he-IL" sz="2400" dirty="0"/>
              </a:p>
              <a:p>
                <a:pPr marL="0" indent="0" algn="r" rtl="1">
                  <a:buNone/>
                </a:pPr>
                <a:r>
                  <a:rPr lang="he-IL" sz="2400" dirty="0" smtClean="0"/>
                  <a:t>נניח כעת, כי מנהל המכירה בוחר במודל </a:t>
                </a:r>
                <a:r>
                  <a:rPr lang="en-US" sz="2400" dirty="0" smtClean="0"/>
                  <a:t>Vickrey</a:t>
                </a:r>
                <a:r>
                  <a:rPr lang="he-IL" sz="2400" dirty="0" smtClean="0"/>
                  <a:t> עם מחיר מינימום </a:t>
                </a:r>
                <a:r>
                  <a:rPr lang="en-US" sz="2400" dirty="0" smtClean="0"/>
                  <a:t>r</a:t>
                </a:r>
                <a:r>
                  <a:rPr lang="he-IL" sz="2400" dirty="0" smtClean="0"/>
                  <a:t>.</a:t>
                </a:r>
              </a:p>
              <a:p>
                <a:pPr marL="0" indent="0" algn="r" rtl="1">
                  <a:buNone/>
                </a:pPr>
                <a:r>
                  <a:rPr lang="he-IL" sz="2400" dirty="0" smtClean="0"/>
                  <a:t>מה יהיה הרווח שלו כעת?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11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80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r" rtl="1">
                  <a:buNone/>
                </a:pPr>
                <a:r>
                  <a:rPr lang="he-IL" sz="2000" dirty="0" smtClean="0"/>
                  <a:t>נתבונן ברווח היחסי של המנהל ביחס למקרה המקורי, כלומר נשתמש בזהות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𝑟𝑒𝑣𝑒𝑛𝑢𝑒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𝑤𝑖𝑡</m:t>
                      </m:r>
                      <m:r>
                        <a:rPr lang="en-US" sz="2000" i="1">
                          <a:latin typeface="Cambria Math"/>
                        </a:rPr>
                        <m:t>h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𝑟𝑒𝑠𝑒𝑟𝑣𝑒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𝑝𝑟𝑖𝑐𝑒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𝑟𝑒𝑣𝑒𝑛𝑢𝑒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𝑖𝑛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𝑉𝑖𝑐𝑘𝑟𝑒𝑦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000" i="1" dirty="0" smtClean="0">
                  <a:latin typeface="Cambria Math"/>
                </a:endParaRP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𝑟𝑒𝑣𝑒𝑛𝑢𝑒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𝑤𝑖𝑡</m:t>
                      </m:r>
                      <m:r>
                        <a:rPr lang="en-US" sz="2000" i="1">
                          <a:latin typeface="Cambria Math"/>
                        </a:rPr>
                        <m:t>h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𝑟𝑒𝑠𝑒𝑟𝑣𝑒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𝑝𝑟𝑖𝑐𝑒</m:t>
                      </m:r>
                      <m:r>
                        <a:rPr lang="en-US" sz="2000" b="0" i="1" smtClean="0">
                          <a:latin typeface="Cambria Math"/>
                        </a:rPr>
                        <m:t> −</m:t>
                      </m:r>
                      <m:r>
                        <a:rPr lang="en-US" sz="2000" b="0" i="1" smtClean="0">
                          <a:latin typeface="Cambria Math"/>
                        </a:rPr>
                        <m:t>𝑟𝑒𝑣𝑒𝑛𝑢𝑒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𝑖𝑛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𝑉𝑖𝑐𝑘𝑟𝑒𝑦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2000" dirty="0" smtClean="0"/>
              </a:p>
              <a:p>
                <a:pPr marL="0" indent="0" algn="r" rtl="1">
                  <a:buNone/>
                </a:pPr>
                <a:endParaRPr lang="he-IL" sz="2000" dirty="0"/>
              </a:p>
              <a:p>
                <a:pPr algn="r" rtl="1"/>
                <a:r>
                  <a:rPr lang="he-IL" sz="1900" dirty="0" smtClean="0"/>
                  <a:t>נניח כי שתי ההצעות נמוכות מ-</a:t>
                </a:r>
                <a:r>
                  <a:rPr lang="en-US" sz="1900" dirty="0" smtClean="0"/>
                  <a:t>r</a:t>
                </a:r>
                <a:endParaRPr lang="he-IL" sz="1900" dirty="0" smtClean="0"/>
              </a:p>
              <a:p>
                <a:pPr lvl="1" algn="r" rtl="1"/>
                <a:r>
                  <a:rPr lang="he-IL" sz="1900" dirty="0" smtClean="0"/>
                  <a:t>סיכוי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he-IL" sz="1900" dirty="0" smtClean="0"/>
              </a:p>
              <a:p>
                <a:pPr lvl="1" algn="r" rtl="1"/>
                <a:r>
                  <a:rPr lang="he-IL" sz="1900" dirty="0" smtClean="0"/>
                  <a:t>במכרז </a:t>
                </a:r>
                <a:r>
                  <a:rPr lang="en-US" sz="1900" dirty="0" smtClean="0"/>
                  <a:t>Vickrey</a:t>
                </a:r>
                <a:r>
                  <a:rPr lang="he-IL" sz="1900" dirty="0" smtClean="0"/>
                  <a:t> רגיל, היה מרוויח מנהל המכירה בתוחלת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900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sz="19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he-IL" sz="1900" dirty="0" smtClean="0"/>
              </a:p>
              <a:p>
                <a:pPr lvl="1" algn="r" rtl="1"/>
                <a:r>
                  <a:rPr lang="he-IL" sz="1900" dirty="0" smtClean="0"/>
                  <a:t>במכרז החדש – הוא לא ירוויח דבר!</a:t>
                </a:r>
              </a:p>
              <a:p>
                <a:pPr algn="r" rtl="1"/>
                <a:r>
                  <a:rPr lang="he-IL" sz="1900" dirty="0" smtClean="0"/>
                  <a:t>נניח כי הצעה אחת גבוהה מ-</a:t>
                </a:r>
                <a:r>
                  <a:rPr lang="en-US" sz="1900" dirty="0" smtClean="0"/>
                  <a:t>r</a:t>
                </a:r>
                <a:r>
                  <a:rPr lang="he-IL" sz="1900" dirty="0" smtClean="0"/>
                  <a:t> והשנייה נמוכה מ-</a:t>
                </a:r>
                <a:r>
                  <a:rPr lang="en-US" sz="1900" dirty="0" smtClean="0"/>
                  <a:t>r</a:t>
                </a:r>
                <a:endParaRPr lang="he-IL" sz="1900" dirty="0" smtClean="0"/>
              </a:p>
              <a:p>
                <a:pPr lvl="1" algn="r" rtl="1"/>
                <a:r>
                  <a:rPr lang="he-IL" sz="1900" dirty="0" smtClean="0"/>
                  <a:t>סיכוי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2</m:t>
                    </m:r>
                    <m:r>
                      <a:rPr lang="en-US" sz="1900" b="0" i="1" smtClean="0">
                        <a:latin typeface="Cambria Math"/>
                      </a:rPr>
                      <m:t>𝑟</m:t>
                    </m:r>
                    <m:r>
                      <a:rPr lang="en-US" sz="1900" b="0" i="1" smtClean="0">
                        <a:latin typeface="Cambria Math"/>
                      </a:rPr>
                      <m:t>(</m:t>
                    </m:r>
                    <m:r>
                      <a:rPr lang="en-US" sz="1900" b="0" i="1" smtClean="0">
                        <a:latin typeface="Cambria Math"/>
                      </a:rPr>
                      <m:t>1</m:t>
                    </m:r>
                    <m:r>
                      <a:rPr lang="en-US" sz="1900" b="0" i="1" smtClean="0">
                        <a:latin typeface="Cambria Math"/>
                      </a:rPr>
                      <m:t>−</m:t>
                    </m:r>
                    <m:r>
                      <a:rPr lang="en-US" sz="1900" b="0" i="1" smtClean="0">
                        <a:latin typeface="Cambria Math"/>
                      </a:rPr>
                      <m:t>𝑟</m:t>
                    </m:r>
                    <m:r>
                      <a:rPr lang="en-US" sz="19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900" dirty="0" smtClean="0"/>
              </a:p>
              <a:p>
                <a:pPr lvl="1" algn="r" rtl="1"/>
                <a:r>
                  <a:rPr lang="he-IL" sz="1900" dirty="0" smtClean="0"/>
                  <a:t>במכרז </a:t>
                </a:r>
                <a:r>
                  <a:rPr lang="en-US" sz="1900" dirty="0" smtClean="0"/>
                  <a:t>Vickrey</a:t>
                </a:r>
                <a:r>
                  <a:rPr lang="he-IL" sz="1900" dirty="0" smtClean="0"/>
                  <a:t> רגיל, היה מרוויח מנהל המכירה בתוחלת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900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sz="19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he-IL" sz="1900" b="0" dirty="0" smtClean="0"/>
              </a:p>
              <a:p>
                <a:pPr lvl="1" algn="r" rtl="1"/>
                <a:r>
                  <a:rPr lang="he-IL" sz="1900" dirty="0" smtClean="0"/>
                  <a:t>במכרז החדש – ירוויח בדיוק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he-IL" sz="1900" b="0" dirty="0" smtClean="0"/>
                  <a:t>!</a:t>
                </a:r>
              </a:p>
              <a:p>
                <a:pPr lvl="1" algn="r" rtl="1"/>
                <a:endParaRPr lang="he-IL" sz="1900" dirty="0" smtClean="0"/>
              </a:p>
              <a:p>
                <a:pPr marL="0" indent="0" algn="r" rtl="1">
                  <a:buNone/>
                </a:pPr>
                <a:r>
                  <a:rPr lang="he-IL" sz="1900" dirty="0" smtClean="0"/>
                  <a:t>הערה: כמובן שבמקרה ששתי ההצעות גבוהות מ-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he-IL" sz="1900" dirty="0" smtClean="0"/>
                  <a:t> תוחלת הרווח שווה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80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0480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5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– cnt.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he-IL" sz="2000" dirty="0" smtClean="0"/>
                  <a:t>לסיכום,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תוחלת הרווח של מנהל המכירה היא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e-IL" sz="2000" b="0" dirty="0" smtClean="0"/>
              </a:p>
              <a:p>
                <a:pPr marL="0" indent="0" algn="r" rtl="1">
                  <a:buNone/>
                </a:pPr>
                <a:r>
                  <a:rPr lang="he-IL" sz="2000" dirty="0" smtClean="0"/>
                  <a:t>נוכל לגזור את הביטוי, ונקבל כי תוחלת הרווח ממוקסמת כאשר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𝑟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2000" dirty="0" smtClean="0"/>
                  <a:t>.</a:t>
                </a:r>
              </a:p>
              <a:p>
                <a:pPr marL="0" indent="0" algn="r" rtl="1">
                  <a:buNone/>
                </a:pPr>
                <a:r>
                  <a:rPr lang="he-IL" sz="2000" b="1" dirty="0" smtClean="0"/>
                  <a:t>במקרה זה תוחלת הרווח היא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𝟓</m:t>
                    </m:r>
                    <m:r>
                      <a:rPr lang="en-US" sz="2000" b="1" i="1" smtClean="0">
                        <a:latin typeface="Cambria Math"/>
                      </a:rPr>
                      <m:t>/</m:t>
                    </m:r>
                    <m:r>
                      <a:rPr lang="en-US" sz="2000" b="1" i="1" smtClean="0">
                        <a:latin typeface="Cambria Math"/>
                      </a:rPr>
                      <m:t>𝟏𝟐</m:t>
                    </m:r>
                  </m:oMath>
                </a14:m>
                <a:r>
                  <a:rPr lang="he-IL" sz="2000" b="1" dirty="0" smtClean="0"/>
                  <a:t>!</a:t>
                </a:r>
              </a:p>
              <a:p>
                <a:pPr marL="0" indent="0" algn="r" rtl="1">
                  <a:buNone/>
                </a:pPr>
                <a:endParaRPr lang="he-IL" sz="2000" dirty="0"/>
              </a:p>
              <a:p>
                <a:pPr marL="0" indent="0" algn="r" rtl="1">
                  <a:buNone/>
                </a:pPr>
                <a:r>
                  <a:rPr lang="he-IL" sz="2000" dirty="0" smtClean="0"/>
                  <a:t>הערה: כיצד הניתוח הנ"ל מתיישב עם משפט </a:t>
                </a:r>
                <a:r>
                  <a:rPr lang="en-US" sz="2000" dirty="0" smtClean="0"/>
                  <a:t>Revenue Equivalence</a:t>
                </a:r>
                <a:r>
                  <a:rPr lang="he-IL" sz="2000" dirty="0" smtClean="0"/>
                  <a:t>?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נשים לב שהמחיר השמור משנה את סיכויי הזכייה, לכן הסתברות הזכייה אינה שווה עוד להסתברות הזכייה במכרז </a:t>
                </a:r>
                <a:r>
                  <a:rPr lang="en-US" sz="2000" dirty="0" smtClean="0"/>
                  <a:t>Vickrey</a:t>
                </a:r>
                <a:r>
                  <a:rPr lang="he-IL" sz="2000" dirty="0" smtClean="0"/>
                  <a:t> או </a:t>
                </a:r>
                <a:r>
                  <a:rPr lang="en-US" sz="2000" dirty="0" smtClean="0"/>
                  <a:t>First-Price Auction</a:t>
                </a:r>
                <a:r>
                  <a:rPr lang="he-IL" sz="2000" dirty="0"/>
                  <a:t>!</a:t>
                </a:r>
                <a:endParaRPr lang="en-US" sz="2000" dirty="0" smtClean="0"/>
              </a:p>
              <a:p>
                <a:pPr marL="0" indent="0" algn="r" rtl="1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833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1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he-IL" sz="2400" u="sng" dirty="0" smtClean="0"/>
                  <a:t>שאלה:</a:t>
                </a:r>
              </a:p>
              <a:p>
                <a:pPr marL="457200" indent="-457200" algn="r" rtl="1">
                  <a:buFont typeface="+mj-lt"/>
                  <a:buAutoNum type="arabicPeriod"/>
                </a:pPr>
                <a:r>
                  <a:rPr lang="he-IL" sz="2400" dirty="0" smtClean="0"/>
                  <a:t>נתבונן במכרז </a:t>
                </a:r>
                <a:r>
                  <a:rPr lang="en-US" sz="2400" dirty="0" smtClean="0"/>
                  <a:t>War-of-Attrition</a:t>
                </a:r>
                <a:r>
                  <a:rPr lang="he-IL" sz="2400" dirty="0" smtClean="0"/>
                  <a:t>.</a:t>
                </a:r>
              </a:p>
              <a:p>
                <a:pPr marL="0" indent="0" algn="r" rtl="1">
                  <a:buNone/>
                </a:pPr>
                <a:r>
                  <a:rPr lang="he-IL" sz="2400" dirty="0" smtClean="0"/>
                  <a:t>נניח כי משתתפים במכרז שני שחקנים, כאשר ערכיהם נלקחים באופן בלתי תלוי מהתפלגות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he-IL" sz="2400" dirty="0" smtClean="0"/>
                  <a:t>.</a:t>
                </a:r>
              </a:p>
              <a:p>
                <a:pPr marL="0" indent="0" algn="r" rtl="1">
                  <a:buNone/>
                </a:pPr>
                <a:r>
                  <a:rPr lang="he-IL" sz="2400" dirty="0" smtClean="0"/>
                  <a:t>מהי המועמדת לשיווי משקל (סימטרית ומונוטונית)?</a:t>
                </a:r>
              </a:p>
              <a:p>
                <a:pPr marL="0" indent="0" algn="r" rtl="1">
                  <a:buNone/>
                </a:pPr>
                <a:endParaRPr lang="he-IL" sz="2400" dirty="0"/>
              </a:p>
              <a:p>
                <a:pPr marL="0" indent="0" algn="r" rtl="1">
                  <a:buNone/>
                </a:pPr>
                <a:r>
                  <a:rPr lang="he-IL" sz="24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2.</a:t>
                </a:r>
                <a:r>
                  <a:rPr lang="he-IL" sz="2400" dirty="0" smtClean="0"/>
                  <a:t> נתבונן במכרז </a:t>
                </a:r>
                <a:r>
                  <a:rPr lang="en-US" sz="2400" dirty="0" smtClean="0"/>
                  <a:t>All-pay</a:t>
                </a:r>
                <a:r>
                  <a:rPr lang="he-IL" sz="2400" dirty="0" smtClean="0"/>
                  <a:t>.</a:t>
                </a:r>
              </a:p>
              <a:p>
                <a:pPr marL="0" indent="0" algn="r" rtl="1">
                  <a:buNone/>
                </a:pPr>
                <a:r>
                  <a:rPr lang="he-IL" sz="2400" dirty="0" smtClean="0"/>
                  <a:t>נניח כי משתתפים במכרז </a:t>
                </a:r>
                <a:r>
                  <a:rPr lang="en-US" sz="2400" dirty="0" smtClean="0"/>
                  <a:t>n</a:t>
                </a:r>
                <a:r>
                  <a:rPr lang="he-IL" sz="2400" dirty="0" smtClean="0"/>
                  <a:t> שחקנים, כאשר ערכיהם נלקחים באופן בלתי תלוי מהתפלגות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he-IL" sz="2400" dirty="0" smtClean="0"/>
                  <a:t>.</a:t>
                </a:r>
              </a:p>
              <a:p>
                <a:pPr marL="0" indent="0" algn="r" rtl="1">
                  <a:buNone/>
                </a:pPr>
                <a:r>
                  <a:rPr lang="he-IL" sz="2400" dirty="0" smtClean="0"/>
                  <a:t>מהי המועמדת לשיווי משקל (סימטרית ומונוטונית)?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22" t="-1111" r="-1185" b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0599"/>
            <a:ext cx="3124200" cy="195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2565" y="2967335"/>
            <a:ext cx="6918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Thanks for Listening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0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26" y="1524000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14705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𝑨𝒍𝒍𝒐𝒄𝒂𝒕𝒊𝒐𝒏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𝒑𝒓𝒐𝒃𝒂𝒃𝒊𝒍𝒊𝒕𝒊𝒆𝒔</m:t>
                    </m:r>
                    <m:r>
                      <a:rPr lang="en-US" b="1" i="1" smtClean="0">
                        <a:latin typeface="Cambria Math"/>
                      </a:rPr>
                      <m:t>:</m:t>
                    </m:r>
                  </m:oMath>
                </a14:m>
                <a:endParaRPr lang="en-US" b="1" dirty="0" smtClean="0"/>
              </a:p>
              <a:p>
                <a:pPr marL="39319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[</m:t>
                      </m:r>
                      <m:r>
                        <a:rPr lang="en-US" b="0" i="1" smtClean="0">
                          <a:latin typeface="Cambria Math"/>
                        </a:rPr>
                        <m:t>𝑏𝑖𝑑𝑑𝑒𝑟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𝑤𝑖𝑛𝑠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𝑏𝑖𝑑𝑑𝑖𝑛𝑔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𝑒𝑛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𝑜𝑡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𝑒𝑟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𝑏𝑖𝑑𝑠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𝑎𝑟𝑒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dirty="0" smtClean="0"/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𝑬𝒙𝒑𝒆𝒄𝒕𝒆𝒅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𝒑𝒂𝒚𝒎𝒆𝒏𝒕</m:t>
                    </m:r>
                    <m:r>
                      <a:rPr lang="en-US" b="1" i="1" smtClean="0">
                        <a:latin typeface="Cambria Math"/>
                      </a:rPr>
                      <m:t>:</m:t>
                    </m:r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[</m:t>
                      </m:r>
                      <m:r>
                        <a:rPr lang="en-US" b="0" i="1" smtClean="0">
                          <a:latin typeface="Cambria Math"/>
                        </a:rPr>
                        <m:t>𝑝𝑎𝑦𝑚𝑒𝑛𝑡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𝑏𝑖𝑑𝑑𝑒𝑟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𝑏𝑖𝑑𝑑𝑖𝑛𝑔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𝑒𝑛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𝑜𝑡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𝑒𝑟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𝑏𝑖𝑑𝑠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𝑎𝑟𝑒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dirty="0" smtClean="0"/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𝑬𝒙𝒑𝒆𝒄𝒕𝒆𝒅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𝒖𝒕𝒊𝒍𝒊𝒕𝒚</m:t>
                    </m:r>
                    <m:r>
                      <a:rPr lang="en-US" b="1" i="1" smtClean="0">
                        <a:latin typeface="Cambria Math"/>
                      </a:rPr>
                      <m:t>:</m:t>
                    </m:r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]=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0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334000"/>
              </a:xfrm>
            </p:spPr>
            <p:txBody>
              <a:bodyPr>
                <a:normAutofit lnSpcReduction="10000"/>
              </a:bodyPr>
              <a:lstStyle/>
              <a:p>
                <a:pPr marL="0" indent="0" algn="r" rtl="1">
                  <a:buNone/>
                </a:pPr>
                <a:r>
                  <a:rPr lang="he-IL" u="sng" dirty="0" smtClean="0"/>
                  <a:t>הגדרה (סימון):</a:t>
                </a:r>
              </a:p>
              <a:p>
                <a:pPr marL="0" indent="0" algn="r" rtl="1">
                  <a:buNone/>
                </a:pPr>
                <a:r>
                  <a:rPr lang="he-IL" dirty="0" smtClean="0"/>
                  <a:t>מכרז בו הפריט מוקצה למשתתף בעל ההצעה הגבוהה ביותר יקרא מכרז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𝑯𝒊𝒈𝒉𝒆𝒔𝒕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𝑩𝒊𝒅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𝑾𝒊𝒏𝒔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pPr marL="0" indent="0" algn="r" rtl="1">
                  <a:buNone/>
                </a:pPr>
                <a:endParaRPr lang="he-IL" dirty="0"/>
              </a:p>
              <a:p>
                <a:pPr marL="0" indent="0" algn="r" rtl="1">
                  <a:buNone/>
                </a:pPr>
                <a:r>
                  <a:rPr lang="he-IL" u="sng" dirty="0" smtClean="0"/>
                  <a:t>הגדרה – מכרז </a:t>
                </a:r>
                <a:r>
                  <a:rPr lang="en-US" u="sng" dirty="0" smtClean="0"/>
                  <a:t>Vickrey</a:t>
                </a:r>
                <a:r>
                  <a:rPr lang="he-IL" u="sng" dirty="0" smtClean="0"/>
                  <a:t>:</a:t>
                </a:r>
              </a:p>
              <a:p>
                <a:pPr marL="0" indent="0" algn="r" rtl="1">
                  <a:buNone/>
                </a:pPr>
                <a:r>
                  <a:rPr lang="he-IL" b="1" dirty="0" smtClean="0"/>
                  <a:t>מכרז </a:t>
                </a:r>
                <a:r>
                  <a:rPr lang="en-US" b="1" dirty="0" smtClean="0"/>
                  <a:t>Vickrey</a:t>
                </a:r>
                <a:r>
                  <a:rPr lang="he-IL" dirty="0" smtClean="0"/>
                  <a:t> הינו מכרז </a:t>
                </a:r>
                <a:r>
                  <a:rPr lang="en-US" dirty="0" smtClean="0"/>
                  <a:t>Sealed-Bid , Second-Price Auction</a:t>
                </a:r>
                <a:r>
                  <a:rPr lang="he-IL" dirty="0" smtClean="0"/>
                  <a:t>.</a:t>
                </a:r>
              </a:p>
              <a:p>
                <a:pPr marL="0" indent="0" algn="r" rtl="1">
                  <a:buNone/>
                </a:pPr>
                <a:r>
                  <a:rPr lang="he-IL" dirty="0" smtClean="0"/>
                  <a:t>כלומר, הפריט הולך למשתתף בעל ההצעה הגבוהה ביותר, והזוכה משלם את מחיר ההצעה השנייה בגודלה.</a:t>
                </a:r>
              </a:p>
              <a:p>
                <a:pPr marL="0" indent="0" algn="r" rtl="1">
                  <a:buNone/>
                </a:pPr>
                <a:endParaRPr lang="he-IL" dirty="0"/>
              </a:p>
              <a:p>
                <a:pPr marL="0" indent="0" algn="r" rtl="1">
                  <a:buNone/>
                </a:pPr>
                <a:r>
                  <a:rPr lang="he-IL" u="sng" dirty="0" smtClean="0"/>
                  <a:t>תזכורת:</a:t>
                </a:r>
                <a:r>
                  <a:rPr lang="he-IL" dirty="0" smtClean="0"/>
                  <a:t> ראינו שמכרז </a:t>
                </a:r>
                <a:r>
                  <a:rPr lang="en-US" dirty="0" smtClean="0"/>
                  <a:t>Vickrey</a:t>
                </a:r>
                <a:r>
                  <a:rPr lang="he-IL" dirty="0" smtClean="0"/>
                  <a:t> הינו מכרז </a:t>
                </a:r>
                <a:r>
                  <a:rPr lang="en-US" b="1" dirty="0" smtClean="0"/>
                  <a:t>Truthful</a:t>
                </a:r>
                <a:r>
                  <a:rPr lang="he-IL" dirty="0" smtClean="0"/>
                  <a:t>, כלומר הצעתו של כל משתתף היא ערכו האמיתי של הפריט</a:t>
                </a:r>
                <a:endParaRPr lang="he-IL" u="sng" dirty="0" smtClean="0"/>
              </a:p>
              <a:p>
                <a:pPr marL="0" indent="0" algn="r" rtl="1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334000"/>
              </a:xfrm>
              <a:blipFill rotWithShape="1">
                <a:blip r:embed="rId2"/>
                <a:stretch>
                  <a:fillRect t="-1600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he-IL" sz="2000" u="sng" dirty="0" smtClean="0"/>
                  <a:t>למה: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נניח </a:t>
                </a:r>
                <a:r>
                  <a:rPr lang="en-US" sz="2000" dirty="0" smtClean="0"/>
                  <a:t>A</a:t>
                </a:r>
                <a:r>
                  <a:rPr lang="he-IL" sz="2000" dirty="0" smtClean="0"/>
                  <a:t> הינו מכרז מסוג </a:t>
                </a:r>
                <a:r>
                  <a:rPr lang="en-US" sz="2000" dirty="0" smtClean="0"/>
                  <a:t>Highest-Bid Wins</a:t>
                </a:r>
                <a:r>
                  <a:rPr lang="he-IL" sz="2000" dirty="0" smtClean="0"/>
                  <a:t>, כלומר הפריט הולך למשתתף בעל ההצעה הגבוהה ביותר.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נניח ישנם </a:t>
                </a:r>
                <a:r>
                  <a:rPr lang="en-US" sz="2000" dirty="0" smtClean="0"/>
                  <a:t>n</a:t>
                </a:r>
                <a:r>
                  <a:rPr lang="he-IL" sz="2000" dirty="0" smtClean="0"/>
                  <a:t> משתתפים זהים ובלתי תלויים, כולם משחקים לפי אותה אסטרטגיה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he-IL" sz="2000" dirty="0" smtClean="0"/>
                  <a:t> </a:t>
                </a:r>
                <a:r>
                  <a:rPr lang="he-IL" sz="2000" b="1" dirty="0" smtClean="0"/>
                  <a:t>מונוטונית עולה</a:t>
                </a:r>
                <a:r>
                  <a:rPr lang="he-IL" sz="2000" dirty="0" smtClean="0"/>
                  <a:t> ממש.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אזי, מתקיים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𝐹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he-IL" sz="2000" dirty="0" smtClean="0"/>
              </a:p>
              <a:p>
                <a:pPr marL="0" indent="0" algn="r" rtl="1">
                  <a:buNone/>
                </a:pPr>
                <a:r>
                  <a:rPr lang="he-IL" sz="2000" u="sng" dirty="0" smtClean="0"/>
                  <a:t>הוכחה:</a:t>
                </a:r>
              </a:p>
              <a:p>
                <a:pPr algn="r" rtl="1"/>
                <a:r>
                  <a:rPr lang="he-IL" sz="2000" dirty="0" smtClean="0"/>
                  <a:t>ברור כי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𝛽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≥ 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000" b="0" dirty="0" smtClean="0"/>
              </a:p>
              <a:p>
                <a:pPr algn="r" rtl="1"/>
                <a:r>
                  <a:rPr lang="he-IL" sz="2000" dirty="0" smtClean="0"/>
                  <a:t>כיוון ש-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he-IL" sz="2000" dirty="0" smtClean="0"/>
                  <a:t> מונוטונית, קיים</a:t>
                </a:r>
              </a:p>
              <a:p>
                <a:pPr marL="0" indent="0" algn="ctr" rtl="1">
                  <a:buNone/>
                </a:pPr>
                <a:r>
                  <a:rPr lang="he-IL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≥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𝐹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833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4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Characterization of Bayes-Nash Equilibrium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he-IL" sz="2000" dirty="0" smtClean="0"/>
                  <a:t>תהי </a:t>
                </a:r>
                <a:r>
                  <a:rPr lang="en-US" sz="2000" dirty="0" smtClean="0"/>
                  <a:t>A</a:t>
                </a:r>
                <a:r>
                  <a:rPr lang="he-IL" sz="2000" dirty="0" smtClean="0"/>
                  <a:t> מכירה פומבית, בה נמכרים </a:t>
                </a:r>
                <a:r>
                  <a:rPr lang="en-US" sz="2000" dirty="0" smtClean="0"/>
                  <a:t>k</a:t>
                </a:r>
                <a:r>
                  <a:rPr lang="he-IL" sz="2000" dirty="0" smtClean="0"/>
                  <a:t> פריטים זהים.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נניח כי ערכו של המשתתף ה-</a:t>
                </a:r>
                <a:r>
                  <a:rPr lang="en-US" sz="2000" dirty="0" err="1" smtClean="0"/>
                  <a:t>i</a:t>
                </a:r>
                <a:r>
                  <a:rPr lang="he-IL" sz="2000" dirty="0" smtClean="0"/>
                  <a:t>, המסומן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sz="2000" dirty="0" smtClean="0"/>
                  <a:t>, נלקח מתוך באופן בלתי תלוי באחרים מתוך התפלגות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sz="2000" dirty="0" smtClean="0"/>
                  <a:t>.</a:t>
                </a:r>
              </a:p>
              <a:p>
                <a:pPr marL="0" indent="0" algn="r" rtl="1">
                  <a:buNone/>
                </a:pPr>
                <a:r>
                  <a:rPr lang="he-IL" sz="2000" dirty="0" smtClean="0"/>
                  <a:t>נניח כי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sz="2000" dirty="0" smtClean="0"/>
                  <a:t> מונוטונית עולה ממש ורציפה על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[</m:t>
                    </m:r>
                    <m:r>
                      <a:rPr lang="en-US" sz="2000" b="0" i="1" smtClean="0">
                        <a:latin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he-IL" sz="2000" dirty="0" smtClean="0"/>
                  <a:t>, כאשר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he-IL" sz="2000" dirty="0" smtClean="0"/>
                  <a:t> וגם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he-IL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he-IL" sz="2000" dirty="0" smtClean="0"/>
                  <a:t> הערה: ייתכן כי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he-IL" sz="2000" dirty="0" smtClean="0"/>
              </a:p>
              <a:p>
                <a:pPr marL="457200" indent="-457200" algn="r" rtl="1">
                  <a:buFont typeface="+mj-lt"/>
                  <a:buAutoNum type="alphaLcParenR"/>
                </a:pPr>
                <a:r>
                  <a:rPr lang="he-IL" sz="2000" dirty="0" smtClean="0"/>
                  <a:t>נניח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e-IL" sz="2000" dirty="0" smtClean="0"/>
                  <a:t> בשוויון משקל </a:t>
                </a:r>
                <a:r>
                  <a:rPr lang="en-US" sz="2000" dirty="0" smtClean="0"/>
                  <a:t>Bayes-Nash</a:t>
                </a:r>
                <a:r>
                  <a:rPr lang="he-IL" sz="2000" dirty="0" smtClean="0"/>
                  <a:t>, אזי לכל סוכן </a:t>
                </a:r>
                <a:r>
                  <a:rPr lang="en-US" sz="2000" dirty="0" err="1" smtClean="0"/>
                  <a:t>i</a:t>
                </a:r>
                <a:r>
                  <a:rPr lang="he-IL" sz="2000" dirty="0" smtClean="0"/>
                  <a:t>:</a:t>
                </a:r>
              </a:p>
              <a:p>
                <a:pPr marL="857250" lvl="1" indent="-457200" algn="r" rtl="1">
                  <a:buFont typeface="+mj-lt"/>
                  <a:buAutoNum type="romanLcPeriod"/>
                </a:pPr>
                <a:r>
                  <a:rPr lang="he-IL" sz="1600" dirty="0" smtClean="0"/>
                  <a:t>הסתברות הזכייה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e-IL" sz="1600" dirty="0" smtClean="0"/>
                  <a:t> מונוטונית עולה ב-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he-IL" sz="1600" dirty="0" smtClean="0"/>
              </a:p>
              <a:p>
                <a:pPr marL="857250" lvl="1" indent="-457200" algn="r" rtl="1">
                  <a:buFont typeface="+mj-lt"/>
                  <a:buAutoNum type="romanLcPeriod"/>
                </a:pPr>
                <a:r>
                  <a:rPr lang="he-IL" sz="1600" dirty="0" smtClean="0"/>
                  <a:t>התועלת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e-IL" sz="1600" dirty="0" smtClean="0"/>
                  <a:t> היא פונקציה קמורה של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sz="1600" dirty="0" smtClean="0"/>
                  <a:t>, כאשר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 </m:t>
                    </m:r>
                    <m:nary>
                      <m:nary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1600" b="0" i="1" smtClean="0">
                            <a:latin typeface="Cambria Math"/>
                          </a:rPr>
                          <m:t>𝑑𝑧</m:t>
                        </m:r>
                      </m:e>
                    </m:nary>
                  </m:oMath>
                </a14:m>
                <a:endParaRPr lang="he-IL" sz="1600" dirty="0" smtClean="0"/>
              </a:p>
              <a:p>
                <a:pPr marL="857250" lvl="1" indent="-457200" algn="r" rtl="1">
                  <a:buFont typeface="+mj-lt"/>
                  <a:buAutoNum type="romanLcPeriod"/>
                </a:pPr>
                <a:r>
                  <a:rPr lang="he-IL" sz="1600" dirty="0" smtClean="0"/>
                  <a:t>התשלום המצופה נקבע ע"י הסתברויות הזכייה, כאשר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/>
                      </a:rPr>
                      <m:t>− </m:t>
                    </m:r>
                    <m:nary>
                      <m:nary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𝑤</m:t>
                            </m:r>
                          </m:e>
                        </m:d>
                        <m:r>
                          <a:rPr lang="en-US" sz="1600" b="0" i="1" smtClean="0">
                            <a:latin typeface="Cambria Math"/>
                          </a:rPr>
                          <m:t>𝑑𝑤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</m:e>
                    </m:nary>
                    <m:r>
                      <a:rPr lang="en-US" sz="1600" b="0" i="1" smtClean="0">
                        <a:latin typeface="Cambria Math"/>
                      </a:rPr>
                      <m:t>= </m:t>
                    </m:r>
                    <m:nary>
                      <m:nary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  <m:e>
                        <m:r>
                          <a:rPr lang="en-US" sz="1600" b="0" i="1" smtClean="0">
                            <a:latin typeface="Cambria Math"/>
                          </a:rPr>
                          <m:t>𝑤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𝑤</m:t>
                            </m:r>
                          </m:e>
                        </m:d>
                        <m:r>
                          <a:rPr lang="en-US" sz="1600" b="0" i="1" smtClean="0">
                            <a:latin typeface="Cambria Math"/>
                          </a:rPr>
                          <m:t>𝑑𝑤</m:t>
                        </m:r>
                      </m:e>
                    </m:nary>
                  </m:oMath>
                </a14:m>
                <a:endParaRPr lang="en-US" sz="1600" dirty="0" smtClean="0"/>
              </a:p>
              <a:p>
                <a:pPr marL="457200" indent="-457200" algn="r" rtl="1">
                  <a:buFont typeface="+mj-lt"/>
                  <a:buAutoNum type="alphaLcParenR"/>
                </a:pPr>
                <a:r>
                  <a:rPr lang="he-IL" sz="2000" dirty="0" smtClean="0"/>
                  <a:t>בכיוון ההפוך, אם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e-IL" sz="2000" dirty="0" smtClean="0"/>
                  <a:t> סט של אסטרטגיות הצבעה, המקיים את </a:t>
                </a:r>
                <a:r>
                  <a:rPr lang="en-US" sz="2000" dirty="0" err="1" smtClean="0"/>
                  <a:t>i</a:t>
                </a:r>
                <a:r>
                  <a:rPr lang="he-IL" sz="2000" dirty="0" smtClean="0"/>
                  <a:t> ו-</a:t>
                </a:r>
                <a:r>
                  <a:rPr lang="en-US" sz="2000" dirty="0" smtClean="0"/>
                  <a:t>iii</a:t>
                </a:r>
                <a:r>
                  <a:rPr lang="he-IL" sz="2000" dirty="0" smtClean="0"/>
                  <a:t> לעיל, אזי לכל משתתף </a:t>
                </a:r>
                <a:r>
                  <a:rPr lang="en-US" sz="2000" dirty="0" err="1" smtClean="0"/>
                  <a:t>i</a:t>
                </a:r>
                <a:r>
                  <a:rPr lang="he-IL" sz="2000" dirty="0" smtClean="0"/>
                  <a:t> וערכים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dirty="0" smtClean="0">
                        <a:latin typeface="Cambria Math"/>
                      </a:rPr>
                      <m:t>,</m:t>
                    </m:r>
                    <m:r>
                      <a:rPr lang="en-US" sz="2000" i="1" dirty="0" smtClean="0">
                        <a:latin typeface="Cambria Math"/>
                      </a:rPr>
                      <m:t>𝑤</m:t>
                    </m:r>
                  </m:oMath>
                </a14:m>
                <a:r>
                  <a:rPr lang="he-IL" sz="2000" dirty="0" smtClean="0"/>
                  <a:t> מתקיים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𝑤</m:t>
                    </m:r>
                    <m:r>
                      <a:rPr lang="en-US" sz="2000" b="0" i="1" smtClean="0">
                        <a:latin typeface="Cambria Math"/>
                      </a:rPr>
                      <m:t>|</m:t>
                    </m:r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he-IL" sz="2000" dirty="0" smtClean="0"/>
              </a:p>
              <a:p>
                <a:pPr marL="457200" indent="-457200" algn="r" rtl="1">
                  <a:buFont typeface="+mj-lt"/>
                  <a:buAutoNum type="alphaLcParenR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833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54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9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778</TotalTime>
  <Words>4129</Words>
  <Application>Microsoft Office PowerPoint</Application>
  <PresentationFormat>On-screen Show (4:3)</PresentationFormat>
  <Paragraphs>390</Paragraphs>
  <Slides>38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Flow</vt:lpstr>
      <vt:lpstr>Auction Seminar : Revenue Equivalence</vt:lpstr>
      <vt:lpstr>Our Goals</vt:lpstr>
      <vt:lpstr>Curriculum</vt:lpstr>
      <vt:lpstr>PowerPoint Presentation</vt:lpstr>
      <vt:lpstr>Definitions</vt:lpstr>
      <vt:lpstr>PowerPoint Presentation</vt:lpstr>
      <vt:lpstr>Lemma</vt:lpstr>
      <vt:lpstr>Characterization of Bayes-Nash Equilibrium</vt:lpstr>
      <vt:lpstr>Proof Sketch</vt:lpstr>
      <vt:lpstr>Notes</vt:lpstr>
      <vt:lpstr>Revenue Equivalence</vt:lpstr>
      <vt:lpstr>One Last Corollary</vt:lpstr>
      <vt:lpstr>Proof</vt:lpstr>
      <vt:lpstr>PowerPoint Presentation</vt:lpstr>
      <vt:lpstr>First-Price Auction</vt:lpstr>
      <vt:lpstr>Why is it BNE?</vt:lpstr>
      <vt:lpstr>Dominated bid</vt:lpstr>
      <vt:lpstr>Example</vt:lpstr>
      <vt:lpstr>What Does It Mean?</vt:lpstr>
      <vt:lpstr>All-Pay Auction</vt:lpstr>
      <vt:lpstr>Claim</vt:lpstr>
      <vt:lpstr>Proof</vt:lpstr>
      <vt:lpstr>War-of-Attrition Auction</vt:lpstr>
      <vt:lpstr>Motivation</vt:lpstr>
      <vt:lpstr>Claim</vt:lpstr>
      <vt:lpstr>Proof</vt:lpstr>
      <vt:lpstr>PowerPoint Presentation</vt:lpstr>
      <vt:lpstr>Something to Think About…</vt:lpstr>
      <vt:lpstr>PowerPoint Presentation</vt:lpstr>
      <vt:lpstr>Introduction</vt:lpstr>
      <vt:lpstr>Possible Solution</vt:lpstr>
      <vt:lpstr>Reserve Price</vt:lpstr>
      <vt:lpstr>Proof</vt:lpstr>
      <vt:lpstr>Example</vt:lpstr>
      <vt:lpstr>Analysis</vt:lpstr>
      <vt:lpstr>Analysis – cnt.</vt:lpstr>
      <vt:lpstr>Homework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Auction Seminar : Revenue Equivalence</dc:title>
  <dc:creator>Tali</dc:creator>
  <cp:lastModifiedBy>Liran Zusman</cp:lastModifiedBy>
  <cp:revision>209</cp:revision>
  <dcterms:created xsi:type="dcterms:W3CDTF">2014-03-06T20:46:03Z</dcterms:created>
  <dcterms:modified xsi:type="dcterms:W3CDTF">2014-03-11T22:41:45Z</dcterms:modified>
</cp:coreProperties>
</file>